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5" r:id="rId2"/>
    <p:sldId id="266" r:id="rId3"/>
    <p:sldId id="264" r:id="rId4"/>
    <p:sldId id="268" r:id="rId5"/>
    <p:sldId id="269" r:id="rId6"/>
    <p:sldId id="271" r:id="rId7"/>
    <p:sldId id="256" r:id="rId8"/>
    <p:sldId id="257" r:id="rId9"/>
    <p:sldId id="258" r:id="rId10"/>
    <p:sldId id="262" r:id="rId11"/>
    <p:sldId id="259" r:id="rId12"/>
    <p:sldId id="263" r:id="rId13"/>
    <p:sldId id="270" r:id="rId14"/>
    <p:sldId id="260" r:id="rId15"/>
    <p:sldId id="26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78" autoAdjust="0"/>
  </p:normalViewPr>
  <p:slideViewPr>
    <p:cSldViewPr>
      <p:cViewPr varScale="1">
        <p:scale>
          <a:sx n="85" d="100"/>
          <a:sy n="85" d="100"/>
        </p:scale>
        <p:origin x="228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A2A48-2306-4220-A141-C18E1448F66E}" type="datetimeFigureOut">
              <a:rPr lang="en-US" smtClean="0"/>
              <a:t>7/15/2022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6B2E3-29C3-45C4-938C-E4CCE0E44A80}" type="slidenum">
              <a:rPr lang="en-US" smtClean="0"/>
              <a:t>‹#›</a:t>
            </a:fld>
            <a:endParaRPr lang="en-US" dirty="0"/>
          </a:p>
        </p:txBody>
      </p:sp>
    </p:spTree>
    <p:extLst>
      <p:ext uri="{BB962C8B-B14F-4D97-AF65-F5344CB8AC3E}">
        <p14:creationId xmlns:p14="http://schemas.microsoft.com/office/powerpoint/2010/main" val="3568070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A</a:t>
            </a:r>
            <a:r>
              <a:rPr lang="en-US" sz="1200" b="1" i="1" kern="1200" dirty="0">
                <a:solidFill>
                  <a:schemeClr val="tx1"/>
                </a:solidFill>
                <a:effectLst/>
                <a:latin typeface="+mn-lt"/>
                <a:ea typeface="+mn-ea"/>
                <a:cs typeface="+mn-cs"/>
              </a:rPr>
              <a:t> function</a:t>
            </a:r>
            <a:r>
              <a:rPr lang="en-US" sz="1200" i="1" kern="1200" dirty="0">
                <a:solidFill>
                  <a:schemeClr val="tx1"/>
                </a:solidFill>
                <a:effectLst/>
                <a:latin typeface="+mn-lt"/>
                <a:ea typeface="+mn-ea"/>
                <a:cs typeface="+mn-cs"/>
              </a:rPr>
              <a:t> may be </a:t>
            </a:r>
            <a:r>
              <a:rPr lang="en-US" sz="1200" b="1" i="1" kern="1200" dirty="0">
                <a:solidFill>
                  <a:schemeClr val="tx1"/>
                </a:solidFill>
                <a:effectLst/>
                <a:latin typeface="+mn-lt"/>
                <a:ea typeface="+mn-ea"/>
                <a:cs typeface="+mn-cs"/>
              </a:rPr>
              <a:t>satisfied</a:t>
            </a:r>
            <a:r>
              <a:rPr lang="en-US" sz="1200" i="1" kern="1200" dirty="0">
                <a:solidFill>
                  <a:schemeClr val="tx1"/>
                </a:solidFill>
                <a:effectLst/>
                <a:latin typeface="+mn-lt"/>
                <a:ea typeface="+mn-ea"/>
                <a:cs typeface="+mn-cs"/>
              </a:rPr>
              <a:t> by other </a:t>
            </a:r>
            <a:r>
              <a:rPr lang="en-US" sz="1200" b="1" i="1" kern="1200" dirty="0">
                <a:solidFill>
                  <a:schemeClr val="tx1"/>
                </a:solidFill>
                <a:effectLst/>
                <a:latin typeface="+mn-lt"/>
                <a:ea typeface="+mn-ea"/>
                <a:cs typeface="+mn-cs"/>
              </a:rPr>
              <a:t>functions</a:t>
            </a:r>
            <a:r>
              <a:rPr lang="en-US" sz="1200" kern="1200" dirty="0">
                <a:solidFill>
                  <a:schemeClr val="tx1"/>
                </a:solidFill>
                <a:effectLst/>
                <a:latin typeface="+mn-lt"/>
                <a:ea typeface="+mn-ea"/>
                <a:cs typeface="+mn-cs"/>
              </a:rPr>
              <a:t>, e.g., to detect an airborne threat, the AAW officer could receive a warning from a warning receiver (if the aircraft is targeting the ship), detect it with an active radar, or receive information from another sensor through a datalink. This corresponds to a series of OR statements for satisfying a function, e.g., this function can be satisfied by this function OR this other function.</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 </a:t>
            </a:r>
            <a:r>
              <a:rPr lang="en-US" sz="1200" b="1" i="1" kern="1200" dirty="0">
                <a:solidFill>
                  <a:schemeClr val="tx1"/>
                </a:solidFill>
                <a:effectLst/>
                <a:latin typeface="+mn-lt"/>
                <a:ea typeface="+mn-ea"/>
                <a:cs typeface="+mn-cs"/>
              </a:rPr>
              <a:t>function</a:t>
            </a:r>
            <a:r>
              <a:rPr lang="en-US" sz="1200" i="1" kern="1200" dirty="0">
                <a:solidFill>
                  <a:schemeClr val="tx1"/>
                </a:solidFill>
                <a:effectLst/>
                <a:latin typeface="+mn-lt"/>
                <a:ea typeface="+mn-ea"/>
                <a:cs typeface="+mn-cs"/>
              </a:rPr>
              <a:t> may </a:t>
            </a:r>
            <a:r>
              <a:rPr lang="en-US" sz="1200" b="1" i="1" kern="1200" dirty="0">
                <a:solidFill>
                  <a:schemeClr val="tx1"/>
                </a:solidFill>
                <a:effectLst/>
                <a:latin typeface="+mn-lt"/>
                <a:ea typeface="+mn-ea"/>
                <a:cs typeface="+mn-cs"/>
              </a:rPr>
              <a:t>require</a:t>
            </a:r>
            <a:r>
              <a:rPr lang="en-US" sz="1200" i="1" kern="1200" dirty="0">
                <a:solidFill>
                  <a:schemeClr val="tx1"/>
                </a:solidFill>
                <a:effectLst/>
                <a:latin typeface="+mn-lt"/>
                <a:ea typeface="+mn-ea"/>
                <a:cs typeface="+mn-cs"/>
              </a:rPr>
              <a:t> a </a:t>
            </a:r>
            <a:r>
              <a:rPr lang="en-US" sz="1200" b="1" i="1" kern="1200" dirty="0">
                <a:solidFill>
                  <a:schemeClr val="tx1"/>
                </a:solidFill>
                <a:effectLst/>
                <a:latin typeface="+mn-lt"/>
                <a:ea typeface="+mn-ea"/>
                <a:cs typeface="+mn-cs"/>
              </a:rPr>
              <a:t>series of functions</a:t>
            </a:r>
            <a:r>
              <a:rPr lang="en-US" sz="1200" i="1" kern="1200" dirty="0">
                <a:solidFill>
                  <a:schemeClr val="tx1"/>
                </a:solidFill>
                <a:effectLst/>
                <a:latin typeface="+mn-lt"/>
                <a:ea typeface="+mn-ea"/>
                <a:cs typeface="+mn-cs"/>
              </a:rPr>
              <a:t> to be satisfied</a:t>
            </a:r>
            <a:r>
              <a:rPr lang="en-US" sz="1200" kern="1200" dirty="0">
                <a:solidFill>
                  <a:schemeClr val="tx1"/>
                </a:solidFill>
                <a:effectLst/>
                <a:latin typeface="+mn-lt"/>
                <a:ea typeface="+mn-ea"/>
                <a:cs typeface="+mn-cs"/>
              </a:rPr>
              <a:t>, e.g., in order to successfully intercept an airborne threat, the ship must be able to find, fix, track, target, engage the threat and assess if the engagement was successful. Each one of those functions must be satisfied for the interception to be achieved. In this case the function is satisfied by a series of AND statements, e.g., in order to achieve this function, this function AND this other function have to be achieved.</a:t>
            </a:r>
          </a:p>
          <a:p>
            <a:endParaRPr lang="en-US" dirty="0"/>
          </a:p>
        </p:txBody>
      </p:sp>
      <p:sp>
        <p:nvSpPr>
          <p:cNvPr id="4" name="Slide Number Placeholder 3"/>
          <p:cNvSpPr>
            <a:spLocks noGrp="1"/>
          </p:cNvSpPr>
          <p:nvPr>
            <p:ph type="sldNum" sz="quarter" idx="5"/>
          </p:nvPr>
        </p:nvSpPr>
        <p:spPr/>
        <p:txBody>
          <a:bodyPr/>
          <a:lstStyle/>
          <a:p>
            <a:fld id="{3296B2E3-29C3-45C4-938C-E4CCE0E44A80}" type="slidenum">
              <a:rPr lang="en-US" smtClean="0"/>
              <a:t>7</a:t>
            </a:fld>
            <a:endParaRPr lang="en-US"/>
          </a:p>
        </p:txBody>
      </p:sp>
    </p:spTree>
    <p:extLst>
      <p:ext uri="{BB962C8B-B14F-4D97-AF65-F5344CB8AC3E}">
        <p14:creationId xmlns:p14="http://schemas.microsoft.com/office/powerpoint/2010/main" val="314580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A</a:t>
            </a:r>
            <a:r>
              <a:rPr lang="en-US" sz="1200" b="1" i="1" kern="1200" dirty="0">
                <a:solidFill>
                  <a:schemeClr val="tx1"/>
                </a:solidFill>
                <a:effectLst/>
                <a:latin typeface="+mn-lt"/>
                <a:ea typeface="+mn-ea"/>
                <a:cs typeface="+mn-cs"/>
              </a:rPr>
              <a:t> system</a:t>
            </a:r>
            <a:r>
              <a:rPr lang="en-US" sz="1200" i="1" kern="1200" dirty="0">
                <a:solidFill>
                  <a:schemeClr val="tx1"/>
                </a:solidFill>
                <a:effectLst/>
                <a:latin typeface="+mn-lt"/>
                <a:ea typeface="+mn-ea"/>
                <a:cs typeface="+mn-cs"/>
              </a:rPr>
              <a:t> may </a:t>
            </a:r>
            <a:r>
              <a:rPr lang="en-US" sz="1200" b="1" i="1" kern="1200" dirty="0">
                <a:solidFill>
                  <a:schemeClr val="tx1"/>
                </a:solidFill>
                <a:effectLst/>
                <a:latin typeface="+mn-lt"/>
                <a:ea typeface="+mn-ea"/>
                <a:cs typeface="+mn-cs"/>
              </a:rPr>
              <a:t>satisfy functions</a:t>
            </a:r>
            <a:r>
              <a:rPr lang="en-US" sz="1200" kern="1200" dirty="0">
                <a:solidFill>
                  <a:schemeClr val="tx1"/>
                </a:solidFill>
                <a:effectLst/>
                <a:latin typeface="+mn-lt"/>
                <a:ea typeface="+mn-ea"/>
                <a:cs typeface="+mn-cs"/>
              </a:rPr>
              <a:t>, e.g., a radar may provide the function track airborne target. As it was the case with the functions being satisfied by other functions, this statement allows for an OR aggregation, e.g., this function can be satisfied by this system OR this other system.</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a:t>
            </a:r>
            <a:r>
              <a:rPr lang="en-US" sz="1200" b="1" i="1" kern="1200" dirty="0">
                <a:solidFill>
                  <a:schemeClr val="tx1"/>
                </a:solidFill>
                <a:effectLst/>
                <a:latin typeface="+mn-lt"/>
                <a:ea typeface="+mn-ea"/>
                <a:cs typeface="+mn-cs"/>
              </a:rPr>
              <a:t> system</a:t>
            </a:r>
            <a:r>
              <a:rPr lang="en-US" sz="1200" i="1" kern="1200" dirty="0">
                <a:solidFill>
                  <a:schemeClr val="tx1"/>
                </a:solidFill>
                <a:effectLst/>
                <a:latin typeface="+mn-lt"/>
                <a:ea typeface="+mn-ea"/>
                <a:cs typeface="+mn-cs"/>
              </a:rPr>
              <a:t> may </a:t>
            </a:r>
            <a:r>
              <a:rPr lang="en-US" sz="1200" b="1" i="1" kern="1200" dirty="0">
                <a:solidFill>
                  <a:schemeClr val="tx1"/>
                </a:solidFill>
                <a:effectLst/>
                <a:latin typeface="+mn-lt"/>
                <a:ea typeface="+mn-ea"/>
                <a:cs typeface="+mn-cs"/>
              </a:rPr>
              <a:t>require </a:t>
            </a:r>
            <a:r>
              <a:rPr lang="en-US" sz="1200" i="1" kern="1200" dirty="0">
                <a:solidFill>
                  <a:schemeClr val="tx1"/>
                </a:solidFill>
                <a:effectLst/>
                <a:latin typeface="+mn-lt"/>
                <a:ea typeface="+mn-ea"/>
                <a:cs typeface="+mn-cs"/>
              </a:rPr>
              <a:t>a</a:t>
            </a:r>
            <a:r>
              <a:rPr lang="en-US" sz="1200" b="1" i="1" kern="1200" dirty="0">
                <a:solidFill>
                  <a:schemeClr val="tx1"/>
                </a:solidFill>
                <a:effectLst/>
                <a:latin typeface="+mn-lt"/>
                <a:ea typeface="+mn-ea"/>
                <a:cs typeface="+mn-cs"/>
              </a:rPr>
              <a:t> series of functions</a:t>
            </a:r>
            <a:r>
              <a:rPr lang="en-US" sz="1200" kern="1200" dirty="0">
                <a:solidFill>
                  <a:schemeClr val="tx1"/>
                </a:solidFill>
                <a:effectLst/>
                <a:latin typeface="+mn-lt"/>
                <a:ea typeface="+mn-ea"/>
                <a:cs typeface="+mn-cs"/>
              </a:rPr>
              <a:t>, e.g., an SM-2 may require a function called &lt;</a:t>
            </a:r>
            <a:r>
              <a:rPr lang="en-US" sz="1200" i="1" kern="1200" dirty="0">
                <a:solidFill>
                  <a:schemeClr val="tx1"/>
                </a:solidFill>
                <a:effectLst/>
                <a:latin typeface="+mn-lt"/>
                <a:ea typeface="+mn-ea"/>
                <a:cs typeface="+mn-cs"/>
              </a:rPr>
              <a:t>Launch SM-2</a:t>
            </a:r>
            <a:r>
              <a:rPr lang="en-US" sz="1200" kern="1200" dirty="0">
                <a:solidFill>
                  <a:schemeClr val="tx1"/>
                </a:solidFill>
                <a:effectLst/>
                <a:latin typeface="+mn-lt"/>
                <a:ea typeface="+mn-ea"/>
                <a:cs typeface="+mn-cs"/>
              </a:rPr>
              <a:t>&gt; and &lt;</a:t>
            </a:r>
            <a:r>
              <a:rPr lang="en-US" sz="1200" i="1" kern="1200" dirty="0">
                <a:solidFill>
                  <a:schemeClr val="tx1"/>
                </a:solidFill>
                <a:effectLst/>
                <a:latin typeface="+mn-lt"/>
                <a:ea typeface="+mn-ea"/>
                <a:cs typeface="+mn-cs"/>
              </a:rPr>
              <a:t>Control SM-2</a:t>
            </a:r>
            <a:r>
              <a:rPr lang="en-US" sz="1200" kern="1200" dirty="0">
                <a:solidFill>
                  <a:schemeClr val="tx1"/>
                </a:solidFill>
                <a:effectLst/>
                <a:latin typeface="+mn-lt"/>
                <a:ea typeface="+mn-ea"/>
                <a:cs typeface="+mn-cs"/>
              </a:rPr>
              <a:t>&gt;. As it was the case with a function requiring a series of functions, these statements allow for an AND aggregation of the functional requirements, e.g., in order for this system to be operational, this function AND this other function must be achieved.</a:t>
            </a:r>
          </a:p>
        </p:txBody>
      </p:sp>
      <p:sp>
        <p:nvSpPr>
          <p:cNvPr id="4" name="Slide Number Placeholder 3"/>
          <p:cNvSpPr>
            <a:spLocks noGrp="1"/>
          </p:cNvSpPr>
          <p:nvPr>
            <p:ph type="sldNum" sz="quarter" idx="5"/>
          </p:nvPr>
        </p:nvSpPr>
        <p:spPr/>
        <p:txBody>
          <a:bodyPr/>
          <a:lstStyle/>
          <a:p>
            <a:fld id="{3296B2E3-29C3-45C4-938C-E4CCE0E44A80}" type="slidenum">
              <a:rPr lang="en-US" smtClean="0"/>
              <a:t>8</a:t>
            </a:fld>
            <a:endParaRPr lang="en-US"/>
          </a:p>
        </p:txBody>
      </p:sp>
    </p:spTree>
    <p:extLst>
      <p:ext uri="{BB962C8B-B14F-4D97-AF65-F5344CB8AC3E}">
        <p14:creationId xmlns:p14="http://schemas.microsoft.com/office/powerpoint/2010/main" val="2758126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A </a:t>
            </a:r>
            <a:r>
              <a:rPr lang="en-US" sz="1200" b="1" i="1" kern="1200" dirty="0">
                <a:solidFill>
                  <a:schemeClr val="tx1"/>
                </a:solidFill>
                <a:effectLst/>
                <a:latin typeface="+mn-lt"/>
                <a:ea typeface="+mn-ea"/>
                <a:cs typeface="+mn-cs"/>
              </a:rPr>
              <a:t>system performing a function</a:t>
            </a:r>
            <a:r>
              <a:rPr lang="en-US" sz="1200" i="1" kern="1200" dirty="0">
                <a:solidFill>
                  <a:schemeClr val="tx1"/>
                </a:solidFill>
                <a:effectLst/>
                <a:latin typeface="+mn-lt"/>
                <a:ea typeface="+mn-ea"/>
                <a:cs typeface="+mn-cs"/>
              </a:rPr>
              <a:t> may </a:t>
            </a:r>
            <a:r>
              <a:rPr lang="en-US" sz="1200" b="1" i="1" kern="1200" dirty="0">
                <a:solidFill>
                  <a:schemeClr val="tx1"/>
                </a:solidFill>
                <a:effectLst/>
                <a:latin typeface="+mn-lt"/>
                <a:ea typeface="+mn-ea"/>
                <a:cs typeface="+mn-cs"/>
              </a:rPr>
              <a:t>require</a:t>
            </a:r>
            <a:r>
              <a:rPr lang="en-US" sz="1200" i="1" kern="1200" dirty="0">
                <a:solidFill>
                  <a:schemeClr val="tx1"/>
                </a:solidFill>
                <a:effectLst/>
                <a:latin typeface="+mn-lt"/>
                <a:ea typeface="+mn-ea"/>
                <a:cs typeface="+mn-cs"/>
              </a:rPr>
              <a:t> a </a:t>
            </a:r>
            <a:r>
              <a:rPr lang="en-US" sz="1200" b="1" i="1" kern="1200" dirty="0">
                <a:solidFill>
                  <a:schemeClr val="tx1"/>
                </a:solidFill>
                <a:effectLst/>
                <a:latin typeface="+mn-lt"/>
                <a:ea typeface="+mn-ea"/>
                <a:cs typeface="+mn-cs"/>
              </a:rPr>
              <a:t>series of functions</a:t>
            </a:r>
            <a:r>
              <a:rPr lang="en-US" sz="1200" kern="1200" dirty="0">
                <a:solidFill>
                  <a:schemeClr val="tx1"/>
                </a:solidFill>
                <a:effectLst/>
                <a:latin typeface="+mn-lt"/>
                <a:ea typeface="+mn-ea"/>
                <a:cs typeface="+mn-cs"/>
              </a:rPr>
              <a:t>, e.g., a SAM with a semi-active seeker will require illumination in order to engage a target. The system may be able to perform other functions, but may be incapable of achieving a sub-set of possible functions if other functions are not achieved. This statement allows for an AND aggregation, e.g., in order for this system to perform the given function, this different function AND this other function must be achieved.</a:t>
            </a:r>
          </a:p>
          <a:p>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 </a:t>
            </a:r>
            <a:r>
              <a:rPr lang="en-US" sz="1200" b="1" i="1" kern="1200" dirty="0">
                <a:solidFill>
                  <a:schemeClr val="tx1"/>
                </a:solidFill>
                <a:effectLst/>
                <a:latin typeface="+mn-lt"/>
                <a:ea typeface="+mn-ea"/>
                <a:cs typeface="+mn-cs"/>
              </a:rPr>
              <a:t>system</a:t>
            </a:r>
            <a:r>
              <a:rPr lang="en-US" sz="1200" i="1"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performing a function</a:t>
            </a:r>
            <a:r>
              <a:rPr lang="en-US" sz="1200" i="1" kern="1200" dirty="0">
                <a:solidFill>
                  <a:schemeClr val="tx1"/>
                </a:solidFill>
                <a:effectLst/>
                <a:latin typeface="+mn-lt"/>
                <a:ea typeface="+mn-ea"/>
                <a:cs typeface="+mn-cs"/>
              </a:rPr>
              <a:t> may be </a:t>
            </a:r>
            <a:r>
              <a:rPr lang="en-US" sz="1200" b="1" i="1" kern="1200" dirty="0">
                <a:solidFill>
                  <a:schemeClr val="tx1"/>
                </a:solidFill>
                <a:effectLst/>
                <a:latin typeface="+mn-lt"/>
                <a:ea typeface="+mn-ea"/>
                <a:cs typeface="+mn-cs"/>
              </a:rPr>
              <a:t>incompatible</a:t>
            </a:r>
            <a:r>
              <a:rPr lang="en-US" sz="1200" i="1" kern="1200" dirty="0">
                <a:solidFill>
                  <a:schemeClr val="tx1"/>
                </a:solidFill>
                <a:effectLst/>
                <a:latin typeface="+mn-lt"/>
                <a:ea typeface="+mn-ea"/>
                <a:cs typeface="+mn-cs"/>
              </a:rPr>
              <a:t> with </a:t>
            </a:r>
            <a:r>
              <a:rPr lang="en-US" sz="1200" b="1" i="1" kern="1200" dirty="0">
                <a:solidFill>
                  <a:schemeClr val="tx1"/>
                </a:solidFill>
                <a:effectLst/>
                <a:latin typeface="+mn-lt"/>
                <a:ea typeface="+mn-ea"/>
                <a:cs typeface="+mn-cs"/>
              </a:rPr>
              <a:t>another system</a:t>
            </a:r>
            <a:r>
              <a:rPr lang="en-US" sz="1200" i="1"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performing a</a:t>
            </a:r>
            <a:r>
              <a:rPr lang="en-US" sz="1200" i="1"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function</a:t>
            </a:r>
            <a:r>
              <a:rPr lang="en-US" sz="1200" kern="1200" dirty="0">
                <a:solidFill>
                  <a:schemeClr val="tx1"/>
                </a:solidFill>
                <a:effectLst/>
                <a:latin typeface="+mn-lt"/>
                <a:ea typeface="+mn-ea"/>
                <a:cs typeface="+mn-cs"/>
              </a:rPr>
              <a:t>, e.g., a radar interfering with a satellite communication system, as reported</a:t>
            </a:r>
            <a:r>
              <a:rPr lang="en-US" sz="1200" kern="1200" baseline="30000" dirty="0">
                <a:solidFill>
                  <a:schemeClr val="tx1"/>
                </a:solidFill>
                <a:effectLst/>
                <a:latin typeface="+mn-lt"/>
                <a:ea typeface="+mn-ea"/>
                <a:cs typeface="+mn-cs"/>
              </a:rPr>
              <a:t>[Brown, 1987]</a:t>
            </a:r>
            <a:r>
              <a:rPr lang="en-US" sz="1200" kern="1200" dirty="0">
                <a:solidFill>
                  <a:schemeClr val="tx1"/>
                </a:solidFill>
                <a:effectLst/>
                <a:latin typeface="+mn-lt"/>
                <a:ea typeface="+mn-ea"/>
                <a:cs typeface="+mn-cs"/>
              </a:rPr>
              <a:t> in the case of HMS Sheffield. The radar was not able to search for airborne threats while the SATCOM system was in use, at the same time, the SATCOM system could not receive data while the radar was emitting.</a:t>
            </a:r>
          </a:p>
          <a:p>
            <a:endParaRPr lang="en-US" dirty="0"/>
          </a:p>
        </p:txBody>
      </p:sp>
      <p:sp>
        <p:nvSpPr>
          <p:cNvPr id="4" name="Slide Number Placeholder 3"/>
          <p:cNvSpPr>
            <a:spLocks noGrp="1"/>
          </p:cNvSpPr>
          <p:nvPr>
            <p:ph type="sldNum" sz="quarter" idx="5"/>
          </p:nvPr>
        </p:nvSpPr>
        <p:spPr/>
        <p:txBody>
          <a:bodyPr/>
          <a:lstStyle/>
          <a:p>
            <a:fld id="{3296B2E3-29C3-45C4-938C-E4CCE0E44A80}" type="slidenum">
              <a:rPr lang="en-US" smtClean="0"/>
              <a:t>9</a:t>
            </a:fld>
            <a:endParaRPr lang="en-US"/>
          </a:p>
        </p:txBody>
      </p:sp>
    </p:spTree>
    <p:extLst>
      <p:ext uri="{BB962C8B-B14F-4D97-AF65-F5344CB8AC3E}">
        <p14:creationId xmlns:p14="http://schemas.microsoft.com/office/powerpoint/2010/main" val="2550988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Functions </a:t>
            </a:r>
            <a:r>
              <a:rPr lang="en-US" sz="1200" i="1" kern="1200" dirty="0">
                <a:solidFill>
                  <a:schemeClr val="tx1"/>
                </a:solidFill>
                <a:effectLst/>
                <a:latin typeface="+mn-lt"/>
                <a:ea typeface="+mn-ea"/>
                <a:cs typeface="+mn-cs"/>
              </a:rPr>
              <a:t>may</a:t>
            </a:r>
            <a:r>
              <a:rPr lang="en-US" sz="1200" b="1" i="1" kern="1200" dirty="0">
                <a:solidFill>
                  <a:schemeClr val="tx1"/>
                </a:solidFill>
                <a:effectLst/>
                <a:latin typeface="+mn-lt"/>
                <a:ea typeface="+mn-ea"/>
                <a:cs typeface="+mn-cs"/>
              </a:rPr>
              <a:t> not require systems,</a:t>
            </a:r>
            <a:r>
              <a:rPr lang="en-US" sz="1200" kern="1200" dirty="0">
                <a:solidFill>
                  <a:schemeClr val="tx1"/>
                </a:solidFill>
                <a:effectLst/>
                <a:latin typeface="+mn-lt"/>
                <a:ea typeface="+mn-ea"/>
                <a:cs typeface="+mn-cs"/>
              </a:rPr>
              <a:t> e.g., shooting down an airborne target may not require an SM-2, nor may it require a missile, as this relationship would prescribe a system solution to a particular need. When users specify these relationships they are biasing the solution space. It is possible that the solution the user has in mind is in fact the most effective one, but the system should not allow that relationship to occur because conditions may change, or the user may not have a complete understanding of the possible means to achieve that function. Furthermore, if one was to face the need to state that one function requires more than one system, it is more valuable to decompose that function into the sub-functions the systems in question would perform towards the satisfaction of the former function. This is a better representation of reality because if both systems are required it means that they are inherently performing different functions, each of which is required to satisfy the first function.</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if a function requires two systems? A function is not be allowed to require a system, which must be represented as a function requiring two functions, each of which can be satisfied by one system. </a:t>
            </a:r>
          </a:p>
        </p:txBody>
      </p:sp>
      <p:sp>
        <p:nvSpPr>
          <p:cNvPr id="4" name="Slide Number Placeholder 3"/>
          <p:cNvSpPr>
            <a:spLocks noGrp="1"/>
          </p:cNvSpPr>
          <p:nvPr>
            <p:ph type="sldNum" sz="quarter" idx="5"/>
          </p:nvPr>
        </p:nvSpPr>
        <p:spPr/>
        <p:txBody>
          <a:bodyPr/>
          <a:lstStyle/>
          <a:p>
            <a:fld id="{3296B2E3-29C3-45C4-938C-E4CCE0E44A80}" type="slidenum">
              <a:rPr lang="en-US" smtClean="0"/>
              <a:t>11</a:t>
            </a:fld>
            <a:endParaRPr lang="en-US"/>
          </a:p>
        </p:txBody>
      </p:sp>
    </p:spTree>
    <p:extLst>
      <p:ext uri="{BB962C8B-B14F-4D97-AF65-F5344CB8AC3E}">
        <p14:creationId xmlns:p14="http://schemas.microsoft.com/office/powerpoint/2010/main" val="1682982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Systems</a:t>
            </a:r>
            <a:r>
              <a:rPr lang="en-US" sz="1200" i="1" kern="1200" dirty="0">
                <a:solidFill>
                  <a:schemeClr val="tx1"/>
                </a:solidFill>
                <a:effectLst/>
                <a:latin typeface="+mn-lt"/>
                <a:ea typeface="+mn-ea"/>
                <a:cs typeface="+mn-cs"/>
              </a:rPr>
              <a:t> may </a:t>
            </a:r>
            <a:r>
              <a:rPr lang="en-US" sz="1200" b="1" i="1" kern="1200" dirty="0">
                <a:solidFill>
                  <a:schemeClr val="tx1"/>
                </a:solidFill>
                <a:effectLst/>
                <a:latin typeface="+mn-lt"/>
                <a:ea typeface="+mn-ea"/>
                <a:cs typeface="+mn-cs"/>
              </a:rPr>
              <a:t>not</a:t>
            </a:r>
            <a:r>
              <a:rPr lang="en-US" sz="1200" i="1"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require</a:t>
            </a:r>
            <a:r>
              <a:rPr lang="en-US" sz="1200" i="1"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another system</a:t>
            </a:r>
            <a:r>
              <a:rPr lang="en-US" sz="1200" kern="1200" dirty="0">
                <a:solidFill>
                  <a:schemeClr val="tx1"/>
                </a:solidFill>
                <a:effectLst/>
                <a:latin typeface="+mn-lt"/>
                <a:ea typeface="+mn-ea"/>
                <a:cs typeface="+mn-cs"/>
              </a:rPr>
              <a:t>, e.g., an SM-2 may not require a MK 41 Vertical Launch System (VLS). If a user desires to specify a system requiring another, that system requirement is an indication that the requiring system (e.g., the SM-2 in the prior example) requires a function that is provided by the required system (e.g., the MK 41 VLS may provide “host and launch Standard Missile”). It may be true that at the time of the specification, only one system could provide this functionality, but that does not mandate that another system in the future may not be able to provide the required functionality. By having systems require functions, the framework is made more robust to future developments and can identify functions that may be of interest for future development in order to develop more robust architectures.</a:t>
            </a:r>
            <a:endParaRPr lang="en-US" dirty="0"/>
          </a:p>
        </p:txBody>
      </p:sp>
      <p:sp>
        <p:nvSpPr>
          <p:cNvPr id="4" name="Slide Number Placeholder 3"/>
          <p:cNvSpPr>
            <a:spLocks noGrp="1"/>
          </p:cNvSpPr>
          <p:nvPr>
            <p:ph type="sldNum" sz="quarter" idx="5"/>
          </p:nvPr>
        </p:nvSpPr>
        <p:spPr/>
        <p:txBody>
          <a:bodyPr/>
          <a:lstStyle/>
          <a:p>
            <a:fld id="{3296B2E3-29C3-45C4-938C-E4CCE0E44A80}" type="slidenum">
              <a:rPr lang="en-US" smtClean="0"/>
              <a:t>12</a:t>
            </a:fld>
            <a:endParaRPr lang="en-US"/>
          </a:p>
        </p:txBody>
      </p:sp>
    </p:spTree>
    <p:extLst>
      <p:ext uri="{BB962C8B-B14F-4D97-AF65-F5344CB8AC3E}">
        <p14:creationId xmlns:p14="http://schemas.microsoft.com/office/powerpoint/2010/main" val="4174657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kern="1200" dirty="0">
                <a:solidFill>
                  <a:schemeClr val="tx1"/>
                </a:solidFill>
                <a:effectLst/>
                <a:latin typeface="+mn-lt"/>
                <a:ea typeface="+mn-ea"/>
                <a:cs typeface="+mn-cs"/>
              </a:rPr>
              <a:t>Functions</a:t>
            </a:r>
            <a:r>
              <a:rPr lang="en-US" sz="1200" i="1" kern="1200" dirty="0">
                <a:solidFill>
                  <a:schemeClr val="tx1"/>
                </a:solidFill>
                <a:effectLst/>
                <a:latin typeface="+mn-lt"/>
                <a:ea typeface="+mn-ea"/>
                <a:cs typeface="+mn-cs"/>
              </a:rPr>
              <a:t> may </a:t>
            </a:r>
            <a:r>
              <a:rPr lang="en-US" sz="1200" b="1" i="1" kern="1200" dirty="0">
                <a:solidFill>
                  <a:schemeClr val="tx1"/>
                </a:solidFill>
                <a:effectLst/>
                <a:latin typeface="+mn-lt"/>
                <a:ea typeface="+mn-ea"/>
                <a:cs typeface="+mn-cs"/>
              </a:rPr>
              <a:t>not</a:t>
            </a:r>
            <a:r>
              <a:rPr lang="en-US" sz="1200" i="1" kern="1200" dirty="0">
                <a:solidFill>
                  <a:schemeClr val="tx1"/>
                </a:solidFill>
                <a:effectLst/>
                <a:latin typeface="+mn-lt"/>
                <a:ea typeface="+mn-ea"/>
                <a:cs typeface="+mn-cs"/>
              </a:rPr>
              <a:t> be </a:t>
            </a:r>
            <a:r>
              <a:rPr lang="en-US" sz="1200" b="1" i="1" kern="1200" dirty="0">
                <a:solidFill>
                  <a:schemeClr val="tx1"/>
                </a:solidFill>
                <a:effectLst/>
                <a:latin typeface="+mn-lt"/>
                <a:ea typeface="+mn-ea"/>
                <a:cs typeface="+mn-cs"/>
              </a:rPr>
              <a:t>incompatible</a:t>
            </a:r>
            <a:r>
              <a:rPr lang="en-US" sz="1200" i="1" kern="1200" dirty="0">
                <a:solidFill>
                  <a:schemeClr val="tx1"/>
                </a:solidFill>
                <a:effectLst/>
                <a:latin typeface="+mn-lt"/>
                <a:ea typeface="+mn-ea"/>
                <a:cs typeface="+mn-cs"/>
              </a:rPr>
              <a:t> with </a:t>
            </a:r>
            <a:r>
              <a:rPr lang="en-US" sz="1200" b="1" i="1" kern="1200" dirty="0">
                <a:solidFill>
                  <a:schemeClr val="tx1"/>
                </a:solidFill>
                <a:effectLst/>
                <a:latin typeface="+mn-lt"/>
                <a:ea typeface="+mn-ea"/>
                <a:cs typeface="+mn-cs"/>
              </a:rPr>
              <a:t>another function</a:t>
            </a:r>
            <a:r>
              <a:rPr lang="en-US" sz="1200" kern="1200" dirty="0">
                <a:solidFill>
                  <a:schemeClr val="tx1"/>
                </a:solidFill>
                <a:effectLst/>
                <a:latin typeface="+mn-lt"/>
                <a:ea typeface="+mn-ea"/>
                <a:cs typeface="+mn-cs"/>
              </a:rPr>
              <a:t>, e.g., &lt;</a:t>
            </a:r>
            <a:r>
              <a:rPr lang="en-US" sz="1200" i="1" kern="1200" dirty="0">
                <a:solidFill>
                  <a:schemeClr val="tx1"/>
                </a:solidFill>
                <a:effectLst/>
                <a:latin typeface="+mn-lt"/>
                <a:ea typeface="+mn-ea"/>
                <a:cs typeface="+mn-cs"/>
              </a:rPr>
              <a:t>detect airborne targets</a:t>
            </a:r>
            <a:r>
              <a:rPr lang="en-US" sz="1200" kern="1200" dirty="0">
                <a:solidFill>
                  <a:schemeClr val="tx1"/>
                </a:solidFill>
                <a:effectLst/>
                <a:latin typeface="+mn-lt"/>
                <a:ea typeface="+mn-ea"/>
                <a:cs typeface="+mn-cs"/>
              </a:rPr>
              <a:t>&gt; and &lt;communicate with high throughput over-the-horizon&gt; cannot be made incompatible because their incompatibility arises from the technologies used. During the Falklands War it may have been a true statement that those two functions were incompatible, but as technology progressed, said incompatibilities were removed by using newer systems that did not interfere with one another.</a:t>
            </a:r>
          </a:p>
        </p:txBody>
      </p:sp>
      <p:sp>
        <p:nvSpPr>
          <p:cNvPr id="4" name="Slide Number Placeholder 3"/>
          <p:cNvSpPr>
            <a:spLocks noGrp="1"/>
          </p:cNvSpPr>
          <p:nvPr>
            <p:ph type="sldNum" sz="quarter" idx="5"/>
          </p:nvPr>
        </p:nvSpPr>
        <p:spPr/>
        <p:txBody>
          <a:bodyPr/>
          <a:lstStyle/>
          <a:p>
            <a:fld id="{3296B2E3-29C3-45C4-938C-E4CCE0E44A80}" type="slidenum">
              <a:rPr lang="en-US" smtClean="0"/>
              <a:t>13</a:t>
            </a:fld>
            <a:endParaRPr lang="en-US"/>
          </a:p>
        </p:txBody>
      </p:sp>
    </p:spTree>
    <p:extLst>
      <p:ext uri="{BB962C8B-B14F-4D97-AF65-F5344CB8AC3E}">
        <p14:creationId xmlns:p14="http://schemas.microsoft.com/office/powerpoint/2010/main" val="1931511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6B2E3-29C3-45C4-938C-E4CCE0E44A80}" type="slidenum">
              <a:rPr lang="en-US" smtClean="0"/>
              <a:t>14</a:t>
            </a:fld>
            <a:endParaRPr lang="en-US"/>
          </a:p>
        </p:txBody>
      </p:sp>
    </p:spTree>
    <p:extLst>
      <p:ext uri="{BB962C8B-B14F-4D97-AF65-F5344CB8AC3E}">
        <p14:creationId xmlns:p14="http://schemas.microsoft.com/office/powerpoint/2010/main" val="219899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4F14E0-CDC7-408B-8D4E-EC1DA9B95451}"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A29EC4-4E3D-40A1-AB18-244173D9ADD7}" type="slidenum">
              <a:rPr lang="en-US" smtClean="0"/>
              <a:t>‹#›</a:t>
            </a:fld>
            <a:endParaRPr lang="en-US" dirty="0"/>
          </a:p>
        </p:txBody>
      </p:sp>
    </p:spTree>
    <p:extLst>
      <p:ext uri="{BB962C8B-B14F-4D97-AF65-F5344CB8AC3E}">
        <p14:creationId xmlns:p14="http://schemas.microsoft.com/office/powerpoint/2010/main" val="1808352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F14E0-CDC7-408B-8D4E-EC1DA9B95451}"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A29EC4-4E3D-40A1-AB18-244173D9ADD7}" type="slidenum">
              <a:rPr lang="en-US" smtClean="0"/>
              <a:t>‹#›</a:t>
            </a:fld>
            <a:endParaRPr lang="en-US" dirty="0"/>
          </a:p>
        </p:txBody>
      </p:sp>
    </p:spTree>
    <p:extLst>
      <p:ext uri="{BB962C8B-B14F-4D97-AF65-F5344CB8AC3E}">
        <p14:creationId xmlns:p14="http://schemas.microsoft.com/office/powerpoint/2010/main" val="155259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F14E0-CDC7-408B-8D4E-EC1DA9B95451}"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A29EC4-4E3D-40A1-AB18-244173D9ADD7}" type="slidenum">
              <a:rPr lang="en-US" smtClean="0"/>
              <a:t>‹#›</a:t>
            </a:fld>
            <a:endParaRPr lang="en-US" dirty="0"/>
          </a:p>
        </p:txBody>
      </p:sp>
    </p:spTree>
    <p:extLst>
      <p:ext uri="{BB962C8B-B14F-4D97-AF65-F5344CB8AC3E}">
        <p14:creationId xmlns:p14="http://schemas.microsoft.com/office/powerpoint/2010/main" val="7046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F14E0-CDC7-408B-8D4E-EC1DA9B95451}"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A29EC4-4E3D-40A1-AB18-244173D9ADD7}" type="slidenum">
              <a:rPr lang="en-US" smtClean="0"/>
              <a:t>‹#›</a:t>
            </a:fld>
            <a:endParaRPr lang="en-US" dirty="0"/>
          </a:p>
        </p:txBody>
      </p:sp>
    </p:spTree>
    <p:extLst>
      <p:ext uri="{BB962C8B-B14F-4D97-AF65-F5344CB8AC3E}">
        <p14:creationId xmlns:p14="http://schemas.microsoft.com/office/powerpoint/2010/main" val="40402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F14E0-CDC7-408B-8D4E-EC1DA9B95451}"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A29EC4-4E3D-40A1-AB18-244173D9ADD7}" type="slidenum">
              <a:rPr lang="en-US" smtClean="0"/>
              <a:t>‹#›</a:t>
            </a:fld>
            <a:endParaRPr lang="en-US" dirty="0"/>
          </a:p>
        </p:txBody>
      </p:sp>
    </p:spTree>
    <p:extLst>
      <p:ext uri="{BB962C8B-B14F-4D97-AF65-F5344CB8AC3E}">
        <p14:creationId xmlns:p14="http://schemas.microsoft.com/office/powerpoint/2010/main" val="508411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4F14E0-CDC7-408B-8D4E-EC1DA9B95451}"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A29EC4-4E3D-40A1-AB18-244173D9ADD7}" type="slidenum">
              <a:rPr lang="en-US" smtClean="0"/>
              <a:t>‹#›</a:t>
            </a:fld>
            <a:endParaRPr lang="en-US" dirty="0"/>
          </a:p>
        </p:txBody>
      </p:sp>
    </p:spTree>
    <p:extLst>
      <p:ext uri="{BB962C8B-B14F-4D97-AF65-F5344CB8AC3E}">
        <p14:creationId xmlns:p14="http://schemas.microsoft.com/office/powerpoint/2010/main" val="15362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4F14E0-CDC7-408B-8D4E-EC1DA9B95451}" type="datetimeFigureOut">
              <a:rPr lang="en-US" smtClean="0"/>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AA29EC4-4E3D-40A1-AB18-244173D9ADD7}" type="slidenum">
              <a:rPr lang="en-US" smtClean="0"/>
              <a:t>‹#›</a:t>
            </a:fld>
            <a:endParaRPr lang="en-US" dirty="0"/>
          </a:p>
        </p:txBody>
      </p:sp>
    </p:spTree>
    <p:extLst>
      <p:ext uri="{BB962C8B-B14F-4D97-AF65-F5344CB8AC3E}">
        <p14:creationId xmlns:p14="http://schemas.microsoft.com/office/powerpoint/2010/main" val="13288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4F14E0-CDC7-408B-8D4E-EC1DA9B95451}" type="datetimeFigureOut">
              <a:rPr lang="en-US" smtClean="0"/>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A29EC4-4E3D-40A1-AB18-244173D9ADD7}" type="slidenum">
              <a:rPr lang="en-US" smtClean="0"/>
              <a:t>‹#›</a:t>
            </a:fld>
            <a:endParaRPr lang="en-US" dirty="0"/>
          </a:p>
        </p:txBody>
      </p:sp>
    </p:spTree>
    <p:extLst>
      <p:ext uri="{BB962C8B-B14F-4D97-AF65-F5344CB8AC3E}">
        <p14:creationId xmlns:p14="http://schemas.microsoft.com/office/powerpoint/2010/main" val="309890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F14E0-CDC7-408B-8D4E-EC1DA9B95451}" type="datetimeFigureOut">
              <a:rPr lang="en-US" smtClean="0"/>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AA29EC4-4E3D-40A1-AB18-244173D9ADD7}" type="slidenum">
              <a:rPr lang="en-US" smtClean="0"/>
              <a:t>‹#›</a:t>
            </a:fld>
            <a:endParaRPr lang="en-US" dirty="0"/>
          </a:p>
        </p:txBody>
      </p:sp>
    </p:spTree>
    <p:extLst>
      <p:ext uri="{BB962C8B-B14F-4D97-AF65-F5344CB8AC3E}">
        <p14:creationId xmlns:p14="http://schemas.microsoft.com/office/powerpoint/2010/main" val="133504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F14E0-CDC7-408B-8D4E-EC1DA9B95451}"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A29EC4-4E3D-40A1-AB18-244173D9ADD7}" type="slidenum">
              <a:rPr lang="en-US" smtClean="0"/>
              <a:t>‹#›</a:t>
            </a:fld>
            <a:endParaRPr lang="en-US" dirty="0"/>
          </a:p>
        </p:txBody>
      </p:sp>
    </p:spTree>
    <p:extLst>
      <p:ext uri="{BB962C8B-B14F-4D97-AF65-F5344CB8AC3E}">
        <p14:creationId xmlns:p14="http://schemas.microsoft.com/office/powerpoint/2010/main" val="382958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F14E0-CDC7-408B-8D4E-EC1DA9B95451}"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A29EC4-4E3D-40A1-AB18-244173D9ADD7}" type="slidenum">
              <a:rPr lang="en-US" smtClean="0"/>
              <a:t>‹#›</a:t>
            </a:fld>
            <a:endParaRPr lang="en-US" dirty="0"/>
          </a:p>
        </p:txBody>
      </p:sp>
    </p:spTree>
    <p:extLst>
      <p:ext uri="{BB962C8B-B14F-4D97-AF65-F5344CB8AC3E}">
        <p14:creationId xmlns:p14="http://schemas.microsoft.com/office/powerpoint/2010/main" val="8293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F14E0-CDC7-408B-8D4E-EC1DA9B95451}" type="datetimeFigureOut">
              <a:rPr lang="en-US" smtClean="0"/>
              <a:t>7/15/2022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29EC4-4E3D-40A1-AB18-244173D9ADD7}" type="slidenum">
              <a:rPr lang="en-US" smtClean="0"/>
              <a:t>‹#›</a:t>
            </a:fld>
            <a:endParaRPr lang="en-US" dirty="0"/>
          </a:p>
        </p:txBody>
      </p:sp>
    </p:spTree>
    <p:extLst>
      <p:ext uri="{BB962C8B-B14F-4D97-AF65-F5344CB8AC3E}">
        <p14:creationId xmlns:p14="http://schemas.microsoft.com/office/powerpoint/2010/main" val="3856369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242E-D7C7-4CAF-9331-D87D12A56058}"/>
              </a:ext>
            </a:extLst>
          </p:cNvPr>
          <p:cNvSpPr>
            <a:spLocks noGrp="1"/>
          </p:cNvSpPr>
          <p:nvPr>
            <p:ph type="ctrTitle"/>
          </p:nvPr>
        </p:nvSpPr>
        <p:spPr/>
        <p:txBody>
          <a:bodyPr>
            <a:normAutofit fontScale="90000"/>
          </a:bodyPr>
          <a:lstStyle/>
          <a:p>
            <a:r>
              <a:rPr lang="en-US" dirty="0"/>
              <a:t>A Functional Modeling Framework for Composable System Analysis</a:t>
            </a:r>
          </a:p>
        </p:txBody>
      </p:sp>
      <p:sp>
        <p:nvSpPr>
          <p:cNvPr id="3" name="Subtitle 2">
            <a:extLst>
              <a:ext uri="{FF2B5EF4-FFF2-40B4-BE49-F238E27FC236}">
                <a16:creationId xmlns:a16="http://schemas.microsoft.com/office/drawing/2014/main" id="{D7095EC6-416E-4340-925B-95814E156C53}"/>
              </a:ext>
            </a:extLst>
          </p:cNvPr>
          <p:cNvSpPr>
            <a:spLocks noGrp="1"/>
          </p:cNvSpPr>
          <p:nvPr>
            <p:ph type="subTitle" idx="1"/>
          </p:nvPr>
        </p:nvSpPr>
        <p:spPr/>
        <p:txBody>
          <a:bodyPr/>
          <a:lstStyle/>
          <a:p>
            <a:r>
              <a:rPr lang="en-US" dirty="0"/>
              <a:t>July 18, 2022</a:t>
            </a:r>
          </a:p>
        </p:txBody>
      </p:sp>
    </p:spTree>
    <p:extLst>
      <p:ext uri="{BB962C8B-B14F-4D97-AF65-F5344CB8AC3E}">
        <p14:creationId xmlns:p14="http://schemas.microsoft.com/office/powerpoint/2010/main" val="288507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Disallowed Relationships</a:t>
            </a:r>
          </a:p>
        </p:txBody>
      </p:sp>
      <p:sp>
        <p:nvSpPr>
          <p:cNvPr id="3" name="Content Placeholder 2">
            <a:extLst>
              <a:ext uri="{FF2B5EF4-FFF2-40B4-BE49-F238E27FC236}">
                <a16:creationId xmlns:a16="http://schemas.microsoft.com/office/drawing/2014/main" id="{5E68960E-DFFA-4DA6-B573-302BB39B80E6}"/>
              </a:ext>
            </a:extLst>
          </p:cNvPr>
          <p:cNvSpPr>
            <a:spLocks noGrp="1"/>
          </p:cNvSpPr>
          <p:nvPr>
            <p:ph idx="1"/>
          </p:nvPr>
        </p:nvSpPr>
        <p:spPr/>
        <p:txBody>
          <a:bodyPr/>
          <a:lstStyle/>
          <a:p>
            <a:r>
              <a:rPr lang="en-US" dirty="0"/>
              <a:t>These are critical anti-patterns that should not be allowed, along with the associated suggested allowed approach to capture the given relationship</a:t>
            </a:r>
          </a:p>
        </p:txBody>
      </p:sp>
    </p:spTree>
    <p:extLst>
      <p:ext uri="{BB962C8B-B14F-4D97-AF65-F5344CB8AC3E}">
        <p14:creationId xmlns:p14="http://schemas.microsoft.com/office/powerpoint/2010/main" val="139876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3050" y="457200"/>
            <a:ext cx="4216400" cy="4572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Q: WHAT IF function </a:t>
            </a:r>
            <a:r>
              <a:rPr lang="en-US" sz="2400" b="1" i="1" dirty="0" err="1">
                <a:solidFill>
                  <a:schemeClr val="tx1"/>
                </a:solidFill>
              </a:rPr>
              <a:t>f</a:t>
            </a:r>
            <a:r>
              <a:rPr lang="en-US" sz="2400" b="1" baseline="-25000" dirty="0" err="1">
                <a:solidFill>
                  <a:schemeClr val="tx1"/>
                </a:solidFill>
              </a:rPr>
              <a:t>A</a:t>
            </a:r>
            <a:r>
              <a:rPr lang="en-US" sz="2400" b="1" dirty="0">
                <a:solidFill>
                  <a:schemeClr val="tx1"/>
                </a:solidFill>
              </a:rPr>
              <a:t> requires both system </a:t>
            </a:r>
            <a:r>
              <a:rPr lang="en-US" sz="2400" b="1" i="1" dirty="0">
                <a:solidFill>
                  <a:schemeClr val="tx1"/>
                </a:solidFill>
              </a:rPr>
              <a:t>S</a:t>
            </a:r>
            <a:r>
              <a:rPr lang="en-US" sz="2400" b="1" baseline="-25000" dirty="0">
                <a:solidFill>
                  <a:schemeClr val="tx1"/>
                </a:solidFill>
              </a:rPr>
              <a:t>1</a:t>
            </a:r>
            <a:r>
              <a:rPr lang="en-US" sz="2400" b="1" dirty="0">
                <a:solidFill>
                  <a:schemeClr val="tx1"/>
                </a:solidFill>
              </a:rPr>
              <a:t> and system </a:t>
            </a:r>
            <a:r>
              <a:rPr lang="en-US" sz="2400" b="1" i="1" dirty="0">
                <a:solidFill>
                  <a:schemeClr val="tx1"/>
                </a:solidFill>
              </a:rPr>
              <a:t>S</a:t>
            </a:r>
            <a:r>
              <a:rPr lang="en-US" sz="2400" b="1" baseline="-25000" dirty="0">
                <a:solidFill>
                  <a:schemeClr val="tx1"/>
                </a:solidFill>
              </a:rPr>
              <a:t>2</a:t>
            </a:r>
            <a:r>
              <a:rPr lang="en-US" sz="2400" b="1" dirty="0">
                <a:solidFill>
                  <a:schemeClr val="tx1"/>
                </a:solidFill>
              </a:rPr>
              <a:t>?</a:t>
            </a:r>
          </a:p>
        </p:txBody>
      </p:sp>
      <p:sp>
        <p:nvSpPr>
          <p:cNvPr id="24" name="Rectangle 23"/>
          <p:cNvSpPr/>
          <p:nvPr/>
        </p:nvSpPr>
        <p:spPr>
          <a:xfrm>
            <a:off x="4768850" y="457200"/>
            <a:ext cx="4013200" cy="4572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A: Each system must be performing a different function that is required by </a:t>
            </a:r>
            <a:r>
              <a:rPr lang="en-US" sz="2400" b="1" i="1" dirty="0" err="1">
                <a:solidFill>
                  <a:schemeClr val="tx1"/>
                </a:solidFill>
              </a:rPr>
              <a:t>f</a:t>
            </a:r>
            <a:r>
              <a:rPr lang="en-US" sz="2400" b="1" baseline="-25000" dirty="0" err="1">
                <a:solidFill>
                  <a:schemeClr val="tx1"/>
                </a:solidFill>
              </a:rPr>
              <a:t>A</a:t>
            </a:r>
            <a:endParaRPr lang="en-US" sz="2400" b="1" baseline="-25000" dirty="0">
              <a:solidFill>
                <a:schemeClr val="tx1"/>
              </a:solidFill>
            </a:endParaRPr>
          </a:p>
        </p:txBody>
      </p:sp>
      <p:grpSp>
        <p:nvGrpSpPr>
          <p:cNvPr id="39" name="Group 38"/>
          <p:cNvGrpSpPr/>
          <p:nvPr/>
        </p:nvGrpSpPr>
        <p:grpSpPr>
          <a:xfrm>
            <a:off x="185607" y="1362311"/>
            <a:ext cx="8653593" cy="4390897"/>
            <a:chOff x="185607" y="1362311"/>
            <a:chExt cx="8653593" cy="4390897"/>
          </a:xfrm>
        </p:grpSpPr>
        <p:cxnSp>
          <p:nvCxnSpPr>
            <p:cNvPr id="26" name="Straight Arrow Connector 25"/>
            <p:cNvCxnSpPr>
              <a:endCxn id="25" idx="3"/>
            </p:cNvCxnSpPr>
            <p:nvPr/>
          </p:nvCxnSpPr>
          <p:spPr>
            <a:xfrm flipV="1">
              <a:off x="1365250" y="3134806"/>
              <a:ext cx="638829" cy="664229"/>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5" idx="5"/>
            </p:cNvCxnSpPr>
            <p:nvPr/>
          </p:nvCxnSpPr>
          <p:spPr>
            <a:xfrm flipH="1" flipV="1">
              <a:off x="2758421" y="3134806"/>
              <a:ext cx="588029" cy="664229"/>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8" idx="1"/>
              <a:endCxn id="7" idx="5"/>
            </p:cNvCxnSpPr>
            <p:nvPr/>
          </p:nvCxnSpPr>
          <p:spPr>
            <a:xfrm flipH="1" flipV="1">
              <a:off x="7152621" y="2272882"/>
              <a:ext cx="541058" cy="464858"/>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7"/>
              <a:endCxn id="7" idx="3"/>
            </p:cNvCxnSpPr>
            <p:nvPr/>
          </p:nvCxnSpPr>
          <p:spPr>
            <a:xfrm flipV="1">
              <a:off x="5857221" y="2272882"/>
              <a:ext cx="541058" cy="464858"/>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a:stCxn id="5" idx="0"/>
              <a:endCxn id="4" idx="4"/>
            </p:cNvCxnSpPr>
            <p:nvPr/>
          </p:nvCxnSpPr>
          <p:spPr>
            <a:xfrm flipV="1">
              <a:off x="5480050" y="3648311"/>
              <a:ext cx="0" cy="608762"/>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6" idx="0"/>
              <a:endCxn id="18" idx="4"/>
            </p:cNvCxnSpPr>
            <p:nvPr/>
          </p:nvCxnSpPr>
          <p:spPr>
            <a:xfrm flipV="1">
              <a:off x="8070850" y="3648311"/>
              <a:ext cx="0" cy="608762"/>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946650" y="2581511"/>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f</a:t>
              </a:r>
              <a:r>
                <a:rPr lang="en-US" sz="3200" baseline="-25000" dirty="0">
                  <a:solidFill>
                    <a:schemeClr val="tx1"/>
                  </a:solidFill>
                </a:rPr>
                <a:t>A,1</a:t>
              </a:r>
            </a:p>
          </p:txBody>
        </p:sp>
        <p:sp>
          <p:nvSpPr>
            <p:cNvPr id="5" name="Rounded Rectangle 4"/>
            <p:cNvSpPr/>
            <p:nvPr/>
          </p:nvSpPr>
          <p:spPr>
            <a:xfrm>
              <a:off x="5022850" y="4257073"/>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1</a:t>
              </a:r>
            </a:p>
          </p:txBody>
        </p:sp>
        <p:sp>
          <p:nvSpPr>
            <p:cNvPr id="6" name="Rounded Rectangle 5"/>
            <p:cNvSpPr/>
            <p:nvPr/>
          </p:nvSpPr>
          <p:spPr>
            <a:xfrm>
              <a:off x="7613650" y="4257073"/>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2</a:t>
              </a:r>
            </a:p>
          </p:txBody>
        </p:sp>
        <p:sp>
          <p:nvSpPr>
            <p:cNvPr id="7" name="Oval 6"/>
            <p:cNvSpPr/>
            <p:nvPr/>
          </p:nvSpPr>
          <p:spPr>
            <a:xfrm>
              <a:off x="6242050" y="1362311"/>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A</a:t>
              </a:r>
              <a:endParaRPr lang="en-US" sz="3200" baseline="-25000" dirty="0">
                <a:solidFill>
                  <a:schemeClr val="tx1"/>
                </a:solidFill>
              </a:endParaRPr>
            </a:p>
          </p:txBody>
        </p:sp>
        <p:sp>
          <p:nvSpPr>
            <p:cNvPr id="18" name="Oval 17"/>
            <p:cNvSpPr/>
            <p:nvPr/>
          </p:nvSpPr>
          <p:spPr>
            <a:xfrm>
              <a:off x="7537450" y="2581511"/>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f</a:t>
              </a:r>
              <a:r>
                <a:rPr lang="en-US" sz="3200" baseline="-25000" dirty="0">
                  <a:solidFill>
                    <a:schemeClr val="tx1"/>
                  </a:solidFill>
                </a:rPr>
                <a:t>A,2</a:t>
              </a:r>
            </a:p>
          </p:txBody>
        </p:sp>
        <p:sp>
          <p:nvSpPr>
            <p:cNvPr id="25" name="Oval 24"/>
            <p:cNvSpPr/>
            <p:nvPr/>
          </p:nvSpPr>
          <p:spPr>
            <a:xfrm>
              <a:off x="1847850" y="2224235"/>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A</a:t>
              </a:r>
              <a:endParaRPr lang="en-US" sz="3200" baseline="-25000" dirty="0">
                <a:solidFill>
                  <a:schemeClr val="tx1"/>
                </a:solidFill>
              </a:endParaRPr>
            </a:p>
          </p:txBody>
        </p:sp>
        <p:sp>
          <p:nvSpPr>
            <p:cNvPr id="28" name="Rounded Rectangle 27"/>
            <p:cNvSpPr/>
            <p:nvPr/>
          </p:nvSpPr>
          <p:spPr>
            <a:xfrm>
              <a:off x="603250" y="3799035"/>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1</a:t>
              </a:r>
            </a:p>
          </p:txBody>
        </p:sp>
        <p:sp>
          <p:nvSpPr>
            <p:cNvPr id="29" name="Rounded Rectangle 28"/>
            <p:cNvSpPr/>
            <p:nvPr/>
          </p:nvSpPr>
          <p:spPr>
            <a:xfrm>
              <a:off x="3194050" y="3799035"/>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2</a:t>
              </a:r>
            </a:p>
          </p:txBody>
        </p:sp>
        <p:sp>
          <p:nvSpPr>
            <p:cNvPr id="36" name="Cross 35"/>
            <p:cNvSpPr/>
            <p:nvPr/>
          </p:nvSpPr>
          <p:spPr>
            <a:xfrm rot="18900000">
              <a:off x="185607" y="1364934"/>
              <a:ext cx="4385142" cy="4388274"/>
            </a:xfrm>
            <a:prstGeom prst="plus">
              <a:avLst>
                <a:gd name="adj" fmla="val 42682"/>
              </a:avLst>
            </a:prstGeom>
            <a:solidFill>
              <a:srgbClr val="FF0000">
                <a:alpha val="4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i="1" dirty="0" err="1">
                <a:solidFill>
                  <a:schemeClr val="tx1"/>
                </a:solidFill>
              </a:endParaRPr>
            </a:p>
          </p:txBody>
        </p:sp>
        <p:sp>
          <p:nvSpPr>
            <p:cNvPr id="37" name="Freeform 36"/>
            <p:cNvSpPr/>
            <p:nvPr/>
          </p:nvSpPr>
          <p:spPr>
            <a:xfrm>
              <a:off x="4711700" y="1856773"/>
              <a:ext cx="4127500" cy="3314700"/>
            </a:xfrm>
            <a:custGeom>
              <a:avLst/>
              <a:gdLst>
                <a:gd name="connsiteX0" fmla="*/ 0 w 4127500"/>
                <a:gd name="connsiteY0" fmla="*/ 2133600 h 3314700"/>
                <a:gd name="connsiteX1" fmla="*/ 1104900 w 4127500"/>
                <a:gd name="connsiteY1" fmla="*/ 3314700 h 3314700"/>
                <a:gd name="connsiteX2" fmla="*/ 4127500 w 4127500"/>
                <a:gd name="connsiteY2" fmla="*/ 419100 h 3314700"/>
                <a:gd name="connsiteX3" fmla="*/ 3683000 w 4127500"/>
                <a:gd name="connsiteY3" fmla="*/ 0 h 3314700"/>
                <a:gd name="connsiteX4" fmla="*/ 1193800 w 4127500"/>
                <a:gd name="connsiteY4" fmla="*/ 2540000 h 3314700"/>
                <a:gd name="connsiteX5" fmla="*/ 406400 w 4127500"/>
                <a:gd name="connsiteY5" fmla="*/ 1371600 h 3314700"/>
                <a:gd name="connsiteX6" fmla="*/ 0 w 4127500"/>
                <a:gd name="connsiteY6" fmla="*/ 2133600 h 331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27500" h="3314700">
                  <a:moveTo>
                    <a:pt x="0" y="2133600"/>
                  </a:moveTo>
                  <a:lnTo>
                    <a:pt x="1104900" y="3314700"/>
                  </a:lnTo>
                  <a:lnTo>
                    <a:pt x="4127500" y="419100"/>
                  </a:lnTo>
                  <a:lnTo>
                    <a:pt x="3683000" y="0"/>
                  </a:lnTo>
                  <a:lnTo>
                    <a:pt x="1193800" y="2540000"/>
                  </a:lnTo>
                  <a:lnTo>
                    <a:pt x="406400" y="1371600"/>
                  </a:lnTo>
                  <a:lnTo>
                    <a:pt x="0" y="2133600"/>
                  </a:lnTo>
                  <a:close/>
                </a:path>
              </a:pathLst>
            </a:custGeom>
            <a:solidFill>
              <a:srgbClr val="00B050">
                <a:alpha val="4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i="1" dirty="0" err="1">
                <a:solidFill>
                  <a:schemeClr val="tx1"/>
                </a:solidFill>
              </a:endParaRPr>
            </a:p>
          </p:txBody>
        </p:sp>
      </p:grpSp>
      <p:sp>
        <p:nvSpPr>
          <p:cNvPr id="38" name="Rectangle 37"/>
          <p:cNvSpPr/>
          <p:nvPr/>
        </p:nvSpPr>
        <p:spPr>
          <a:xfrm>
            <a:off x="95250" y="5638800"/>
            <a:ext cx="8972550" cy="1066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2000" dirty="0">
                <a:solidFill>
                  <a:schemeClr val="tx1"/>
                </a:solidFill>
              </a:rPr>
              <a:t>Q: What is the value of this?</a:t>
            </a:r>
          </a:p>
          <a:p>
            <a:pPr marL="292100" indent="-292100"/>
            <a:r>
              <a:rPr lang="en-US" sz="2000" dirty="0">
                <a:solidFill>
                  <a:schemeClr val="tx1"/>
                </a:solidFill>
              </a:rPr>
              <a:t>A: It more accurately models reality and can help identify other solutions, e.g., help the user to think of a system </a:t>
            </a:r>
            <a:r>
              <a:rPr lang="en-US" sz="2000" i="1" dirty="0">
                <a:solidFill>
                  <a:schemeClr val="tx1"/>
                </a:solidFill>
              </a:rPr>
              <a:t>S</a:t>
            </a:r>
            <a:r>
              <a:rPr lang="en-US" sz="2000" baseline="-25000" dirty="0">
                <a:solidFill>
                  <a:schemeClr val="tx1"/>
                </a:solidFill>
              </a:rPr>
              <a:t>3</a:t>
            </a:r>
            <a:r>
              <a:rPr lang="en-US" sz="2000" dirty="0">
                <a:solidFill>
                  <a:schemeClr val="tx1"/>
                </a:solidFill>
              </a:rPr>
              <a:t> that also can satisfy </a:t>
            </a:r>
            <a:r>
              <a:rPr lang="en-US" sz="2000" i="1" dirty="0">
                <a:solidFill>
                  <a:schemeClr val="tx1"/>
                </a:solidFill>
              </a:rPr>
              <a:t>f</a:t>
            </a:r>
            <a:r>
              <a:rPr lang="en-US" sz="2000" baseline="-25000" dirty="0">
                <a:solidFill>
                  <a:schemeClr val="tx1"/>
                </a:solidFill>
              </a:rPr>
              <a:t>A,1</a:t>
            </a:r>
          </a:p>
        </p:txBody>
      </p:sp>
    </p:spTree>
    <p:extLst>
      <p:ext uri="{BB962C8B-B14F-4D97-AF65-F5344CB8AC3E}">
        <p14:creationId xmlns:p14="http://schemas.microsoft.com/office/powerpoint/2010/main" val="53373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3050" y="457200"/>
            <a:ext cx="4216400" cy="4572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Q: WHAT IF a system requires another system?</a:t>
            </a:r>
          </a:p>
        </p:txBody>
      </p:sp>
      <p:sp>
        <p:nvSpPr>
          <p:cNvPr id="24" name="Rectangle 23"/>
          <p:cNvSpPr/>
          <p:nvPr/>
        </p:nvSpPr>
        <p:spPr>
          <a:xfrm>
            <a:off x="4768850" y="457200"/>
            <a:ext cx="4013200" cy="4572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A: A system requires a function which can be performed by a system</a:t>
            </a:r>
            <a:endParaRPr lang="en-US" sz="2400" b="1" baseline="-25000" dirty="0">
              <a:solidFill>
                <a:schemeClr val="tx1"/>
              </a:solidFill>
            </a:endParaRPr>
          </a:p>
        </p:txBody>
      </p:sp>
      <p:grpSp>
        <p:nvGrpSpPr>
          <p:cNvPr id="21" name="Group 20"/>
          <p:cNvGrpSpPr/>
          <p:nvPr/>
        </p:nvGrpSpPr>
        <p:grpSpPr>
          <a:xfrm>
            <a:off x="188679" y="1364934"/>
            <a:ext cx="8650521" cy="4388274"/>
            <a:chOff x="188679" y="1364934"/>
            <a:chExt cx="8650521" cy="4388274"/>
          </a:xfrm>
        </p:grpSpPr>
        <p:cxnSp>
          <p:nvCxnSpPr>
            <p:cNvPr id="26" name="Straight Arrow Connector 25"/>
            <p:cNvCxnSpPr/>
            <p:nvPr/>
          </p:nvCxnSpPr>
          <p:spPr>
            <a:xfrm flipH="1" flipV="1">
              <a:off x="2378178" y="3214836"/>
              <a:ext cx="3072" cy="584199"/>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162800" y="3120371"/>
              <a:ext cx="609600" cy="678664"/>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a:endCxn id="7" idx="3"/>
            </p:cNvCxnSpPr>
            <p:nvPr/>
          </p:nvCxnSpPr>
          <p:spPr>
            <a:xfrm flipV="1">
              <a:off x="5867400" y="3120371"/>
              <a:ext cx="530879" cy="678664"/>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5022850" y="3799873"/>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1</a:t>
              </a:r>
            </a:p>
          </p:txBody>
        </p:sp>
        <p:sp>
          <p:nvSpPr>
            <p:cNvPr id="6" name="Rounded Rectangle 5"/>
            <p:cNvSpPr/>
            <p:nvPr/>
          </p:nvSpPr>
          <p:spPr>
            <a:xfrm>
              <a:off x="7613650" y="3799873"/>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2</a:t>
              </a:r>
            </a:p>
          </p:txBody>
        </p:sp>
        <p:sp>
          <p:nvSpPr>
            <p:cNvPr id="7" name="Oval 6"/>
            <p:cNvSpPr/>
            <p:nvPr/>
          </p:nvSpPr>
          <p:spPr>
            <a:xfrm>
              <a:off x="6242050" y="2209800"/>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A</a:t>
              </a:r>
              <a:endParaRPr lang="en-US" sz="3200" baseline="-25000" dirty="0">
                <a:solidFill>
                  <a:schemeClr val="tx1"/>
                </a:solidFill>
              </a:endParaRPr>
            </a:p>
          </p:txBody>
        </p:sp>
        <p:sp>
          <p:nvSpPr>
            <p:cNvPr id="28" name="Rounded Rectangle 27"/>
            <p:cNvSpPr/>
            <p:nvPr/>
          </p:nvSpPr>
          <p:spPr>
            <a:xfrm>
              <a:off x="1924050" y="3799035"/>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1</a:t>
              </a:r>
            </a:p>
          </p:txBody>
        </p:sp>
        <p:sp>
          <p:nvSpPr>
            <p:cNvPr id="29" name="Rounded Rectangle 28"/>
            <p:cNvSpPr/>
            <p:nvPr/>
          </p:nvSpPr>
          <p:spPr>
            <a:xfrm>
              <a:off x="1920978" y="2300435"/>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2</a:t>
              </a:r>
            </a:p>
          </p:txBody>
        </p:sp>
        <p:sp>
          <p:nvSpPr>
            <p:cNvPr id="36" name="Cross 35"/>
            <p:cNvSpPr/>
            <p:nvPr/>
          </p:nvSpPr>
          <p:spPr>
            <a:xfrm rot="18900000">
              <a:off x="188679" y="1364934"/>
              <a:ext cx="4385142" cy="4388274"/>
            </a:xfrm>
            <a:prstGeom prst="plus">
              <a:avLst>
                <a:gd name="adj" fmla="val 42682"/>
              </a:avLst>
            </a:prstGeom>
            <a:solidFill>
              <a:srgbClr val="FF0000">
                <a:alpha val="4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i="1" dirty="0" err="1">
                <a:solidFill>
                  <a:schemeClr val="tx1"/>
                </a:solidFill>
              </a:endParaRPr>
            </a:p>
          </p:txBody>
        </p:sp>
        <p:sp>
          <p:nvSpPr>
            <p:cNvPr id="37" name="Freeform 36"/>
            <p:cNvSpPr/>
            <p:nvPr/>
          </p:nvSpPr>
          <p:spPr>
            <a:xfrm>
              <a:off x="4711700" y="1943100"/>
              <a:ext cx="4127500" cy="3314700"/>
            </a:xfrm>
            <a:custGeom>
              <a:avLst/>
              <a:gdLst>
                <a:gd name="connsiteX0" fmla="*/ 0 w 4127500"/>
                <a:gd name="connsiteY0" fmla="*/ 2133600 h 3314700"/>
                <a:gd name="connsiteX1" fmla="*/ 1104900 w 4127500"/>
                <a:gd name="connsiteY1" fmla="*/ 3314700 h 3314700"/>
                <a:gd name="connsiteX2" fmla="*/ 4127500 w 4127500"/>
                <a:gd name="connsiteY2" fmla="*/ 419100 h 3314700"/>
                <a:gd name="connsiteX3" fmla="*/ 3683000 w 4127500"/>
                <a:gd name="connsiteY3" fmla="*/ 0 h 3314700"/>
                <a:gd name="connsiteX4" fmla="*/ 1193800 w 4127500"/>
                <a:gd name="connsiteY4" fmla="*/ 2540000 h 3314700"/>
                <a:gd name="connsiteX5" fmla="*/ 406400 w 4127500"/>
                <a:gd name="connsiteY5" fmla="*/ 1371600 h 3314700"/>
                <a:gd name="connsiteX6" fmla="*/ 0 w 4127500"/>
                <a:gd name="connsiteY6" fmla="*/ 2133600 h 331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27500" h="3314700">
                  <a:moveTo>
                    <a:pt x="0" y="2133600"/>
                  </a:moveTo>
                  <a:lnTo>
                    <a:pt x="1104900" y="3314700"/>
                  </a:lnTo>
                  <a:lnTo>
                    <a:pt x="4127500" y="419100"/>
                  </a:lnTo>
                  <a:lnTo>
                    <a:pt x="3683000" y="0"/>
                  </a:lnTo>
                  <a:lnTo>
                    <a:pt x="1193800" y="2540000"/>
                  </a:lnTo>
                  <a:lnTo>
                    <a:pt x="406400" y="1371600"/>
                  </a:lnTo>
                  <a:lnTo>
                    <a:pt x="0" y="2133600"/>
                  </a:lnTo>
                  <a:close/>
                </a:path>
              </a:pathLst>
            </a:custGeom>
            <a:solidFill>
              <a:srgbClr val="00B050">
                <a:alpha val="4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i="1" dirty="0" err="1">
                <a:solidFill>
                  <a:schemeClr val="tx1"/>
                </a:solidFill>
              </a:endParaRPr>
            </a:p>
          </p:txBody>
        </p:sp>
      </p:grpSp>
      <p:sp>
        <p:nvSpPr>
          <p:cNvPr id="38" name="Rectangle 37"/>
          <p:cNvSpPr/>
          <p:nvPr/>
        </p:nvSpPr>
        <p:spPr>
          <a:xfrm>
            <a:off x="95250" y="5638800"/>
            <a:ext cx="8972550" cy="1066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2000" dirty="0">
                <a:solidFill>
                  <a:schemeClr val="tx1"/>
                </a:solidFill>
              </a:rPr>
              <a:t>Q: What is the value of this?</a:t>
            </a:r>
          </a:p>
          <a:p>
            <a:pPr marL="292100" indent="-292100"/>
            <a:r>
              <a:rPr lang="en-US" sz="2000" dirty="0">
                <a:solidFill>
                  <a:schemeClr val="tx1"/>
                </a:solidFill>
              </a:rPr>
              <a:t>A: Allows for other systems to also support the function required by </a:t>
            </a:r>
            <a:r>
              <a:rPr lang="en-US" sz="2000" i="1" dirty="0">
                <a:solidFill>
                  <a:schemeClr val="tx1"/>
                </a:solidFill>
              </a:rPr>
              <a:t>S</a:t>
            </a:r>
            <a:r>
              <a:rPr lang="en-US" sz="2000" baseline="-25000" dirty="0">
                <a:solidFill>
                  <a:schemeClr val="tx1"/>
                </a:solidFill>
              </a:rPr>
              <a:t>2</a:t>
            </a:r>
            <a:r>
              <a:rPr lang="en-US" sz="2000" dirty="0">
                <a:solidFill>
                  <a:schemeClr val="tx1"/>
                </a:solidFill>
              </a:rPr>
              <a:t> and it more explicitly defines what is the relationship between </a:t>
            </a:r>
            <a:r>
              <a:rPr lang="en-US" sz="2000" i="1" dirty="0">
                <a:solidFill>
                  <a:schemeClr val="tx1"/>
                </a:solidFill>
              </a:rPr>
              <a:t>S</a:t>
            </a:r>
            <a:r>
              <a:rPr lang="en-US" sz="2000" baseline="-25000" dirty="0">
                <a:solidFill>
                  <a:schemeClr val="tx1"/>
                </a:solidFill>
              </a:rPr>
              <a:t>2</a:t>
            </a:r>
            <a:r>
              <a:rPr lang="en-US" sz="2000" dirty="0">
                <a:solidFill>
                  <a:schemeClr val="tx1"/>
                </a:solidFill>
              </a:rPr>
              <a:t> and </a:t>
            </a:r>
            <a:r>
              <a:rPr lang="en-US" sz="2000" i="1" dirty="0">
                <a:solidFill>
                  <a:schemeClr val="tx1"/>
                </a:solidFill>
              </a:rPr>
              <a:t>S</a:t>
            </a:r>
            <a:r>
              <a:rPr lang="en-US" sz="2000" baseline="-25000" dirty="0">
                <a:solidFill>
                  <a:schemeClr val="tx1"/>
                </a:solidFill>
              </a:rPr>
              <a:t>1</a:t>
            </a:r>
          </a:p>
        </p:txBody>
      </p:sp>
    </p:spTree>
    <p:extLst>
      <p:ext uri="{BB962C8B-B14F-4D97-AF65-F5344CB8AC3E}">
        <p14:creationId xmlns:p14="http://schemas.microsoft.com/office/powerpoint/2010/main" val="11055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36"/>
          <p:cNvSpPr/>
          <p:nvPr/>
        </p:nvSpPr>
        <p:spPr>
          <a:xfrm>
            <a:off x="4711700" y="1943100"/>
            <a:ext cx="4127500" cy="3314700"/>
          </a:xfrm>
          <a:custGeom>
            <a:avLst/>
            <a:gdLst>
              <a:gd name="connsiteX0" fmla="*/ 0 w 4127500"/>
              <a:gd name="connsiteY0" fmla="*/ 2133600 h 3314700"/>
              <a:gd name="connsiteX1" fmla="*/ 1104900 w 4127500"/>
              <a:gd name="connsiteY1" fmla="*/ 3314700 h 3314700"/>
              <a:gd name="connsiteX2" fmla="*/ 4127500 w 4127500"/>
              <a:gd name="connsiteY2" fmla="*/ 419100 h 3314700"/>
              <a:gd name="connsiteX3" fmla="*/ 3683000 w 4127500"/>
              <a:gd name="connsiteY3" fmla="*/ 0 h 3314700"/>
              <a:gd name="connsiteX4" fmla="*/ 1193800 w 4127500"/>
              <a:gd name="connsiteY4" fmla="*/ 2540000 h 3314700"/>
              <a:gd name="connsiteX5" fmla="*/ 406400 w 4127500"/>
              <a:gd name="connsiteY5" fmla="*/ 1371600 h 3314700"/>
              <a:gd name="connsiteX6" fmla="*/ 0 w 4127500"/>
              <a:gd name="connsiteY6" fmla="*/ 2133600 h 331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27500" h="3314700">
                <a:moveTo>
                  <a:pt x="0" y="2133600"/>
                </a:moveTo>
                <a:lnTo>
                  <a:pt x="1104900" y="3314700"/>
                </a:lnTo>
                <a:lnTo>
                  <a:pt x="4127500" y="419100"/>
                </a:lnTo>
                <a:lnTo>
                  <a:pt x="3683000" y="0"/>
                </a:lnTo>
                <a:lnTo>
                  <a:pt x="1193800" y="2540000"/>
                </a:lnTo>
                <a:lnTo>
                  <a:pt x="406400" y="1371600"/>
                </a:lnTo>
                <a:lnTo>
                  <a:pt x="0" y="2133600"/>
                </a:lnTo>
                <a:close/>
              </a:path>
            </a:pathLst>
          </a:custGeom>
          <a:solidFill>
            <a:srgbClr val="00B050">
              <a:alpha val="4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i="1" dirty="0" err="1">
              <a:solidFill>
                <a:schemeClr val="tx1"/>
              </a:solidFill>
            </a:endParaRPr>
          </a:p>
        </p:txBody>
      </p:sp>
      <p:sp>
        <p:nvSpPr>
          <p:cNvPr id="11" name="Rectangle 10"/>
          <p:cNvSpPr/>
          <p:nvPr/>
        </p:nvSpPr>
        <p:spPr>
          <a:xfrm>
            <a:off x="273050" y="457200"/>
            <a:ext cx="4216400" cy="4572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Q: WHAT IF a function is incompatible with another function?</a:t>
            </a:r>
          </a:p>
        </p:txBody>
      </p:sp>
      <p:sp>
        <p:nvSpPr>
          <p:cNvPr id="24" name="Rectangle 23"/>
          <p:cNvSpPr/>
          <p:nvPr/>
        </p:nvSpPr>
        <p:spPr>
          <a:xfrm>
            <a:off x="4768850" y="609600"/>
            <a:ext cx="4013200" cy="4572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A: A system performing a function may be incompatible with another system performing a function</a:t>
            </a:r>
            <a:endParaRPr lang="en-US" sz="2400" b="1" baseline="-25000" dirty="0">
              <a:solidFill>
                <a:schemeClr val="tx1"/>
              </a:solidFill>
            </a:endParaRPr>
          </a:p>
        </p:txBody>
      </p:sp>
      <p:sp>
        <p:nvSpPr>
          <p:cNvPr id="38" name="Rectangle 37"/>
          <p:cNvSpPr/>
          <p:nvPr/>
        </p:nvSpPr>
        <p:spPr>
          <a:xfrm>
            <a:off x="95250" y="5638800"/>
            <a:ext cx="8972550" cy="1066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2000" dirty="0">
                <a:solidFill>
                  <a:schemeClr val="tx1"/>
                </a:solidFill>
              </a:rPr>
              <a:t>Q: What is the value of this?</a:t>
            </a:r>
          </a:p>
          <a:p>
            <a:pPr marL="292100" indent="-292100"/>
            <a:r>
              <a:rPr lang="en-US" sz="2000" dirty="0">
                <a:solidFill>
                  <a:schemeClr val="tx1"/>
                </a:solidFill>
              </a:rPr>
              <a:t>A: Allows future systems to not have this artificial incompatibility</a:t>
            </a:r>
            <a:endParaRPr lang="en-US" sz="2000" baseline="-25000" dirty="0">
              <a:solidFill>
                <a:schemeClr val="tx1"/>
              </a:solidFill>
            </a:endParaRPr>
          </a:p>
        </p:txBody>
      </p:sp>
      <p:grpSp>
        <p:nvGrpSpPr>
          <p:cNvPr id="8" name="Group 7">
            <a:extLst>
              <a:ext uri="{FF2B5EF4-FFF2-40B4-BE49-F238E27FC236}">
                <a16:creationId xmlns:a16="http://schemas.microsoft.com/office/drawing/2014/main" id="{C0CB358B-2B4C-401B-B868-983BF45B1863}"/>
              </a:ext>
            </a:extLst>
          </p:cNvPr>
          <p:cNvGrpSpPr/>
          <p:nvPr/>
        </p:nvGrpSpPr>
        <p:grpSpPr>
          <a:xfrm>
            <a:off x="188679" y="1364934"/>
            <a:ext cx="4385142" cy="4388274"/>
            <a:chOff x="188679" y="1364934"/>
            <a:chExt cx="4385142" cy="4388274"/>
          </a:xfrm>
        </p:grpSpPr>
        <p:cxnSp>
          <p:nvCxnSpPr>
            <p:cNvPr id="26" name="Straight Arrow Connector 25"/>
            <p:cNvCxnSpPr>
              <a:cxnSpLocks/>
            </p:cNvCxnSpPr>
            <p:nvPr/>
          </p:nvCxnSpPr>
          <p:spPr>
            <a:xfrm flipV="1">
              <a:off x="2381250" y="3291036"/>
              <a:ext cx="0" cy="431799"/>
            </a:xfrm>
            <a:prstGeom prst="straightConnector1">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D18695D2-3A25-4D28-B00E-752B98DE4318}"/>
                </a:ext>
              </a:extLst>
            </p:cNvPr>
            <p:cNvSpPr/>
            <p:nvPr/>
          </p:nvSpPr>
          <p:spPr>
            <a:xfrm>
              <a:off x="1844778" y="2224235"/>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A</a:t>
              </a:r>
              <a:endParaRPr lang="en-US" sz="3200" baseline="-25000" dirty="0">
                <a:solidFill>
                  <a:schemeClr val="tx1"/>
                </a:solidFill>
              </a:endParaRPr>
            </a:p>
          </p:txBody>
        </p:sp>
        <p:sp>
          <p:nvSpPr>
            <p:cNvPr id="18" name="Oval 17">
              <a:extLst>
                <a:ext uri="{FF2B5EF4-FFF2-40B4-BE49-F238E27FC236}">
                  <a16:creationId xmlns:a16="http://schemas.microsoft.com/office/drawing/2014/main" id="{F3B39B2F-FD64-4661-8CC4-A4FDF3475519}"/>
                </a:ext>
              </a:extLst>
            </p:cNvPr>
            <p:cNvSpPr/>
            <p:nvPr/>
          </p:nvSpPr>
          <p:spPr>
            <a:xfrm>
              <a:off x="1848464" y="3722835"/>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A</a:t>
              </a:r>
              <a:endParaRPr lang="en-US" sz="3200" baseline="-25000" dirty="0">
                <a:solidFill>
                  <a:schemeClr val="tx1"/>
                </a:solidFill>
              </a:endParaRPr>
            </a:p>
          </p:txBody>
        </p:sp>
        <p:sp>
          <p:nvSpPr>
            <p:cNvPr id="36" name="Cross 35"/>
            <p:cNvSpPr/>
            <p:nvPr/>
          </p:nvSpPr>
          <p:spPr>
            <a:xfrm rot="18900000">
              <a:off x="188679" y="1364934"/>
              <a:ext cx="4385142" cy="4388274"/>
            </a:xfrm>
            <a:prstGeom prst="plus">
              <a:avLst>
                <a:gd name="adj" fmla="val 42682"/>
              </a:avLst>
            </a:prstGeom>
            <a:solidFill>
              <a:srgbClr val="FF0000">
                <a:alpha val="4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i="1" dirty="0" err="1">
                <a:solidFill>
                  <a:schemeClr val="tx1"/>
                </a:solidFill>
              </a:endParaRPr>
            </a:p>
          </p:txBody>
        </p:sp>
      </p:grpSp>
      <p:grpSp>
        <p:nvGrpSpPr>
          <p:cNvPr id="44" name="Group 43">
            <a:extLst>
              <a:ext uri="{FF2B5EF4-FFF2-40B4-BE49-F238E27FC236}">
                <a16:creationId xmlns:a16="http://schemas.microsoft.com/office/drawing/2014/main" id="{0637D76F-CC00-46B7-BE44-C7A67869D5FE}"/>
              </a:ext>
            </a:extLst>
          </p:cNvPr>
          <p:cNvGrpSpPr/>
          <p:nvPr/>
        </p:nvGrpSpPr>
        <p:grpSpPr>
          <a:xfrm>
            <a:off x="5029200" y="2264090"/>
            <a:ext cx="3657600" cy="2589962"/>
            <a:chOff x="5105400" y="1752600"/>
            <a:chExt cx="3657600" cy="2589962"/>
          </a:xfrm>
        </p:grpSpPr>
        <p:cxnSp>
          <p:nvCxnSpPr>
            <p:cNvPr id="45" name="Straight Arrow Connector 44">
              <a:extLst>
                <a:ext uri="{FF2B5EF4-FFF2-40B4-BE49-F238E27FC236}">
                  <a16:creationId xmlns:a16="http://schemas.microsoft.com/office/drawing/2014/main" id="{0303F856-E768-4AB3-9FB1-2324D6347AFC}"/>
                </a:ext>
              </a:extLst>
            </p:cNvPr>
            <p:cNvCxnSpPr/>
            <p:nvPr/>
          </p:nvCxnSpPr>
          <p:spPr>
            <a:xfrm flipH="1">
              <a:off x="5638800" y="2971381"/>
              <a:ext cx="2590801" cy="0"/>
            </a:xfrm>
            <a:prstGeom prst="straightConnector1">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EC2B07-C9AE-4163-86F1-E81FF8AE65A5}"/>
                </a:ext>
              </a:extLst>
            </p:cNvPr>
            <p:cNvCxnSpPr>
              <a:stCxn id="52" idx="0"/>
              <a:endCxn id="55" idx="2"/>
            </p:cNvCxnSpPr>
            <p:nvPr/>
          </p:nvCxnSpPr>
          <p:spPr>
            <a:xfrm flipV="1">
              <a:off x="5638800" y="2667000"/>
              <a:ext cx="0" cy="608762"/>
            </a:xfrm>
            <a:prstGeom prst="straightConnector1">
              <a:avLst/>
            </a:prstGeom>
            <a:ln w="381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2EF007B-F597-4DBA-90F5-3DBEDDD54EEF}"/>
                </a:ext>
              </a:extLst>
            </p:cNvPr>
            <p:cNvCxnSpPr>
              <a:stCxn id="53" idx="0"/>
              <a:endCxn id="57" idx="2"/>
            </p:cNvCxnSpPr>
            <p:nvPr/>
          </p:nvCxnSpPr>
          <p:spPr>
            <a:xfrm flipV="1">
              <a:off x="8229600" y="2670829"/>
              <a:ext cx="0" cy="604933"/>
            </a:xfrm>
            <a:prstGeom prst="straightConnector1">
              <a:avLst/>
            </a:prstGeom>
            <a:ln w="381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F409CECE-CD33-4A9B-A806-DE2EAF402378}"/>
                </a:ext>
              </a:extLst>
            </p:cNvPr>
            <p:cNvSpPr/>
            <p:nvPr/>
          </p:nvSpPr>
          <p:spPr>
            <a:xfrm>
              <a:off x="5105400" y="3275762"/>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B</a:t>
              </a:r>
              <a:endParaRPr lang="en-US" sz="3200" baseline="-25000" dirty="0">
                <a:solidFill>
                  <a:schemeClr val="tx1"/>
                </a:solidFill>
              </a:endParaRPr>
            </a:p>
          </p:txBody>
        </p:sp>
        <p:sp>
          <p:nvSpPr>
            <p:cNvPr id="53" name="Oval 52">
              <a:extLst>
                <a:ext uri="{FF2B5EF4-FFF2-40B4-BE49-F238E27FC236}">
                  <a16:creationId xmlns:a16="http://schemas.microsoft.com/office/drawing/2014/main" id="{B22CAF32-B02A-4C6B-93E1-6C52518D9314}"/>
                </a:ext>
              </a:extLst>
            </p:cNvPr>
            <p:cNvSpPr/>
            <p:nvPr/>
          </p:nvSpPr>
          <p:spPr>
            <a:xfrm>
              <a:off x="7696200" y="3275762"/>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E</a:t>
              </a:r>
              <a:endParaRPr lang="en-US" sz="3200" baseline="-25000" dirty="0">
                <a:solidFill>
                  <a:schemeClr val="tx1"/>
                </a:solidFill>
              </a:endParaRPr>
            </a:p>
          </p:txBody>
        </p:sp>
        <p:sp>
          <p:nvSpPr>
            <p:cNvPr id="55" name="Rounded Rectangle 21">
              <a:extLst>
                <a:ext uri="{FF2B5EF4-FFF2-40B4-BE49-F238E27FC236}">
                  <a16:creationId xmlns:a16="http://schemas.microsoft.com/office/drawing/2014/main" id="{DA3555F4-BB11-4EA0-8B29-8260CFC3D943}"/>
                </a:ext>
              </a:extLst>
            </p:cNvPr>
            <p:cNvSpPr/>
            <p:nvPr/>
          </p:nvSpPr>
          <p:spPr>
            <a:xfrm>
              <a:off x="5181600" y="1752600"/>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1</a:t>
              </a:r>
            </a:p>
          </p:txBody>
        </p:sp>
        <p:sp>
          <p:nvSpPr>
            <p:cNvPr id="57" name="Rounded Rectangle 20">
              <a:extLst>
                <a:ext uri="{FF2B5EF4-FFF2-40B4-BE49-F238E27FC236}">
                  <a16:creationId xmlns:a16="http://schemas.microsoft.com/office/drawing/2014/main" id="{94784361-4EB9-41A5-A813-02577CEDB534}"/>
                </a:ext>
              </a:extLst>
            </p:cNvPr>
            <p:cNvSpPr/>
            <p:nvPr/>
          </p:nvSpPr>
          <p:spPr>
            <a:xfrm>
              <a:off x="7772400" y="1756429"/>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2</a:t>
              </a:r>
            </a:p>
          </p:txBody>
        </p:sp>
      </p:grpSp>
    </p:spTree>
    <p:extLst>
      <p:ext uri="{BB962C8B-B14F-4D97-AF65-F5344CB8AC3E}">
        <p14:creationId xmlns:p14="http://schemas.microsoft.com/office/powerpoint/2010/main" val="18840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36"/>
          <p:cNvSpPr/>
          <p:nvPr/>
        </p:nvSpPr>
        <p:spPr>
          <a:xfrm>
            <a:off x="4711700" y="2130031"/>
            <a:ext cx="4127500" cy="3314700"/>
          </a:xfrm>
          <a:custGeom>
            <a:avLst/>
            <a:gdLst>
              <a:gd name="connsiteX0" fmla="*/ 0 w 4127500"/>
              <a:gd name="connsiteY0" fmla="*/ 2133600 h 3314700"/>
              <a:gd name="connsiteX1" fmla="*/ 1104900 w 4127500"/>
              <a:gd name="connsiteY1" fmla="*/ 3314700 h 3314700"/>
              <a:gd name="connsiteX2" fmla="*/ 4127500 w 4127500"/>
              <a:gd name="connsiteY2" fmla="*/ 419100 h 3314700"/>
              <a:gd name="connsiteX3" fmla="*/ 3683000 w 4127500"/>
              <a:gd name="connsiteY3" fmla="*/ 0 h 3314700"/>
              <a:gd name="connsiteX4" fmla="*/ 1193800 w 4127500"/>
              <a:gd name="connsiteY4" fmla="*/ 2540000 h 3314700"/>
              <a:gd name="connsiteX5" fmla="*/ 406400 w 4127500"/>
              <a:gd name="connsiteY5" fmla="*/ 1371600 h 3314700"/>
              <a:gd name="connsiteX6" fmla="*/ 0 w 4127500"/>
              <a:gd name="connsiteY6" fmla="*/ 2133600 h 331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27500" h="3314700">
                <a:moveTo>
                  <a:pt x="0" y="2133600"/>
                </a:moveTo>
                <a:lnTo>
                  <a:pt x="1104900" y="3314700"/>
                </a:lnTo>
                <a:lnTo>
                  <a:pt x="4127500" y="419100"/>
                </a:lnTo>
                <a:lnTo>
                  <a:pt x="3683000" y="0"/>
                </a:lnTo>
                <a:lnTo>
                  <a:pt x="1193800" y="2540000"/>
                </a:lnTo>
                <a:lnTo>
                  <a:pt x="406400" y="1371600"/>
                </a:lnTo>
                <a:lnTo>
                  <a:pt x="0" y="2133600"/>
                </a:lnTo>
                <a:close/>
              </a:path>
            </a:pathLst>
          </a:custGeom>
          <a:solidFill>
            <a:srgbClr val="00B050">
              <a:alpha val="4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i="1" dirty="0" err="1">
              <a:solidFill>
                <a:schemeClr val="tx1"/>
              </a:solidFill>
            </a:endParaRPr>
          </a:p>
        </p:txBody>
      </p:sp>
      <p:sp>
        <p:nvSpPr>
          <p:cNvPr id="11" name="Rectangle 10"/>
          <p:cNvSpPr/>
          <p:nvPr/>
        </p:nvSpPr>
        <p:spPr>
          <a:xfrm>
            <a:off x="273050" y="457200"/>
            <a:ext cx="4216400" cy="4572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Q: WHAT IF I have to add a system if two or more systems are selected?</a:t>
            </a:r>
          </a:p>
        </p:txBody>
      </p:sp>
      <p:sp>
        <p:nvSpPr>
          <p:cNvPr id="24" name="Rectangle 23"/>
          <p:cNvSpPr/>
          <p:nvPr/>
        </p:nvSpPr>
        <p:spPr>
          <a:xfrm>
            <a:off x="4768850" y="457199"/>
            <a:ext cx="4013200" cy="152398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A: This tends to be an artifact of having a system require a function that some systems provide by default, better to make that required function explicit</a:t>
            </a:r>
            <a:endParaRPr lang="en-US" sz="2400" b="1" baseline="-25000" dirty="0">
              <a:solidFill>
                <a:schemeClr val="tx1"/>
              </a:solidFill>
            </a:endParaRPr>
          </a:p>
        </p:txBody>
      </p:sp>
      <p:cxnSp>
        <p:nvCxnSpPr>
          <p:cNvPr id="27" name="Straight Arrow Connector 26"/>
          <p:cNvCxnSpPr/>
          <p:nvPr/>
        </p:nvCxnSpPr>
        <p:spPr>
          <a:xfrm flipV="1">
            <a:off x="2355850" y="3016458"/>
            <a:ext cx="0" cy="1066802"/>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p:cNvCxnSpPr>
          <p:nvPr/>
        </p:nvCxnSpPr>
        <p:spPr>
          <a:xfrm>
            <a:off x="6705600" y="-990600"/>
            <a:ext cx="762000" cy="0"/>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18" idx="2"/>
            <a:endCxn id="5" idx="3"/>
          </p:cNvCxnSpPr>
          <p:nvPr/>
        </p:nvCxnSpPr>
        <p:spPr>
          <a:xfrm flipH="1">
            <a:off x="5964060" y="3007153"/>
            <a:ext cx="1579033" cy="0"/>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a:cxnSpLocks/>
            <a:stCxn id="5" idx="2"/>
            <a:endCxn id="4" idx="0"/>
          </p:cNvCxnSpPr>
          <p:nvPr/>
        </p:nvCxnSpPr>
        <p:spPr>
          <a:xfrm>
            <a:off x="5506860" y="3464353"/>
            <a:ext cx="0" cy="866173"/>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6" idx="0"/>
            <a:endCxn id="18" idx="4"/>
          </p:cNvCxnSpPr>
          <p:nvPr/>
        </p:nvCxnSpPr>
        <p:spPr>
          <a:xfrm flipV="1">
            <a:off x="8076493" y="3540553"/>
            <a:ext cx="0" cy="618067"/>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973460" y="4330526"/>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A</a:t>
            </a:r>
            <a:endParaRPr lang="en-US" sz="3200" baseline="-25000" dirty="0">
              <a:solidFill>
                <a:schemeClr val="tx1"/>
              </a:solidFill>
            </a:endParaRPr>
          </a:p>
        </p:txBody>
      </p:sp>
      <p:sp>
        <p:nvSpPr>
          <p:cNvPr id="5" name="Rounded Rectangle 4"/>
          <p:cNvSpPr/>
          <p:nvPr/>
        </p:nvSpPr>
        <p:spPr>
          <a:xfrm>
            <a:off x="5049660" y="2549953"/>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1</a:t>
            </a:r>
          </a:p>
        </p:txBody>
      </p:sp>
      <p:sp>
        <p:nvSpPr>
          <p:cNvPr id="6" name="Rounded Rectangle 5"/>
          <p:cNvSpPr/>
          <p:nvPr/>
        </p:nvSpPr>
        <p:spPr>
          <a:xfrm>
            <a:off x="7619293" y="4158620"/>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3</a:t>
            </a:r>
          </a:p>
        </p:txBody>
      </p:sp>
      <p:sp>
        <p:nvSpPr>
          <p:cNvPr id="7" name="Oval 6"/>
          <p:cNvSpPr/>
          <p:nvPr/>
        </p:nvSpPr>
        <p:spPr>
          <a:xfrm>
            <a:off x="5638800" y="-1524000"/>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C</a:t>
            </a:r>
            <a:endParaRPr lang="en-US" sz="3200" baseline="-25000" dirty="0">
              <a:solidFill>
                <a:schemeClr val="tx1"/>
              </a:solidFill>
            </a:endParaRPr>
          </a:p>
        </p:txBody>
      </p:sp>
      <p:sp>
        <p:nvSpPr>
          <p:cNvPr id="18" name="Oval 17"/>
          <p:cNvSpPr/>
          <p:nvPr/>
        </p:nvSpPr>
        <p:spPr>
          <a:xfrm>
            <a:off x="7543093" y="2473753"/>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B</a:t>
            </a:r>
            <a:endParaRPr lang="en-US" sz="3200" baseline="-25000" dirty="0">
              <a:solidFill>
                <a:schemeClr val="tx1"/>
              </a:solidFill>
            </a:endParaRPr>
          </a:p>
        </p:txBody>
      </p:sp>
      <p:sp>
        <p:nvSpPr>
          <p:cNvPr id="28" name="Rounded Rectangle 27"/>
          <p:cNvSpPr/>
          <p:nvPr/>
        </p:nvSpPr>
        <p:spPr>
          <a:xfrm>
            <a:off x="603250" y="2559258"/>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1</a:t>
            </a:r>
          </a:p>
        </p:txBody>
      </p:sp>
      <p:sp>
        <p:nvSpPr>
          <p:cNvPr id="29" name="Rounded Rectangle 28"/>
          <p:cNvSpPr/>
          <p:nvPr/>
        </p:nvSpPr>
        <p:spPr>
          <a:xfrm>
            <a:off x="3194050" y="2559258"/>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2</a:t>
            </a:r>
          </a:p>
        </p:txBody>
      </p:sp>
      <p:sp>
        <p:nvSpPr>
          <p:cNvPr id="36" name="Cross 35"/>
          <p:cNvSpPr/>
          <p:nvPr/>
        </p:nvSpPr>
        <p:spPr>
          <a:xfrm rot="18900000">
            <a:off x="185607" y="1638192"/>
            <a:ext cx="4385142" cy="4388274"/>
          </a:xfrm>
          <a:prstGeom prst="plus">
            <a:avLst>
              <a:gd name="adj" fmla="val 42682"/>
            </a:avLst>
          </a:prstGeom>
          <a:solidFill>
            <a:srgbClr val="FF0000">
              <a:alpha val="4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i="1" dirty="0" err="1">
              <a:solidFill>
                <a:schemeClr val="tx1"/>
              </a:solidFill>
            </a:endParaRPr>
          </a:p>
        </p:txBody>
      </p:sp>
      <p:sp>
        <p:nvSpPr>
          <p:cNvPr id="38" name="Rectangle 37"/>
          <p:cNvSpPr/>
          <p:nvPr/>
        </p:nvSpPr>
        <p:spPr>
          <a:xfrm>
            <a:off x="95250" y="5638800"/>
            <a:ext cx="8972550" cy="1066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2000" dirty="0">
                <a:solidFill>
                  <a:schemeClr val="tx1"/>
                </a:solidFill>
              </a:rPr>
              <a:t>Q: What is the value of this?</a:t>
            </a:r>
          </a:p>
          <a:p>
            <a:pPr marL="292100" indent="-292100"/>
            <a:r>
              <a:rPr lang="en-US" sz="2000" dirty="0">
                <a:solidFill>
                  <a:schemeClr val="tx1"/>
                </a:solidFill>
              </a:rPr>
              <a:t>A: It more accurately models reality and can help identify other solutions, e.g., help the user to think of a system S</a:t>
            </a:r>
            <a:r>
              <a:rPr lang="en-US" sz="2000" baseline="-25000" dirty="0">
                <a:solidFill>
                  <a:schemeClr val="tx1"/>
                </a:solidFill>
              </a:rPr>
              <a:t>3</a:t>
            </a:r>
            <a:r>
              <a:rPr lang="en-US" sz="2000" dirty="0">
                <a:solidFill>
                  <a:schemeClr val="tx1"/>
                </a:solidFill>
              </a:rPr>
              <a:t> that also can satisfy </a:t>
            </a:r>
            <a:r>
              <a:rPr lang="en-US" sz="2000" i="1" dirty="0">
                <a:solidFill>
                  <a:schemeClr val="tx1"/>
                </a:solidFill>
              </a:rPr>
              <a:t>f</a:t>
            </a:r>
            <a:r>
              <a:rPr lang="en-US" sz="2000" baseline="-25000" dirty="0">
                <a:solidFill>
                  <a:schemeClr val="tx1"/>
                </a:solidFill>
              </a:rPr>
              <a:t>A,1</a:t>
            </a:r>
          </a:p>
        </p:txBody>
      </p:sp>
      <p:sp>
        <p:nvSpPr>
          <p:cNvPr id="22" name="Rounded Rectangle 21"/>
          <p:cNvSpPr/>
          <p:nvPr/>
        </p:nvSpPr>
        <p:spPr>
          <a:xfrm>
            <a:off x="1924050" y="4083258"/>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3</a:t>
            </a:r>
          </a:p>
        </p:txBody>
      </p:sp>
      <p:cxnSp>
        <p:nvCxnSpPr>
          <p:cNvPr id="10" name="Straight Connector 9"/>
          <p:cNvCxnSpPr/>
          <p:nvPr/>
        </p:nvCxnSpPr>
        <p:spPr>
          <a:xfrm>
            <a:off x="1517650" y="3016458"/>
            <a:ext cx="1676400" cy="0"/>
          </a:xfrm>
          <a:prstGeom prst="line">
            <a:avLst/>
          </a:prstGeom>
          <a:ln w="38100">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086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2D1956E6-47F5-43B2-A5FA-D8439833A997}"/>
              </a:ext>
            </a:extLst>
          </p:cNvPr>
          <p:cNvCxnSpPr>
            <a:cxnSpLocks/>
          </p:cNvCxnSpPr>
          <p:nvPr/>
        </p:nvCxnSpPr>
        <p:spPr>
          <a:xfrm flipH="1">
            <a:off x="6203950" y="5062009"/>
            <a:ext cx="1279525" cy="0"/>
          </a:xfrm>
          <a:prstGeom prst="straightConnector1">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5FC993-D810-4DC4-8F16-28189AD93ACA}"/>
              </a:ext>
            </a:extLst>
          </p:cNvPr>
          <p:cNvSpPr/>
          <p:nvPr/>
        </p:nvSpPr>
        <p:spPr>
          <a:xfrm>
            <a:off x="246943" y="533406"/>
            <a:ext cx="4246033" cy="595770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This is an example of an </a:t>
            </a:r>
            <a:r>
              <a:rPr lang="en-US" sz="2400" b="1" dirty="0">
                <a:solidFill>
                  <a:schemeClr val="tx1"/>
                </a:solidFill>
              </a:rPr>
              <a:t>“Add-If” </a:t>
            </a:r>
            <a:r>
              <a:rPr lang="en-US" sz="2400" dirty="0">
                <a:solidFill>
                  <a:schemeClr val="tx1"/>
                </a:solidFill>
              </a:rPr>
              <a:t>relationship, where a Radio Mount must be included if a particular vehicle hull is selected for a type of radio, but the other hull does not require a special radio mount because it can provide the function directly.</a:t>
            </a:r>
          </a:p>
          <a:p>
            <a:endParaRPr lang="en-US" sz="2400" dirty="0">
              <a:solidFill>
                <a:schemeClr val="tx1"/>
              </a:solidFill>
            </a:endParaRPr>
          </a:p>
          <a:p>
            <a:r>
              <a:rPr lang="en-US" sz="2400" dirty="0">
                <a:solidFill>
                  <a:schemeClr val="tx1"/>
                </a:solidFill>
              </a:rPr>
              <a:t>An incompatibility relationship can be specified between functions, but is not required.</a:t>
            </a:r>
          </a:p>
        </p:txBody>
      </p:sp>
      <p:cxnSp>
        <p:nvCxnSpPr>
          <p:cNvPr id="31" name="Straight Arrow Connector 30">
            <a:extLst>
              <a:ext uri="{FF2B5EF4-FFF2-40B4-BE49-F238E27FC236}">
                <a16:creationId xmlns:a16="http://schemas.microsoft.com/office/drawing/2014/main" id="{BF080613-A9A5-425A-8E51-65B751B520FA}"/>
              </a:ext>
            </a:extLst>
          </p:cNvPr>
          <p:cNvCxnSpPr>
            <a:cxnSpLocks/>
          </p:cNvCxnSpPr>
          <p:nvPr/>
        </p:nvCxnSpPr>
        <p:spPr>
          <a:xfrm flipH="1">
            <a:off x="5902677" y="2362200"/>
            <a:ext cx="955323" cy="1066800"/>
          </a:xfrm>
          <a:prstGeom prst="straightConnector1">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F404002-8458-4415-AB24-BD1E2508243D}"/>
              </a:ext>
            </a:extLst>
          </p:cNvPr>
          <p:cNvCxnSpPr>
            <a:cxnSpLocks/>
            <a:stCxn id="14" idx="2"/>
            <a:endCxn id="19" idx="1"/>
          </p:cNvCxnSpPr>
          <p:nvPr/>
        </p:nvCxnSpPr>
        <p:spPr>
          <a:xfrm>
            <a:off x="5905500" y="4572000"/>
            <a:ext cx="609196" cy="1008539"/>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F5AD761-34F2-49C1-A9F1-99016D96883C}"/>
              </a:ext>
            </a:extLst>
          </p:cNvPr>
          <p:cNvCxnSpPr>
            <a:cxnSpLocks/>
            <a:stCxn id="18" idx="2"/>
            <a:endCxn id="19" idx="7"/>
          </p:cNvCxnSpPr>
          <p:nvPr/>
        </p:nvCxnSpPr>
        <p:spPr>
          <a:xfrm flipH="1">
            <a:off x="7269038" y="4572000"/>
            <a:ext cx="427162" cy="1008539"/>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7" idx="2"/>
            <a:endCxn id="3" idx="0"/>
          </p:cNvCxnSpPr>
          <p:nvPr/>
        </p:nvCxnSpPr>
        <p:spPr>
          <a:xfrm flipH="1">
            <a:off x="5902677" y="1219200"/>
            <a:ext cx="2823" cy="60960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a:endCxn id="8" idx="2"/>
          </p:cNvCxnSpPr>
          <p:nvPr/>
        </p:nvCxnSpPr>
        <p:spPr>
          <a:xfrm>
            <a:off x="6362700" y="762000"/>
            <a:ext cx="1333500"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cxnSpLocks/>
            <a:stCxn id="2" idx="1"/>
            <a:endCxn id="3" idx="6"/>
          </p:cNvCxnSpPr>
          <p:nvPr/>
        </p:nvCxnSpPr>
        <p:spPr>
          <a:xfrm flipH="1">
            <a:off x="6436077" y="2362200"/>
            <a:ext cx="802923"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3E5928F-CD6C-45AE-80C3-B0F3E4A34AE7}"/>
              </a:ext>
            </a:extLst>
          </p:cNvPr>
          <p:cNvCxnSpPr>
            <a:cxnSpLocks/>
            <a:stCxn id="14" idx="0"/>
            <a:endCxn id="3" idx="4"/>
          </p:cNvCxnSpPr>
          <p:nvPr/>
        </p:nvCxnSpPr>
        <p:spPr>
          <a:xfrm flipH="1" flipV="1">
            <a:off x="5902677" y="2895600"/>
            <a:ext cx="2823" cy="76200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7239000" y="1905000"/>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i="1" dirty="0">
                <a:solidFill>
                  <a:schemeClr val="tx1"/>
                </a:solidFill>
              </a:rPr>
              <a:t>Radio Mount</a:t>
            </a:r>
          </a:p>
          <a:p>
            <a:pPr algn="ctr"/>
            <a:r>
              <a:rPr lang="en-US" b="1" i="1" dirty="0">
                <a:solidFill>
                  <a:schemeClr val="tx1"/>
                </a:solidFill>
              </a:rPr>
              <a:t>H2-R1</a:t>
            </a:r>
          </a:p>
        </p:txBody>
      </p:sp>
      <p:sp>
        <p:nvSpPr>
          <p:cNvPr id="3" name="Oval 2"/>
          <p:cNvSpPr/>
          <p:nvPr/>
        </p:nvSpPr>
        <p:spPr>
          <a:xfrm>
            <a:off x="5369277" y="1828800"/>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b="1" i="1" dirty="0">
                <a:solidFill>
                  <a:schemeClr val="tx1"/>
                </a:solidFill>
              </a:rPr>
              <a:t>Securely Mount Large Radios</a:t>
            </a:r>
            <a:endParaRPr lang="en-US" sz="1050" b="1" baseline="-25000" dirty="0">
              <a:solidFill>
                <a:schemeClr val="tx1"/>
              </a:solidFill>
            </a:endParaRPr>
          </a:p>
        </p:txBody>
      </p:sp>
      <p:sp>
        <p:nvSpPr>
          <p:cNvPr id="7" name="Rounded Rectangle 6"/>
          <p:cNvSpPr/>
          <p:nvPr/>
        </p:nvSpPr>
        <p:spPr>
          <a:xfrm>
            <a:off x="5448300" y="304800"/>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i="1" dirty="0">
                <a:solidFill>
                  <a:schemeClr val="tx1"/>
                </a:solidFill>
              </a:rPr>
              <a:t>Radio 1</a:t>
            </a:r>
          </a:p>
        </p:txBody>
      </p:sp>
      <p:sp>
        <p:nvSpPr>
          <p:cNvPr id="8" name="Oval 7"/>
          <p:cNvSpPr/>
          <p:nvPr/>
        </p:nvSpPr>
        <p:spPr>
          <a:xfrm>
            <a:off x="7696200" y="228600"/>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i="1" dirty="0">
                <a:solidFill>
                  <a:schemeClr val="tx1"/>
                </a:solidFill>
              </a:rPr>
              <a:t>Communicate over UHF</a:t>
            </a:r>
            <a:endParaRPr lang="en-US" sz="1000" b="1" baseline="-25000" dirty="0">
              <a:solidFill>
                <a:schemeClr val="tx1"/>
              </a:solidFill>
            </a:endParaRPr>
          </a:p>
        </p:txBody>
      </p:sp>
      <p:sp>
        <p:nvSpPr>
          <p:cNvPr id="14" name="Rounded Rectangle 1">
            <a:extLst>
              <a:ext uri="{FF2B5EF4-FFF2-40B4-BE49-F238E27FC236}">
                <a16:creationId xmlns:a16="http://schemas.microsoft.com/office/drawing/2014/main" id="{D1731719-3B00-473A-915E-17A01C1D7808}"/>
              </a:ext>
            </a:extLst>
          </p:cNvPr>
          <p:cNvSpPr/>
          <p:nvPr/>
        </p:nvSpPr>
        <p:spPr>
          <a:xfrm>
            <a:off x="5448300" y="3657600"/>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i="1" dirty="0">
                <a:solidFill>
                  <a:schemeClr val="tx1"/>
                </a:solidFill>
              </a:rPr>
              <a:t>Vehicle Hull 1</a:t>
            </a:r>
          </a:p>
        </p:txBody>
      </p:sp>
      <p:sp>
        <p:nvSpPr>
          <p:cNvPr id="18" name="Rounded Rectangle 1">
            <a:extLst>
              <a:ext uri="{FF2B5EF4-FFF2-40B4-BE49-F238E27FC236}">
                <a16:creationId xmlns:a16="http://schemas.microsoft.com/office/drawing/2014/main" id="{97DD808D-8B86-423C-B99C-AFAD6B1686E8}"/>
              </a:ext>
            </a:extLst>
          </p:cNvPr>
          <p:cNvSpPr/>
          <p:nvPr/>
        </p:nvSpPr>
        <p:spPr>
          <a:xfrm>
            <a:off x="7239000" y="3657600"/>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i="1" dirty="0">
                <a:solidFill>
                  <a:schemeClr val="tx1"/>
                </a:solidFill>
              </a:rPr>
              <a:t>Vehicle Hull 2</a:t>
            </a:r>
          </a:p>
        </p:txBody>
      </p:sp>
      <p:sp>
        <p:nvSpPr>
          <p:cNvPr id="19" name="Oval 18">
            <a:extLst>
              <a:ext uri="{FF2B5EF4-FFF2-40B4-BE49-F238E27FC236}">
                <a16:creationId xmlns:a16="http://schemas.microsoft.com/office/drawing/2014/main" id="{9C0F6D4C-DB2E-4FD9-A91E-9290910EF335}"/>
              </a:ext>
            </a:extLst>
          </p:cNvPr>
          <p:cNvSpPr/>
          <p:nvPr/>
        </p:nvSpPr>
        <p:spPr>
          <a:xfrm>
            <a:off x="6358467" y="5424310"/>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b="1" i="1" dirty="0">
                <a:solidFill>
                  <a:schemeClr val="tx1"/>
                </a:solidFill>
              </a:rPr>
              <a:t>Structurally Support Vehicle Equipment</a:t>
            </a:r>
            <a:endParaRPr lang="en-US" sz="1050" b="1" baseline="-25000" dirty="0">
              <a:solidFill>
                <a:schemeClr val="tx1"/>
              </a:solidFill>
            </a:endParaRPr>
          </a:p>
        </p:txBody>
      </p:sp>
    </p:spTree>
    <p:extLst>
      <p:ext uri="{BB962C8B-B14F-4D97-AF65-F5344CB8AC3E}">
        <p14:creationId xmlns:p14="http://schemas.microsoft.com/office/powerpoint/2010/main" val="47532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xEl>
                                              <p:pRg st="2" end="2"/>
                                            </p:txEl>
                                          </p:spTgt>
                                        </p:tgtEl>
                                        <p:attrNameLst>
                                          <p:attrName>style.visibility</p:attrName>
                                        </p:attrNameLst>
                                      </p:cBhvr>
                                      <p:to>
                                        <p:strVal val="visible"/>
                                      </p:to>
                                    </p:set>
                                    <p:animEffect transition="in" filter="fade">
                                      <p:cBhvr>
                                        <p:cTn id="7" dur="500"/>
                                        <p:tgtEl>
                                          <p:spTgt spid="3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879E-C6D9-40E3-A939-BC7165A1E9E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F54910B-E904-4CC1-A3BC-6DA5FDA918D3}"/>
              </a:ext>
            </a:extLst>
          </p:cNvPr>
          <p:cNvSpPr>
            <a:spLocks noGrp="1"/>
          </p:cNvSpPr>
          <p:nvPr>
            <p:ph idx="1"/>
          </p:nvPr>
        </p:nvSpPr>
        <p:spPr/>
        <p:txBody>
          <a:bodyPr/>
          <a:lstStyle/>
          <a:p>
            <a:r>
              <a:rPr lang="en-US" dirty="0"/>
              <a:t>Avoid excessive number of functions</a:t>
            </a:r>
          </a:p>
        </p:txBody>
      </p:sp>
    </p:spTree>
    <p:extLst>
      <p:ext uri="{BB962C8B-B14F-4D97-AF65-F5344CB8AC3E}">
        <p14:creationId xmlns:p14="http://schemas.microsoft.com/office/powerpoint/2010/main" val="124095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B5F8-5D1C-459C-AB74-038774BC2B7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F0469A1-B0F8-4FFC-B79D-1F5CE819C102}"/>
              </a:ext>
            </a:extLst>
          </p:cNvPr>
          <p:cNvSpPr>
            <a:spLocks noGrp="1"/>
          </p:cNvSpPr>
          <p:nvPr>
            <p:ph idx="1"/>
          </p:nvPr>
        </p:nvSpPr>
        <p:spPr/>
        <p:txBody>
          <a:bodyPr>
            <a:normAutofit fontScale="92500" lnSpcReduction="10000"/>
          </a:bodyPr>
          <a:lstStyle/>
          <a:p>
            <a:r>
              <a:rPr lang="en-US" dirty="0"/>
              <a:t>Capture the ability of composable systems to satisfy non-trivial functional capabilities</a:t>
            </a:r>
          </a:p>
          <a:p>
            <a:r>
              <a:rPr lang="en-US" dirty="0"/>
              <a:t>Must not be restricted to arbitrary functional levels (e.g., capabilities, activities, functions), and must handle all relevant forms of constraint between systems and functions</a:t>
            </a:r>
          </a:p>
          <a:p>
            <a:r>
              <a:rPr lang="en-US" dirty="0"/>
              <a:t>Simplify the rules and modeling element types as much as possible while enabling modelers to capture the relevant phenomena with the least amount of effort</a:t>
            </a:r>
          </a:p>
        </p:txBody>
      </p:sp>
    </p:spTree>
    <p:extLst>
      <p:ext uri="{BB962C8B-B14F-4D97-AF65-F5344CB8AC3E}">
        <p14:creationId xmlns:p14="http://schemas.microsoft.com/office/powerpoint/2010/main" val="170353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80E610E-BA40-4CB9-A51F-2B745F654B8E}"/>
              </a:ext>
            </a:extLst>
          </p:cNvPr>
          <p:cNvGrpSpPr/>
          <p:nvPr/>
        </p:nvGrpSpPr>
        <p:grpSpPr>
          <a:xfrm>
            <a:off x="367788" y="1431738"/>
            <a:ext cx="7975724" cy="2150696"/>
            <a:chOff x="388589" y="2590800"/>
            <a:chExt cx="7975724" cy="2150696"/>
          </a:xfrm>
        </p:grpSpPr>
        <p:sp>
          <p:nvSpPr>
            <p:cNvPr id="4" name="Rectangle 3"/>
            <p:cNvSpPr/>
            <p:nvPr/>
          </p:nvSpPr>
          <p:spPr>
            <a:xfrm>
              <a:off x="779687" y="2590800"/>
              <a:ext cx="952883" cy="618693"/>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Capabilities</a:t>
              </a:r>
            </a:p>
          </p:txBody>
        </p:sp>
        <p:sp>
          <p:nvSpPr>
            <p:cNvPr id="5" name="Rectangle 4"/>
            <p:cNvSpPr/>
            <p:nvPr/>
          </p:nvSpPr>
          <p:spPr>
            <a:xfrm>
              <a:off x="1899228" y="3356801"/>
              <a:ext cx="962412" cy="618693"/>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Activities</a:t>
              </a:r>
            </a:p>
          </p:txBody>
        </p:sp>
        <p:sp>
          <p:nvSpPr>
            <p:cNvPr id="6" name="Rectangle 5"/>
            <p:cNvSpPr/>
            <p:nvPr/>
          </p:nvSpPr>
          <p:spPr>
            <a:xfrm>
              <a:off x="3028297" y="4122803"/>
              <a:ext cx="962412" cy="618693"/>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Functions</a:t>
              </a:r>
            </a:p>
          </p:txBody>
        </p:sp>
        <p:sp>
          <p:nvSpPr>
            <p:cNvPr id="7" name="Rectangle 6"/>
            <p:cNvSpPr/>
            <p:nvPr/>
          </p:nvSpPr>
          <p:spPr>
            <a:xfrm>
              <a:off x="7103526" y="2590800"/>
              <a:ext cx="952883" cy="618693"/>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System-of-Systems</a:t>
              </a:r>
            </a:p>
          </p:txBody>
        </p:sp>
        <p:sp>
          <p:nvSpPr>
            <p:cNvPr id="8" name="Rectangle 7"/>
            <p:cNvSpPr/>
            <p:nvPr/>
          </p:nvSpPr>
          <p:spPr>
            <a:xfrm>
              <a:off x="5974456" y="3356801"/>
              <a:ext cx="962412" cy="618693"/>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Systems</a:t>
              </a:r>
            </a:p>
          </p:txBody>
        </p:sp>
        <p:sp>
          <p:nvSpPr>
            <p:cNvPr id="9" name="Rectangle 8"/>
            <p:cNvSpPr/>
            <p:nvPr/>
          </p:nvSpPr>
          <p:spPr>
            <a:xfrm>
              <a:off x="4845387" y="4122803"/>
              <a:ext cx="962412" cy="618693"/>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Sub-systems</a:t>
              </a:r>
            </a:p>
          </p:txBody>
        </p:sp>
        <p:cxnSp>
          <p:nvCxnSpPr>
            <p:cNvPr id="12" name="Straight Arrow Connector 11"/>
            <p:cNvCxnSpPr>
              <a:stCxn id="7" idx="1"/>
              <a:endCxn id="4" idx="3"/>
            </p:cNvCxnSpPr>
            <p:nvPr/>
          </p:nvCxnSpPr>
          <p:spPr>
            <a:xfrm flipH="1">
              <a:off x="1732570" y="2900147"/>
              <a:ext cx="5370956"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p:cNvCxnSpPr>
            <p:nvPr/>
          </p:nvCxnSpPr>
          <p:spPr>
            <a:xfrm flipH="1" flipV="1">
              <a:off x="2861640" y="3666147"/>
              <a:ext cx="3112816" cy="1"/>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9" idx="1"/>
            </p:cNvCxnSpPr>
            <p:nvPr/>
          </p:nvCxnSpPr>
          <p:spPr>
            <a:xfrm>
              <a:off x="3990709" y="4432150"/>
              <a:ext cx="854678"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8" idx="2"/>
            </p:cNvCxnSpPr>
            <p:nvPr/>
          </p:nvCxnSpPr>
          <p:spPr>
            <a:xfrm flipV="1">
              <a:off x="5807799" y="3975494"/>
              <a:ext cx="647863" cy="456656"/>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9"/>
            <p:cNvCxnSpPr>
              <a:stCxn id="8" idx="3"/>
              <a:endCxn id="7" idx="2"/>
            </p:cNvCxnSpPr>
            <p:nvPr/>
          </p:nvCxnSpPr>
          <p:spPr>
            <a:xfrm flipV="1">
              <a:off x="6936868" y="3209493"/>
              <a:ext cx="643100" cy="456655"/>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19"/>
            <p:cNvCxnSpPr>
              <a:stCxn id="5" idx="2"/>
              <a:endCxn id="6" idx="1"/>
            </p:cNvCxnSpPr>
            <p:nvPr/>
          </p:nvCxnSpPr>
          <p:spPr>
            <a:xfrm rot="16200000" flipH="1">
              <a:off x="2476037" y="3879890"/>
              <a:ext cx="456656" cy="647863"/>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19"/>
            <p:cNvCxnSpPr>
              <a:stCxn id="4" idx="2"/>
              <a:endCxn id="5" idx="1"/>
            </p:cNvCxnSpPr>
            <p:nvPr/>
          </p:nvCxnSpPr>
          <p:spPr>
            <a:xfrm rot="16200000" flipH="1">
              <a:off x="1349351" y="3116270"/>
              <a:ext cx="456655" cy="643099"/>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087549" y="2741931"/>
              <a:ext cx="659298" cy="304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900" dirty="0">
                  <a:solidFill>
                    <a:schemeClr val="tx1"/>
                  </a:solidFill>
                </a:rPr>
                <a:t>Validation</a:t>
              </a:r>
            </a:p>
          </p:txBody>
        </p:sp>
        <p:sp>
          <p:nvSpPr>
            <p:cNvPr id="33" name="Rectangle 32"/>
            <p:cNvSpPr/>
            <p:nvPr/>
          </p:nvSpPr>
          <p:spPr>
            <a:xfrm>
              <a:off x="4087549" y="3513747"/>
              <a:ext cx="659298" cy="304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900" dirty="0">
                  <a:solidFill>
                    <a:schemeClr val="tx1"/>
                  </a:solidFill>
                </a:rPr>
                <a:t>Verification</a:t>
              </a:r>
            </a:p>
          </p:txBody>
        </p:sp>
        <p:sp>
          <p:nvSpPr>
            <p:cNvPr id="34" name="Rectangle 33"/>
            <p:cNvSpPr/>
            <p:nvPr/>
          </p:nvSpPr>
          <p:spPr>
            <a:xfrm>
              <a:off x="7579967" y="3523386"/>
              <a:ext cx="784346"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900" dirty="0">
                  <a:solidFill>
                    <a:schemeClr val="tx1"/>
                  </a:solidFill>
                </a:rPr>
                <a:t>Collaborate as…</a:t>
              </a:r>
            </a:p>
          </p:txBody>
        </p:sp>
        <p:sp>
          <p:nvSpPr>
            <p:cNvPr id="35" name="Rectangle 34"/>
            <p:cNvSpPr/>
            <p:nvPr/>
          </p:nvSpPr>
          <p:spPr>
            <a:xfrm>
              <a:off x="6455662" y="4284840"/>
              <a:ext cx="784346"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900" dirty="0">
                  <a:solidFill>
                    <a:schemeClr val="tx1"/>
                  </a:solidFill>
                </a:rPr>
                <a:t>Integrated</a:t>
              </a:r>
            </a:p>
            <a:p>
              <a:r>
                <a:rPr lang="en-US" sz="900" dirty="0">
                  <a:solidFill>
                    <a:schemeClr val="tx1"/>
                  </a:solidFill>
                </a:rPr>
                <a:t>Into…</a:t>
              </a:r>
            </a:p>
          </p:txBody>
        </p:sp>
        <p:sp>
          <p:nvSpPr>
            <p:cNvPr id="36" name="Rectangle 35"/>
            <p:cNvSpPr/>
            <p:nvPr/>
          </p:nvSpPr>
          <p:spPr>
            <a:xfrm>
              <a:off x="3992799" y="4436696"/>
              <a:ext cx="852587" cy="21150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900" dirty="0">
                  <a:solidFill>
                    <a:schemeClr val="tx1"/>
                  </a:solidFill>
                </a:rPr>
                <a:t>Provided by</a:t>
              </a:r>
            </a:p>
          </p:txBody>
        </p:sp>
        <p:sp>
          <p:nvSpPr>
            <p:cNvPr id="37" name="Rectangle 36"/>
            <p:cNvSpPr/>
            <p:nvPr/>
          </p:nvSpPr>
          <p:spPr>
            <a:xfrm>
              <a:off x="1525755" y="4323129"/>
              <a:ext cx="852587" cy="21150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r"/>
              <a:r>
                <a:rPr lang="en-US" sz="900" dirty="0">
                  <a:solidFill>
                    <a:schemeClr val="tx1"/>
                  </a:solidFill>
                </a:rPr>
                <a:t>Require</a:t>
              </a:r>
            </a:p>
          </p:txBody>
        </p:sp>
        <p:sp>
          <p:nvSpPr>
            <p:cNvPr id="38" name="Rectangle 37"/>
            <p:cNvSpPr/>
            <p:nvPr/>
          </p:nvSpPr>
          <p:spPr>
            <a:xfrm>
              <a:off x="388589" y="3564764"/>
              <a:ext cx="852587" cy="21150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r"/>
              <a:r>
                <a:rPr lang="en-US" sz="900" dirty="0">
                  <a:solidFill>
                    <a:schemeClr val="tx1"/>
                  </a:solidFill>
                </a:rPr>
                <a:t>Require</a:t>
              </a:r>
            </a:p>
          </p:txBody>
        </p:sp>
      </p:grpSp>
      <p:sp>
        <p:nvSpPr>
          <p:cNvPr id="24" name="Cross 23">
            <a:extLst>
              <a:ext uri="{FF2B5EF4-FFF2-40B4-BE49-F238E27FC236}">
                <a16:creationId xmlns:a16="http://schemas.microsoft.com/office/drawing/2014/main" id="{281D4A44-8876-43F1-BD97-C5AF643DA185}"/>
              </a:ext>
            </a:extLst>
          </p:cNvPr>
          <p:cNvSpPr/>
          <p:nvPr/>
        </p:nvSpPr>
        <p:spPr>
          <a:xfrm rot="18900000">
            <a:off x="611873" y="753639"/>
            <a:ext cx="3504392" cy="3506894"/>
          </a:xfrm>
          <a:prstGeom prst="plus">
            <a:avLst>
              <a:gd name="adj" fmla="val 42682"/>
            </a:avLst>
          </a:prstGeom>
          <a:solidFill>
            <a:srgbClr val="FF0000">
              <a:alpha val="4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i="1" dirty="0">
              <a:solidFill>
                <a:schemeClr val="tx1"/>
              </a:solidFill>
            </a:endParaRPr>
          </a:p>
        </p:txBody>
      </p:sp>
      <p:sp>
        <p:nvSpPr>
          <p:cNvPr id="25" name="Cross 24">
            <a:extLst>
              <a:ext uri="{FF2B5EF4-FFF2-40B4-BE49-F238E27FC236}">
                <a16:creationId xmlns:a16="http://schemas.microsoft.com/office/drawing/2014/main" id="{CAFDB6C5-B648-4C3D-B8BF-463114FC2E82}"/>
              </a:ext>
            </a:extLst>
          </p:cNvPr>
          <p:cNvSpPr/>
          <p:nvPr/>
        </p:nvSpPr>
        <p:spPr>
          <a:xfrm rot="18900000">
            <a:off x="4689068" y="753639"/>
            <a:ext cx="3504392" cy="3506894"/>
          </a:xfrm>
          <a:prstGeom prst="plus">
            <a:avLst>
              <a:gd name="adj" fmla="val 42682"/>
            </a:avLst>
          </a:prstGeom>
          <a:solidFill>
            <a:srgbClr val="FF0000">
              <a:alpha val="4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i="1" dirty="0">
              <a:solidFill>
                <a:schemeClr val="tx1"/>
              </a:solidFill>
            </a:endParaRPr>
          </a:p>
        </p:txBody>
      </p:sp>
      <p:sp>
        <p:nvSpPr>
          <p:cNvPr id="28" name="Oval 27">
            <a:extLst>
              <a:ext uri="{FF2B5EF4-FFF2-40B4-BE49-F238E27FC236}">
                <a16:creationId xmlns:a16="http://schemas.microsoft.com/office/drawing/2014/main" id="{3A33AE17-304C-4E79-9D5E-5F8EAA714816}"/>
              </a:ext>
            </a:extLst>
          </p:cNvPr>
          <p:cNvSpPr/>
          <p:nvPr/>
        </p:nvSpPr>
        <p:spPr>
          <a:xfrm>
            <a:off x="1116655" y="4884565"/>
            <a:ext cx="2494828" cy="111607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Functions</a:t>
            </a:r>
            <a:endParaRPr lang="en-US" sz="3200" baseline="-25000" dirty="0">
              <a:solidFill>
                <a:schemeClr val="tx1"/>
              </a:solidFill>
            </a:endParaRPr>
          </a:p>
        </p:txBody>
      </p:sp>
      <p:sp>
        <p:nvSpPr>
          <p:cNvPr id="30" name="Rounded Rectangle 21">
            <a:extLst>
              <a:ext uri="{FF2B5EF4-FFF2-40B4-BE49-F238E27FC236}">
                <a16:creationId xmlns:a16="http://schemas.microsoft.com/office/drawing/2014/main" id="{8DDE7538-AAA7-472C-96E7-995CCE692B5B}"/>
              </a:ext>
            </a:extLst>
          </p:cNvPr>
          <p:cNvSpPr/>
          <p:nvPr/>
        </p:nvSpPr>
        <p:spPr>
          <a:xfrm>
            <a:off x="5111769" y="4985403"/>
            <a:ext cx="265899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Systems</a:t>
            </a:r>
            <a:endParaRPr lang="en-US" sz="3200" baseline="-25000" dirty="0">
              <a:solidFill>
                <a:schemeClr val="tx1"/>
              </a:solidFill>
            </a:endParaRPr>
          </a:p>
        </p:txBody>
      </p:sp>
      <p:sp>
        <p:nvSpPr>
          <p:cNvPr id="3" name="Arrow: Down 2">
            <a:extLst>
              <a:ext uri="{FF2B5EF4-FFF2-40B4-BE49-F238E27FC236}">
                <a16:creationId xmlns:a16="http://schemas.microsoft.com/office/drawing/2014/main" id="{749DC939-46BF-4412-9E8F-4E930ED88208}"/>
              </a:ext>
            </a:extLst>
          </p:cNvPr>
          <p:cNvSpPr/>
          <p:nvPr/>
        </p:nvSpPr>
        <p:spPr>
          <a:xfrm>
            <a:off x="2135469" y="3872622"/>
            <a:ext cx="457200" cy="807564"/>
          </a:xfrm>
          <a:prstGeom prst="downArrow">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i="1" dirty="0">
              <a:solidFill>
                <a:schemeClr val="tx1"/>
              </a:solidFill>
            </a:endParaRPr>
          </a:p>
        </p:txBody>
      </p:sp>
      <p:sp>
        <p:nvSpPr>
          <p:cNvPr id="31" name="Arrow: Down 30">
            <a:extLst>
              <a:ext uri="{FF2B5EF4-FFF2-40B4-BE49-F238E27FC236}">
                <a16:creationId xmlns:a16="http://schemas.microsoft.com/office/drawing/2014/main" id="{3599455F-87E8-4D6D-89A3-0E6E7DA96D51}"/>
              </a:ext>
            </a:extLst>
          </p:cNvPr>
          <p:cNvSpPr/>
          <p:nvPr/>
        </p:nvSpPr>
        <p:spPr>
          <a:xfrm>
            <a:off x="6212664" y="3872622"/>
            <a:ext cx="457200" cy="807564"/>
          </a:xfrm>
          <a:prstGeom prst="downArrow">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i="1" dirty="0">
              <a:solidFill>
                <a:schemeClr val="tx1"/>
              </a:solidFill>
            </a:endParaRPr>
          </a:p>
        </p:txBody>
      </p:sp>
    </p:spTree>
    <p:extLst>
      <p:ext uri="{BB962C8B-B14F-4D97-AF65-F5344CB8AC3E}">
        <p14:creationId xmlns:p14="http://schemas.microsoft.com/office/powerpoint/2010/main" val="358414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P spid="30" grpId="0" animBg="1"/>
      <p:bldP spid="3"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8F5E-2922-40B1-A755-C17168FBE1A6}"/>
              </a:ext>
            </a:extLst>
          </p:cNvPr>
          <p:cNvSpPr>
            <a:spLocks noGrp="1"/>
          </p:cNvSpPr>
          <p:nvPr>
            <p:ph type="title"/>
          </p:nvPr>
        </p:nvSpPr>
        <p:spPr/>
        <p:txBody>
          <a:bodyPr/>
          <a:lstStyle/>
          <a:p>
            <a:r>
              <a:rPr lang="en-US" dirty="0"/>
              <a:t>What are Functions?</a:t>
            </a:r>
          </a:p>
        </p:txBody>
      </p:sp>
      <p:sp>
        <p:nvSpPr>
          <p:cNvPr id="3" name="Content Placeholder 2">
            <a:extLst>
              <a:ext uri="{FF2B5EF4-FFF2-40B4-BE49-F238E27FC236}">
                <a16:creationId xmlns:a16="http://schemas.microsoft.com/office/drawing/2014/main" id="{7CF3A1E8-FE0C-4144-819F-1C984AE88DBA}"/>
              </a:ext>
            </a:extLst>
          </p:cNvPr>
          <p:cNvSpPr>
            <a:spLocks noGrp="1"/>
          </p:cNvSpPr>
          <p:nvPr>
            <p:ph idx="1"/>
          </p:nvPr>
        </p:nvSpPr>
        <p:spPr/>
        <p:txBody>
          <a:bodyPr/>
          <a:lstStyle/>
          <a:p>
            <a:r>
              <a:rPr lang="en-US" dirty="0"/>
              <a:t>A function is any activity or purpose, they are </a:t>
            </a:r>
            <a:r>
              <a:rPr lang="en-US" i="1" dirty="0"/>
              <a:t>something to be done</a:t>
            </a:r>
          </a:p>
          <a:p>
            <a:r>
              <a:rPr lang="en-US" dirty="0"/>
              <a:t>They must be </a:t>
            </a:r>
            <a:r>
              <a:rPr lang="en-US" b="1" i="1" dirty="0"/>
              <a:t>clearly defined</a:t>
            </a:r>
          </a:p>
          <a:p>
            <a:r>
              <a:rPr lang="en-US" dirty="0"/>
              <a:t>They </a:t>
            </a:r>
            <a:r>
              <a:rPr lang="en-US" b="1" i="1" dirty="0"/>
              <a:t>should not </a:t>
            </a:r>
            <a:r>
              <a:rPr lang="en-US" dirty="0"/>
              <a:t>reference a system or class of system</a:t>
            </a:r>
          </a:p>
        </p:txBody>
      </p:sp>
      <p:grpSp>
        <p:nvGrpSpPr>
          <p:cNvPr id="6" name="Group 5">
            <a:extLst>
              <a:ext uri="{FF2B5EF4-FFF2-40B4-BE49-F238E27FC236}">
                <a16:creationId xmlns:a16="http://schemas.microsoft.com/office/drawing/2014/main" id="{6DDA6246-41AE-4690-83BB-91E9B98AB33F}"/>
              </a:ext>
            </a:extLst>
          </p:cNvPr>
          <p:cNvGrpSpPr/>
          <p:nvPr/>
        </p:nvGrpSpPr>
        <p:grpSpPr>
          <a:xfrm>
            <a:off x="609600" y="5257800"/>
            <a:ext cx="7924800" cy="1143000"/>
            <a:chOff x="609600" y="5257800"/>
            <a:chExt cx="7924800" cy="1143000"/>
          </a:xfrm>
        </p:grpSpPr>
        <p:sp>
          <p:nvSpPr>
            <p:cNvPr id="4" name="Rectangle 3">
              <a:extLst>
                <a:ext uri="{FF2B5EF4-FFF2-40B4-BE49-F238E27FC236}">
                  <a16:creationId xmlns:a16="http://schemas.microsoft.com/office/drawing/2014/main" id="{7E4A3ED4-37D3-4133-84BC-7B4821907B78}"/>
                </a:ext>
              </a:extLst>
            </p:cNvPr>
            <p:cNvSpPr/>
            <p:nvPr/>
          </p:nvSpPr>
          <p:spPr>
            <a:xfrm>
              <a:off x="609600" y="5257800"/>
              <a:ext cx="7924800" cy="1143000"/>
            </a:xfrm>
            <a:prstGeom prst="rect">
              <a:avLst/>
            </a:prstGeom>
            <a:solidFill>
              <a:schemeClr val="bg2">
                <a:lumMod val="9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i="1" dirty="0">
                  <a:solidFill>
                    <a:schemeClr val="tx1"/>
                  </a:solidFill>
                </a:rPr>
                <a:t>  Functions are represented as ovals, e.g., </a:t>
              </a:r>
            </a:p>
          </p:txBody>
        </p:sp>
        <p:sp>
          <p:nvSpPr>
            <p:cNvPr id="5" name="Oval 4">
              <a:extLst>
                <a:ext uri="{FF2B5EF4-FFF2-40B4-BE49-F238E27FC236}">
                  <a16:creationId xmlns:a16="http://schemas.microsoft.com/office/drawing/2014/main" id="{38BB19CB-5E03-465A-B0DC-9275E00475A7}"/>
                </a:ext>
              </a:extLst>
            </p:cNvPr>
            <p:cNvSpPr/>
            <p:nvPr/>
          </p:nvSpPr>
          <p:spPr>
            <a:xfrm>
              <a:off x="7547488" y="5479026"/>
              <a:ext cx="700548" cy="70054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A</a:t>
              </a:r>
              <a:endParaRPr lang="en-US" sz="3200" baseline="-25000" dirty="0">
                <a:solidFill>
                  <a:schemeClr val="tx1"/>
                </a:solidFill>
              </a:endParaRPr>
            </a:p>
          </p:txBody>
        </p:sp>
      </p:grpSp>
    </p:spTree>
    <p:extLst>
      <p:ext uri="{BB962C8B-B14F-4D97-AF65-F5344CB8AC3E}">
        <p14:creationId xmlns:p14="http://schemas.microsoft.com/office/powerpoint/2010/main" val="128926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E0F7372-07E6-4D61-A49E-2C7EC436C17B}"/>
              </a:ext>
            </a:extLst>
          </p:cNvPr>
          <p:cNvSpPr/>
          <p:nvPr/>
        </p:nvSpPr>
        <p:spPr>
          <a:xfrm>
            <a:off x="609600" y="5257800"/>
            <a:ext cx="7924800" cy="1143000"/>
          </a:xfrm>
          <a:prstGeom prst="rect">
            <a:avLst/>
          </a:prstGeom>
          <a:solidFill>
            <a:schemeClr val="bg2">
              <a:lumMod val="9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i="1" dirty="0">
                <a:solidFill>
                  <a:schemeClr val="tx1"/>
                </a:solidFill>
              </a:rPr>
              <a:t>Systems are represented as squares, e.g., </a:t>
            </a:r>
          </a:p>
        </p:txBody>
      </p:sp>
      <p:sp>
        <p:nvSpPr>
          <p:cNvPr id="7" name="Rounded Rectangle 4">
            <a:extLst>
              <a:ext uri="{FF2B5EF4-FFF2-40B4-BE49-F238E27FC236}">
                <a16:creationId xmlns:a16="http://schemas.microsoft.com/office/drawing/2014/main" id="{629940EB-7010-4635-BD8B-754035088551}"/>
              </a:ext>
            </a:extLst>
          </p:cNvPr>
          <p:cNvSpPr/>
          <p:nvPr/>
        </p:nvSpPr>
        <p:spPr>
          <a:xfrm>
            <a:off x="7547488" y="5479026"/>
            <a:ext cx="700548" cy="700548"/>
          </a:xfrm>
          <a:prstGeom prst="roundRect">
            <a:avLst>
              <a:gd name="adj" fmla="val 5825"/>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1</a:t>
            </a:r>
          </a:p>
        </p:txBody>
      </p:sp>
      <p:sp>
        <p:nvSpPr>
          <p:cNvPr id="2" name="Title 1">
            <a:extLst>
              <a:ext uri="{FF2B5EF4-FFF2-40B4-BE49-F238E27FC236}">
                <a16:creationId xmlns:a16="http://schemas.microsoft.com/office/drawing/2014/main" id="{87A49915-42C6-4BE4-84C9-D8CAC48A3EAD}"/>
              </a:ext>
            </a:extLst>
          </p:cNvPr>
          <p:cNvSpPr>
            <a:spLocks noGrp="1"/>
          </p:cNvSpPr>
          <p:nvPr>
            <p:ph type="title"/>
          </p:nvPr>
        </p:nvSpPr>
        <p:spPr/>
        <p:txBody>
          <a:bodyPr/>
          <a:lstStyle/>
          <a:p>
            <a:r>
              <a:rPr lang="en-US" dirty="0"/>
              <a:t>What are Systems?</a:t>
            </a:r>
          </a:p>
        </p:txBody>
      </p:sp>
      <p:sp>
        <p:nvSpPr>
          <p:cNvPr id="3" name="Content Placeholder 2">
            <a:extLst>
              <a:ext uri="{FF2B5EF4-FFF2-40B4-BE49-F238E27FC236}">
                <a16:creationId xmlns:a16="http://schemas.microsoft.com/office/drawing/2014/main" id="{526EAD0F-27C4-49AD-BC1D-783BF2A522FD}"/>
              </a:ext>
            </a:extLst>
          </p:cNvPr>
          <p:cNvSpPr>
            <a:spLocks noGrp="1"/>
          </p:cNvSpPr>
          <p:nvPr>
            <p:ph idx="1"/>
          </p:nvPr>
        </p:nvSpPr>
        <p:spPr/>
        <p:txBody>
          <a:bodyPr/>
          <a:lstStyle/>
          <a:p>
            <a:r>
              <a:rPr lang="en-US" dirty="0"/>
              <a:t>Systems are </a:t>
            </a:r>
            <a:r>
              <a:rPr lang="en-US" b="1" i="1" dirty="0"/>
              <a:t>things that accomplish a function</a:t>
            </a:r>
          </a:p>
          <a:p>
            <a:r>
              <a:rPr lang="en-US" dirty="0"/>
              <a:t>They may be </a:t>
            </a:r>
            <a:r>
              <a:rPr lang="en-US" b="1" i="1" dirty="0"/>
              <a:t>physical or non-physical</a:t>
            </a:r>
          </a:p>
          <a:p>
            <a:r>
              <a:rPr lang="en-US" dirty="0"/>
              <a:t>In this formulation systems cannot be mutated or parametrized, </a:t>
            </a:r>
            <a:r>
              <a:rPr lang="en-US" b="1" i="1" dirty="0"/>
              <a:t>a system exists as is</a:t>
            </a:r>
            <a:r>
              <a:rPr lang="en-US" dirty="0"/>
              <a:t> and cannot be modified</a:t>
            </a:r>
          </a:p>
        </p:txBody>
      </p:sp>
    </p:spTree>
    <p:extLst>
      <p:ext uri="{BB962C8B-B14F-4D97-AF65-F5344CB8AC3E}">
        <p14:creationId xmlns:p14="http://schemas.microsoft.com/office/powerpoint/2010/main" val="261520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6995-D0F9-457F-838D-E54C6DB22BE0}"/>
              </a:ext>
            </a:extLst>
          </p:cNvPr>
          <p:cNvSpPr>
            <a:spLocks noGrp="1"/>
          </p:cNvSpPr>
          <p:nvPr>
            <p:ph type="title"/>
          </p:nvPr>
        </p:nvSpPr>
        <p:spPr/>
        <p:txBody>
          <a:bodyPr/>
          <a:lstStyle/>
          <a:p>
            <a:r>
              <a:rPr lang="en-US" dirty="0"/>
              <a:t>Legend</a:t>
            </a:r>
          </a:p>
        </p:txBody>
      </p:sp>
      <p:cxnSp>
        <p:nvCxnSpPr>
          <p:cNvPr id="4" name="Straight Arrow Connector 3">
            <a:extLst>
              <a:ext uri="{FF2B5EF4-FFF2-40B4-BE49-F238E27FC236}">
                <a16:creationId xmlns:a16="http://schemas.microsoft.com/office/drawing/2014/main" id="{3D73088C-F700-4BDC-8534-E1809D4F64B0}"/>
              </a:ext>
            </a:extLst>
          </p:cNvPr>
          <p:cNvCxnSpPr>
            <a:cxnSpLocks/>
          </p:cNvCxnSpPr>
          <p:nvPr/>
        </p:nvCxnSpPr>
        <p:spPr>
          <a:xfrm flipV="1">
            <a:off x="757494" y="3881589"/>
            <a:ext cx="541058" cy="76499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94AD42FD-A0BE-431E-B501-75E3939AB0D8}"/>
              </a:ext>
            </a:extLst>
          </p:cNvPr>
          <p:cNvSpPr/>
          <p:nvPr/>
        </p:nvSpPr>
        <p:spPr>
          <a:xfrm>
            <a:off x="533400" y="1600200"/>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A</a:t>
            </a:r>
            <a:endParaRPr lang="en-US" sz="3200" baseline="-25000" dirty="0">
              <a:solidFill>
                <a:schemeClr val="tx1"/>
              </a:solidFill>
            </a:endParaRPr>
          </a:p>
        </p:txBody>
      </p:sp>
      <p:cxnSp>
        <p:nvCxnSpPr>
          <p:cNvPr id="6" name="Straight Arrow Connector 5">
            <a:extLst>
              <a:ext uri="{FF2B5EF4-FFF2-40B4-BE49-F238E27FC236}">
                <a16:creationId xmlns:a16="http://schemas.microsoft.com/office/drawing/2014/main" id="{B2460725-DB63-47CE-83AC-A78600A18C73}"/>
              </a:ext>
            </a:extLst>
          </p:cNvPr>
          <p:cNvCxnSpPr>
            <a:cxnSpLocks/>
          </p:cNvCxnSpPr>
          <p:nvPr/>
        </p:nvCxnSpPr>
        <p:spPr>
          <a:xfrm rot="10800000" flipV="1">
            <a:off x="762000" y="4875304"/>
            <a:ext cx="541058" cy="764991"/>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ounded Rectangle 21">
            <a:extLst>
              <a:ext uri="{FF2B5EF4-FFF2-40B4-BE49-F238E27FC236}">
                <a16:creationId xmlns:a16="http://schemas.microsoft.com/office/drawing/2014/main" id="{C55B3041-4CE8-4D60-8082-876E4D9DC62E}"/>
              </a:ext>
            </a:extLst>
          </p:cNvPr>
          <p:cNvSpPr/>
          <p:nvPr/>
        </p:nvSpPr>
        <p:spPr>
          <a:xfrm>
            <a:off x="604684" y="2798095"/>
            <a:ext cx="766916" cy="766916"/>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1</a:t>
            </a:r>
          </a:p>
        </p:txBody>
      </p:sp>
      <p:sp>
        <p:nvSpPr>
          <p:cNvPr id="8" name="TextBox 7">
            <a:extLst>
              <a:ext uri="{FF2B5EF4-FFF2-40B4-BE49-F238E27FC236}">
                <a16:creationId xmlns:a16="http://schemas.microsoft.com/office/drawing/2014/main" id="{37D832D2-E2E3-4EE2-9EAC-E19E27C13126}"/>
              </a:ext>
            </a:extLst>
          </p:cNvPr>
          <p:cNvSpPr txBox="1"/>
          <p:nvPr/>
        </p:nvSpPr>
        <p:spPr>
          <a:xfrm>
            <a:off x="1600200" y="1872734"/>
            <a:ext cx="1986121" cy="369332"/>
          </a:xfrm>
          <a:prstGeom prst="rect">
            <a:avLst/>
          </a:prstGeom>
          <a:noFill/>
        </p:spPr>
        <p:txBody>
          <a:bodyPr wrap="none" rtlCol="0">
            <a:spAutoFit/>
          </a:bodyPr>
          <a:lstStyle/>
          <a:p>
            <a:r>
              <a:rPr lang="en-US" dirty="0"/>
              <a:t>A </a:t>
            </a:r>
            <a:r>
              <a:rPr lang="en-US" b="1" dirty="0"/>
              <a:t>function</a:t>
            </a:r>
            <a:r>
              <a:rPr lang="en-US" dirty="0"/>
              <a:t> called </a:t>
            </a:r>
            <a:r>
              <a:rPr lang="en-US" i="1" dirty="0" err="1"/>
              <a:t>f</a:t>
            </a:r>
            <a:r>
              <a:rPr lang="en-US" i="1" baseline="-25000" dirty="0" err="1"/>
              <a:t>A</a:t>
            </a:r>
            <a:endParaRPr lang="en-US" dirty="0"/>
          </a:p>
        </p:txBody>
      </p:sp>
      <p:sp>
        <p:nvSpPr>
          <p:cNvPr id="9" name="TextBox 8">
            <a:extLst>
              <a:ext uri="{FF2B5EF4-FFF2-40B4-BE49-F238E27FC236}">
                <a16:creationId xmlns:a16="http://schemas.microsoft.com/office/drawing/2014/main" id="{657459C1-911D-4088-B387-C1CC4BD7CD96}"/>
              </a:ext>
            </a:extLst>
          </p:cNvPr>
          <p:cNvSpPr txBox="1"/>
          <p:nvPr/>
        </p:nvSpPr>
        <p:spPr>
          <a:xfrm>
            <a:off x="1600200" y="2996887"/>
            <a:ext cx="1876732" cy="369332"/>
          </a:xfrm>
          <a:prstGeom prst="rect">
            <a:avLst/>
          </a:prstGeom>
          <a:noFill/>
        </p:spPr>
        <p:txBody>
          <a:bodyPr wrap="none" rtlCol="0">
            <a:spAutoFit/>
          </a:bodyPr>
          <a:lstStyle/>
          <a:p>
            <a:r>
              <a:rPr lang="en-US" dirty="0"/>
              <a:t>A </a:t>
            </a:r>
            <a:r>
              <a:rPr lang="en-US" b="1" dirty="0"/>
              <a:t>system</a:t>
            </a:r>
            <a:r>
              <a:rPr lang="en-US" dirty="0"/>
              <a:t> called S</a:t>
            </a:r>
            <a:r>
              <a:rPr lang="en-US" i="1" baseline="-25000" dirty="0"/>
              <a:t>1</a:t>
            </a:r>
            <a:endParaRPr lang="en-US" dirty="0"/>
          </a:p>
        </p:txBody>
      </p:sp>
      <p:sp>
        <p:nvSpPr>
          <p:cNvPr id="10" name="TextBox 9">
            <a:extLst>
              <a:ext uri="{FF2B5EF4-FFF2-40B4-BE49-F238E27FC236}">
                <a16:creationId xmlns:a16="http://schemas.microsoft.com/office/drawing/2014/main" id="{E1D700B5-217C-4AF5-8684-8AE5414F2E45}"/>
              </a:ext>
            </a:extLst>
          </p:cNvPr>
          <p:cNvSpPr txBox="1"/>
          <p:nvPr/>
        </p:nvSpPr>
        <p:spPr>
          <a:xfrm>
            <a:off x="1600200" y="4079418"/>
            <a:ext cx="2302682" cy="369332"/>
          </a:xfrm>
          <a:prstGeom prst="rect">
            <a:avLst/>
          </a:prstGeom>
          <a:noFill/>
        </p:spPr>
        <p:txBody>
          <a:bodyPr wrap="none" rtlCol="0">
            <a:spAutoFit/>
          </a:bodyPr>
          <a:lstStyle/>
          <a:p>
            <a:r>
              <a:rPr lang="en-US" dirty="0"/>
              <a:t>A </a:t>
            </a:r>
            <a:r>
              <a:rPr lang="en-US" b="1" dirty="0"/>
              <a:t>satisfies</a:t>
            </a:r>
            <a:r>
              <a:rPr lang="en-US" dirty="0"/>
              <a:t> relationship</a:t>
            </a:r>
          </a:p>
        </p:txBody>
      </p:sp>
      <p:sp>
        <p:nvSpPr>
          <p:cNvPr id="11" name="TextBox 10">
            <a:extLst>
              <a:ext uri="{FF2B5EF4-FFF2-40B4-BE49-F238E27FC236}">
                <a16:creationId xmlns:a16="http://schemas.microsoft.com/office/drawing/2014/main" id="{6BF98C56-CC87-4D82-A8F3-FE95F92F6ABA}"/>
              </a:ext>
            </a:extLst>
          </p:cNvPr>
          <p:cNvSpPr txBox="1"/>
          <p:nvPr/>
        </p:nvSpPr>
        <p:spPr>
          <a:xfrm>
            <a:off x="1600200" y="5073133"/>
            <a:ext cx="2308709" cy="369332"/>
          </a:xfrm>
          <a:prstGeom prst="rect">
            <a:avLst/>
          </a:prstGeom>
          <a:noFill/>
        </p:spPr>
        <p:txBody>
          <a:bodyPr wrap="none" rtlCol="0">
            <a:spAutoFit/>
          </a:bodyPr>
          <a:lstStyle/>
          <a:p>
            <a:r>
              <a:rPr lang="en-US" dirty="0"/>
              <a:t>A </a:t>
            </a:r>
            <a:r>
              <a:rPr lang="en-US" b="1" dirty="0"/>
              <a:t>requires</a:t>
            </a:r>
            <a:r>
              <a:rPr lang="en-US" dirty="0"/>
              <a:t> relationship</a:t>
            </a:r>
          </a:p>
        </p:txBody>
      </p:sp>
      <p:cxnSp>
        <p:nvCxnSpPr>
          <p:cNvPr id="14" name="Straight Arrow Connector 13">
            <a:extLst>
              <a:ext uri="{FF2B5EF4-FFF2-40B4-BE49-F238E27FC236}">
                <a16:creationId xmlns:a16="http://schemas.microsoft.com/office/drawing/2014/main" id="{E645958F-D806-4FDF-AF5B-BFD14F1BB686}"/>
              </a:ext>
            </a:extLst>
          </p:cNvPr>
          <p:cNvCxnSpPr>
            <a:cxnSpLocks/>
          </p:cNvCxnSpPr>
          <p:nvPr/>
        </p:nvCxnSpPr>
        <p:spPr>
          <a:xfrm rot="10800000" flipV="1">
            <a:off x="4800600" y="1674905"/>
            <a:ext cx="541058" cy="764991"/>
          </a:xfrm>
          <a:prstGeom prst="straightConnector1">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EBC5A64-E8D2-4EA4-A1DC-66EC7F986E1D}"/>
              </a:ext>
            </a:extLst>
          </p:cNvPr>
          <p:cNvSpPr txBox="1"/>
          <p:nvPr/>
        </p:nvSpPr>
        <p:spPr>
          <a:xfrm>
            <a:off x="5638800" y="1872734"/>
            <a:ext cx="2910990" cy="369332"/>
          </a:xfrm>
          <a:prstGeom prst="rect">
            <a:avLst/>
          </a:prstGeom>
          <a:noFill/>
        </p:spPr>
        <p:txBody>
          <a:bodyPr wrap="none" rtlCol="0">
            <a:spAutoFit/>
          </a:bodyPr>
          <a:lstStyle/>
          <a:p>
            <a:r>
              <a:rPr lang="en-US" dirty="0"/>
              <a:t>An </a:t>
            </a:r>
            <a:r>
              <a:rPr lang="en-US" b="1" dirty="0"/>
              <a:t>incompatible</a:t>
            </a:r>
            <a:r>
              <a:rPr lang="en-US" dirty="0"/>
              <a:t> relationship</a:t>
            </a:r>
          </a:p>
        </p:txBody>
      </p:sp>
      <p:sp>
        <p:nvSpPr>
          <p:cNvPr id="16" name="Rectangle 15">
            <a:extLst>
              <a:ext uri="{FF2B5EF4-FFF2-40B4-BE49-F238E27FC236}">
                <a16:creationId xmlns:a16="http://schemas.microsoft.com/office/drawing/2014/main" id="{2A0CE735-D661-4481-A21F-BCABA0461B62}"/>
              </a:ext>
            </a:extLst>
          </p:cNvPr>
          <p:cNvSpPr/>
          <p:nvPr/>
        </p:nvSpPr>
        <p:spPr>
          <a:xfrm>
            <a:off x="4800600" y="3533050"/>
            <a:ext cx="3810000" cy="2165770"/>
          </a:xfrm>
          <a:prstGeom prst="rect">
            <a:avLst/>
          </a:prstGeom>
          <a:solidFill>
            <a:schemeClr val="bg2">
              <a:lumMod val="9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rPr>
              <a:t>These are the only elements that can be used to describe systems in the framework</a:t>
            </a:r>
          </a:p>
        </p:txBody>
      </p:sp>
    </p:spTree>
    <p:extLst>
      <p:ext uri="{BB962C8B-B14F-4D97-AF65-F5344CB8AC3E}">
        <p14:creationId xmlns:p14="http://schemas.microsoft.com/office/powerpoint/2010/main" val="153962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2400" y="1752600"/>
            <a:ext cx="8763000" cy="3352800"/>
            <a:chOff x="152400" y="1752600"/>
            <a:chExt cx="8763000" cy="3352800"/>
          </a:xfrm>
        </p:grpSpPr>
        <p:cxnSp>
          <p:nvCxnSpPr>
            <p:cNvPr id="1058" name="Straight Arrow Connector 1057"/>
            <p:cNvCxnSpPr>
              <a:stCxn id="74" idx="7"/>
              <a:endCxn id="1054" idx="3"/>
            </p:cNvCxnSpPr>
            <p:nvPr/>
          </p:nvCxnSpPr>
          <p:spPr>
            <a:xfrm flipV="1">
              <a:off x="1266171" y="2663171"/>
              <a:ext cx="541058" cy="76499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80" idx="1"/>
              <a:endCxn id="1054" idx="5"/>
            </p:cNvCxnSpPr>
            <p:nvPr/>
          </p:nvCxnSpPr>
          <p:spPr>
            <a:xfrm flipH="1" flipV="1">
              <a:off x="2561571" y="2663171"/>
              <a:ext cx="541058" cy="76499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54" name="Oval 1053"/>
            <p:cNvSpPr/>
            <p:nvPr/>
          </p:nvSpPr>
          <p:spPr>
            <a:xfrm>
              <a:off x="1651000" y="1752600"/>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A</a:t>
              </a:r>
              <a:endParaRPr lang="en-US" sz="3200" baseline="-25000" dirty="0">
                <a:solidFill>
                  <a:schemeClr val="tx1"/>
                </a:solidFill>
              </a:endParaRPr>
            </a:p>
          </p:txBody>
        </p:sp>
        <p:sp>
          <p:nvSpPr>
            <p:cNvPr id="74" name="Oval 73"/>
            <p:cNvSpPr/>
            <p:nvPr/>
          </p:nvSpPr>
          <p:spPr>
            <a:xfrm>
              <a:off x="355600" y="3271933"/>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B</a:t>
              </a:r>
              <a:endParaRPr lang="en-US" sz="3200" baseline="-25000" dirty="0">
                <a:solidFill>
                  <a:schemeClr val="tx1"/>
                </a:solidFill>
              </a:endParaRPr>
            </a:p>
          </p:txBody>
        </p:sp>
        <p:sp>
          <p:nvSpPr>
            <p:cNvPr id="80" name="Oval 79"/>
            <p:cNvSpPr/>
            <p:nvPr/>
          </p:nvSpPr>
          <p:spPr>
            <a:xfrm>
              <a:off x="2946400" y="3271933"/>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C</a:t>
              </a:r>
              <a:endParaRPr lang="en-US" sz="3200" baseline="-25000" dirty="0">
                <a:solidFill>
                  <a:schemeClr val="tx1"/>
                </a:solidFill>
              </a:endParaRPr>
            </a:p>
          </p:txBody>
        </p:sp>
        <p:sp>
          <p:nvSpPr>
            <p:cNvPr id="1077" name="Rectangle 1076"/>
            <p:cNvSpPr/>
            <p:nvPr/>
          </p:nvSpPr>
          <p:spPr>
            <a:xfrm>
              <a:off x="152400" y="4648200"/>
              <a:ext cx="4013200" cy="4572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function </a:t>
              </a:r>
              <a:r>
                <a:rPr lang="en-US" sz="2400" b="1" i="1" dirty="0" err="1">
                  <a:solidFill>
                    <a:schemeClr val="tx1"/>
                  </a:solidFill>
                </a:rPr>
                <a:t>f</a:t>
              </a:r>
              <a:r>
                <a:rPr lang="en-US" sz="2400" b="1" baseline="-25000" dirty="0" err="1">
                  <a:solidFill>
                    <a:schemeClr val="tx1"/>
                  </a:solidFill>
                </a:rPr>
                <a:t>A</a:t>
              </a:r>
              <a:r>
                <a:rPr lang="en-US" sz="2400" b="1" dirty="0">
                  <a:solidFill>
                    <a:schemeClr val="tx1"/>
                  </a:solidFill>
                </a:rPr>
                <a:t> is satisfied by either function </a:t>
              </a:r>
              <a:r>
                <a:rPr lang="en-US" sz="2400" b="1" i="1" dirty="0" err="1">
                  <a:solidFill>
                    <a:schemeClr val="tx1"/>
                  </a:solidFill>
                </a:rPr>
                <a:t>f</a:t>
              </a:r>
              <a:r>
                <a:rPr lang="en-US" sz="2400" b="1" baseline="-25000" dirty="0" err="1">
                  <a:solidFill>
                    <a:schemeClr val="tx1"/>
                  </a:solidFill>
                </a:rPr>
                <a:t>B</a:t>
              </a:r>
              <a:r>
                <a:rPr lang="en-US" sz="2400" b="1" dirty="0">
                  <a:solidFill>
                    <a:schemeClr val="tx1"/>
                  </a:solidFill>
                </a:rPr>
                <a:t> or </a:t>
              </a:r>
              <a:r>
                <a:rPr lang="en-US" sz="2400" b="1" i="1" dirty="0" err="1">
                  <a:solidFill>
                    <a:schemeClr val="tx1"/>
                  </a:solidFill>
                </a:rPr>
                <a:t>f</a:t>
              </a:r>
              <a:r>
                <a:rPr lang="en-US" sz="2400" b="1" baseline="-25000" dirty="0" err="1">
                  <a:solidFill>
                    <a:schemeClr val="tx1"/>
                  </a:solidFill>
                </a:rPr>
                <a:t>C</a:t>
              </a:r>
              <a:endParaRPr lang="en-US" sz="2400" b="1" baseline="-25000" dirty="0">
                <a:solidFill>
                  <a:schemeClr val="tx1"/>
                </a:solidFill>
              </a:endParaRPr>
            </a:p>
          </p:txBody>
        </p:sp>
        <p:cxnSp>
          <p:nvCxnSpPr>
            <p:cNvPr id="97" name="Straight Arrow Connector 96"/>
            <p:cNvCxnSpPr>
              <a:stCxn id="100" idx="7"/>
              <a:endCxn id="99" idx="3"/>
            </p:cNvCxnSpPr>
            <p:nvPr/>
          </p:nvCxnSpPr>
          <p:spPr>
            <a:xfrm flipV="1">
              <a:off x="6015971" y="2663171"/>
              <a:ext cx="541058" cy="764991"/>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101" idx="1"/>
              <a:endCxn id="99" idx="5"/>
            </p:cNvCxnSpPr>
            <p:nvPr/>
          </p:nvCxnSpPr>
          <p:spPr>
            <a:xfrm flipH="1" flipV="1">
              <a:off x="7311371" y="2663171"/>
              <a:ext cx="541058" cy="764991"/>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6400800" y="1752600"/>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A</a:t>
              </a:r>
              <a:endParaRPr lang="en-US" sz="3200" baseline="-25000" dirty="0">
                <a:solidFill>
                  <a:schemeClr val="tx1"/>
                </a:solidFill>
              </a:endParaRPr>
            </a:p>
          </p:txBody>
        </p:sp>
        <p:sp>
          <p:nvSpPr>
            <p:cNvPr id="100" name="Oval 99"/>
            <p:cNvSpPr/>
            <p:nvPr/>
          </p:nvSpPr>
          <p:spPr>
            <a:xfrm>
              <a:off x="5105400" y="3271933"/>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B</a:t>
              </a:r>
              <a:endParaRPr lang="en-US" sz="3200" baseline="-25000" dirty="0">
                <a:solidFill>
                  <a:schemeClr val="tx1"/>
                </a:solidFill>
              </a:endParaRPr>
            </a:p>
          </p:txBody>
        </p:sp>
        <p:sp>
          <p:nvSpPr>
            <p:cNvPr id="101" name="Oval 100"/>
            <p:cNvSpPr/>
            <p:nvPr/>
          </p:nvSpPr>
          <p:spPr>
            <a:xfrm>
              <a:off x="7696200" y="3271933"/>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C</a:t>
              </a:r>
              <a:endParaRPr lang="en-US" sz="3200" baseline="-25000" dirty="0">
                <a:solidFill>
                  <a:schemeClr val="tx1"/>
                </a:solidFill>
              </a:endParaRPr>
            </a:p>
          </p:txBody>
        </p:sp>
        <p:sp>
          <p:nvSpPr>
            <p:cNvPr id="102" name="Rectangle 101"/>
            <p:cNvSpPr/>
            <p:nvPr/>
          </p:nvSpPr>
          <p:spPr>
            <a:xfrm>
              <a:off x="4902200" y="4648200"/>
              <a:ext cx="4013200" cy="4572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function </a:t>
              </a:r>
              <a:r>
                <a:rPr lang="en-US" sz="2400" b="1" i="1" dirty="0" err="1">
                  <a:solidFill>
                    <a:schemeClr val="tx1"/>
                  </a:solidFill>
                </a:rPr>
                <a:t>f</a:t>
              </a:r>
              <a:r>
                <a:rPr lang="en-US" sz="2400" b="1" baseline="-25000" dirty="0" err="1">
                  <a:solidFill>
                    <a:schemeClr val="tx1"/>
                  </a:solidFill>
                </a:rPr>
                <a:t>A</a:t>
              </a:r>
              <a:r>
                <a:rPr lang="en-US" sz="2400" b="1" dirty="0">
                  <a:solidFill>
                    <a:schemeClr val="tx1"/>
                  </a:solidFill>
                </a:rPr>
                <a:t> requires both function </a:t>
              </a:r>
              <a:r>
                <a:rPr lang="en-US" sz="2400" b="1" i="1" dirty="0" err="1">
                  <a:solidFill>
                    <a:schemeClr val="tx1"/>
                  </a:solidFill>
                </a:rPr>
                <a:t>f</a:t>
              </a:r>
              <a:r>
                <a:rPr lang="en-US" sz="2400" b="1" baseline="-25000" dirty="0" err="1">
                  <a:solidFill>
                    <a:schemeClr val="tx1"/>
                  </a:solidFill>
                </a:rPr>
                <a:t>B</a:t>
              </a:r>
              <a:r>
                <a:rPr lang="en-US" sz="2400" b="1" dirty="0">
                  <a:solidFill>
                    <a:schemeClr val="tx1"/>
                  </a:solidFill>
                </a:rPr>
                <a:t> and </a:t>
              </a:r>
              <a:r>
                <a:rPr lang="en-US" sz="2400" b="1" i="1" dirty="0" err="1">
                  <a:solidFill>
                    <a:schemeClr val="tx1"/>
                  </a:solidFill>
                </a:rPr>
                <a:t>f</a:t>
              </a:r>
              <a:r>
                <a:rPr lang="en-US" sz="2400" b="1" baseline="-25000" dirty="0" err="1">
                  <a:solidFill>
                    <a:schemeClr val="tx1"/>
                  </a:solidFill>
                </a:rPr>
                <a:t>C</a:t>
              </a:r>
              <a:endParaRPr lang="en-US" sz="2400" b="1" baseline="-25000" dirty="0">
                <a:solidFill>
                  <a:schemeClr val="tx1"/>
                </a:solidFill>
              </a:endParaRPr>
            </a:p>
          </p:txBody>
        </p:sp>
      </p:grpSp>
      <p:sp>
        <p:nvSpPr>
          <p:cNvPr id="1080" name="Rectangle 1079"/>
          <p:cNvSpPr/>
          <p:nvPr/>
        </p:nvSpPr>
        <p:spPr>
          <a:xfrm>
            <a:off x="355600" y="5486400"/>
            <a:ext cx="3657600" cy="76200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i="1" dirty="0">
                <a:solidFill>
                  <a:schemeClr val="tx1"/>
                </a:solidFill>
              </a:rPr>
              <a:t>OR dependency</a:t>
            </a:r>
          </a:p>
        </p:txBody>
      </p:sp>
      <p:sp>
        <p:nvSpPr>
          <p:cNvPr id="104" name="Rectangle 103"/>
          <p:cNvSpPr/>
          <p:nvPr/>
        </p:nvSpPr>
        <p:spPr>
          <a:xfrm>
            <a:off x="5105400" y="5486400"/>
            <a:ext cx="3657600" cy="76200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i="1" dirty="0">
                <a:solidFill>
                  <a:schemeClr val="tx1"/>
                </a:solidFill>
              </a:rPr>
              <a:t>AND dependency</a:t>
            </a:r>
          </a:p>
        </p:txBody>
      </p:sp>
      <p:sp>
        <p:nvSpPr>
          <p:cNvPr id="2" name="Title 1"/>
          <p:cNvSpPr>
            <a:spLocks noGrp="1"/>
          </p:cNvSpPr>
          <p:nvPr>
            <p:ph type="title"/>
          </p:nvPr>
        </p:nvSpPr>
        <p:spPr/>
        <p:txBody>
          <a:bodyPr/>
          <a:lstStyle/>
          <a:p>
            <a:r>
              <a:rPr lang="en-US" dirty="0"/>
              <a:t>Function Relationships</a:t>
            </a:r>
          </a:p>
        </p:txBody>
      </p:sp>
    </p:spTree>
    <p:extLst>
      <p:ext uri="{BB962C8B-B14F-4D97-AF65-F5344CB8AC3E}">
        <p14:creationId xmlns:p14="http://schemas.microsoft.com/office/powerpoint/2010/main" val="282763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55600" y="5486400"/>
            <a:ext cx="3657600" cy="76200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i="1" dirty="0">
                <a:solidFill>
                  <a:schemeClr val="tx1"/>
                </a:solidFill>
              </a:rPr>
              <a:t>OR satisfaction</a:t>
            </a:r>
          </a:p>
        </p:txBody>
      </p:sp>
      <p:sp>
        <p:nvSpPr>
          <p:cNvPr id="18" name="Rectangle 17"/>
          <p:cNvSpPr/>
          <p:nvPr/>
        </p:nvSpPr>
        <p:spPr>
          <a:xfrm>
            <a:off x="5105400" y="5486400"/>
            <a:ext cx="3657600" cy="76200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i="1" dirty="0">
                <a:solidFill>
                  <a:schemeClr val="tx1"/>
                </a:solidFill>
              </a:rPr>
              <a:t>AND dependency</a:t>
            </a:r>
          </a:p>
        </p:txBody>
      </p:sp>
      <p:grpSp>
        <p:nvGrpSpPr>
          <p:cNvPr id="3" name="Group 2"/>
          <p:cNvGrpSpPr/>
          <p:nvPr/>
        </p:nvGrpSpPr>
        <p:grpSpPr>
          <a:xfrm>
            <a:off x="152400" y="1748771"/>
            <a:ext cx="8763000" cy="3356629"/>
            <a:chOff x="152400" y="1748771"/>
            <a:chExt cx="8763000" cy="3356629"/>
          </a:xfrm>
        </p:grpSpPr>
        <p:cxnSp>
          <p:nvCxnSpPr>
            <p:cNvPr id="5" name="Straight Arrow Connector 4"/>
            <p:cNvCxnSpPr>
              <a:endCxn id="7" idx="3"/>
            </p:cNvCxnSpPr>
            <p:nvPr/>
          </p:nvCxnSpPr>
          <p:spPr>
            <a:xfrm flipV="1">
              <a:off x="1143000" y="2663171"/>
              <a:ext cx="664229" cy="76499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7" idx="5"/>
            </p:cNvCxnSpPr>
            <p:nvPr/>
          </p:nvCxnSpPr>
          <p:spPr>
            <a:xfrm flipH="1" flipV="1">
              <a:off x="2561571" y="2663171"/>
              <a:ext cx="638829" cy="76499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651000" y="1752600"/>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A</a:t>
              </a:r>
              <a:endParaRPr lang="en-US" sz="3200" baseline="-25000" dirty="0">
                <a:solidFill>
                  <a:schemeClr val="tx1"/>
                </a:solidFill>
              </a:endParaRPr>
            </a:p>
          </p:txBody>
        </p:sp>
        <p:sp>
          <p:nvSpPr>
            <p:cNvPr id="10" name="Rectangle 9"/>
            <p:cNvSpPr/>
            <p:nvPr/>
          </p:nvSpPr>
          <p:spPr>
            <a:xfrm>
              <a:off x="152400" y="4648200"/>
              <a:ext cx="4013200" cy="4572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function </a:t>
              </a:r>
              <a:r>
                <a:rPr lang="en-US" sz="2400" b="1" i="1" dirty="0" err="1">
                  <a:solidFill>
                    <a:schemeClr val="tx1"/>
                  </a:solidFill>
                </a:rPr>
                <a:t>f</a:t>
              </a:r>
              <a:r>
                <a:rPr lang="en-US" sz="2400" b="1" baseline="-25000" dirty="0" err="1">
                  <a:solidFill>
                    <a:schemeClr val="tx1"/>
                  </a:solidFill>
                </a:rPr>
                <a:t>A</a:t>
              </a:r>
              <a:r>
                <a:rPr lang="en-US" sz="2400" b="1" dirty="0">
                  <a:solidFill>
                    <a:schemeClr val="tx1"/>
                  </a:solidFill>
                </a:rPr>
                <a:t> is satisfied by either system </a:t>
              </a:r>
              <a:r>
                <a:rPr lang="en-US" sz="2400" b="1" i="1" dirty="0">
                  <a:solidFill>
                    <a:schemeClr val="tx1"/>
                  </a:solidFill>
                </a:rPr>
                <a:t>S</a:t>
              </a:r>
              <a:r>
                <a:rPr lang="en-US" sz="2400" b="1" baseline="-25000" dirty="0">
                  <a:solidFill>
                    <a:schemeClr val="tx1"/>
                  </a:solidFill>
                </a:rPr>
                <a:t>1</a:t>
              </a:r>
              <a:r>
                <a:rPr lang="en-US" sz="2400" b="1" dirty="0">
                  <a:solidFill>
                    <a:schemeClr val="tx1"/>
                  </a:solidFill>
                </a:rPr>
                <a:t> or </a:t>
              </a:r>
              <a:r>
                <a:rPr lang="en-US" sz="2400" b="1" i="1" dirty="0">
                  <a:solidFill>
                    <a:schemeClr val="tx1"/>
                  </a:solidFill>
                </a:rPr>
                <a:t>S</a:t>
              </a:r>
              <a:r>
                <a:rPr lang="en-US" sz="2400" b="1" baseline="-25000" dirty="0">
                  <a:solidFill>
                    <a:schemeClr val="tx1"/>
                  </a:solidFill>
                </a:rPr>
                <a:t>2</a:t>
              </a:r>
            </a:p>
          </p:txBody>
        </p:sp>
        <p:cxnSp>
          <p:nvCxnSpPr>
            <p:cNvPr id="11" name="Straight Arrow Connector 10"/>
            <p:cNvCxnSpPr>
              <a:stCxn id="14" idx="7"/>
            </p:cNvCxnSpPr>
            <p:nvPr/>
          </p:nvCxnSpPr>
          <p:spPr>
            <a:xfrm flipV="1">
              <a:off x="6015971" y="2663171"/>
              <a:ext cx="541058" cy="764991"/>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5" idx="1"/>
            </p:cNvCxnSpPr>
            <p:nvPr/>
          </p:nvCxnSpPr>
          <p:spPr>
            <a:xfrm flipH="1" flipV="1">
              <a:off x="7311371" y="2663171"/>
              <a:ext cx="541058" cy="764991"/>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105400" y="3271933"/>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B</a:t>
              </a:r>
              <a:endParaRPr lang="en-US" sz="3200" baseline="-25000" dirty="0">
                <a:solidFill>
                  <a:schemeClr val="tx1"/>
                </a:solidFill>
              </a:endParaRPr>
            </a:p>
          </p:txBody>
        </p:sp>
        <p:sp>
          <p:nvSpPr>
            <p:cNvPr id="15" name="Oval 14"/>
            <p:cNvSpPr/>
            <p:nvPr/>
          </p:nvSpPr>
          <p:spPr>
            <a:xfrm>
              <a:off x="7696200" y="3271933"/>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C</a:t>
              </a:r>
              <a:endParaRPr lang="en-US" sz="3200" baseline="-25000" dirty="0">
                <a:solidFill>
                  <a:schemeClr val="tx1"/>
                </a:solidFill>
              </a:endParaRPr>
            </a:p>
          </p:txBody>
        </p:sp>
        <p:sp>
          <p:nvSpPr>
            <p:cNvPr id="16" name="Rectangle 15"/>
            <p:cNvSpPr/>
            <p:nvPr/>
          </p:nvSpPr>
          <p:spPr>
            <a:xfrm>
              <a:off x="4902200" y="4648200"/>
              <a:ext cx="4013200" cy="4572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system </a:t>
              </a:r>
              <a:r>
                <a:rPr lang="en-US" sz="2400" b="1" i="1" dirty="0">
                  <a:solidFill>
                    <a:schemeClr val="tx1"/>
                  </a:solidFill>
                </a:rPr>
                <a:t>S</a:t>
              </a:r>
              <a:r>
                <a:rPr lang="en-US" sz="2400" b="1" baseline="-25000" dirty="0">
                  <a:solidFill>
                    <a:schemeClr val="tx1"/>
                  </a:solidFill>
                </a:rPr>
                <a:t>1</a:t>
              </a:r>
              <a:r>
                <a:rPr lang="en-US" sz="2400" b="1" dirty="0">
                  <a:solidFill>
                    <a:schemeClr val="tx1"/>
                  </a:solidFill>
                </a:rPr>
                <a:t> requires both function </a:t>
              </a:r>
              <a:r>
                <a:rPr lang="en-US" sz="2400" b="1" i="1" dirty="0" err="1">
                  <a:solidFill>
                    <a:schemeClr val="tx1"/>
                  </a:solidFill>
                </a:rPr>
                <a:t>f</a:t>
              </a:r>
              <a:r>
                <a:rPr lang="en-US" sz="2400" b="1" baseline="-25000" dirty="0" err="1">
                  <a:solidFill>
                    <a:schemeClr val="tx1"/>
                  </a:solidFill>
                </a:rPr>
                <a:t>B</a:t>
              </a:r>
              <a:r>
                <a:rPr lang="en-US" sz="2400" b="1" dirty="0">
                  <a:solidFill>
                    <a:schemeClr val="tx1"/>
                  </a:solidFill>
                </a:rPr>
                <a:t> and </a:t>
              </a:r>
              <a:r>
                <a:rPr lang="en-US" sz="2400" b="1" i="1" dirty="0" err="1">
                  <a:solidFill>
                    <a:schemeClr val="tx1"/>
                  </a:solidFill>
                </a:rPr>
                <a:t>f</a:t>
              </a:r>
              <a:r>
                <a:rPr lang="en-US" sz="2400" b="1" baseline="-25000" dirty="0" err="1">
                  <a:solidFill>
                    <a:schemeClr val="tx1"/>
                  </a:solidFill>
                </a:rPr>
                <a:t>C</a:t>
              </a:r>
              <a:endParaRPr lang="en-US" sz="2400" b="1" baseline="-25000" dirty="0">
                <a:solidFill>
                  <a:schemeClr val="tx1"/>
                </a:solidFill>
              </a:endParaRPr>
            </a:p>
          </p:txBody>
        </p:sp>
        <p:sp>
          <p:nvSpPr>
            <p:cNvPr id="4" name="Rounded Rectangle 3"/>
            <p:cNvSpPr/>
            <p:nvPr/>
          </p:nvSpPr>
          <p:spPr>
            <a:xfrm>
              <a:off x="431800" y="3428162"/>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1</a:t>
              </a:r>
            </a:p>
          </p:txBody>
        </p:sp>
        <p:sp>
          <p:nvSpPr>
            <p:cNvPr id="20" name="Rounded Rectangle 19"/>
            <p:cNvSpPr/>
            <p:nvPr/>
          </p:nvSpPr>
          <p:spPr>
            <a:xfrm>
              <a:off x="3022600" y="3428162"/>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2</a:t>
              </a:r>
            </a:p>
          </p:txBody>
        </p:sp>
        <p:sp>
          <p:nvSpPr>
            <p:cNvPr id="22" name="Rounded Rectangle 21"/>
            <p:cNvSpPr/>
            <p:nvPr/>
          </p:nvSpPr>
          <p:spPr>
            <a:xfrm>
              <a:off x="6477000" y="1748771"/>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1</a:t>
              </a:r>
            </a:p>
          </p:txBody>
        </p:sp>
      </p:grpSp>
      <p:sp>
        <p:nvSpPr>
          <p:cNvPr id="2" name="Title 1"/>
          <p:cNvSpPr>
            <a:spLocks noGrp="1"/>
          </p:cNvSpPr>
          <p:nvPr>
            <p:ph type="title"/>
          </p:nvPr>
        </p:nvSpPr>
        <p:spPr/>
        <p:txBody>
          <a:bodyPr/>
          <a:lstStyle/>
          <a:p>
            <a:r>
              <a:rPr lang="en-US" dirty="0"/>
              <a:t>System Relationships</a:t>
            </a:r>
          </a:p>
        </p:txBody>
      </p:sp>
    </p:spTree>
    <p:extLst>
      <p:ext uri="{BB962C8B-B14F-4D97-AF65-F5344CB8AC3E}">
        <p14:creationId xmlns:p14="http://schemas.microsoft.com/office/powerpoint/2010/main" val="1814638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 Relationships</a:t>
            </a:r>
          </a:p>
        </p:txBody>
      </p:sp>
      <p:grpSp>
        <p:nvGrpSpPr>
          <p:cNvPr id="4" name="Group 3"/>
          <p:cNvGrpSpPr/>
          <p:nvPr/>
        </p:nvGrpSpPr>
        <p:grpSpPr>
          <a:xfrm>
            <a:off x="152400" y="1752600"/>
            <a:ext cx="8763000" cy="3509029"/>
            <a:chOff x="152400" y="1752600"/>
            <a:chExt cx="8763000" cy="3509029"/>
          </a:xfrm>
        </p:grpSpPr>
        <p:cxnSp>
          <p:nvCxnSpPr>
            <p:cNvPr id="24" name="Straight Arrow Connector 23"/>
            <p:cNvCxnSpPr/>
            <p:nvPr/>
          </p:nvCxnSpPr>
          <p:spPr>
            <a:xfrm flipH="1">
              <a:off x="5638800" y="2971381"/>
              <a:ext cx="2590801" cy="0"/>
            </a:xfrm>
            <a:prstGeom prst="straightConnector1">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419225" y="3049496"/>
              <a:ext cx="1400177" cy="759666"/>
            </a:xfrm>
            <a:prstGeom prst="straightConnector1">
              <a:avLst/>
            </a:pr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7" idx="5"/>
            </p:cNvCxnSpPr>
            <p:nvPr/>
          </p:nvCxnSpPr>
          <p:spPr>
            <a:xfrm flipH="1" flipV="1">
              <a:off x="2561571" y="2667000"/>
              <a:ext cx="486429" cy="76499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651000" y="1756429"/>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A</a:t>
              </a:r>
              <a:endParaRPr lang="en-US" sz="3200" baseline="-25000" dirty="0">
                <a:solidFill>
                  <a:schemeClr val="tx1"/>
                </a:solidFill>
              </a:endParaRPr>
            </a:p>
          </p:txBody>
        </p:sp>
        <p:sp>
          <p:nvSpPr>
            <p:cNvPr id="10" name="Rectangle 9"/>
            <p:cNvSpPr/>
            <p:nvPr/>
          </p:nvSpPr>
          <p:spPr>
            <a:xfrm>
              <a:off x="152400" y="4652029"/>
              <a:ext cx="4013200" cy="4572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system </a:t>
              </a:r>
              <a:r>
                <a:rPr lang="en-US" sz="2400" b="1" i="1" dirty="0">
                  <a:solidFill>
                    <a:schemeClr val="tx1"/>
                  </a:solidFill>
                </a:rPr>
                <a:t>S</a:t>
              </a:r>
              <a:r>
                <a:rPr lang="en-US" sz="2400" b="1" baseline="-25000" dirty="0">
                  <a:solidFill>
                    <a:schemeClr val="tx1"/>
                  </a:solidFill>
                </a:rPr>
                <a:t>1</a:t>
              </a:r>
              <a:r>
                <a:rPr lang="en-US" sz="2400" b="1" dirty="0">
                  <a:solidFill>
                    <a:schemeClr val="tx1"/>
                  </a:solidFill>
                </a:rPr>
                <a:t> requires function </a:t>
              </a:r>
              <a:r>
                <a:rPr lang="en-US" sz="2400" b="1" i="1" dirty="0" err="1">
                  <a:solidFill>
                    <a:schemeClr val="tx1"/>
                  </a:solidFill>
                </a:rPr>
                <a:t>f</a:t>
              </a:r>
              <a:r>
                <a:rPr lang="en-US" sz="2400" b="1" baseline="-25000" dirty="0" err="1">
                  <a:solidFill>
                    <a:schemeClr val="tx1"/>
                  </a:solidFill>
                </a:rPr>
                <a:t>D</a:t>
              </a:r>
              <a:r>
                <a:rPr lang="en-US" sz="2400" b="1" dirty="0">
                  <a:solidFill>
                    <a:schemeClr val="tx1"/>
                  </a:solidFill>
                </a:rPr>
                <a:t> when performing function </a:t>
              </a:r>
              <a:r>
                <a:rPr lang="en-US" sz="2400" b="1" i="1" dirty="0" err="1">
                  <a:solidFill>
                    <a:schemeClr val="tx1"/>
                  </a:solidFill>
                </a:rPr>
                <a:t>f</a:t>
              </a:r>
              <a:r>
                <a:rPr lang="en-US" sz="2400" b="1" baseline="-25000" dirty="0" err="1">
                  <a:solidFill>
                    <a:schemeClr val="tx1"/>
                  </a:solidFill>
                </a:rPr>
                <a:t>A</a:t>
              </a:r>
              <a:endParaRPr lang="en-US" sz="2400" b="1" baseline="-25000" dirty="0">
                <a:solidFill>
                  <a:schemeClr val="tx1"/>
                </a:solidFill>
              </a:endParaRPr>
            </a:p>
          </p:txBody>
        </p:sp>
        <p:cxnSp>
          <p:nvCxnSpPr>
            <p:cNvPr id="11" name="Straight Arrow Connector 10"/>
            <p:cNvCxnSpPr>
              <a:stCxn id="14" idx="0"/>
              <a:endCxn id="22" idx="2"/>
            </p:cNvCxnSpPr>
            <p:nvPr/>
          </p:nvCxnSpPr>
          <p:spPr>
            <a:xfrm flipV="1">
              <a:off x="5638800" y="2667000"/>
              <a:ext cx="0" cy="608762"/>
            </a:xfrm>
            <a:prstGeom prst="straightConnector1">
              <a:avLst/>
            </a:prstGeom>
            <a:ln w="381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5" idx="0"/>
              <a:endCxn id="21" idx="2"/>
            </p:cNvCxnSpPr>
            <p:nvPr/>
          </p:nvCxnSpPr>
          <p:spPr>
            <a:xfrm flipV="1">
              <a:off x="8229600" y="2670829"/>
              <a:ext cx="0" cy="604933"/>
            </a:xfrm>
            <a:prstGeom prst="straightConnector1">
              <a:avLst/>
            </a:prstGeom>
            <a:ln w="381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105400" y="3275762"/>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B</a:t>
              </a:r>
              <a:endParaRPr lang="en-US" sz="3200" baseline="-25000" dirty="0">
                <a:solidFill>
                  <a:schemeClr val="tx1"/>
                </a:solidFill>
              </a:endParaRPr>
            </a:p>
          </p:txBody>
        </p:sp>
        <p:sp>
          <p:nvSpPr>
            <p:cNvPr id="15" name="Oval 14"/>
            <p:cNvSpPr/>
            <p:nvPr/>
          </p:nvSpPr>
          <p:spPr>
            <a:xfrm>
              <a:off x="7696200" y="3275762"/>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E</a:t>
              </a:r>
              <a:endParaRPr lang="en-US" sz="3200" baseline="-25000" dirty="0">
                <a:solidFill>
                  <a:schemeClr val="tx1"/>
                </a:solidFill>
              </a:endParaRPr>
            </a:p>
          </p:txBody>
        </p:sp>
        <p:sp>
          <p:nvSpPr>
            <p:cNvPr id="16" name="Rectangle 15"/>
            <p:cNvSpPr/>
            <p:nvPr/>
          </p:nvSpPr>
          <p:spPr>
            <a:xfrm>
              <a:off x="4902200" y="4804429"/>
              <a:ext cx="4013200" cy="4572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system </a:t>
              </a:r>
              <a:r>
                <a:rPr lang="en-US" sz="2400" b="1" i="1" dirty="0">
                  <a:solidFill>
                    <a:schemeClr val="tx1"/>
                  </a:solidFill>
                </a:rPr>
                <a:t>S</a:t>
              </a:r>
              <a:r>
                <a:rPr lang="en-US" sz="2400" b="1" baseline="-25000" dirty="0">
                  <a:solidFill>
                    <a:schemeClr val="tx1"/>
                  </a:solidFill>
                </a:rPr>
                <a:t>1</a:t>
              </a:r>
              <a:r>
                <a:rPr lang="en-US" sz="2400" b="1" dirty="0">
                  <a:solidFill>
                    <a:schemeClr val="tx1"/>
                  </a:solidFill>
                </a:rPr>
                <a:t> performing function </a:t>
              </a:r>
              <a:r>
                <a:rPr lang="en-US" sz="2400" b="1" i="1" dirty="0" err="1">
                  <a:solidFill>
                    <a:schemeClr val="tx1"/>
                  </a:solidFill>
                </a:rPr>
                <a:t>f</a:t>
              </a:r>
              <a:r>
                <a:rPr lang="en-US" sz="2400" b="1" baseline="-25000" dirty="0" err="1">
                  <a:solidFill>
                    <a:schemeClr val="tx1"/>
                  </a:solidFill>
                </a:rPr>
                <a:t>B</a:t>
              </a:r>
              <a:r>
                <a:rPr lang="en-US" sz="2400" b="1" dirty="0">
                  <a:solidFill>
                    <a:schemeClr val="tx1"/>
                  </a:solidFill>
                </a:rPr>
                <a:t> is incompatible with system </a:t>
              </a:r>
              <a:r>
                <a:rPr lang="en-US" sz="2400" b="1" i="1" dirty="0">
                  <a:solidFill>
                    <a:schemeClr val="tx1"/>
                  </a:solidFill>
                </a:rPr>
                <a:t>S</a:t>
              </a:r>
              <a:r>
                <a:rPr lang="en-US" sz="2400" b="1" baseline="-25000" dirty="0">
                  <a:solidFill>
                    <a:schemeClr val="tx1"/>
                  </a:solidFill>
                </a:rPr>
                <a:t>2</a:t>
              </a:r>
              <a:r>
                <a:rPr lang="en-US" sz="2400" b="1" dirty="0">
                  <a:solidFill>
                    <a:schemeClr val="tx1"/>
                  </a:solidFill>
                </a:rPr>
                <a:t> performing function </a:t>
              </a:r>
              <a:r>
                <a:rPr lang="en-US" sz="2400" b="1" i="1" dirty="0" err="1">
                  <a:solidFill>
                    <a:schemeClr val="tx1"/>
                  </a:solidFill>
                </a:rPr>
                <a:t>f</a:t>
              </a:r>
              <a:r>
                <a:rPr lang="en-US" sz="2400" b="1" baseline="-25000" dirty="0" err="1">
                  <a:solidFill>
                    <a:schemeClr val="tx1"/>
                  </a:solidFill>
                </a:rPr>
                <a:t>E</a:t>
              </a:r>
              <a:endParaRPr lang="en-US" sz="2400" b="1" baseline="-25000" dirty="0">
                <a:solidFill>
                  <a:schemeClr val="tx1"/>
                </a:solidFill>
              </a:endParaRPr>
            </a:p>
          </p:txBody>
        </p:sp>
        <p:sp>
          <p:nvSpPr>
            <p:cNvPr id="22" name="Rounded Rectangle 21"/>
            <p:cNvSpPr/>
            <p:nvPr/>
          </p:nvSpPr>
          <p:spPr>
            <a:xfrm>
              <a:off x="5181600" y="1752600"/>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1</a:t>
              </a:r>
            </a:p>
          </p:txBody>
        </p:sp>
        <p:sp>
          <p:nvSpPr>
            <p:cNvPr id="19" name="Oval 18"/>
            <p:cNvSpPr/>
            <p:nvPr/>
          </p:nvSpPr>
          <p:spPr>
            <a:xfrm>
              <a:off x="352425" y="3363824"/>
              <a:ext cx="1066800" cy="1066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chemeClr val="tx1"/>
                  </a:solidFill>
                </a:rPr>
                <a:t>f</a:t>
              </a:r>
              <a:r>
                <a:rPr lang="en-US" sz="3200" baseline="-25000" dirty="0" err="1">
                  <a:solidFill>
                    <a:schemeClr val="tx1"/>
                  </a:solidFill>
                </a:rPr>
                <a:t>D</a:t>
              </a:r>
              <a:endParaRPr lang="en-US" sz="3200" baseline="-25000" dirty="0">
                <a:solidFill>
                  <a:schemeClr val="tx1"/>
                </a:solidFill>
              </a:endParaRPr>
            </a:p>
          </p:txBody>
        </p:sp>
        <p:sp>
          <p:nvSpPr>
            <p:cNvPr id="21" name="Rounded Rectangle 20"/>
            <p:cNvSpPr/>
            <p:nvPr/>
          </p:nvSpPr>
          <p:spPr>
            <a:xfrm>
              <a:off x="7772400" y="1756429"/>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2</a:t>
              </a:r>
            </a:p>
          </p:txBody>
        </p:sp>
        <p:sp>
          <p:nvSpPr>
            <p:cNvPr id="18" name="Rounded Rectangle 17"/>
            <p:cNvSpPr/>
            <p:nvPr/>
          </p:nvSpPr>
          <p:spPr>
            <a:xfrm>
              <a:off x="3022600" y="3428162"/>
              <a:ext cx="914400" cy="914400"/>
            </a:xfrm>
            <a:prstGeom prst="roundRect">
              <a:avLst>
                <a:gd name="adj" fmla="val 582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rPr>
                <a:t>S</a:t>
              </a:r>
              <a:r>
                <a:rPr lang="en-US" sz="3200" baseline="-25000" dirty="0">
                  <a:solidFill>
                    <a:schemeClr val="tx1"/>
                  </a:solidFill>
                </a:rPr>
                <a:t>2</a:t>
              </a:r>
            </a:p>
          </p:txBody>
        </p:sp>
      </p:grpSp>
    </p:spTree>
    <p:extLst>
      <p:ext uri="{BB962C8B-B14F-4D97-AF65-F5344CB8AC3E}">
        <p14:creationId xmlns:p14="http://schemas.microsoft.com/office/powerpoint/2010/main" val="200710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olidFill>
            <a:schemeClr val="tx1"/>
          </a:solidFill>
        </a:ln>
      </a:spPr>
      <a:bodyPr rtlCol="0" anchor="ctr"/>
      <a:lstStyle>
        <a:defPPr algn="ctr">
          <a:defRPr sz="3200" 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6709</TotalTime>
  <Words>1702</Words>
  <Application>Microsoft Office PowerPoint</Application>
  <PresentationFormat>On-screen Show (4:3)</PresentationFormat>
  <Paragraphs>154</Paragraphs>
  <Slides>16</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A Functional Modeling Framework for Composable System Analysis</vt:lpstr>
      <vt:lpstr>Motivation</vt:lpstr>
      <vt:lpstr>PowerPoint Presentation</vt:lpstr>
      <vt:lpstr>What are Functions?</vt:lpstr>
      <vt:lpstr>What are Systems?</vt:lpstr>
      <vt:lpstr>Legend</vt:lpstr>
      <vt:lpstr>Function Relationships</vt:lpstr>
      <vt:lpstr>System Relationships</vt:lpstr>
      <vt:lpstr>Relation Relationships</vt:lpstr>
      <vt:lpstr>Disallowed Relationships</vt:lpstr>
      <vt:lpstr>PowerPoint Presentation</vt:lpstr>
      <vt:lpstr>PowerPoint Presentation</vt:lpstr>
      <vt:lpstr>PowerPoint Presentation</vt:lpstr>
      <vt:lpstr>PowerPoint Presentation</vt:lpstr>
      <vt:lpstr>PowerPoint Presentation</vt:lpstr>
      <vt:lpstr>Challenges</vt:lpstr>
    </vt:vector>
  </TitlesOfParts>
  <Company>GTRI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Santiago Balestrini-Robinson</dc:creator>
  <cp:lastModifiedBy>Balestrini, Santiago</cp:lastModifiedBy>
  <cp:revision>43</cp:revision>
  <dcterms:created xsi:type="dcterms:W3CDTF">2014-08-11T18:47:50Z</dcterms:created>
  <dcterms:modified xsi:type="dcterms:W3CDTF">2022-07-19T14:46:40Z</dcterms:modified>
</cp:coreProperties>
</file>