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71" autoAdjust="0"/>
  </p:normalViewPr>
  <p:slideViewPr>
    <p:cSldViewPr snapToGrid="0">
      <p:cViewPr varScale="1">
        <p:scale>
          <a:sx n="60" d="100"/>
          <a:sy n="60" d="100"/>
        </p:scale>
        <p:origin x="168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3b10ed7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3b10ed7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3b10ed7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3b10ed7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SANIA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Data visualization lets you see the trends in the data more clearly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This can help in selecting the features to use in the machine learning models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 can also help show where the outliers are in the dataset so that they can be removed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Identify columns to use as the features in the ML Models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‘Home size’, ‘School score’, ‘Beds’, ‘Baths’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Dropped null values for chosen columns using dropna() method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Visualize chosen columns as box plots to identify outliers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Remove outliers from dataset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This is the dataset used to train and test the ML Models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3b10ed7a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3b10ed7a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BAY AREA HOME SIZES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Majority of homes are a little under 5000 square feet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Anything above is an outlier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BOXPLOT OF SCHOOL SCORES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No outliers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Scores range from approx. 10 to 90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50% of scores are approx. between 34 to 71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3b1110f2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3b1110f2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BEDROOMS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Anything under 2 or 5 bedrooms is an outlier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BOXPLOTS OF BATHS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Anything above 5 bathrooms is an outlier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3b10ed7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3b10ed7a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3b10ed7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3b10ed7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scikit train_test_split() method to create training and testing set</a:t>
            </a:r>
            <a:endParaRPr sz="13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Pass in the features you want to use to train and the feature you want to predict</a:t>
            </a:r>
            <a:endParaRPr sz="13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en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Influencing_vars - Home size, School score, Beds, Baths</a:t>
            </a:r>
            <a:endParaRPr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■"/>
            </a:pPr>
            <a:r>
              <a:rPr lang="en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Showed </a:t>
            </a:r>
            <a:r>
              <a:rPr lang="en" u="sng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positive correlation during data visualization step</a:t>
            </a:r>
            <a:endParaRPr u="sng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en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Target_var - price</a:t>
            </a:r>
            <a:endParaRPr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80% training data, 20% testing data</a:t>
            </a:r>
            <a:endParaRPr sz="13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Returns list of training features, training target values, testing features, testing target values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3b10ed7a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3b10ed7a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Suitable because we are predicting house price which is a number, making this a regression task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Supervised learning, because we already have an idea of the target and what features may impact the target due to the visualizations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N fold cross validation to compare performance of models using training set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Performance measured using Mean Squared Error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closer MSE is to 0, the better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best model is Random Forest Regression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3b10ed7a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3b10ed7a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refining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LOOKING AT FEATURES AND THEN SETTING TRUE OR FALSE AND FINALLY GIVING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Subset of one of decision trees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100th decision tree in random </a:t>
            </a:r>
            <a:r>
              <a:rPr lang="en" dirty="0" smtClean="0"/>
              <a:t>forest by default.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3b10ed7a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3b10ed7a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SANIA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</a:t>
            </a:r>
            <a:r>
              <a:rPr lang="en" dirty="0" smtClean="0"/>
              <a:t>refining 1000</a:t>
            </a:r>
            <a:r>
              <a:rPr lang="en" baseline="30000" dirty="0" smtClean="0"/>
              <a:t>th</a:t>
            </a:r>
            <a:r>
              <a:rPr lang="en" dirty="0" smtClean="0"/>
              <a:t> in the random forest.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3b10ed7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3b10ed7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best model using hyperparameters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Generally, the more n_estimators there are, the more accurate the model will be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Cross validation performance using refined model and training data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Performance during cross_validation improved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1ce3102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1ce3102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3b10ed7a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3b10ed7a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Fit the refined random forest model using training features and training target values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Predict using the model and the testing features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Compare the predictions to the actual price values using Mean Squared Error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closer it is to zero, the better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Better compared to performance during cross validation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3b10ed7a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3b10ed7a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Deciding what hyperparameters to use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Visualizing the Random Forest Model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Getting the list of estimators used in the Random Forest model only works if the model is fitted first</a:t>
            </a:r>
            <a:endParaRPr sz="1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400"/>
              <a:buFont typeface="Nunito"/>
              <a:buChar char="○"/>
            </a:pPr>
            <a:r>
              <a:rPr lang="en" sz="1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Initial print outs of the graph visualization contained too many nodes, had to restrict using max_depth parameter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3b10ed7a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13b10ed7a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3b10ed7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3b10ed7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1ce3102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1ce3102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Plot Longitude on the x-axis and Latitude on the y-axis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Listing Price as hue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Plots the house locations, creating a map resembling the Bay Area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lighter the color is, the less expensive the house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darker the color is, the more expensive the house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Most expensive houses are near San Francisco and within the Peninsula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3a2234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3a2234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Group by ‘City’ and get the average ‘School score’, ‘Home size’, and ‘Price’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Set x-axis to average price, y-axis to average school score, hue to home size and plot the dots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Hovering over each dot displays the information for each city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Average price, school score, and home size are positively correlated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3a22346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3a22346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Group by zip codes, get the average house price for each zip code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Plot zip code as x-axis, average listing price as y-axis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See which zip codes are more generally more expensive and which ranges of zip codes have more variety in their average prices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Zip codes 94000 to 94150 have wildly varying average prices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Zip codes 95100 to 95150 and 94550 to 94650 have very similar average prices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3a22346b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3a22346b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Plot Lot Size on the x-axis and Home Size on the y-axis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Listing Price as hue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See trend of prices across Lot Size from left to right, across Home Size bottom to top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lighter the color is, the less expensive the house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darker the color is, the more expensive the house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Little correlation between price and lot size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Stronger correlation between price and home size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3a22346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3a22346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Plot Number of Bedrooms on the x-axis and Number of Bathrooms on the y-axis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Listing Price as hue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See trend of prices across # of Bedrooms from left to right, across # of Bathrooms bottom to top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lighter the color is, the less expensive the house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darker the color is, the more expensive the house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Appears positively correlated between # of Bedrooms, # of Bathrooms, Listing Price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95fe7d4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95fe7d4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Averi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Plot City on the x-axis and Average Listing Price on the y-axis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Top three most expensive cities have an average listing price of over 10 million dollars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next highest is just under 8 million dollars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Lowest of top ten most expensive cities averages around 4-5 million dollars for listing price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 Bay Area Housing Dataset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Averi Tanlimco and Sania Bandekar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Machine Learning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Visualization Helps</a:t>
            </a:r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xfrm>
            <a:off x="2265775" y="1552500"/>
            <a:ext cx="3684600" cy="20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/>
              <a:t>ML Goal: </a:t>
            </a:r>
            <a:r>
              <a:rPr lang="en" sz="1500"/>
              <a:t>Predict the Price of Bay Area Houses</a:t>
            </a:r>
            <a:endParaRPr sz="1500"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75" y="2571750"/>
            <a:ext cx="4382725" cy="23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0" y="101800"/>
            <a:ext cx="9144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Visualize Chosen Features as Box Plots to Identify Outliers </a:t>
            </a:r>
            <a:endParaRPr sz="2420"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5750"/>
            <a:ext cx="4572000" cy="378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45750"/>
            <a:ext cx="4572000" cy="378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0" y="101800"/>
            <a:ext cx="9144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Visualize Chosen Features as Box Plots to Identify Outliers </a:t>
            </a:r>
            <a:endParaRPr sz="2420"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2200"/>
            <a:ext cx="4474675" cy="370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22200"/>
            <a:ext cx="4474675" cy="370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1272750" y="811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Dataset Into Training and Testing</a:t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" y="1483625"/>
            <a:ext cx="9091425" cy="20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/>
          <p:nvPr/>
        </p:nvSpPr>
        <p:spPr>
          <a:xfrm>
            <a:off x="403625" y="496750"/>
            <a:ext cx="900300" cy="115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1303925" y="1515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Machine Learning Models</a:t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2" y="1150850"/>
            <a:ext cx="9074743" cy="8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6" y="2506950"/>
            <a:ext cx="9119591" cy="8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" y="3885850"/>
            <a:ext cx="9143998" cy="88427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8"/>
          <p:cNvSpPr txBox="1">
            <a:spLocks noGrp="1"/>
          </p:cNvSpPr>
          <p:nvPr>
            <p:ph type="body" idx="1"/>
          </p:nvPr>
        </p:nvSpPr>
        <p:spPr>
          <a:xfrm>
            <a:off x="946875" y="760550"/>
            <a:ext cx="26184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Linear Regression:</a:t>
            </a:r>
            <a:endParaRPr b="1"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1"/>
          </p:nvPr>
        </p:nvSpPr>
        <p:spPr>
          <a:xfrm>
            <a:off x="924463" y="2052275"/>
            <a:ext cx="26184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Random Forest Regression:</a:t>
            </a:r>
            <a:endParaRPr b="1"/>
          </a:p>
        </p:txBody>
      </p:sp>
      <p:sp>
        <p:nvSpPr>
          <p:cNvPr id="377" name="Google Shape;377;p28"/>
          <p:cNvSpPr txBox="1">
            <a:spLocks noGrp="1"/>
          </p:cNvSpPr>
          <p:nvPr>
            <p:ph type="body" idx="1"/>
          </p:nvPr>
        </p:nvSpPr>
        <p:spPr>
          <a:xfrm>
            <a:off x="924475" y="3495550"/>
            <a:ext cx="26184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Decision Tree Regression: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Best ML Model (Random Forest)</a:t>
            </a:r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body" idx="1"/>
          </p:nvPr>
        </p:nvSpPr>
        <p:spPr>
          <a:xfrm>
            <a:off x="353725" y="1597875"/>
            <a:ext cx="80442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First Four Levels of The Last Decision Tree (100th) In The Random Forest:</a:t>
            </a:r>
            <a:endParaRPr/>
          </a:p>
        </p:txBody>
      </p:sp>
      <p:pic>
        <p:nvPicPr>
          <p:cNvPr id="384" name="Google Shape;3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775"/>
            <a:ext cx="8839204" cy="199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Refined ML Model</a:t>
            </a:r>
            <a:endParaRPr/>
          </a:p>
        </p:txBody>
      </p:sp>
      <p:sp>
        <p:nvSpPr>
          <p:cNvPr id="390" name="Google Shape;390;p30"/>
          <p:cNvSpPr txBox="1">
            <a:spLocks noGrp="1"/>
          </p:cNvSpPr>
          <p:nvPr>
            <p:ph type="body" idx="1"/>
          </p:nvPr>
        </p:nvSpPr>
        <p:spPr>
          <a:xfrm>
            <a:off x="452000" y="1454950"/>
            <a:ext cx="84153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First Four Levels of The Last Decision Tree (1000th) In The Random Forest:</a:t>
            </a:r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9050"/>
            <a:ext cx="8839204" cy="202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Best Model Using Hyperparameters and Training Data</a:t>
            </a:r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body" idx="1"/>
          </p:nvPr>
        </p:nvSpPr>
        <p:spPr>
          <a:xfrm>
            <a:off x="1056750" y="1597875"/>
            <a:ext cx="70305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Refine Best Model Using Hyperparameters:</a:t>
            </a:r>
            <a:endParaRPr b="1"/>
          </a:p>
        </p:txBody>
      </p:sp>
      <p:sp>
        <p:nvSpPr>
          <p:cNvPr id="398" name="Google Shape;398;p31"/>
          <p:cNvSpPr txBox="1">
            <a:spLocks noGrp="1"/>
          </p:cNvSpPr>
          <p:nvPr>
            <p:ph type="body" idx="1"/>
          </p:nvPr>
        </p:nvSpPr>
        <p:spPr>
          <a:xfrm>
            <a:off x="1056750" y="3278025"/>
            <a:ext cx="70305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Cross Validation Performance Using Refined Model And Training Data:</a:t>
            </a:r>
            <a:endParaRPr b="1"/>
          </a:p>
        </p:txBody>
      </p:sp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8863"/>
            <a:ext cx="8839202" cy="7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19025"/>
            <a:ext cx="8839204" cy="7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3088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SF Bay Area Housing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50" y="1308100"/>
            <a:ext cx="5319598" cy="237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 rotWithShape="1">
          <a:blip r:embed="rId4">
            <a:alphaModFix/>
          </a:blip>
          <a:srcRect b="47025"/>
          <a:stretch/>
        </p:blipFill>
        <p:spPr>
          <a:xfrm>
            <a:off x="236350" y="3767075"/>
            <a:ext cx="3789449" cy="13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4">
            <a:alphaModFix/>
          </a:blip>
          <a:srcRect t="52678"/>
          <a:stretch/>
        </p:blipFill>
        <p:spPr>
          <a:xfrm>
            <a:off x="4308045" y="3767075"/>
            <a:ext cx="4241954" cy="13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2178450" y="817500"/>
            <a:ext cx="38808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 b="1"/>
              <a:t>Goal: </a:t>
            </a:r>
            <a:r>
              <a:rPr lang="en"/>
              <a:t>Predict the Price of Bay Area Houses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Refined ML Model Using Testing Data</a:t>
            </a:r>
            <a:endParaRPr/>
          </a:p>
        </p:txBody>
      </p:sp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50" y="1597875"/>
            <a:ext cx="6310650" cy="15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/ Visualizations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01250" y="132850"/>
            <a:ext cx="8941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Q1: How is a house’s coordinates related to its price?</a:t>
            </a:r>
            <a:endParaRPr sz="2220"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8100" y="758750"/>
            <a:ext cx="4547800" cy="41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2650" y="123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What is the average price of houses and average school quality in different cities?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l="2201" t="4041" r="1245" b="3486"/>
          <a:stretch/>
        </p:blipFill>
        <p:spPr>
          <a:xfrm>
            <a:off x="411849" y="1122650"/>
            <a:ext cx="8597852" cy="37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0" y="102675"/>
            <a:ext cx="9144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What is the relationship between zip codes and price?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875"/>
            <a:ext cx="9144001" cy="315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Q4: How do lot size and home size relate to the house price?</a:t>
            </a:r>
            <a:endParaRPr sz="242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12" y="533125"/>
            <a:ext cx="7450774" cy="461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Q5: Does having more rooms (bedrooms, bathrooms) increase the price?</a:t>
            </a:r>
            <a:endParaRPr sz="2000"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401" y="581350"/>
            <a:ext cx="6745199" cy="45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436200" y="0"/>
            <a:ext cx="9144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Q6: What are the 10 most expensive cities to live in?</a:t>
            </a:r>
            <a:endParaRPr sz="2120"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25" y="474750"/>
            <a:ext cx="4275100" cy="46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Microsoft Office PowerPoint</Application>
  <PresentationFormat>On-screen Show (16:9)</PresentationFormat>
  <Paragraphs>157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Maven Pro</vt:lpstr>
      <vt:lpstr>Arial</vt:lpstr>
      <vt:lpstr>Nunito</vt:lpstr>
      <vt:lpstr>Momentum</vt:lpstr>
      <vt:lpstr>SF Bay Area Housing Dataset</vt:lpstr>
      <vt:lpstr>Dataset: SF Bay Area Housing</vt:lpstr>
      <vt:lpstr>Questions / Visualizations</vt:lpstr>
      <vt:lpstr>Q1: How is a house’s coordinates related to its price?</vt:lpstr>
      <vt:lpstr>Q2: What is the average price of houses and average school quality in different cities?</vt:lpstr>
      <vt:lpstr>Q3: What is the relationship between zip codes and price?</vt:lpstr>
      <vt:lpstr>Q4: How do lot size and home size relate to the house price?</vt:lpstr>
      <vt:lpstr>Q5: Does having more rooms (bedrooms, bathrooms) increase the price?</vt:lpstr>
      <vt:lpstr>Q6: What are the 10 most expensive cities to live in?</vt:lpstr>
      <vt:lpstr>Preparing Data for Machine Learning</vt:lpstr>
      <vt:lpstr>How Data Visualization Helps</vt:lpstr>
      <vt:lpstr>Visualize Chosen Features as Box Plots to Identify Outliers </vt:lpstr>
      <vt:lpstr>Visualize Chosen Features as Box Plots to Identify Outliers </vt:lpstr>
      <vt:lpstr>Machine Learning</vt:lpstr>
      <vt:lpstr>Split Dataset Into Training and Testing</vt:lpstr>
      <vt:lpstr>Performance of Machine Learning Models</vt:lpstr>
      <vt:lpstr>Visualization of Best ML Model (Random Forest)</vt:lpstr>
      <vt:lpstr>Visualization of Refined ML Model</vt:lpstr>
      <vt:lpstr>Refine Best Model Using Hyperparameters and Training Data</vt:lpstr>
      <vt:lpstr>Performance of Refined ML Model Using Testing Data</vt:lpstr>
      <vt:lpstr>Challenges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Bay Area Housing Dataset</dc:title>
  <cp:lastModifiedBy>sanba</cp:lastModifiedBy>
  <cp:revision>1</cp:revision>
  <dcterms:modified xsi:type="dcterms:W3CDTF">2024-11-29T22:57:39Z</dcterms:modified>
</cp:coreProperties>
</file>