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pace.com/42234-weird-square-iceberg-antarctica.html?jwsource=c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173582ee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173582ee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Victoria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(After first bullet point) From the University of Leeds, Dr. Anna Brackmann-Folgmann states that “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"It is crucial to locate </a:t>
            </a:r>
            <a:r>
              <a:rPr lang="en">
                <a:solidFill>
                  <a:srgbClr val="3669C9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icebergs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and monitor their extent, to quantify how much meltwater they release into the ocean”</a:t>
            </a:r>
            <a:b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</a:br>
            <a:b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Ben Evans and Scott Hosking, who are both a part of the British Antarctic Survey (BAS) AI Lab also work with machine learning to monitor the changes in icebergs as a consequence of climate change. Their approaches allow for identifying the icebergs in places where there are a lot of sea ice and track them.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173582ee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173582ee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Sania- </a:t>
            </a:r>
            <a:r>
              <a:rPr b="1" lang="en" sz="1300">
                <a:solidFill>
                  <a:schemeClr val="dk1"/>
                </a:solidFill>
              </a:rPr>
              <a:t>Dataset Preparation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Loading Data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Training and test data are loaded from JSON files using the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load_data</a:t>
            </a:r>
            <a:r>
              <a:rPr lang="en">
                <a:solidFill>
                  <a:schemeClr val="dk1"/>
                </a:solidFill>
              </a:rPr>
              <a:t> function.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Each instance in the training data includes a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band_1</a:t>
            </a:r>
            <a:r>
              <a:rPr lang="en">
                <a:solidFill>
                  <a:schemeClr val="dk1"/>
                </a:solidFill>
              </a:rPr>
              <a:t> feature, reshaped into a 75x75 pixel array, and a label indicating whether the image contains an iceberg (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is_iceberg</a:t>
            </a:r>
            <a:r>
              <a:rPr lang="en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Normalization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 normalization function scales the pixel values of images to a range between 0 and 1, improving model training effectiveness.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Train-Validation Split</a:t>
            </a:r>
            <a:r>
              <a:rPr lang="en">
                <a:solidFill>
                  <a:schemeClr val="dk1"/>
                </a:solidFill>
              </a:rPr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173582ee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173582ee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Sania- </a:t>
            </a:r>
            <a:r>
              <a:rPr b="1" lang="en" sz="1300">
                <a:solidFill>
                  <a:schemeClr val="dk1"/>
                </a:solidFill>
              </a:rPr>
              <a:t>Convolutional Neural Network (CNN) Architecture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Hyperparameter Definition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Several model hyperparameters are defined, including batch size, number of epochs, kernel size, pooling size, and depths for convolutional and dense layers.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Model Architecture</a:t>
            </a:r>
            <a:r>
              <a:rPr lang="en">
                <a:solidFill>
                  <a:schemeClr val="dk1"/>
                </a:solidFill>
              </a:rPr>
              <a:t>: A sequential 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en">
                <a:solidFill>
                  <a:schemeClr val="dk1"/>
                </a:solidFill>
              </a:rPr>
              <a:t>Convolutional Layers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>
                <a:solidFill>
                  <a:schemeClr val="dk1"/>
                </a:solidFill>
              </a:rPr>
              <a:t>Three convolutional layers with increasing depth (32, 64, and 128 filters) 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apply convolution operations with ReLU activations and batch normalization.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en">
                <a:solidFill>
                  <a:schemeClr val="dk1"/>
                </a:solidFill>
              </a:rPr>
              <a:t>Pooling Layers</a:t>
            </a:r>
            <a:r>
              <a:rPr lang="en">
                <a:solidFill>
                  <a:schemeClr val="dk1"/>
                </a:solidFill>
              </a:rPr>
              <a:t>: Max pooling layers follow each convolutional layer, reducing spatial dimensions.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en">
                <a:solidFill>
                  <a:schemeClr val="dk1"/>
                </a:solidFill>
              </a:rPr>
              <a:t>Flattening and Dense Layers</a:t>
            </a:r>
            <a:r>
              <a:rPr lang="en">
                <a:solidFill>
                  <a:schemeClr val="dk1"/>
                </a:solidFill>
              </a:rPr>
              <a:t>: The feature maps are flattened, followed by a dense layer with ReLU activation and dropout for regularization, leading to an output layer with a sigmoid activation for binary classification.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Compilation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The model is compiled with the Adam optimizer and binary cross-entropy loss, monitoring accuracy as a metric.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A learning rate reduction callback is added to adjust the learning rate when the validation loss plateaus.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M</a:t>
            </a:r>
            <a:r>
              <a:rPr b="1" lang="en" sz="1300">
                <a:solidFill>
                  <a:schemeClr val="dk1"/>
                </a:solidFill>
              </a:rPr>
              <a:t>odel Training and Evaluation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Training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Model Saving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Predictions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Visualization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173582ee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173582ee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Victoria</a:t>
            </a:r>
            <a:br>
              <a:rPr lang="en"/>
            </a:br>
            <a:br>
              <a:rPr lang="en"/>
            </a:br>
            <a:r>
              <a:rPr lang="en"/>
              <a:t>To summarize what we have so far, as seen in the previous slides, we have been able to prepare the data and chose to work </a:t>
            </a:r>
            <a:r>
              <a:rPr lang="en"/>
              <a:t>with</a:t>
            </a:r>
            <a:r>
              <a:rPr lang="en"/>
              <a:t> a convolutional neural network. There has also been progress with training and testing. We have also developed a basic user interface for ease of use.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173582ee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173582ee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173582ee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173582ee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173582ee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173582ee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Iceberg Detection and Tracking using Machine Learning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99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Sania Bandekar and Victoria Le</a:t>
            </a:r>
            <a:endParaRPr>
              <a:solidFill>
                <a:srgbClr val="1A99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researchers have utilized machine learning in order to detect icebergs and analyze them as they have a significant influence on oceanic properties.</a:t>
            </a:r>
            <a:br>
              <a:rPr lang="en"/>
            </a:b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Recent advancements in deep learning, convolutional neural networks (CNNs) in particular</a:t>
            </a:r>
            <a:r>
              <a:rPr lang="en"/>
              <a:t>, have been very useful for iceberg detection from satellite images.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Dataset Preparation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978700"/>
            <a:ext cx="8055300" cy="21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The project uses an existing dataset from Kaggle due to the limited availability of adequately sized iceberg satellite images.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The dataset contains radar images of both icebergs and ships to help train the model on distinguishing from both iceberg and non-iceberg objects.</a:t>
            </a:r>
            <a:br>
              <a:rPr lang="en">
                <a:latin typeface="Helvetica Neue"/>
                <a:ea typeface="Helvetica Neue"/>
                <a:cs typeface="Helvetica Neue"/>
                <a:sym typeface="Helvetica Neue"/>
              </a:rPr>
            </a:b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Data was processed with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scikit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-learn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937" y="2966999"/>
            <a:ext cx="3946226" cy="195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598" y="3345575"/>
            <a:ext cx="3964799" cy="16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Convolutional Neural Network (CNN)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1853850"/>
            <a:ext cx="7688700" cy="20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2284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2374">
                <a:latin typeface="Helvetica Neue"/>
                <a:ea typeface="Helvetica Neue"/>
                <a:cs typeface="Helvetica Neue"/>
                <a:sym typeface="Helvetica Neue"/>
              </a:rPr>
              <a:t>After reviewing the types of neural networks, we decided to use CNN as it is the most suitable architecture for image processing and classification</a:t>
            </a:r>
            <a:br>
              <a:rPr lang="en" sz="2374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374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697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1974">
                <a:latin typeface="Helvetica Neue"/>
                <a:ea typeface="Helvetica Neue"/>
                <a:cs typeface="Helvetica Neue"/>
                <a:sym typeface="Helvetica Neue"/>
              </a:rPr>
              <a:t>CNNs are designed to maintain the local spatial structure of images and similar data</a:t>
            </a:r>
            <a:endParaRPr sz="1974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697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1974">
                <a:latin typeface="Helvetica Neue"/>
                <a:ea typeface="Helvetica Neue"/>
                <a:cs typeface="Helvetica Neue"/>
                <a:sym typeface="Helvetica Neue"/>
              </a:rPr>
              <a:t>Learns through progressive levels of abstraction which allows them to recognize patterns in early layers and more complex patterns in deeper layers</a:t>
            </a:r>
            <a:endParaRPr sz="1974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Progress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1904825"/>
            <a:ext cx="3048900" cy="25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Data Preparation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Picked a neural network to use: CNN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Training and Testing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Development of User Interface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34253" l="0" r="0" t="0"/>
          <a:stretch/>
        </p:blipFill>
        <p:spPr>
          <a:xfrm>
            <a:off x="4469850" y="3080525"/>
            <a:ext cx="4203300" cy="1782900"/>
          </a:xfrm>
          <a:prstGeom prst="roundRect">
            <a:avLst>
              <a:gd fmla="val 4122" name="adj"/>
            </a:avLst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850" y="760851"/>
            <a:ext cx="4203300" cy="2126700"/>
          </a:xfrm>
          <a:prstGeom prst="roundRect">
            <a:avLst>
              <a:gd fmla="val 441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Next Tasks to complete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Determining best model accuracy and loss by average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Integrating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Backend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with Frontend UI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If possible: Iceberg Size Calculation with U-Net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We plan to look into adding an additional feature to our application where users can upload a higher quality image of an iceberg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References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David Hogg Anne Braakmann-Folgmann, Andrew Shepherd and Ella Redmond. Mapping the extent of giant antarctic icebergs with deep learning, 2023.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Hankyu Jang. Statoil-c-core-iceberg-classifier-challenge, 2017.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Kaggle. Statoil/c-core iceberg classifier challenge, 2017.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University of Leeds. Ai can map the outline and area of giant icebergs, November 9 2023.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900"/>
              <a:t>Thank you!</a:t>
            </a:r>
            <a:endParaRPr sz="2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