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embeddedFontLst>
    <p:embeddedFont>
      <p:font typeface="Open Sans" panose="020B0604020202020204" charset="0"/>
      <p:regular r:id="rId10"/>
    </p:embeddedFont>
    <p:embeddedFont>
      <p:font typeface="Calibri" panose="020F0502020204030204" pitchFamily="34" charset="0"/>
      <p:regular r:id="rId11"/>
      <p:bold r:id="rId12"/>
      <p:italic r:id="rId13"/>
      <p:boldItalic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ba" initials="s" lastIdx="1" clrIdx="0">
    <p:extLst>
      <p:ext uri="{19B8F6BF-5375-455C-9EA6-DF929625EA0E}">
        <p15:presenceInfo xmlns:p15="http://schemas.microsoft.com/office/powerpoint/2012/main" userId="7aaa873d963e16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280" autoAdjust="0"/>
  </p:normalViewPr>
  <p:slideViewPr>
    <p:cSldViewPr snapToGrid="0" snapToObjects="1">
      <p:cViewPr varScale="1">
        <p:scale>
          <a:sx n="61" d="100"/>
          <a:sy n="61" d="100"/>
        </p:scale>
        <p:origin x="6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454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[Intro: 0:00 - 0:45]</a:t>
            </a:r>
            <a:r>
              <a:rPr lang="en-GB" dirty="0" smtClean="0"/>
              <a:t> Hello everyone! Today, I'm going to discuss a significant paper titled </a:t>
            </a:r>
            <a:r>
              <a:rPr lang="en-GB" i="1" dirty="0" smtClean="0"/>
              <a:t>A Neural Probabilistic Language Model</a:t>
            </a:r>
            <a:r>
              <a:rPr lang="en-GB" dirty="0" smtClean="0"/>
              <a:t>. Published in 2003 by </a:t>
            </a:r>
            <a:r>
              <a:rPr lang="en-GB" dirty="0" err="1" smtClean="0"/>
              <a:t>Yoshua</a:t>
            </a:r>
            <a:r>
              <a:rPr lang="en-GB" dirty="0" smtClean="0"/>
              <a:t> </a:t>
            </a:r>
            <a:r>
              <a:rPr lang="en-GB" dirty="0" err="1" smtClean="0"/>
              <a:t>Bengio</a:t>
            </a:r>
            <a:r>
              <a:rPr lang="en-GB" dirty="0" smtClean="0"/>
              <a:t> and his team, this paper proposed a revolutionary approach to language </a:t>
            </a:r>
            <a:r>
              <a:rPr lang="en-GB" dirty="0" err="1" smtClean="0"/>
              <a:t>modeling</a:t>
            </a:r>
            <a:r>
              <a:rPr lang="en-GB" dirty="0" smtClean="0"/>
              <a:t> that tackled the limitations of traditional n-gram models, by using neural networks to better capture context and semantic relationships. I’ll walk you through the contributions of this paper, the problem it aims to solve, and the experiments that were run.</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[Section 1 - Problem Statement and Motivation: 0:45 - 2:00]</a:t>
            </a:r>
            <a:r>
              <a:rPr lang="en-GB" dirty="0" smtClean="0"/>
              <a:t> Let’s start with the problem the paper addresses. Language </a:t>
            </a:r>
            <a:r>
              <a:rPr lang="en-GB" dirty="0" err="1" smtClean="0"/>
              <a:t>modeling</a:t>
            </a:r>
            <a:r>
              <a:rPr lang="en-GB" dirty="0" smtClean="0"/>
              <a:t> requires estimating the probability of a sequence of words, but this task faces the “curse of dimensionality.” Specifically, the number of possible word sequences grows exponentially as more words are added, making it almost impossible to observe all sequences during training. Traditional n-gram models try to overcome this by only considering very short word sequences and smoothing techniques. However, these models can’t capture broader contextual and semantic information, and they ignore the similarity between words like "dog" and "cat," which are often interchangeable in similar contexts.</a:t>
            </a:r>
          </a:p>
          <a:p>
            <a:r>
              <a:rPr lang="en-GB" dirty="0" err="1" smtClean="0"/>
              <a:t>Bengio’s</a:t>
            </a:r>
            <a:r>
              <a:rPr lang="en-GB" dirty="0" smtClean="0"/>
              <a:t> team proposed a novel solution: using neural networks to create a </a:t>
            </a:r>
            <a:r>
              <a:rPr lang="en-GB" i="1" dirty="0" smtClean="0"/>
              <a:t>distributed representation</a:t>
            </a:r>
            <a:r>
              <a:rPr lang="en-GB" dirty="0" smtClean="0"/>
              <a:t> for words. This approach allows the model to generalize more effectively, assigning high probabilities to new word sequences based on learned similarities between words.</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[Section 2 - Contributions of the Paper: 2:00 - 4:30]</a:t>
            </a:r>
            <a:r>
              <a:rPr lang="en-GB" dirty="0" smtClean="0"/>
              <a:t> Moving on to the contributions. The core idea is to represent each word with a continuous feature vector, capturing semantic information. There are three main components:</a:t>
            </a:r>
          </a:p>
          <a:p>
            <a:r>
              <a:rPr lang="en-GB" b="1" dirty="0" smtClean="0"/>
              <a:t>Distributed Word Representation</a:t>
            </a:r>
            <a:r>
              <a:rPr lang="en-GB" dirty="0" smtClean="0"/>
              <a:t>: Each word in the vocabulary is assigned a vector, which represents various semantic and grammatical aspects.</a:t>
            </a:r>
          </a:p>
          <a:p>
            <a:r>
              <a:rPr lang="en-GB" b="1" dirty="0" smtClean="0"/>
              <a:t>Probability Function</a:t>
            </a:r>
            <a:r>
              <a:rPr lang="en-GB" dirty="0" smtClean="0"/>
              <a:t>: The model then expresses the probability of a word sequence using these vectors. Specifically, it uses a neural network to predict the next word given the previous ones, making the model sensitive to word similarity and broader context.</a:t>
            </a:r>
          </a:p>
          <a:p>
            <a:r>
              <a:rPr lang="en-GB" b="1" dirty="0" smtClean="0"/>
              <a:t>Efficient Training Mechanism</a:t>
            </a:r>
            <a:r>
              <a:rPr lang="en-GB" dirty="0" smtClean="0"/>
              <a:t>: Since training a neural network of this scale was challenging, they designed an approach that made it computationally feasible even with a large dataset and millions of parameters.</a:t>
            </a:r>
          </a:p>
          <a:p>
            <a:r>
              <a:rPr lang="en-GB" dirty="0" smtClean="0"/>
              <a:t>The authors’ primary contribution was proving that this model could better handle unseen word sequences, particularly by using vector-based similarities to assign probabilities more intelligently.</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[Section 3 - Explanation of Data and Experiments: 4:30 - 7:00]</a:t>
            </a:r>
            <a:r>
              <a:rPr lang="en-GB" dirty="0" smtClean="0"/>
              <a:t> Now let’s look at the experiments. The team tested their model on two text corpora: the Brown Corpus and the Associated Press News Corpus. These provided a robust and diverse set of over a million words. The goal was to compare their neural model’s perplexity—a measure of how well a probability model predicts the next word—with that of traditional n-gram models.</a:t>
            </a:r>
          </a:p>
          <a:p>
            <a:r>
              <a:rPr lang="en-GB" dirty="0" smtClean="0"/>
              <a:t>Here’s the structure of the experiments:</a:t>
            </a:r>
          </a:p>
          <a:p>
            <a:r>
              <a:rPr lang="en-GB" b="1" dirty="0" smtClean="0"/>
              <a:t>Baseline Comparison</a:t>
            </a:r>
            <a:r>
              <a:rPr lang="en-GB" dirty="0" smtClean="0"/>
              <a:t>: They compared the neural model’s performance to interpolated and smoothed n-gram models, including the back-off and class-based n-gram models.</a:t>
            </a:r>
          </a:p>
          <a:p>
            <a:r>
              <a:rPr lang="en-GB" b="1" dirty="0" smtClean="0"/>
              <a:t>Context Length</a:t>
            </a:r>
            <a:r>
              <a:rPr lang="en-GB" dirty="0" smtClean="0"/>
              <a:t>: They tested different context lengths in the model, finding that it could effectively handle up to 5-gram contexts.</a:t>
            </a:r>
          </a:p>
          <a:p>
            <a:r>
              <a:rPr lang="en-GB" b="1" dirty="0" smtClean="0"/>
              <a:t>Model Variants</a:t>
            </a:r>
            <a:r>
              <a:rPr lang="en-GB" dirty="0" smtClean="0"/>
              <a:t>: They also explored versions of the neural network with and without hidden layers, showing that a more complex structure allowed better learning of language patterns.</a:t>
            </a:r>
          </a:p>
          <a:p>
            <a:r>
              <a:rPr lang="en-GB" dirty="0" smtClean="0"/>
              <a:t>The results showed a significant reduction in perplexity—by about 24% on the Brown corpus and 8% on the AP News corpus. This demonstrated that the neural model could indeed generalize better by effectively using longer context and word similarity information.</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[Section 4 - Explanation of Neural Network Model and Technical Innovations: 7:00 - 8:30]</a:t>
            </a:r>
            <a:r>
              <a:rPr lang="en-GB" dirty="0" smtClean="0"/>
              <a:t> Diving into the neural network model itself, this architecture was fairly novel at the time. Each word is mapped to a vector in a shared matrix, allowing the neural network to “look up” features for each word in the context window. Then, the neural network uses these word features to predict the probability of the next word.</a:t>
            </a:r>
          </a:p>
          <a:p>
            <a:r>
              <a:rPr lang="en-GB" dirty="0" smtClean="0"/>
              <a:t>One innovative aspect here is that this model shares parameters across time steps, allowing it to make probabilistic predictions for words that weren’t seen in training, as long as they are semantically related to the words that were seen. Another technical innovation was the efficient training algorithm. Given that the model involved millions of parameters, the team designed a way to split the computational work across multiple processors, making it feasible to train on large datasets.</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[Section 5 - Broader Impact and Future Directions: 8:30 - 9:45]</a:t>
            </a:r>
            <a:r>
              <a:rPr lang="en-GB" dirty="0" smtClean="0"/>
              <a:t> Finally, let’s talk about the broader impact. This model was foundational for later developments in NLP. By demonstrating the effectiveness of distributed representations, it paved the way for deep learning techniques in language </a:t>
            </a:r>
            <a:r>
              <a:rPr lang="en-GB" dirty="0" err="1" smtClean="0"/>
              <a:t>modeling</a:t>
            </a:r>
            <a:r>
              <a:rPr lang="en-GB" dirty="0" smtClean="0"/>
              <a:t>, which eventually led to modern NLP models like Word2Vec and Transformers.</a:t>
            </a:r>
          </a:p>
          <a:p>
            <a:r>
              <a:rPr lang="en-GB" dirty="0" smtClean="0"/>
              <a:t>The authors also suggested future research areas, such as exploring ways to improve computation efficiency and incorporating more grammatical information into the model. Their insights have inspired numerous advancements in machine translation, speech recognition, and text generation.</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[Conclusion: 9:45 - 10:00]</a:t>
            </a:r>
            <a:r>
              <a:rPr lang="en-GB" dirty="0" smtClean="0"/>
              <a:t> In conclusion, this paper was a breakthrough in statistical language </a:t>
            </a:r>
            <a:r>
              <a:rPr lang="en-GB" dirty="0" err="1" smtClean="0"/>
              <a:t>modeling</a:t>
            </a:r>
            <a:r>
              <a:rPr lang="en-GB" dirty="0" smtClean="0"/>
              <a:t>. It showed that neural networks could not only overcome the curse of dimensionality but could also capture richer context and word relationships. Thanks for watching, and I hope this breakdown helped clarify the significant contributions and impact of </a:t>
            </a:r>
            <a:r>
              <a:rPr lang="en-GB" dirty="0" err="1" smtClean="0"/>
              <a:t>Bengio’s</a:t>
            </a:r>
            <a:r>
              <a:rPr lang="en-GB" dirty="0" smtClean="0"/>
              <a:t> neural probabilistic language model.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21043" y="897374"/>
            <a:ext cx="7701915" cy="2665333"/>
          </a:xfrm>
          <a:prstGeom prst="rect">
            <a:avLst/>
          </a:prstGeom>
          <a:noFill/>
          <a:ln/>
        </p:spPr>
        <p:txBody>
          <a:bodyPr wrap="square" lIns="0" tIns="0" rIns="0" bIns="0" rtlCol="0" anchor="t"/>
          <a:lstStyle/>
          <a:p>
            <a:pPr marL="0" indent="0">
              <a:lnSpc>
                <a:spcPts val="6950"/>
              </a:lnSpc>
              <a:buNone/>
            </a:pPr>
            <a:r>
              <a:rPr lang="en-US" sz="5550" b="1" dirty="0">
                <a:solidFill>
                  <a:srgbClr val="443728"/>
                </a:solidFill>
                <a:latin typeface="Crimson Pro Bold" pitchFamily="34" charset="0"/>
                <a:ea typeface="Crimson Pro Bold" pitchFamily="34" charset="-122"/>
                <a:cs typeface="Crimson Pro Bold" pitchFamily="34" charset="-120"/>
              </a:rPr>
              <a:t>A Neural Probabilistic Language Model: Revolutionizing NLP</a:t>
            </a:r>
            <a:endParaRPr lang="en-US" sz="5550" dirty="0"/>
          </a:p>
        </p:txBody>
      </p:sp>
      <p:sp>
        <p:nvSpPr>
          <p:cNvPr id="4" name="Text 1"/>
          <p:cNvSpPr/>
          <p:nvPr/>
        </p:nvSpPr>
        <p:spPr>
          <a:xfrm>
            <a:off x="721043" y="3871674"/>
            <a:ext cx="7701915" cy="1647825"/>
          </a:xfrm>
          <a:prstGeom prst="rect">
            <a:avLst/>
          </a:prstGeom>
          <a:noFill/>
          <a:ln/>
        </p:spPr>
        <p:txBody>
          <a:bodyPr wrap="square" lIns="0" tIns="0" rIns="0" bIns="0" rtlCol="0" anchor="t"/>
          <a:lstStyle/>
          <a:p>
            <a:pPr marL="0" indent="0">
              <a:lnSpc>
                <a:spcPts val="2550"/>
              </a:lnSpc>
              <a:buNone/>
            </a:pPr>
            <a:r>
              <a:rPr lang="en-US" sz="1600" dirty="0">
                <a:solidFill>
                  <a:srgbClr val="443728"/>
                </a:solidFill>
                <a:latin typeface="Open Sans" pitchFamily="34" charset="0"/>
                <a:ea typeface="Open Sans" pitchFamily="34" charset="-122"/>
                <a:cs typeface="Open Sans" pitchFamily="34" charset="-120"/>
              </a:rPr>
              <a:t>In 2003, Yoshua Bengio and his team published a groundbreaking paper titled "A Neural Probabilistic Language Model." This work introduced a revolutionary approach to language modeling, addressing the limitations of traditional n-gram models by leveraging neural networks to capture context and semantic relationships more effectively.</a:t>
            </a:r>
            <a:endParaRPr lang="en-US" sz="1600" dirty="0"/>
          </a:p>
        </p:txBody>
      </p:sp>
      <p:sp>
        <p:nvSpPr>
          <p:cNvPr id="5" name="Text 2"/>
          <p:cNvSpPr/>
          <p:nvPr/>
        </p:nvSpPr>
        <p:spPr>
          <a:xfrm>
            <a:off x="721043" y="5751195"/>
            <a:ext cx="7701915" cy="988695"/>
          </a:xfrm>
          <a:prstGeom prst="rect">
            <a:avLst/>
          </a:prstGeom>
          <a:noFill/>
          <a:ln/>
        </p:spPr>
        <p:txBody>
          <a:bodyPr wrap="square" lIns="0" tIns="0" rIns="0" bIns="0" rtlCol="0" anchor="t"/>
          <a:lstStyle/>
          <a:p>
            <a:pPr marL="0" indent="0">
              <a:lnSpc>
                <a:spcPts val="2550"/>
              </a:lnSpc>
              <a:buNone/>
            </a:pPr>
            <a:r>
              <a:rPr lang="en-US" sz="1600" dirty="0">
                <a:solidFill>
                  <a:srgbClr val="443728"/>
                </a:solidFill>
                <a:latin typeface="Open Sans" pitchFamily="34" charset="0"/>
                <a:ea typeface="Open Sans" pitchFamily="34" charset="-122"/>
                <a:cs typeface="Open Sans" pitchFamily="34" charset="-120"/>
              </a:rPr>
              <a:t>The paper's innovative use of distributed word representations and neural networks paved the way for significant advancements in natural language processing, influencing modern techniques like Word2Vec and Transformers.</a:t>
            </a:r>
            <a:endParaRPr lang="en-US" sz="1600" dirty="0"/>
          </a:p>
        </p:txBody>
      </p:sp>
      <p:sp>
        <p:nvSpPr>
          <p:cNvPr id="6" name="Shape 3"/>
          <p:cNvSpPr/>
          <p:nvPr/>
        </p:nvSpPr>
        <p:spPr>
          <a:xfrm>
            <a:off x="721043" y="6987064"/>
            <a:ext cx="329565" cy="329565"/>
          </a:xfrm>
          <a:prstGeom prst="roundRect">
            <a:avLst>
              <a:gd name="adj" fmla="val 27742890"/>
            </a:avLst>
          </a:prstGeom>
          <a:noFill/>
          <a:ln w="7620">
            <a:solidFill>
              <a:srgbClr val="FFFFFF"/>
            </a:solidFill>
            <a:prstDash val="solid"/>
          </a:ln>
        </p:spPr>
      </p:sp>
      <p:pic>
        <p:nvPicPr>
          <p:cNvPr id="7" name="Image 1" descr="preencoded.png"/>
          <p:cNvPicPr>
            <a:picLocks noChangeAspect="1"/>
          </p:cNvPicPr>
          <p:nvPr/>
        </p:nvPicPr>
        <p:blipFill>
          <a:blip r:embed="rId4"/>
          <a:stretch>
            <a:fillRect/>
          </a:stretch>
        </p:blipFill>
        <p:spPr>
          <a:xfrm>
            <a:off x="728663" y="6994684"/>
            <a:ext cx="314325" cy="314325"/>
          </a:xfrm>
          <a:prstGeom prst="rect">
            <a:avLst/>
          </a:prstGeom>
        </p:spPr>
      </p:pic>
      <p:sp>
        <p:nvSpPr>
          <p:cNvPr id="8" name="Text 4"/>
          <p:cNvSpPr/>
          <p:nvPr/>
        </p:nvSpPr>
        <p:spPr>
          <a:xfrm>
            <a:off x="1153597" y="6971586"/>
            <a:ext cx="1062871" cy="360521"/>
          </a:xfrm>
          <a:prstGeom prst="rect">
            <a:avLst/>
          </a:prstGeom>
          <a:noFill/>
          <a:ln/>
        </p:spPr>
        <p:txBody>
          <a:bodyPr wrap="none" lIns="0" tIns="0" rIns="0" bIns="0" rtlCol="0" anchor="t"/>
          <a:lstStyle/>
          <a:p>
            <a:pPr marL="0" indent="0" algn="l">
              <a:lnSpc>
                <a:spcPts val="2800"/>
              </a:lnSpc>
              <a:buNone/>
            </a:pPr>
            <a:r>
              <a:rPr lang="en-US" sz="2000" b="1" dirty="0" smtClean="0">
                <a:solidFill>
                  <a:srgbClr val="443728"/>
                </a:solidFill>
                <a:latin typeface="Open Sans Bold" pitchFamily="34" charset="0"/>
                <a:ea typeface="Open Sans Bold" pitchFamily="34" charset="-122"/>
                <a:cs typeface="Open Sans Bold" pitchFamily="34" charset="-120"/>
              </a:rPr>
              <a:t>BY SANIA BANDEKAR</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315311" y="855226"/>
            <a:ext cx="13138514" cy="619720"/>
          </a:xfrm>
          <a:prstGeom prst="rect">
            <a:avLst/>
          </a:prstGeom>
          <a:noFill/>
          <a:ln/>
        </p:spPr>
        <p:txBody>
          <a:bodyPr wrap="none" lIns="0" tIns="0" rIns="0" bIns="0" rtlCol="0" anchor="t"/>
          <a:lstStyle/>
          <a:p>
            <a:pPr marL="0" indent="0">
              <a:lnSpc>
                <a:spcPts val="4850"/>
              </a:lnSpc>
              <a:buNone/>
            </a:pPr>
            <a:r>
              <a:rPr lang="en-US" sz="3900" b="1" dirty="0">
                <a:solidFill>
                  <a:srgbClr val="443728"/>
                </a:solidFill>
                <a:latin typeface="Crimson Pro Bold" pitchFamily="34" charset="0"/>
                <a:ea typeface="Crimson Pro Bold" pitchFamily="34" charset="-122"/>
                <a:cs typeface="Crimson Pro Bold" pitchFamily="34" charset="-120"/>
              </a:rPr>
              <a:t>The Problem: Curse of Dimensionality in Language Modeling</a:t>
            </a:r>
            <a:endParaRPr lang="en-US" sz="3900" dirty="0"/>
          </a:p>
        </p:txBody>
      </p:sp>
      <p:sp>
        <p:nvSpPr>
          <p:cNvPr id="3" name="Text 1"/>
          <p:cNvSpPr/>
          <p:nvPr/>
        </p:nvSpPr>
        <p:spPr>
          <a:xfrm>
            <a:off x="694015" y="1871543"/>
            <a:ext cx="13242369" cy="951905"/>
          </a:xfrm>
          <a:prstGeom prst="rect">
            <a:avLst/>
          </a:prstGeom>
          <a:noFill/>
          <a:ln/>
        </p:spPr>
        <p:txBody>
          <a:bodyPr wrap="square" lIns="0" tIns="0" rIns="0" bIns="0" rtlCol="0" anchor="t"/>
          <a:lstStyle/>
          <a:p>
            <a:pPr marL="0" indent="0">
              <a:lnSpc>
                <a:spcPts val="2450"/>
              </a:lnSpc>
              <a:buNone/>
            </a:pPr>
            <a:r>
              <a:rPr lang="en-US" sz="1550" dirty="0">
                <a:solidFill>
                  <a:srgbClr val="443728"/>
                </a:solidFill>
                <a:latin typeface="Open Sans" pitchFamily="34" charset="0"/>
                <a:ea typeface="Open Sans" pitchFamily="34" charset="-122"/>
                <a:cs typeface="Open Sans" pitchFamily="34" charset="-120"/>
              </a:rPr>
              <a:t>Language modeling faces the "curse of dimensionality," where the number of possible word sequences grows exponentially, making it nearly impossible to observe all sequences during training. Traditional n-gram models attempt to overcome this by considering only short word sequences and using smoothing techniques, but they fail to capture broader contextual and semantic information.</a:t>
            </a:r>
            <a:endParaRPr lang="en-US" sz="1550" dirty="0"/>
          </a:p>
        </p:txBody>
      </p:sp>
      <p:sp>
        <p:nvSpPr>
          <p:cNvPr id="4" name="Text 2"/>
          <p:cNvSpPr/>
          <p:nvPr/>
        </p:nvSpPr>
        <p:spPr>
          <a:xfrm>
            <a:off x="694015" y="3046452"/>
            <a:ext cx="13242369" cy="634603"/>
          </a:xfrm>
          <a:prstGeom prst="rect">
            <a:avLst/>
          </a:prstGeom>
          <a:noFill/>
          <a:ln/>
        </p:spPr>
        <p:txBody>
          <a:bodyPr wrap="square" lIns="0" tIns="0" rIns="0" bIns="0" rtlCol="0" anchor="t"/>
          <a:lstStyle/>
          <a:p>
            <a:pPr marL="0" indent="0">
              <a:lnSpc>
                <a:spcPts val="2450"/>
              </a:lnSpc>
              <a:buNone/>
            </a:pPr>
            <a:r>
              <a:rPr lang="en-US" sz="1550" dirty="0">
                <a:solidFill>
                  <a:srgbClr val="443728"/>
                </a:solidFill>
                <a:latin typeface="Open Sans" pitchFamily="34" charset="0"/>
                <a:ea typeface="Open Sans" pitchFamily="34" charset="-122"/>
                <a:cs typeface="Open Sans" pitchFamily="34" charset="-120"/>
              </a:rPr>
              <a:t>Bengio's team proposed using neural networks to create a distributed representation for words, allowing the model to generalize more effectively and assign high probabilities to new word sequences based on learned similarities between words.</a:t>
            </a:r>
            <a:endParaRPr lang="en-US" sz="1550" dirty="0"/>
          </a:p>
        </p:txBody>
      </p:sp>
      <p:sp>
        <p:nvSpPr>
          <p:cNvPr id="5" name="Shape 3"/>
          <p:cNvSpPr/>
          <p:nvPr/>
        </p:nvSpPr>
        <p:spPr>
          <a:xfrm>
            <a:off x="7303770" y="3904059"/>
            <a:ext cx="22860" cy="3470196"/>
          </a:xfrm>
          <a:prstGeom prst="roundRect">
            <a:avLst>
              <a:gd name="adj" fmla="val 364351"/>
            </a:avLst>
          </a:prstGeom>
          <a:solidFill>
            <a:srgbClr val="D1C8C6"/>
          </a:solidFill>
          <a:ln/>
        </p:spPr>
      </p:sp>
      <p:sp>
        <p:nvSpPr>
          <p:cNvPr id="6" name="Shape 4"/>
          <p:cNvSpPr/>
          <p:nvPr/>
        </p:nvSpPr>
        <p:spPr>
          <a:xfrm>
            <a:off x="6420981" y="4338638"/>
            <a:ext cx="694015" cy="22860"/>
          </a:xfrm>
          <a:prstGeom prst="roundRect">
            <a:avLst>
              <a:gd name="adj" fmla="val 364351"/>
            </a:avLst>
          </a:prstGeom>
          <a:solidFill>
            <a:srgbClr val="D1C8C6"/>
          </a:solidFill>
          <a:ln/>
        </p:spPr>
      </p:sp>
      <p:sp>
        <p:nvSpPr>
          <p:cNvPr id="7" name="Shape 5"/>
          <p:cNvSpPr/>
          <p:nvPr/>
        </p:nvSpPr>
        <p:spPr>
          <a:xfrm>
            <a:off x="7092136" y="4127063"/>
            <a:ext cx="446127" cy="446127"/>
          </a:xfrm>
          <a:prstGeom prst="roundRect">
            <a:avLst>
              <a:gd name="adj" fmla="val 18670"/>
            </a:avLst>
          </a:prstGeom>
          <a:solidFill>
            <a:srgbClr val="EBE2E0"/>
          </a:solidFill>
          <a:ln w="7620">
            <a:solidFill>
              <a:srgbClr val="D1C8C6"/>
            </a:solidFill>
            <a:prstDash val="solid"/>
          </a:ln>
        </p:spPr>
      </p:sp>
      <p:sp>
        <p:nvSpPr>
          <p:cNvPr id="8" name="Text 6"/>
          <p:cNvSpPr/>
          <p:nvPr/>
        </p:nvSpPr>
        <p:spPr>
          <a:xfrm>
            <a:off x="7259538" y="4201358"/>
            <a:ext cx="111204" cy="297418"/>
          </a:xfrm>
          <a:prstGeom prst="rect">
            <a:avLst/>
          </a:prstGeom>
          <a:noFill/>
          <a:ln/>
        </p:spPr>
        <p:txBody>
          <a:bodyPr wrap="none" lIns="0" tIns="0" rIns="0" bIns="0" rtlCol="0" anchor="t"/>
          <a:lstStyle/>
          <a:p>
            <a:pPr marL="0" indent="0" algn="ctr">
              <a:lnSpc>
                <a:spcPts val="2300"/>
              </a:lnSpc>
              <a:buNone/>
            </a:pPr>
            <a:r>
              <a:rPr lang="en-US" sz="2300" b="1" dirty="0">
                <a:solidFill>
                  <a:srgbClr val="443728"/>
                </a:solidFill>
                <a:latin typeface="Crimson Pro Bold" pitchFamily="34" charset="0"/>
                <a:ea typeface="Crimson Pro Bold" pitchFamily="34" charset="-122"/>
                <a:cs typeface="Crimson Pro Bold" pitchFamily="34" charset="-120"/>
              </a:rPr>
              <a:t>1</a:t>
            </a:r>
            <a:endParaRPr lang="en-US" sz="2300" dirty="0"/>
          </a:p>
        </p:txBody>
      </p:sp>
      <p:sp>
        <p:nvSpPr>
          <p:cNvPr id="9" name="Text 7"/>
          <p:cNvSpPr/>
          <p:nvPr/>
        </p:nvSpPr>
        <p:spPr>
          <a:xfrm>
            <a:off x="3351252" y="4102298"/>
            <a:ext cx="2873335" cy="309801"/>
          </a:xfrm>
          <a:prstGeom prst="rect">
            <a:avLst/>
          </a:prstGeom>
          <a:noFill/>
          <a:ln/>
        </p:spPr>
        <p:txBody>
          <a:bodyPr wrap="none" lIns="0" tIns="0" rIns="0" bIns="0" rtlCol="0" anchor="t"/>
          <a:lstStyle/>
          <a:p>
            <a:pPr marL="0" indent="0" algn="r">
              <a:lnSpc>
                <a:spcPts val="2400"/>
              </a:lnSpc>
              <a:buNone/>
            </a:pPr>
            <a:r>
              <a:rPr lang="en-US" sz="1950" b="1" dirty="0">
                <a:solidFill>
                  <a:srgbClr val="443728"/>
                </a:solidFill>
                <a:latin typeface="Crimson Pro Bold" pitchFamily="34" charset="0"/>
                <a:ea typeface="Crimson Pro Bold" pitchFamily="34" charset="-122"/>
                <a:cs typeface="Crimson Pro Bold" pitchFamily="34" charset="-120"/>
              </a:rPr>
              <a:t>Traditional N-gram Models</a:t>
            </a:r>
            <a:endParaRPr lang="en-US" sz="1950" dirty="0"/>
          </a:p>
        </p:txBody>
      </p:sp>
      <p:sp>
        <p:nvSpPr>
          <p:cNvPr id="10" name="Text 8"/>
          <p:cNvSpPr/>
          <p:nvPr/>
        </p:nvSpPr>
        <p:spPr>
          <a:xfrm>
            <a:off x="694015" y="4531043"/>
            <a:ext cx="5530572" cy="317302"/>
          </a:xfrm>
          <a:prstGeom prst="rect">
            <a:avLst/>
          </a:prstGeom>
          <a:noFill/>
          <a:ln/>
        </p:spPr>
        <p:txBody>
          <a:bodyPr wrap="none" lIns="0" tIns="0" rIns="0" bIns="0" rtlCol="0" anchor="t"/>
          <a:lstStyle/>
          <a:p>
            <a:pPr marL="0" indent="0" algn="r">
              <a:lnSpc>
                <a:spcPts val="2450"/>
              </a:lnSpc>
              <a:buNone/>
            </a:pPr>
            <a:r>
              <a:rPr lang="en-US" sz="1550" dirty="0">
                <a:solidFill>
                  <a:srgbClr val="443728"/>
                </a:solidFill>
                <a:latin typeface="Open Sans" pitchFamily="34" charset="0"/>
                <a:ea typeface="Open Sans" pitchFamily="34" charset="-122"/>
                <a:cs typeface="Open Sans" pitchFamily="34" charset="-120"/>
              </a:rPr>
              <a:t>Limited to short sequences, lack broader context</a:t>
            </a:r>
            <a:endParaRPr lang="en-US" sz="1550" dirty="0"/>
          </a:p>
        </p:txBody>
      </p:sp>
      <p:sp>
        <p:nvSpPr>
          <p:cNvPr id="11" name="Shape 9"/>
          <p:cNvSpPr/>
          <p:nvPr/>
        </p:nvSpPr>
        <p:spPr>
          <a:xfrm>
            <a:off x="7515404" y="5330071"/>
            <a:ext cx="694015" cy="22860"/>
          </a:xfrm>
          <a:prstGeom prst="roundRect">
            <a:avLst>
              <a:gd name="adj" fmla="val 364351"/>
            </a:avLst>
          </a:prstGeom>
          <a:solidFill>
            <a:srgbClr val="D1C8C6"/>
          </a:solidFill>
          <a:ln/>
        </p:spPr>
      </p:sp>
      <p:sp>
        <p:nvSpPr>
          <p:cNvPr id="12" name="Shape 10"/>
          <p:cNvSpPr/>
          <p:nvPr/>
        </p:nvSpPr>
        <p:spPr>
          <a:xfrm>
            <a:off x="7092136" y="5118497"/>
            <a:ext cx="446127" cy="446127"/>
          </a:xfrm>
          <a:prstGeom prst="roundRect">
            <a:avLst>
              <a:gd name="adj" fmla="val 18670"/>
            </a:avLst>
          </a:prstGeom>
          <a:solidFill>
            <a:srgbClr val="EBE2E0"/>
          </a:solidFill>
          <a:ln w="7620">
            <a:solidFill>
              <a:srgbClr val="D1C8C6"/>
            </a:solidFill>
            <a:prstDash val="solid"/>
          </a:ln>
        </p:spPr>
      </p:sp>
      <p:sp>
        <p:nvSpPr>
          <p:cNvPr id="13" name="Text 11"/>
          <p:cNvSpPr/>
          <p:nvPr/>
        </p:nvSpPr>
        <p:spPr>
          <a:xfrm>
            <a:off x="7239417" y="5192792"/>
            <a:ext cx="151567" cy="297418"/>
          </a:xfrm>
          <a:prstGeom prst="rect">
            <a:avLst/>
          </a:prstGeom>
          <a:noFill/>
          <a:ln/>
        </p:spPr>
        <p:txBody>
          <a:bodyPr wrap="none" lIns="0" tIns="0" rIns="0" bIns="0" rtlCol="0" anchor="t"/>
          <a:lstStyle/>
          <a:p>
            <a:pPr marL="0" indent="0" algn="ctr">
              <a:lnSpc>
                <a:spcPts val="2300"/>
              </a:lnSpc>
              <a:buNone/>
            </a:pPr>
            <a:r>
              <a:rPr lang="en-US" sz="2300" b="1" dirty="0">
                <a:solidFill>
                  <a:srgbClr val="443728"/>
                </a:solidFill>
                <a:latin typeface="Crimson Pro Bold" pitchFamily="34" charset="0"/>
                <a:ea typeface="Crimson Pro Bold" pitchFamily="34" charset="-122"/>
                <a:cs typeface="Crimson Pro Bold" pitchFamily="34" charset="-120"/>
              </a:rPr>
              <a:t>2</a:t>
            </a:r>
            <a:endParaRPr lang="en-US" sz="2300" dirty="0"/>
          </a:p>
        </p:txBody>
      </p:sp>
      <p:sp>
        <p:nvSpPr>
          <p:cNvPr id="14" name="Text 12"/>
          <p:cNvSpPr/>
          <p:nvPr/>
        </p:nvSpPr>
        <p:spPr>
          <a:xfrm>
            <a:off x="8405813" y="5093732"/>
            <a:ext cx="2531983" cy="309801"/>
          </a:xfrm>
          <a:prstGeom prst="rect">
            <a:avLst/>
          </a:prstGeom>
          <a:noFill/>
          <a:ln/>
        </p:spPr>
        <p:txBody>
          <a:bodyPr wrap="none" lIns="0" tIns="0" rIns="0" bIns="0" rtlCol="0" anchor="t"/>
          <a:lstStyle/>
          <a:p>
            <a:pPr marL="0" indent="0" algn="l">
              <a:lnSpc>
                <a:spcPts val="2400"/>
              </a:lnSpc>
              <a:buNone/>
            </a:pPr>
            <a:r>
              <a:rPr lang="en-US" sz="1950" b="1" dirty="0">
                <a:solidFill>
                  <a:srgbClr val="443728"/>
                </a:solidFill>
                <a:latin typeface="Crimson Pro Bold" pitchFamily="34" charset="0"/>
                <a:ea typeface="Crimson Pro Bold" pitchFamily="34" charset="-122"/>
                <a:cs typeface="Crimson Pro Bold" pitchFamily="34" charset="-120"/>
              </a:rPr>
              <a:t>Curse of Dimensionality</a:t>
            </a:r>
            <a:endParaRPr lang="en-US" sz="1950" dirty="0"/>
          </a:p>
        </p:txBody>
      </p:sp>
      <p:sp>
        <p:nvSpPr>
          <p:cNvPr id="15" name="Text 13"/>
          <p:cNvSpPr/>
          <p:nvPr/>
        </p:nvSpPr>
        <p:spPr>
          <a:xfrm>
            <a:off x="8405813" y="5522476"/>
            <a:ext cx="5530572" cy="317302"/>
          </a:xfrm>
          <a:prstGeom prst="rect">
            <a:avLst/>
          </a:prstGeom>
          <a:noFill/>
          <a:ln/>
        </p:spPr>
        <p:txBody>
          <a:bodyPr wrap="none" lIns="0" tIns="0" rIns="0" bIns="0" rtlCol="0" anchor="t"/>
          <a:lstStyle/>
          <a:p>
            <a:pPr marL="0" indent="0" algn="l">
              <a:lnSpc>
                <a:spcPts val="2450"/>
              </a:lnSpc>
              <a:buNone/>
            </a:pPr>
            <a:r>
              <a:rPr lang="en-US" sz="1550" dirty="0">
                <a:solidFill>
                  <a:srgbClr val="443728"/>
                </a:solidFill>
                <a:latin typeface="Open Sans" pitchFamily="34" charset="0"/>
                <a:ea typeface="Open Sans" pitchFamily="34" charset="-122"/>
                <a:cs typeface="Open Sans" pitchFamily="34" charset="-120"/>
              </a:rPr>
              <a:t>Exponential growth of possible word sequences</a:t>
            </a:r>
            <a:endParaRPr lang="en-US" sz="1550" dirty="0"/>
          </a:p>
        </p:txBody>
      </p:sp>
      <p:sp>
        <p:nvSpPr>
          <p:cNvPr id="16" name="Shape 14"/>
          <p:cNvSpPr/>
          <p:nvPr/>
        </p:nvSpPr>
        <p:spPr>
          <a:xfrm>
            <a:off x="6420981" y="6222325"/>
            <a:ext cx="694015" cy="22860"/>
          </a:xfrm>
          <a:prstGeom prst="roundRect">
            <a:avLst>
              <a:gd name="adj" fmla="val 364351"/>
            </a:avLst>
          </a:prstGeom>
          <a:solidFill>
            <a:srgbClr val="D1C8C6"/>
          </a:solidFill>
          <a:ln/>
        </p:spPr>
      </p:sp>
      <p:sp>
        <p:nvSpPr>
          <p:cNvPr id="17" name="Shape 15"/>
          <p:cNvSpPr/>
          <p:nvPr/>
        </p:nvSpPr>
        <p:spPr>
          <a:xfrm>
            <a:off x="7092136" y="6010751"/>
            <a:ext cx="446127" cy="446127"/>
          </a:xfrm>
          <a:prstGeom prst="roundRect">
            <a:avLst>
              <a:gd name="adj" fmla="val 18670"/>
            </a:avLst>
          </a:prstGeom>
          <a:solidFill>
            <a:srgbClr val="EBE2E0"/>
          </a:solidFill>
          <a:ln w="7620">
            <a:solidFill>
              <a:srgbClr val="D1C8C6"/>
            </a:solidFill>
            <a:prstDash val="solid"/>
          </a:ln>
        </p:spPr>
      </p:sp>
      <p:sp>
        <p:nvSpPr>
          <p:cNvPr id="18" name="Text 16"/>
          <p:cNvSpPr/>
          <p:nvPr/>
        </p:nvSpPr>
        <p:spPr>
          <a:xfrm>
            <a:off x="7242512" y="6085046"/>
            <a:ext cx="145256" cy="297418"/>
          </a:xfrm>
          <a:prstGeom prst="rect">
            <a:avLst/>
          </a:prstGeom>
          <a:noFill/>
          <a:ln/>
        </p:spPr>
        <p:txBody>
          <a:bodyPr wrap="none" lIns="0" tIns="0" rIns="0" bIns="0" rtlCol="0" anchor="t"/>
          <a:lstStyle/>
          <a:p>
            <a:pPr marL="0" indent="0" algn="ctr">
              <a:lnSpc>
                <a:spcPts val="2300"/>
              </a:lnSpc>
              <a:buNone/>
            </a:pPr>
            <a:r>
              <a:rPr lang="en-US" sz="2300" b="1" dirty="0">
                <a:solidFill>
                  <a:srgbClr val="443728"/>
                </a:solidFill>
                <a:latin typeface="Crimson Pro Bold" pitchFamily="34" charset="0"/>
                <a:ea typeface="Crimson Pro Bold" pitchFamily="34" charset="-122"/>
                <a:cs typeface="Crimson Pro Bold" pitchFamily="34" charset="-120"/>
              </a:rPr>
              <a:t>3</a:t>
            </a:r>
            <a:endParaRPr lang="en-US" sz="2300" dirty="0"/>
          </a:p>
        </p:txBody>
      </p:sp>
      <p:sp>
        <p:nvSpPr>
          <p:cNvPr id="19" name="Text 17"/>
          <p:cNvSpPr/>
          <p:nvPr/>
        </p:nvSpPr>
        <p:spPr>
          <a:xfrm>
            <a:off x="3602117" y="5985986"/>
            <a:ext cx="2622471" cy="309801"/>
          </a:xfrm>
          <a:prstGeom prst="rect">
            <a:avLst/>
          </a:prstGeom>
          <a:noFill/>
          <a:ln/>
        </p:spPr>
        <p:txBody>
          <a:bodyPr wrap="none" lIns="0" tIns="0" rIns="0" bIns="0" rtlCol="0" anchor="t"/>
          <a:lstStyle/>
          <a:p>
            <a:pPr marL="0" indent="0" algn="r">
              <a:lnSpc>
                <a:spcPts val="2400"/>
              </a:lnSpc>
              <a:buNone/>
            </a:pPr>
            <a:r>
              <a:rPr lang="en-US" sz="1950" b="1" dirty="0">
                <a:solidFill>
                  <a:srgbClr val="443728"/>
                </a:solidFill>
                <a:latin typeface="Crimson Pro Bold" pitchFamily="34" charset="0"/>
                <a:ea typeface="Crimson Pro Bold" pitchFamily="34" charset="-122"/>
                <a:cs typeface="Crimson Pro Bold" pitchFamily="34" charset="-120"/>
              </a:rPr>
              <a:t>Neural Network Solution</a:t>
            </a:r>
            <a:endParaRPr lang="en-US" sz="1950" dirty="0"/>
          </a:p>
        </p:txBody>
      </p:sp>
      <p:sp>
        <p:nvSpPr>
          <p:cNvPr id="20" name="Text 18"/>
          <p:cNvSpPr/>
          <p:nvPr/>
        </p:nvSpPr>
        <p:spPr>
          <a:xfrm>
            <a:off x="694015" y="6414730"/>
            <a:ext cx="5530572" cy="317302"/>
          </a:xfrm>
          <a:prstGeom prst="rect">
            <a:avLst/>
          </a:prstGeom>
          <a:noFill/>
          <a:ln/>
        </p:spPr>
        <p:txBody>
          <a:bodyPr wrap="none" lIns="0" tIns="0" rIns="0" bIns="0" rtlCol="0" anchor="t"/>
          <a:lstStyle/>
          <a:p>
            <a:pPr marL="0" indent="0" algn="r">
              <a:lnSpc>
                <a:spcPts val="2450"/>
              </a:lnSpc>
              <a:buNone/>
            </a:pPr>
            <a:r>
              <a:rPr lang="en-US" sz="1550" dirty="0">
                <a:solidFill>
                  <a:srgbClr val="443728"/>
                </a:solidFill>
                <a:latin typeface="Open Sans" pitchFamily="34" charset="0"/>
                <a:ea typeface="Open Sans" pitchFamily="34" charset="-122"/>
                <a:cs typeface="Open Sans" pitchFamily="34" charset="-120"/>
              </a:rPr>
              <a:t>Distributed word representations for better generalization</a:t>
            </a:r>
            <a:endParaRPr lang="en-US" sz="1550" dirty="0"/>
          </a:p>
        </p:txBody>
      </p:sp>
      <p:sp>
        <p:nvSpPr>
          <p:cNvPr id="21" name="Rectangle 20"/>
          <p:cNvSpPr/>
          <p:nvPr/>
        </p:nvSpPr>
        <p:spPr>
          <a:xfrm>
            <a:off x="12927724" y="7898524"/>
            <a:ext cx="1545021" cy="141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320760"/>
            <a:ext cx="7389019" cy="708779"/>
          </a:xfrm>
          <a:prstGeom prst="rect">
            <a:avLst/>
          </a:prstGeom>
          <a:noFill/>
          <a:ln/>
        </p:spPr>
        <p:txBody>
          <a:bodyPr wrap="none" lIns="0" tIns="0" rIns="0" bIns="0" rtlCol="0" anchor="t"/>
          <a:lstStyle/>
          <a:p>
            <a:pPr marL="0" indent="0">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Key Contributions of the Paper</a:t>
            </a:r>
            <a:endParaRPr lang="en-US" sz="4450" dirty="0"/>
          </a:p>
        </p:txBody>
      </p:sp>
      <p:sp>
        <p:nvSpPr>
          <p:cNvPr id="3" name="Text 1"/>
          <p:cNvSpPr/>
          <p:nvPr/>
        </p:nvSpPr>
        <p:spPr>
          <a:xfrm>
            <a:off x="793790" y="2483168"/>
            <a:ext cx="13042821" cy="1451610"/>
          </a:xfrm>
          <a:prstGeom prst="rect">
            <a:avLst/>
          </a:prstGeom>
          <a:noFill/>
          <a:ln/>
        </p:spPr>
        <p:txBody>
          <a:bodyPr wrap="square" lIns="0" tIns="0" rIns="0" bIns="0" rtlCol="0" anchor="t"/>
          <a:lstStyle/>
          <a:p>
            <a:pPr marL="0" indent="0">
              <a:lnSpc>
                <a:spcPts val="2850"/>
              </a:lnSpc>
              <a:buNone/>
            </a:pPr>
            <a:r>
              <a:rPr lang="en-US" sz="1750" dirty="0">
                <a:solidFill>
                  <a:srgbClr val="443728"/>
                </a:solidFill>
                <a:latin typeface="Open Sans" pitchFamily="34" charset="0"/>
                <a:ea typeface="Open Sans" pitchFamily="34" charset="-122"/>
                <a:cs typeface="Open Sans" pitchFamily="34" charset="-120"/>
              </a:rPr>
              <a:t>The paper introduced three main components: distributed word representation, a probability function, and an efficient training mechanism. Each word in the vocabulary is assigned a continuous feature vector, capturing semantic and grammatical aspects. The model uses a neural network to predict the next word given previous ones, making it sensitive to word similarity and broader context.</a:t>
            </a:r>
            <a:endParaRPr lang="en-US" sz="1750" dirty="0"/>
          </a:p>
        </p:txBody>
      </p:sp>
      <p:sp>
        <p:nvSpPr>
          <p:cNvPr id="4" name="Text 2"/>
          <p:cNvSpPr/>
          <p:nvPr/>
        </p:nvSpPr>
        <p:spPr>
          <a:xfrm>
            <a:off x="793790" y="4189928"/>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443728"/>
                </a:solidFill>
                <a:latin typeface="Open Sans" pitchFamily="34" charset="0"/>
                <a:ea typeface="Open Sans" pitchFamily="34" charset="-122"/>
                <a:cs typeface="Open Sans" pitchFamily="34" charset="-120"/>
              </a:rPr>
              <a:t>The authors' primary contribution was demonstrating that this model could better handle unseen word sequences by using vector-based similarities to assign probabilities more intelligently.</a:t>
            </a:r>
            <a:endParaRPr lang="en-US" sz="1750" dirty="0"/>
          </a:p>
        </p:txBody>
      </p:sp>
      <p:sp>
        <p:nvSpPr>
          <p:cNvPr id="5" name="Text 3"/>
          <p:cNvSpPr/>
          <p:nvPr/>
        </p:nvSpPr>
        <p:spPr>
          <a:xfrm>
            <a:off x="793790" y="5397698"/>
            <a:ext cx="3978116" cy="708660"/>
          </a:xfrm>
          <a:prstGeom prst="rect">
            <a:avLst/>
          </a:prstGeom>
          <a:noFill/>
          <a:ln/>
        </p:spPr>
        <p:txBody>
          <a:bodyPr wrap="square" lIns="0" tIns="0" rIns="0" bIns="0" rtlCol="0" anchor="t"/>
          <a:lstStyle/>
          <a:p>
            <a:pPr marL="0" indent="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Distributed Word Representation</a:t>
            </a:r>
            <a:endParaRPr lang="en-US" sz="2200" dirty="0"/>
          </a:p>
        </p:txBody>
      </p:sp>
      <p:sp>
        <p:nvSpPr>
          <p:cNvPr id="6" name="Text 4"/>
          <p:cNvSpPr/>
          <p:nvPr/>
        </p:nvSpPr>
        <p:spPr>
          <a:xfrm>
            <a:off x="793790" y="6333173"/>
            <a:ext cx="3978116" cy="362903"/>
          </a:xfrm>
          <a:prstGeom prst="rect">
            <a:avLst/>
          </a:prstGeom>
          <a:noFill/>
          <a:ln/>
        </p:spPr>
        <p:txBody>
          <a:bodyPr wrap="none" lIns="0" tIns="0" rIns="0" bIns="0" rtlCol="0" anchor="t"/>
          <a:lstStyle/>
          <a:p>
            <a:pPr marL="0" indent="0">
              <a:lnSpc>
                <a:spcPts val="2850"/>
              </a:lnSpc>
              <a:buNone/>
            </a:pPr>
            <a:r>
              <a:rPr lang="en-US" sz="1750" dirty="0">
                <a:solidFill>
                  <a:srgbClr val="443728"/>
                </a:solidFill>
                <a:latin typeface="Open Sans" pitchFamily="34" charset="0"/>
                <a:ea typeface="Open Sans" pitchFamily="34" charset="-122"/>
                <a:cs typeface="Open Sans" pitchFamily="34" charset="-120"/>
              </a:rPr>
              <a:t>Continuous feature vectors for words</a:t>
            </a:r>
            <a:endParaRPr lang="en-US" sz="1750" dirty="0"/>
          </a:p>
        </p:txBody>
      </p:sp>
      <p:sp>
        <p:nvSpPr>
          <p:cNvPr id="7" name="Text 5"/>
          <p:cNvSpPr/>
          <p:nvPr/>
        </p:nvSpPr>
        <p:spPr>
          <a:xfrm>
            <a:off x="5332928" y="5397698"/>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Probability Function</a:t>
            </a:r>
            <a:endParaRPr lang="en-US" sz="2200" dirty="0"/>
          </a:p>
        </p:txBody>
      </p:sp>
      <p:sp>
        <p:nvSpPr>
          <p:cNvPr id="8" name="Text 6"/>
          <p:cNvSpPr/>
          <p:nvPr/>
        </p:nvSpPr>
        <p:spPr>
          <a:xfrm>
            <a:off x="5332928" y="5978843"/>
            <a:ext cx="3978116" cy="362903"/>
          </a:xfrm>
          <a:prstGeom prst="rect">
            <a:avLst/>
          </a:prstGeom>
          <a:noFill/>
          <a:ln/>
        </p:spPr>
        <p:txBody>
          <a:bodyPr wrap="none" lIns="0" tIns="0" rIns="0" bIns="0" rtlCol="0" anchor="t"/>
          <a:lstStyle/>
          <a:p>
            <a:pPr marL="0" indent="0">
              <a:lnSpc>
                <a:spcPts val="2850"/>
              </a:lnSpc>
              <a:buNone/>
            </a:pPr>
            <a:r>
              <a:rPr lang="en-US" sz="1750" dirty="0">
                <a:solidFill>
                  <a:srgbClr val="443728"/>
                </a:solidFill>
                <a:latin typeface="Open Sans" pitchFamily="34" charset="0"/>
                <a:ea typeface="Open Sans" pitchFamily="34" charset="-122"/>
                <a:cs typeface="Open Sans" pitchFamily="34" charset="-120"/>
              </a:rPr>
              <a:t>Neural network predicts next word</a:t>
            </a:r>
            <a:endParaRPr lang="en-US" sz="1750" dirty="0"/>
          </a:p>
        </p:txBody>
      </p:sp>
      <p:sp>
        <p:nvSpPr>
          <p:cNvPr id="9" name="Text 7"/>
          <p:cNvSpPr/>
          <p:nvPr/>
        </p:nvSpPr>
        <p:spPr>
          <a:xfrm>
            <a:off x="9872067" y="5397698"/>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Efficient Training</a:t>
            </a:r>
            <a:endParaRPr lang="en-US" sz="2200" dirty="0"/>
          </a:p>
        </p:txBody>
      </p:sp>
      <p:sp>
        <p:nvSpPr>
          <p:cNvPr id="10" name="Text 8"/>
          <p:cNvSpPr/>
          <p:nvPr/>
        </p:nvSpPr>
        <p:spPr>
          <a:xfrm>
            <a:off x="9872067" y="5978843"/>
            <a:ext cx="3978116" cy="725805"/>
          </a:xfrm>
          <a:prstGeom prst="rect">
            <a:avLst/>
          </a:prstGeom>
          <a:noFill/>
          <a:ln/>
        </p:spPr>
        <p:txBody>
          <a:bodyPr wrap="square" lIns="0" tIns="0" rIns="0" bIns="0" rtlCol="0" anchor="t"/>
          <a:lstStyle/>
          <a:p>
            <a:pPr marL="0" indent="0">
              <a:lnSpc>
                <a:spcPts val="2850"/>
              </a:lnSpc>
              <a:buNone/>
            </a:pPr>
            <a:r>
              <a:rPr lang="en-US" sz="1750" dirty="0">
                <a:solidFill>
                  <a:srgbClr val="443728"/>
                </a:solidFill>
                <a:latin typeface="Open Sans" pitchFamily="34" charset="0"/>
                <a:ea typeface="Open Sans" pitchFamily="34" charset="-122"/>
                <a:cs typeface="Open Sans" pitchFamily="34" charset="-120"/>
              </a:rPr>
              <a:t>Computationally feasible for large datasets</a:t>
            </a:r>
            <a:endParaRPr lang="en-US" sz="1750" dirty="0"/>
          </a:p>
        </p:txBody>
      </p:sp>
      <p:sp>
        <p:nvSpPr>
          <p:cNvPr id="11" name="Rectangle 10"/>
          <p:cNvSpPr/>
          <p:nvPr/>
        </p:nvSpPr>
        <p:spPr>
          <a:xfrm>
            <a:off x="12927724" y="7898524"/>
            <a:ext cx="1545021" cy="141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263372"/>
            <a:ext cx="7925514" cy="708779"/>
          </a:xfrm>
          <a:prstGeom prst="rect">
            <a:avLst/>
          </a:prstGeom>
          <a:noFill/>
          <a:ln/>
        </p:spPr>
        <p:txBody>
          <a:bodyPr wrap="none" lIns="0" tIns="0" rIns="0" bIns="0" rtlCol="0" anchor="t"/>
          <a:lstStyle/>
          <a:p>
            <a:pPr marL="0" indent="0">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Experimental Design and Results</a:t>
            </a:r>
            <a:endParaRPr lang="en-US" sz="4450" dirty="0"/>
          </a:p>
        </p:txBody>
      </p:sp>
      <p:sp>
        <p:nvSpPr>
          <p:cNvPr id="3" name="Text 1"/>
          <p:cNvSpPr/>
          <p:nvPr/>
        </p:nvSpPr>
        <p:spPr>
          <a:xfrm>
            <a:off x="793790" y="2312313"/>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443728"/>
                </a:solidFill>
                <a:latin typeface="Open Sans" pitchFamily="34" charset="0"/>
                <a:ea typeface="Open Sans" pitchFamily="34" charset="-122"/>
                <a:cs typeface="Open Sans" pitchFamily="34" charset="-120"/>
              </a:rPr>
              <a:t>The team tested their model on the Brown Corpus and Associated Press News Corpus, comprising over a million words. They compared their neural model's perplexity with traditional n-gram models, including back-off and class-based n-gram models. The experiments explored different context lengths and model variants with and without hidden layers.</a:t>
            </a:r>
            <a:endParaRPr lang="en-US" sz="1750" dirty="0"/>
          </a:p>
        </p:txBody>
      </p:sp>
      <p:sp>
        <p:nvSpPr>
          <p:cNvPr id="4" name="Text 2"/>
          <p:cNvSpPr/>
          <p:nvPr/>
        </p:nvSpPr>
        <p:spPr>
          <a:xfrm>
            <a:off x="793790" y="3656171"/>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443728"/>
                </a:solidFill>
                <a:latin typeface="Open Sans" pitchFamily="34" charset="0"/>
                <a:ea typeface="Open Sans" pitchFamily="34" charset="-122"/>
                <a:cs typeface="Open Sans" pitchFamily="34" charset="-120"/>
              </a:rPr>
              <a:t>Results showed a significant reduction in perplexity—24% on the Brown corpus and 8% on the AP News corpus—demonstrating the neural model's superior ability to generalize by effectively using longer context and word similarity information.</a:t>
            </a:r>
            <a:endParaRPr lang="en-US" sz="1750" dirty="0"/>
          </a:p>
        </p:txBody>
      </p:sp>
      <p:sp>
        <p:nvSpPr>
          <p:cNvPr id="5" name="Shape 3"/>
          <p:cNvSpPr/>
          <p:nvPr/>
        </p:nvSpPr>
        <p:spPr>
          <a:xfrm>
            <a:off x="793790" y="5000030"/>
            <a:ext cx="13042821" cy="1966198"/>
          </a:xfrm>
          <a:prstGeom prst="roundRect">
            <a:avLst>
              <a:gd name="adj" fmla="val 4845"/>
            </a:avLst>
          </a:prstGeom>
          <a:noFill/>
          <a:ln w="7620">
            <a:solidFill>
              <a:srgbClr val="000000">
                <a:alpha val="8000"/>
              </a:srgbClr>
            </a:solidFill>
            <a:prstDash val="solid"/>
          </a:ln>
        </p:spPr>
      </p:sp>
      <p:sp>
        <p:nvSpPr>
          <p:cNvPr id="6" name="Shape 4"/>
          <p:cNvSpPr/>
          <p:nvPr/>
        </p:nvSpPr>
        <p:spPr>
          <a:xfrm>
            <a:off x="801410" y="5007650"/>
            <a:ext cx="13027581" cy="650319"/>
          </a:xfrm>
          <a:prstGeom prst="rect">
            <a:avLst/>
          </a:prstGeom>
          <a:solidFill>
            <a:srgbClr val="FFFFFF">
              <a:alpha val="4000"/>
            </a:srgbClr>
          </a:solidFill>
          <a:ln/>
        </p:spPr>
      </p:sp>
      <p:sp>
        <p:nvSpPr>
          <p:cNvPr id="7" name="Text 5"/>
          <p:cNvSpPr/>
          <p:nvPr/>
        </p:nvSpPr>
        <p:spPr>
          <a:xfrm>
            <a:off x="1028224" y="5151358"/>
            <a:ext cx="6056352" cy="362903"/>
          </a:xfrm>
          <a:prstGeom prst="rect">
            <a:avLst/>
          </a:prstGeom>
          <a:noFill/>
          <a:ln/>
        </p:spPr>
        <p:txBody>
          <a:bodyPr wrap="none" lIns="0" tIns="0" rIns="0" bIns="0" rtlCol="0" anchor="t"/>
          <a:lstStyle/>
          <a:p>
            <a:pPr marL="0" indent="0">
              <a:lnSpc>
                <a:spcPts val="2850"/>
              </a:lnSpc>
              <a:buNone/>
            </a:pPr>
            <a:r>
              <a:rPr lang="en-US" sz="1750" dirty="0">
                <a:solidFill>
                  <a:srgbClr val="443728"/>
                </a:solidFill>
                <a:latin typeface="Open Sans" pitchFamily="34" charset="0"/>
                <a:ea typeface="Open Sans" pitchFamily="34" charset="-122"/>
                <a:cs typeface="Open Sans" pitchFamily="34" charset="-120"/>
              </a:rPr>
              <a:t>Corpus</a:t>
            </a:r>
            <a:endParaRPr lang="en-US" sz="1750" dirty="0"/>
          </a:p>
        </p:txBody>
      </p:sp>
      <p:sp>
        <p:nvSpPr>
          <p:cNvPr id="8" name="Text 6"/>
          <p:cNvSpPr/>
          <p:nvPr/>
        </p:nvSpPr>
        <p:spPr>
          <a:xfrm>
            <a:off x="7545824" y="5151358"/>
            <a:ext cx="6056352" cy="362903"/>
          </a:xfrm>
          <a:prstGeom prst="rect">
            <a:avLst/>
          </a:prstGeom>
          <a:noFill/>
          <a:ln/>
        </p:spPr>
        <p:txBody>
          <a:bodyPr wrap="none" lIns="0" tIns="0" rIns="0" bIns="0" rtlCol="0" anchor="t"/>
          <a:lstStyle/>
          <a:p>
            <a:pPr marL="0" indent="0">
              <a:lnSpc>
                <a:spcPts val="2850"/>
              </a:lnSpc>
              <a:buNone/>
            </a:pPr>
            <a:r>
              <a:rPr lang="en-US" sz="1750" dirty="0">
                <a:solidFill>
                  <a:srgbClr val="443728"/>
                </a:solidFill>
                <a:latin typeface="Open Sans" pitchFamily="34" charset="0"/>
                <a:ea typeface="Open Sans" pitchFamily="34" charset="-122"/>
                <a:cs typeface="Open Sans" pitchFamily="34" charset="-120"/>
              </a:rPr>
              <a:t>Perplexity Reduction</a:t>
            </a:r>
            <a:endParaRPr lang="en-US" sz="1750" dirty="0"/>
          </a:p>
        </p:txBody>
      </p:sp>
      <p:sp>
        <p:nvSpPr>
          <p:cNvPr id="9" name="Shape 7"/>
          <p:cNvSpPr/>
          <p:nvPr/>
        </p:nvSpPr>
        <p:spPr>
          <a:xfrm>
            <a:off x="801410" y="5657969"/>
            <a:ext cx="13027581" cy="650319"/>
          </a:xfrm>
          <a:prstGeom prst="rect">
            <a:avLst/>
          </a:prstGeom>
          <a:solidFill>
            <a:srgbClr val="000000">
              <a:alpha val="4000"/>
            </a:srgbClr>
          </a:solidFill>
          <a:ln/>
        </p:spPr>
      </p:sp>
      <p:sp>
        <p:nvSpPr>
          <p:cNvPr id="10" name="Text 8"/>
          <p:cNvSpPr/>
          <p:nvPr/>
        </p:nvSpPr>
        <p:spPr>
          <a:xfrm>
            <a:off x="1028224" y="5801678"/>
            <a:ext cx="6056352" cy="362903"/>
          </a:xfrm>
          <a:prstGeom prst="rect">
            <a:avLst/>
          </a:prstGeom>
          <a:noFill/>
          <a:ln/>
        </p:spPr>
        <p:txBody>
          <a:bodyPr wrap="none" lIns="0" tIns="0" rIns="0" bIns="0" rtlCol="0" anchor="t"/>
          <a:lstStyle/>
          <a:p>
            <a:pPr marL="0" indent="0">
              <a:lnSpc>
                <a:spcPts val="2850"/>
              </a:lnSpc>
              <a:buNone/>
            </a:pPr>
            <a:r>
              <a:rPr lang="en-US" sz="1750" dirty="0">
                <a:solidFill>
                  <a:srgbClr val="443728"/>
                </a:solidFill>
                <a:latin typeface="Open Sans" pitchFamily="34" charset="0"/>
                <a:ea typeface="Open Sans" pitchFamily="34" charset="-122"/>
                <a:cs typeface="Open Sans" pitchFamily="34" charset="-120"/>
              </a:rPr>
              <a:t>Brown</a:t>
            </a:r>
            <a:endParaRPr lang="en-US" sz="1750" dirty="0"/>
          </a:p>
        </p:txBody>
      </p:sp>
      <p:sp>
        <p:nvSpPr>
          <p:cNvPr id="11" name="Text 9"/>
          <p:cNvSpPr/>
          <p:nvPr/>
        </p:nvSpPr>
        <p:spPr>
          <a:xfrm>
            <a:off x="7545824" y="5801678"/>
            <a:ext cx="6056352" cy="362903"/>
          </a:xfrm>
          <a:prstGeom prst="rect">
            <a:avLst/>
          </a:prstGeom>
          <a:noFill/>
          <a:ln/>
        </p:spPr>
        <p:txBody>
          <a:bodyPr wrap="none" lIns="0" tIns="0" rIns="0" bIns="0" rtlCol="0" anchor="t"/>
          <a:lstStyle/>
          <a:p>
            <a:pPr marL="0" indent="0">
              <a:lnSpc>
                <a:spcPts val="2850"/>
              </a:lnSpc>
              <a:buNone/>
            </a:pPr>
            <a:r>
              <a:rPr lang="en-US" sz="1750" dirty="0">
                <a:solidFill>
                  <a:srgbClr val="443728"/>
                </a:solidFill>
                <a:latin typeface="Open Sans" pitchFamily="34" charset="0"/>
                <a:ea typeface="Open Sans" pitchFamily="34" charset="-122"/>
                <a:cs typeface="Open Sans" pitchFamily="34" charset="-120"/>
              </a:rPr>
              <a:t>24%</a:t>
            </a:r>
            <a:endParaRPr lang="en-US" sz="1750" dirty="0"/>
          </a:p>
        </p:txBody>
      </p:sp>
      <p:sp>
        <p:nvSpPr>
          <p:cNvPr id="12" name="Shape 10"/>
          <p:cNvSpPr/>
          <p:nvPr/>
        </p:nvSpPr>
        <p:spPr>
          <a:xfrm>
            <a:off x="801410" y="6308288"/>
            <a:ext cx="13027581" cy="650319"/>
          </a:xfrm>
          <a:prstGeom prst="rect">
            <a:avLst/>
          </a:prstGeom>
          <a:solidFill>
            <a:srgbClr val="FFFFFF">
              <a:alpha val="4000"/>
            </a:srgbClr>
          </a:solidFill>
          <a:ln/>
        </p:spPr>
      </p:sp>
      <p:sp>
        <p:nvSpPr>
          <p:cNvPr id="13" name="Text 11"/>
          <p:cNvSpPr/>
          <p:nvPr/>
        </p:nvSpPr>
        <p:spPr>
          <a:xfrm>
            <a:off x="1028224" y="6451997"/>
            <a:ext cx="6056352" cy="362903"/>
          </a:xfrm>
          <a:prstGeom prst="rect">
            <a:avLst/>
          </a:prstGeom>
          <a:noFill/>
          <a:ln/>
        </p:spPr>
        <p:txBody>
          <a:bodyPr wrap="none" lIns="0" tIns="0" rIns="0" bIns="0" rtlCol="0" anchor="t"/>
          <a:lstStyle/>
          <a:p>
            <a:pPr marL="0" indent="0">
              <a:lnSpc>
                <a:spcPts val="2850"/>
              </a:lnSpc>
              <a:buNone/>
            </a:pPr>
            <a:r>
              <a:rPr lang="en-US" sz="1750" dirty="0">
                <a:solidFill>
                  <a:srgbClr val="443728"/>
                </a:solidFill>
                <a:latin typeface="Open Sans" pitchFamily="34" charset="0"/>
                <a:ea typeface="Open Sans" pitchFamily="34" charset="-122"/>
                <a:cs typeface="Open Sans" pitchFamily="34" charset="-120"/>
              </a:rPr>
              <a:t>AP News</a:t>
            </a:r>
            <a:endParaRPr lang="en-US" sz="1750" dirty="0"/>
          </a:p>
        </p:txBody>
      </p:sp>
      <p:sp>
        <p:nvSpPr>
          <p:cNvPr id="14" name="Text 12"/>
          <p:cNvSpPr/>
          <p:nvPr/>
        </p:nvSpPr>
        <p:spPr>
          <a:xfrm>
            <a:off x="7545824" y="6451997"/>
            <a:ext cx="6056352" cy="362903"/>
          </a:xfrm>
          <a:prstGeom prst="rect">
            <a:avLst/>
          </a:prstGeom>
          <a:noFill/>
          <a:ln/>
        </p:spPr>
        <p:txBody>
          <a:bodyPr wrap="none" lIns="0" tIns="0" rIns="0" bIns="0" rtlCol="0" anchor="t"/>
          <a:lstStyle/>
          <a:p>
            <a:pPr marL="0" indent="0">
              <a:lnSpc>
                <a:spcPts val="2850"/>
              </a:lnSpc>
              <a:buNone/>
            </a:pPr>
            <a:r>
              <a:rPr lang="en-US" sz="1750" dirty="0">
                <a:solidFill>
                  <a:srgbClr val="443728"/>
                </a:solidFill>
                <a:latin typeface="Open Sans" pitchFamily="34" charset="0"/>
                <a:ea typeface="Open Sans" pitchFamily="34" charset="-122"/>
                <a:cs typeface="Open Sans" pitchFamily="34" charset="-120"/>
              </a:rPr>
              <a:t>8%</a:t>
            </a:r>
            <a:endParaRPr lang="en-US" sz="1750" dirty="0"/>
          </a:p>
        </p:txBody>
      </p:sp>
      <p:sp>
        <p:nvSpPr>
          <p:cNvPr id="15" name="Rectangle 14"/>
          <p:cNvSpPr/>
          <p:nvPr/>
        </p:nvSpPr>
        <p:spPr>
          <a:xfrm>
            <a:off x="12927724" y="7898524"/>
            <a:ext cx="1545021" cy="141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49367" y="510183"/>
            <a:ext cx="9777770" cy="579834"/>
          </a:xfrm>
          <a:prstGeom prst="rect">
            <a:avLst/>
          </a:prstGeom>
          <a:noFill/>
          <a:ln/>
        </p:spPr>
        <p:txBody>
          <a:bodyPr wrap="none" lIns="0" tIns="0" rIns="0" bIns="0" rtlCol="0" anchor="t"/>
          <a:lstStyle/>
          <a:p>
            <a:pPr marL="0" indent="0">
              <a:lnSpc>
                <a:spcPts val="4550"/>
              </a:lnSpc>
              <a:buNone/>
            </a:pPr>
            <a:r>
              <a:rPr lang="en-US" sz="3650" b="1" dirty="0">
                <a:solidFill>
                  <a:srgbClr val="443728"/>
                </a:solidFill>
                <a:latin typeface="Crimson Pro Bold" pitchFamily="34" charset="0"/>
                <a:ea typeface="Crimson Pro Bold" pitchFamily="34" charset="-122"/>
                <a:cs typeface="Crimson Pro Bold" pitchFamily="34" charset="-120"/>
              </a:rPr>
              <a:t>Neural Network Model and Technical Innovations</a:t>
            </a:r>
            <a:endParaRPr lang="en-US" sz="3650" dirty="0"/>
          </a:p>
        </p:txBody>
      </p:sp>
      <p:sp>
        <p:nvSpPr>
          <p:cNvPr id="3" name="Text 1"/>
          <p:cNvSpPr/>
          <p:nvPr/>
        </p:nvSpPr>
        <p:spPr>
          <a:xfrm>
            <a:off x="649367" y="1368266"/>
            <a:ext cx="13331666" cy="890111"/>
          </a:xfrm>
          <a:prstGeom prst="rect">
            <a:avLst/>
          </a:prstGeom>
          <a:noFill/>
          <a:ln/>
        </p:spPr>
        <p:txBody>
          <a:bodyPr wrap="square" lIns="0" tIns="0" rIns="0" bIns="0" rtlCol="0" anchor="t"/>
          <a:lstStyle/>
          <a:p>
            <a:pPr marL="0" indent="0">
              <a:lnSpc>
                <a:spcPts val="2300"/>
              </a:lnSpc>
              <a:buNone/>
            </a:pPr>
            <a:r>
              <a:rPr lang="en-US" sz="1450" dirty="0">
                <a:solidFill>
                  <a:srgbClr val="443728"/>
                </a:solidFill>
                <a:latin typeface="Open Sans" pitchFamily="34" charset="0"/>
                <a:ea typeface="Open Sans" pitchFamily="34" charset="-122"/>
                <a:cs typeface="Open Sans" pitchFamily="34" charset="-120"/>
              </a:rPr>
              <a:t>The neural network architecture maps each word to a vector in a shared matrix, allowing the network to "look up" features for each word in the context window. It then uses these word features to predict the probability of the next word. This model shares parameters across time steps, enabling probabilistic predictions for unseen words based on semantic relationships.</a:t>
            </a:r>
            <a:endParaRPr lang="en-US" sz="1450" dirty="0"/>
          </a:p>
        </p:txBody>
      </p:sp>
      <p:sp>
        <p:nvSpPr>
          <p:cNvPr id="4" name="Text 2"/>
          <p:cNvSpPr/>
          <p:nvPr/>
        </p:nvSpPr>
        <p:spPr>
          <a:xfrm>
            <a:off x="649367" y="2467094"/>
            <a:ext cx="13331666" cy="593408"/>
          </a:xfrm>
          <a:prstGeom prst="rect">
            <a:avLst/>
          </a:prstGeom>
          <a:noFill/>
          <a:ln/>
        </p:spPr>
        <p:txBody>
          <a:bodyPr wrap="square" lIns="0" tIns="0" rIns="0" bIns="0" rtlCol="0" anchor="t"/>
          <a:lstStyle/>
          <a:p>
            <a:pPr marL="0" indent="0">
              <a:lnSpc>
                <a:spcPts val="2300"/>
              </a:lnSpc>
              <a:buNone/>
            </a:pPr>
            <a:r>
              <a:rPr lang="en-US" sz="1450" dirty="0">
                <a:solidFill>
                  <a:srgbClr val="443728"/>
                </a:solidFill>
                <a:latin typeface="Open Sans" pitchFamily="34" charset="0"/>
                <a:ea typeface="Open Sans" pitchFamily="34" charset="-122"/>
                <a:cs typeface="Open Sans" pitchFamily="34" charset="-120"/>
              </a:rPr>
              <a:t>A key technical innovation was the efficient training algorithm, which split computational work across multiple processors, making it feasible to train on large datasets with millions of parameters.</a:t>
            </a:r>
            <a:endParaRPr lang="en-US" sz="1450" dirty="0"/>
          </a:p>
        </p:txBody>
      </p:sp>
      <p:pic>
        <p:nvPicPr>
          <p:cNvPr id="5" name="Image 0" descr="preencoded.png"/>
          <p:cNvPicPr>
            <a:picLocks noChangeAspect="1"/>
          </p:cNvPicPr>
          <p:nvPr/>
        </p:nvPicPr>
        <p:blipFill>
          <a:blip r:embed="rId3"/>
          <a:stretch>
            <a:fillRect/>
          </a:stretch>
        </p:blipFill>
        <p:spPr>
          <a:xfrm>
            <a:off x="649367" y="3269218"/>
            <a:ext cx="927616" cy="1484233"/>
          </a:xfrm>
          <a:prstGeom prst="rect">
            <a:avLst/>
          </a:prstGeom>
        </p:spPr>
      </p:pic>
      <p:sp>
        <p:nvSpPr>
          <p:cNvPr id="6" name="Text 3"/>
          <p:cNvSpPr/>
          <p:nvPr/>
        </p:nvSpPr>
        <p:spPr>
          <a:xfrm>
            <a:off x="1855232" y="3454717"/>
            <a:ext cx="2319218" cy="289917"/>
          </a:xfrm>
          <a:prstGeom prst="rect">
            <a:avLst/>
          </a:prstGeom>
          <a:noFill/>
          <a:ln/>
        </p:spPr>
        <p:txBody>
          <a:bodyPr wrap="none" lIns="0" tIns="0" rIns="0" bIns="0" rtlCol="0" anchor="t"/>
          <a:lstStyle/>
          <a:p>
            <a:pPr marL="0" indent="0" algn="l">
              <a:lnSpc>
                <a:spcPts val="2250"/>
              </a:lnSpc>
              <a:buNone/>
            </a:pPr>
            <a:r>
              <a:rPr lang="en-US" sz="1800" b="1" dirty="0">
                <a:solidFill>
                  <a:srgbClr val="443728"/>
                </a:solidFill>
                <a:latin typeface="Crimson Pro Bold" pitchFamily="34" charset="0"/>
                <a:ea typeface="Crimson Pro Bold" pitchFamily="34" charset="-122"/>
                <a:cs typeface="Crimson Pro Bold" pitchFamily="34" charset="-120"/>
              </a:rPr>
              <a:t>Word Mapping</a:t>
            </a:r>
            <a:endParaRPr lang="en-US" sz="1800" dirty="0"/>
          </a:p>
        </p:txBody>
      </p:sp>
      <p:sp>
        <p:nvSpPr>
          <p:cNvPr id="7" name="Text 4"/>
          <p:cNvSpPr/>
          <p:nvPr/>
        </p:nvSpPr>
        <p:spPr>
          <a:xfrm>
            <a:off x="1855232" y="3855958"/>
            <a:ext cx="12125801" cy="296704"/>
          </a:xfrm>
          <a:prstGeom prst="rect">
            <a:avLst/>
          </a:prstGeom>
          <a:noFill/>
          <a:ln/>
        </p:spPr>
        <p:txBody>
          <a:bodyPr wrap="none" lIns="0" tIns="0" rIns="0" bIns="0" rtlCol="0" anchor="t"/>
          <a:lstStyle/>
          <a:p>
            <a:pPr marL="0" indent="0" algn="l">
              <a:lnSpc>
                <a:spcPts val="2300"/>
              </a:lnSpc>
              <a:buNone/>
            </a:pPr>
            <a:r>
              <a:rPr lang="en-US" sz="1450" dirty="0">
                <a:solidFill>
                  <a:srgbClr val="443728"/>
                </a:solidFill>
                <a:latin typeface="Open Sans" pitchFamily="34" charset="0"/>
                <a:ea typeface="Open Sans" pitchFamily="34" charset="-122"/>
                <a:cs typeface="Open Sans" pitchFamily="34" charset="-120"/>
              </a:rPr>
              <a:t>Map words to vectors in shared matrix</a:t>
            </a:r>
            <a:endParaRPr lang="en-US" sz="1450" dirty="0"/>
          </a:p>
        </p:txBody>
      </p:sp>
      <p:pic>
        <p:nvPicPr>
          <p:cNvPr id="8" name="Image 1" descr="preencoded.png"/>
          <p:cNvPicPr>
            <a:picLocks noChangeAspect="1"/>
          </p:cNvPicPr>
          <p:nvPr/>
        </p:nvPicPr>
        <p:blipFill>
          <a:blip r:embed="rId4"/>
          <a:stretch>
            <a:fillRect/>
          </a:stretch>
        </p:blipFill>
        <p:spPr>
          <a:xfrm>
            <a:off x="649367" y="4753451"/>
            <a:ext cx="927616" cy="1484233"/>
          </a:xfrm>
          <a:prstGeom prst="rect">
            <a:avLst/>
          </a:prstGeom>
        </p:spPr>
      </p:pic>
      <p:sp>
        <p:nvSpPr>
          <p:cNvPr id="9" name="Text 5"/>
          <p:cNvSpPr/>
          <p:nvPr/>
        </p:nvSpPr>
        <p:spPr>
          <a:xfrm>
            <a:off x="1855232" y="4938951"/>
            <a:ext cx="2319218" cy="289917"/>
          </a:xfrm>
          <a:prstGeom prst="rect">
            <a:avLst/>
          </a:prstGeom>
          <a:noFill/>
          <a:ln/>
        </p:spPr>
        <p:txBody>
          <a:bodyPr wrap="none" lIns="0" tIns="0" rIns="0" bIns="0" rtlCol="0" anchor="t"/>
          <a:lstStyle/>
          <a:p>
            <a:pPr marL="0" indent="0" algn="l">
              <a:lnSpc>
                <a:spcPts val="2250"/>
              </a:lnSpc>
              <a:buNone/>
            </a:pPr>
            <a:r>
              <a:rPr lang="en-US" sz="1800" b="1" dirty="0">
                <a:solidFill>
                  <a:srgbClr val="443728"/>
                </a:solidFill>
                <a:latin typeface="Crimson Pro Bold" pitchFamily="34" charset="0"/>
                <a:ea typeface="Crimson Pro Bold" pitchFamily="34" charset="-122"/>
                <a:cs typeface="Crimson Pro Bold" pitchFamily="34" charset="-120"/>
              </a:rPr>
              <a:t>Feature Lookup</a:t>
            </a:r>
            <a:endParaRPr lang="en-US" sz="1800" dirty="0"/>
          </a:p>
        </p:txBody>
      </p:sp>
      <p:sp>
        <p:nvSpPr>
          <p:cNvPr id="10" name="Text 6"/>
          <p:cNvSpPr/>
          <p:nvPr/>
        </p:nvSpPr>
        <p:spPr>
          <a:xfrm>
            <a:off x="1855232" y="5340191"/>
            <a:ext cx="12125801" cy="296704"/>
          </a:xfrm>
          <a:prstGeom prst="rect">
            <a:avLst/>
          </a:prstGeom>
          <a:noFill/>
          <a:ln/>
        </p:spPr>
        <p:txBody>
          <a:bodyPr wrap="none" lIns="0" tIns="0" rIns="0" bIns="0" rtlCol="0" anchor="t"/>
          <a:lstStyle/>
          <a:p>
            <a:pPr marL="0" indent="0" algn="l">
              <a:lnSpc>
                <a:spcPts val="2300"/>
              </a:lnSpc>
              <a:buNone/>
            </a:pPr>
            <a:r>
              <a:rPr lang="en-US" sz="1450" dirty="0">
                <a:solidFill>
                  <a:srgbClr val="443728"/>
                </a:solidFill>
                <a:latin typeface="Open Sans" pitchFamily="34" charset="0"/>
                <a:ea typeface="Open Sans" pitchFamily="34" charset="-122"/>
                <a:cs typeface="Open Sans" pitchFamily="34" charset="-120"/>
              </a:rPr>
              <a:t>Use vectors to look up word features</a:t>
            </a:r>
            <a:endParaRPr lang="en-US" sz="1450" dirty="0"/>
          </a:p>
        </p:txBody>
      </p:sp>
      <p:pic>
        <p:nvPicPr>
          <p:cNvPr id="11" name="Image 2" descr="preencoded.png"/>
          <p:cNvPicPr>
            <a:picLocks noChangeAspect="1"/>
          </p:cNvPicPr>
          <p:nvPr/>
        </p:nvPicPr>
        <p:blipFill>
          <a:blip r:embed="rId5"/>
          <a:stretch>
            <a:fillRect/>
          </a:stretch>
        </p:blipFill>
        <p:spPr>
          <a:xfrm>
            <a:off x="649367" y="6237684"/>
            <a:ext cx="927616" cy="1484233"/>
          </a:xfrm>
          <a:prstGeom prst="rect">
            <a:avLst/>
          </a:prstGeom>
        </p:spPr>
      </p:pic>
      <p:sp>
        <p:nvSpPr>
          <p:cNvPr id="12" name="Text 7"/>
          <p:cNvSpPr/>
          <p:nvPr/>
        </p:nvSpPr>
        <p:spPr>
          <a:xfrm>
            <a:off x="1855232" y="6423184"/>
            <a:ext cx="2319218" cy="289917"/>
          </a:xfrm>
          <a:prstGeom prst="rect">
            <a:avLst/>
          </a:prstGeom>
          <a:noFill/>
          <a:ln/>
        </p:spPr>
        <p:txBody>
          <a:bodyPr wrap="none" lIns="0" tIns="0" rIns="0" bIns="0" rtlCol="0" anchor="t"/>
          <a:lstStyle/>
          <a:p>
            <a:pPr marL="0" indent="0" algn="l">
              <a:lnSpc>
                <a:spcPts val="2250"/>
              </a:lnSpc>
              <a:buNone/>
            </a:pPr>
            <a:r>
              <a:rPr lang="en-US" sz="1800" b="1" dirty="0">
                <a:solidFill>
                  <a:srgbClr val="443728"/>
                </a:solidFill>
                <a:latin typeface="Crimson Pro Bold" pitchFamily="34" charset="0"/>
                <a:ea typeface="Crimson Pro Bold" pitchFamily="34" charset="-122"/>
                <a:cs typeface="Crimson Pro Bold" pitchFamily="34" charset="-120"/>
              </a:rPr>
              <a:t>Probability Prediction</a:t>
            </a:r>
            <a:endParaRPr lang="en-US" sz="1800" dirty="0"/>
          </a:p>
        </p:txBody>
      </p:sp>
      <p:sp>
        <p:nvSpPr>
          <p:cNvPr id="13" name="Text 8"/>
          <p:cNvSpPr/>
          <p:nvPr/>
        </p:nvSpPr>
        <p:spPr>
          <a:xfrm>
            <a:off x="1855232" y="6824424"/>
            <a:ext cx="12125801" cy="296704"/>
          </a:xfrm>
          <a:prstGeom prst="rect">
            <a:avLst/>
          </a:prstGeom>
          <a:noFill/>
          <a:ln/>
        </p:spPr>
        <p:txBody>
          <a:bodyPr wrap="none" lIns="0" tIns="0" rIns="0" bIns="0" rtlCol="0" anchor="t"/>
          <a:lstStyle/>
          <a:p>
            <a:pPr marL="0" indent="0" algn="l">
              <a:lnSpc>
                <a:spcPts val="2300"/>
              </a:lnSpc>
              <a:buNone/>
            </a:pPr>
            <a:r>
              <a:rPr lang="en-US" sz="1450" dirty="0">
                <a:solidFill>
                  <a:srgbClr val="443728"/>
                </a:solidFill>
                <a:latin typeface="Open Sans" pitchFamily="34" charset="0"/>
                <a:ea typeface="Open Sans" pitchFamily="34" charset="-122"/>
                <a:cs typeface="Open Sans" pitchFamily="34" charset="-120"/>
              </a:rPr>
              <a:t>Predict next word probability</a:t>
            </a:r>
            <a:endParaRPr lang="en-US" sz="1450" dirty="0"/>
          </a:p>
        </p:txBody>
      </p:sp>
      <p:sp>
        <p:nvSpPr>
          <p:cNvPr id="14" name="Rectangle 13"/>
          <p:cNvSpPr/>
          <p:nvPr/>
        </p:nvSpPr>
        <p:spPr>
          <a:xfrm>
            <a:off x="12927724" y="7898524"/>
            <a:ext cx="1545021" cy="141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562582"/>
          </a:xfrm>
          <a:prstGeom prst="rect">
            <a:avLst/>
          </a:prstGeom>
        </p:spPr>
      </p:pic>
      <p:sp>
        <p:nvSpPr>
          <p:cNvPr id="3" name="Text 0"/>
          <p:cNvSpPr/>
          <p:nvPr/>
        </p:nvSpPr>
        <p:spPr>
          <a:xfrm>
            <a:off x="717471" y="3127057"/>
            <a:ext cx="8223647" cy="640675"/>
          </a:xfrm>
          <a:prstGeom prst="rect">
            <a:avLst/>
          </a:prstGeom>
          <a:noFill/>
          <a:ln/>
        </p:spPr>
        <p:txBody>
          <a:bodyPr wrap="none" lIns="0" tIns="0" rIns="0" bIns="0" rtlCol="0" anchor="t"/>
          <a:lstStyle/>
          <a:p>
            <a:pPr marL="0" indent="0">
              <a:lnSpc>
                <a:spcPts val="5000"/>
              </a:lnSpc>
              <a:buNone/>
            </a:pPr>
            <a:r>
              <a:rPr lang="en-US" sz="4000" b="1" dirty="0">
                <a:solidFill>
                  <a:srgbClr val="443728"/>
                </a:solidFill>
                <a:latin typeface="Crimson Pro Bold" pitchFamily="34" charset="0"/>
                <a:ea typeface="Crimson Pro Bold" pitchFamily="34" charset="-122"/>
                <a:cs typeface="Crimson Pro Bold" pitchFamily="34" charset="-120"/>
              </a:rPr>
              <a:t>Broader Impact and Future Directions</a:t>
            </a:r>
            <a:endParaRPr lang="en-US" sz="4000" dirty="0"/>
          </a:p>
        </p:txBody>
      </p:sp>
      <p:sp>
        <p:nvSpPr>
          <p:cNvPr id="4" name="Text 1"/>
          <p:cNvSpPr/>
          <p:nvPr/>
        </p:nvSpPr>
        <p:spPr>
          <a:xfrm>
            <a:off x="717471" y="4075152"/>
            <a:ext cx="13195459" cy="984052"/>
          </a:xfrm>
          <a:prstGeom prst="rect">
            <a:avLst/>
          </a:prstGeom>
          <a:noFill/>
          <a:ln/>
        </p:spPr>
        <p:txBody>
          <a:bodyPr wrap="square" lIns="0" tIns="0" rIns="0" bIns="0" rtlCol="0" anchor="t"/>
          <a:lstStyle/>
          <a:p>
            <a:pPr marL="0" indent="0">
              <a:lnSpc>
                <a:spcPts val="2550"/>
              </a:lnSpc>
              <a:buNone/>
            </a:pPr>
            <a:r>
              <a:rPr lang="en-US" sz="1600" dirty="0">
                <a:solidFill>
                  <a:srgbClr val="443728"/>
                </a:solidFill>
                <a:latin typeface="Open Sans" pitchFamily="34" charset="0"/>
                <a:ea typeface="Open Sans" pitchFamily="34" charset="-122"/>
                <a:cs typeface="Open Sans" pitchFamily="34" charset="-120"/>
              </a:rPr>
              <a:t>This model laid the foundation for later developments in NLP, paving the way for deep learning techniques in language modeling. It inspired modern NLP models like Word2Vec and Transformers, influencing advancements in machine translation, speech recognition, and text generation.</a:t>
            </a:r>
            <a:endParaRPr lang="en-US" sz="1600" dirty="0"/>
          </a:p>
        </p:txBody>
      </p:sp>
      <p:sp>
        <p:nvSpPr>
          <p:cNvPr id="5" name="Text 2"/>
          <p:cNvSpPr/>
          <p:nvPr/>
        </p:nvSpPr>
        <p:spPr>
          <a:xfrm>
            <a:off x="717471" y="5289828"/>
            <a:ext cx="13195459" cy="656034"/>
          </a:xfrm>
          <a:prstGeom prst="rect">
            <a:avLst/>
          </a:prstGeom>
          <a:noFill/>
          <a:ln/>
        </p:spPr>
        <p:txBody>
          <a:bodyPr wrap="square" lIns="0" tIns="0" rIns="0" bIns="0" rtlCol="0" anchor="t"/>
          <a:lstStyle/>
          <a:p>
            <a:pPr marL="0" indent="0">
              <a:lnSpc>
                <a:spcPts val="2550"/>
              </a:lnSpc>
              <a:buNone/>
            </a:pPr>
            <a:r>
              <a:rPr lang="en-US" sz="1600" dirty="0">
                <a:solidFill>
                  <a:srgbClr val="443728"/>
                </a:solidFill>
                <a:latin typeface="Open Sans" pitchFamily="34" charset="0"/>
                <a:ea typeface="Open Sans" pitchFamily="34" charset="-122"/>
                <a:cs typeface="Open Sans" pitchFamily="34" charset="-120"/>
              </a:rPr>
              <a:t>The authors suggested future research areas, including improving computation efficiency and incorporating more grammatical information into the model. These insights have continued to drive progress in the field of natural language processing.</a:t>
            </a:r>
            <a:endParaRPr lang="en-US" sz="1600" dirty="0"/>
          </a:p>
        </p:txBody>
      </p:sp>
      <p:pic>
        <p:nvPicPr>
          <p:cNvPr id="6" name="Image 1" descr="preencoded.png"/>
          <p:cNvPicPr>
            <a:picLocks noChangeAspect="1"/>
          </p:cNvPicPr>
          <p:nvPr/>
        </p:nvPicPr>
        <p:blipFill>
          <a:blip r:embed="rId4"/>
          <a:stretch>
            <a:fillRect/>
          </a:stretch>
        </p:blipFill>
        <p:spPr>
          <a:xfrm>
            <a:off x="717471" y="6176486"/>
            <a:ext cx="512445" cy="512445"/>
          </a:xfrm>
          <a:prstGeom prst="rect">
            <a:avLst/>
          </a:prstGeom>
        </p:spPr>
      </p:pic>
      <p:sp>
        <p:nvSpPr>
          <p:cNvPr id="7" name="Text 3"/>
          <p:cNvSpPr/>
          <p:nvPr/>
        </p:nvSpPr>
        <p:spPr>
          <a:xfrm>
            <a:off x="717471" y="6893838"/>
            <a:ext cx="2562582" cy="320278"/>
          </a:xfrm>
          <a:prstGeom prst="rect">
            <a:avLst/>
          </a:prstGeom>
          <a:noFill/>
          <a:ln/>
        </p:spPr>
        <p:txBody>
          <a:bodyPr wrap="none" lIns="0" tIns="0" rIns="0" bIns="0" rtlCol="0" anchor="t"/>
          <a:lstStyle/>
          <a:p>
            <a:pPr marL="0" indent="0" algn="l">
              <a:lnSpc>
                <a:spcPts val="2500"/>
              </a:lnSpc>
              <a:buNone/>
            </a:pPr>
            <a:r>
              <a:rPr lang="en-US" sz="2000" b="1" dirty="0">
                <a:solidFill>
                  <a:srgbClr val="443728"/>
                </a:solidFill>
                <a:latin typeface="Crimson Pro Bold" pitchFamily="34" charset="0"/>
                <a:ea typeface="Crimson Pro Bold" pitchFamily="34" charset="-122"/>
                <a:cs typeface="Crimson Pro Bold" pitchFamily="34" charset="-120"/>
              </a:rPr>
              <a:t>Machine Translation</a:t>
            </a:r>
            <a:endParaRPr lang="en-US" sz="2000" dirty="0"/>
          </a:p>
        </p:txBody>
      </p:sp>
      <p:sp>
        <p:nvSpPr>
          <p:cNvPr id="8" name="Text 4"/>
          <p:cNvSpPr/>
          <p:nvPr/>
        </p:nvSpPr>
        <p:spPr>
          <a:xfrm>
            <a:off x="717471" y="7337108"/>
            <a:ext cx="4193500" cy="328017"/>
          </a:xfrm>
          <a:prstGeom prst="rect">
            <a:avLst/>
          </a:prstGeom>
          <a:noFill/>
          <a:ln/>
        </p:spPr>
        <p:txBody>
          <a:bodyPr wrap="none" lIns="0" tIns="0" rIns="0" bIns="0" rtlCol="0" anchor="t"/>
          <a:lstStyle/>
          <a:p>
            <a:pPr marL="0" indent="0" algn="l">
              <a:lnSpc>
                <a:spcPts val="2550"/>
              </a:lnSpc>
              <a:buNone/>
            </a:pPr>
            <a:r>
              <a:rPr lang="en-US" sz="1600" dirty="0">
                <a:solidFill>
                  <a:srgbClr val="443728"/>
                </a:solidFill>
                <a:latin typeface="Open Sans" pitchFamily="34" charset="0"/>
                <a:ea typeface="Open Sans" pitchFamily="34" charset="-122"/>
                <a:cs typeface="Open Sans" pitchFamily="34" charset="-120"/>
              </a:rPr>
              <a:t>Improved language translation models</a:t>
            </a:r>
            <a:endParaRPr lang="en-US" sz="1600" dirty="0"/>
          </a:p>
        </p:txBody>
      </p:sp>
      <p:pic>
        <p:nvPicPr>
          <p:cNvPr id="9" name="Image 2" descr="preencoded.png"/>
          <p:cNvPicPr>
            <a:picLocks noChangeAspect="1"/>
          </p:cNvPicPr>
          <p:nvPr/>
        </p:nvPicPr>
        <p:blipFill>
          <a:blip r:embed="rId5"/>
          <a:stretch>
            <a:fillRect/>
          </a:stretch>
        </p:blipFill>
        <p:spPr>
          <a:xfrm>
            <a:off x="5218390" y="6176486"/>
            <a:ext cx="512445" cy="512445"/>
          </a:xfrm>
          <a:prstGeom prst="rect">
            <a:avLst/>
          </a:prstGeom>
        </p:spPr>
      </p:pic>
      <p:sp>
        <p:nvSpPr>
          <p:cNvPr id="10" name="Text 5"/>
          <p:cNvSpPr/>
          <p:nvPr/>
        </p:nvSpPr>
        <p:spPr>
          <a:xfrm>
            <a:off x="5218390" y="6893838"/>
            <a:ext cx="2562582" cy="320278"/>
          </a:xfrm>
          <a:prstGeom prst="rect">
            <a:avLst/>
          </a:prstGeom>
          <a:noFill/>
          <a:ln/>
        </p:spPr>
        <p:txBody>
          <a:bodyPr wrap="none" lIns="0" tIns="0" rIns="0" bIns="0" rtlCol="0" anchor="t"/>
          <a:lstStyle/>
          <a:p>
            <a:pPr marL="0" indent="0" algn="l">
              <a:lnSpc>
                <a:spcPts val="2500"/>
              </a:lnSpc>
              <a:buNone/>
            </a:pPr>
            <a:r>
              <a:rPr lang="en-US" sz="2000" b="1" dirty="0">
                <a:solidFill>
                  <a:srgbClr val="443728"/>
                </a:solidFill>
                <a:latin typeface="Crimson Pro Bold" pitchFamily="34" charset="0"/>
                <a:ea typeface="Crimson Pro Bold" pitchFamily="34" charset="-122"/>
                <a:cs typeface="Crimson Pro Bold" pitchFamily="34" charset="-120"/>
              </a:rPr>
              <a:t>Speech Recognition</a:t>
            </a:r>
            <a:endParaRPr lang="en-US" sz="2000" dirty="0"/>
          </a:p>
        </p:txBody>
      </p:sp>
      <p:sp>
        <p:nvSpPr>
          <p:cNvPr id="11" name="Text 6"/>
          <p:cNvSpPr/>
          <p:nvPr/>
        </p:nvSpPr>
        <p:spPr>
          <a:xfrm>
            <a:off x="5218390" y="7337108"/>
            <a:ext cx="4193500" cy="328017"/>
          </a:xfrm>
          <a:prstGeom prst="rect">
            <a:avLst/>
          </a:prstGeom>
          <a:noFill/>
          <a:ln/>
        </p:spPr>
        <p:txBody>
          <a:bodyPr wrap="none" lIns="0" tIns="0" rIns="0" bIns="0" rtlCol="0" anchor="t"/>
          <a:lstStyle/>
          <a:p>
            <a:pPr marL="0" indent="0" algn="l">
              <a:lnSpc>
                <a:spcPts val="2550"/>
              </a:lnSpc>
              <a:buNone/>
            </a:pPr>
            <a:r>
              <a:rPr lang="en-US" sz="1600" dirty="0">
                <a:solidFill>
                  <a:srgbClr val="443728"/>
                </a:solidFill>
                <a:latin typeface="Open Sans" pitchFamily="34" charset="0"/>
                <a:ea typeface="Open Sans" pitchFamily="34" charset="-122"/>
                <a:cs typeface="Open Sans" pitchFamily="34" charset="-120"/>
              </a:rPr>
              <a:t>Enhanced speech-to-text systems</a:t>
            </a:r>
            <a:endParaRPr lang="en-US" sz="1600" dirty="0"/>
          </a:p>
        </p:txBody>
      </p:sp>
      <p:pic>
        <p:nvPicPr>
          <p:cNvPr id="12" name="Image 3" descr="preencoded.png"/>
          <p:cNvPicPr>
            <a:picLocks noChangeAspect="1"/>
          </p:cNvPicPr>
          <p:nvPr/>
        </p:nvPicPr>
        <p:blipFill>
          <a:blip r:embed="rId6"/>
          <a:stretch>
            <a:fillRect/>
          </a:stretch>
        </p:blipFill>
        <p:spPr>
          <a:xfrm>
            <a:off x="9719310" y="6176486"/>
            <a:ext cx="512445" cy="512445"/>
          </a:xfrm>
          <a:prstGeom prst="rect">
            <a:avLst/>
          </a:prstGeom>
        </p:spPr>
      </p:pic>
      <p:sp>
        <p:nvSpPr>
          <p:cNvPr id="13" name="Text 7"/>
          <p:cNvSpPr/>
          <p:nvPr/>
        </p:nvSpPr>
        <p:spPr>
          <a:xfrm>
            <a:off x="9719310" y="6893838"/>
            <a:ext cx="2562582" cy="320278"/>
          </a:xfrm>
          <a:prstGeom prst="rect">
            <a:avLst/>
          </a:prstGeom>
          <a:noFill/>
          <a:ln/>
        </p:spPr>
        <p:txBody>
          <a:bodyPr wrap="none" lIns="0" tIns="0" rIns="0" bIns="0" rtlCol="0" anchor="t"/>
          <a:lstStyle/>
          <a:p>
            <a:pPr marL="0" indent="0" algn="l">
              <a:lnSpc>
                <a:spcPts val="2500"/>
              </a:lnSpc>
              <a:buNone/>
            </a:pPr>
            <a:r>
              <a:rPr lang="en-US" sz="2000" b="1" dirty="0">
                <a:solidFill>
                  <a:srgbClr val="443728"/>
                </a:solidFill>
                <a:latin typeface="Crimson Pro Bold" pitchFamily="34" charset="0"/>
                <a:ea typeface="Crimson Pro Bold" pitchFamily="34" charset="-122"/>
                <a:cs typeface="Crimson Pro Bold" pitchFamily="34" charset="-120"/>
              </a:rPr>
              <a:t>Text Generation</a:t>
            </a:r>
            <a:endParaRPr lang="en-US" sz="2000" dirty="0"/>
          </a:p>
        </p:txBody>
      </p:sp>
      <p:sp>
        <p:nvSpPr>
          <p:cNvPr id="14" name="Text 8"/>
          <p:cNvSpPr/>
          <p:nvPr/>
        </p:nvSpPr>
        <p:spPr>
          <a:xfrm>
            <a:off x="9719310" y="7337108"/>
            <a:ext cx="4193619" cy="328017"/>
          </a:xfrm>
          <a:prstGeom prst="rect">
            <a:avLst/>
          </a:prstGeom>
          <a:noFill/>
          <a:ln/>
        </p:spPr>
        <p:txBody>
          <a:bodyPr wrap="none" lIns="0" tIns="0" rIns="0" bIns="0" rtlCol="0" anchor="t"/>
          <a:lstStyle/>
          <a:p>
            <a:pPr marL="0" indent="0" algn="l">
              <a:lnSpc>
                <a:spcPts val="2550"/>
              </a:lnSpc>
              <a:buNone/>
            </a:pPr>
            <a:r>
              <a:rPr lang="en-US" sz="1600" dirty="0">
                <a:solidFill>
                  <a:srgbClr val="443728"/>
                </a:solidFill>
                <a:latin typeface="Open Sans" pitchFamily="34" charset="0"/>
                <a:ea typeface="Open Sans" pitchFamily="34" charset="-122"/>
                <a:cs typeface="Open Sans" pitchFamily="34" charset="-120"/>
              </a:rPr>
              <a:t>Advanced text creation algorithms</a:t>
            </a:r>
            <a:endParaRPr lang="en-US" sz="1600" dirty="0"/>
          </a:p>
        </p:txBody>
      </p:sp>
      <p:sp>
        <p:nvSpPr>
          <p:cNvPr id="15" name="Rectangle 14"/>
          <p:cNvSpPr/>
          <p:nvPr/>
        </p:nvSpPr>
        <p:spPr>
          <a:xfrm>
            <a:off x="12927724" y="7898524"/>
            <a:ext cx="1545021" cy="141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446139"/>
          </a:xfrm>
          <a:prstGeom prst="rect">
            <a:avLst/>
          </a:prstGeom>
        </p:spPr>
      </p:pic>
      <p:sp>
        <p:nvSpPr>
          <p:cNvPr id="3" name="Text 0"/>
          <p:cNvSpPr/>
          <p:nvPr/>
        </p:nvSpPr>
        <p:spPr>
          <a:xfrm>
            <a:off x="315310" y="3404116"/>
            <a:ext cx="13126013" cy="611505"/>
          </a:xfrm>
          <a:prstGeom prst="rect">
            <a:avLst/>
          </a:prstGeom>
          <a:noFill/>
          <a:ln/>
        </p:spPr>
        <p:txBody>
          <a:bodyPr wrap="none" lIns="0" tIns="0" rIns="0" bIns="0" rtlCol="0" anchor="t"/>
          <a:lstStyle/>
          <a:p>
            <a:pPr marL="0" indent="0">
              <a:lnSpc>
                <a:spcPts val="4800"/>
              </a:lnSpc>
              <a:buNone/>
            </a:pPr>
            <a:r>
              <a:rPr lang="en-US" sz="3850" b="1" dirty="0">
                <a:solidFill>
                  <a:srgbClr val="443728"/>
                </a:solidFill>
                <a:latin typeface="Crimson Pro Bold" pitchFamily="34" charset="0"/>
                <a:ea typeface="Crimson Pro Bold" pitchFamily="34" charset="-122"/>
                <a:cs typeface="Crimson Pro Bold" pitchFamily="34" charset="-120"/>
              </a:rPr>
              <a:t>Conclusion: A Breakthrough in Statistical Language Modeling</a:t>
            </a:r>
            <a:endParaRPr lang="en-US" sz="3850" dirty="0"/>
          </a:p>
        </p:txBody>
      </p:sp>
      <p:sp>
        <p:nvSpPr>
          <p:cNvPr id="4" name="Text 1"/>
          <p:cNvSpPr/>
          <p:nvPr/>
        </p:nvSpPr>
        <p:spPr>
          <a:xfrm>
            <a:off x="684848" y="4309110"/>
            <a:ext cx="13260705" cy="626269"/>
          </a:xfrm>
          <a:prstGeom prst="rect">
            <a:avLst/>
          </a:prstGeom>
          <a:noFill/>
          <a:ln/>
        </p:spPr>
        <p:txBody>
          <a:bodyPr wrap="square" lIns="0" tIns="0" rIns="0" bIns="0" rtlCol="0" anchor="t"/>
          <a:lstStyle/>
          <a:p>
            <a:pPr marL="0" indent="0">
              <a:lnSpc>
                <a:spcPts val="2450"/>
              </a:lnSpc>
              <a:buNone/>
            </a:pPr>
            <a:r>
              <a:rPr lang="en-US" sz="1500" dirty="0">
                <a:solidFill>
                  <a:srgbClr val="443728"/>
                </a:solidFill>
                <a:latin typeface="Open Sans" pitchFamily="34" charset="0"/>
                <a:ea typeface="Open Sans" pitchFamily="34" charset="-122"/>
                <a:cs typeface="Open Sans" pitchFamily="34" charset="-120"/>
              </a:rPr>
              <a:t>In conclusion, Bengio's paper on neural probabilistic language modeling marked a significant breakthrough in statistical language modeling. It demonstrated that neural networks could overcome the curse of dimensionality while capturing richer context and word relationships.</a:t>
            </a:r>
            <a:endParaRPr lang="en-US" sz="1500" dirty="0"/>
          </a:p>
        </p:txBody>
      </p:sp>
      <p:sp>
        <p:nvSpPr>
          <p:cNvPr id="5" name="Text 2"/>
          <p:cNvSpPr/>
          <p:nvPr/>
        </p:nvSpPr>
        <p:spPr>
          <a:xfrm>
            <a:off x="684848" y="5155525"/>
            <a:ext cx="13260705" cy="626269"/>
          </a:xfrm>
          <a:prstGeom prst="rect">
            <a:avLst/>
          </a:prstGeom>
          <a:noFill/>
          <a:ln/>
        </p:spPr>
        <p:txBody>
          <a:bodyPr wrap="square" lIns="0" tIns="0" rIns="0" bIns="0" rtlCol="0" anchor="t"/>
          <a:lstStyle/>
          <a:p>
            <a:pPr marL="0" indent="0">
              <a:lnSpc>
                <a:spcPts val="2450"/>
              </a:lnSpc>
              <a:buNone/>
            </a:pPr>
            <a:r>
              <a:rPr lang="en-US" sz="1500" dirty="0">
                <a:solidFill>
                  <a:srgbClr val="443728"/>
                </a:solidFill>
                <a:latin typeface="Open Sans" pitchFamily="34" charset="0"/>
                <a:ea typeface="Open Sans" pitchFamily="34" charset="-122"/>
                <a:cs typeface="Open Sans" pitchFamily="34" charset="-120"/>
              </a:rPr>
              <a:t>This work's impact on the field of natural language processing has been profound, influencing numerous advancements and paving the way for modern NLP techniques that continue to push the boundaries of language understanding and generation.</a:t>
            </a:r>
            <a:endParaRPr lang="en-US" sz="1500" dirty="0"/>
          </a:p>
        </p:txBody>
      </p:sp>
      <p:sp>
        <p:nvSpPr>
          <p:cNvPr id="6" name="Shape 3"/>
          <p:cNvSpPr/>
          <p:nvPr/>
        </p:nvSpPr>
        <p:spPr>
          <a:xfrm>
            <a:off x="684848" y="6222087"/>
            <a:ext cx="440293" cy="440293"/>
          </a:xfrm>
          <a:prstGeom prst="roundRect">
            <a:avLst>
              <a:gd name="adj" fmla="val 18668"/>
            </a:avLst>
          </a:prstGeom>
          <a:solidFill>
            <a:srgbClr val="EBE2E0"/>
          </a:solidFill>
          <a:ln w="7620">
            <a:solidFill>
              <a:srgbClr val="D1C8C6"/>
            </a:solidFill>
            <a:prstDash val="solid"/>
          </a:ln>
        </p:spPr>
      </p:sp>
      <p:sp>
        <p:nvSpPr>
          <p:cNvPr id="7" name="Text 4"/>
          <p:cNvSpPr/>
          <p:nvPr/>
        </p:nvSpPr>
        <p:spPr>
          <a:xfrm>
            <a:off x="850106" y="6295430"/>
            <a:ext cx="109776" cy="293489"/>
          </a:xfrm>
          <a:prstGeom prst="rect">
            <a:avLst/>
          </a:prstGeom>
          <a:noFill/>
          <a:ln/>
        </p:spPr>
        <p:txBody>
          <a:bodyPr wrap="none" lIns="0" tIns="0" rIns="0" bIns="0" rtlCol="0" anchor="t"/>
          <a:lstStyle/>
          <a:p>
            <a:pPr marL="0" indent="0" algn="ctr">
              <a:lnSpc>
                <a:spcPts val="2300"/>
              </a:lnSpc>
              <a:buNone/>
            </a:pPr>
            <a:r>
              <a:rPr lang="en-US" sz="2300" b="1" dirty="0">
                <a:solidFill>
                  <a:srgbClr val="443728"/>
                </a:solidFill>
                <a:latin typeface="Crimson Pro Bold" pitchFamily="34" charset="0"/>
                <a:ea typeface="Crimson Pro Bold" pitchFamily="34" charset="-122"/>
                <a:cs typeface="Crimson Pro Bold" pitchFamily="34" charset="-120"/>
              </a:rPr>
              <a:t>1</a:t>
            </a:r>
            <a:endParaRPr lang="en-US" sz="2300" dirty="0"/>
          </a:p>
        </p:txBody>
      </p:sp>
      <p:sp>
        <p:nvSpPr>
          <p:cNvPr id="8" name="Text 5"/>
          <p:cNvSpPr/>
          <p:nvPr/>
        </p:nvSpPr>
        <p:spPr>
          <a:xfrm>
            <a:off x="1320760" y="6222087"/>
            <a:ext cx="3584496" cy="305753"/>
          </a:xfrm>
          <a:prstGeom prst="rect">
            <a:avLst/>
          </a:prstGeom>
          <a:noFill/>
          <a:ln/>
        </p:spPr>
        <p:txBody>
          <a:bodyPr wrap="none" lIns="0" tIns="0" rIns="0" bIns="0" rtlCol="0" anchor="t"/>
          <a:lstStyle/>
          <a:p>
            <a:pPr marL="0" indent="0">
              <a:lnSpc>
                <a:spcPts val="2400"/>
              </a:lnSpc>
              <a:buNone/>
            </a:pPr>
            <a:r>
              <a:rPr lang="en-US" sz="1900" b="1" dirty="0">
                <a:solidFill>
                  <a:srgbClr val="443728"/>
                </a:solidFill>
                <a:latin typeface="Crimson Pro Bold" pitchFamily="34" charset="0"/>
                <a:ea typeface="Crimson Pro Bold" pitchFamily="34" charset="-122"/>
                <a:cs typeface="Crimson Pro Bold" pitchFamily="34" charset="-120"/>
              </a:rPr>
              <a:t>Overcame Curse of Dimensionality</a:t>
            </a:r>
            <a:endParaRPr lang="en-US" sz="1900" dirty="0"/>
          </a:p>
        </p:txBody>
      </p:sp>
      <p:sp>
        <p:nvSpPr>
          <p:cNvPr id="9" name="Text 6"/>
          <p:cNvSpPr/>
          <p:nvPr/>
        </p:nvSpPr>
        <p:spPr>
          <a:xfrm>
            <a:off x="1320760" y="6645235"/>
            <a:ext cx="3653909" cy="626269"/>
          </a:xfrm>
          <a:prstGeom prst="rect">
            <a:avLst/>
          </a:prstGeom>
          <a:noFill/>
          <a:ln/>
        </p:spPr>
        <p:txBody>
          <a:bodyPr wrap="square" lIns="0" tIns="0" rIns="0" bIns="0" rtlCol="0" anchor="t"/>
          <a:lstStyle/>
          <a:p>
            <a:pPr marL="0" indent="0">
              <a:lnSpc>
                <a:spcPts val="2450"/>
              </a:lnSpc>
              <a:buNone/>
            </a:pPr>
            <a:r>
              <a:rPr lang="en-US" sz="1500" dirty="0">
                <a:solidFill>
                  <a:srgbClr val="443728"/>
                </a:solidFill>
                <a:latin typeface="Open Sans" pitchFamily="34" charset="0"/>
                <a:ea typeface="Open Sans" pitchFamily="34" charset="-122"/>
                <a:cs typeface="Open Sans" pitchFamily="34" charset="-120"/>
              </a:rPr>
              <a:t>Addressed limitations of traditional n-gram models</a:t>
            </a:r>
            <a:endParaRPr lang="en-US" sz="1500" dirty="0"/>
          </a:p>
        </p:txBody>
      </p:sp>
      <p:sp>
        <p:nvSpPr>
          <p:cNvPr id="10" name="Shape 7"/>
          <p:cNvSpPr/>
          <p:nvPr/>
        </p:nvSpPr>
        <p:spPr>
          <a:xfrm>
            <a:off x="5170289" y="6222087"/>
            <a:ext cx="440293" cy="440293"/>
          </a:xfrm>
          <a:prstGeom prst="roundRect">
            <a:avLst>
              <a:gd name="adj" fmla="val 18668"/>
            </a:avLst>
          </a:prstGeom>
          <a:solidFill>
            <a:srgbClr val="EBE2E0"/>
          </a:solidFill>
          <a:ln w="7620">
            <a:solidFill>
              <a:srgbClr val="D1C8C6"/>
            </a:solidFill>
            <a:prstDash val="solid"/>
          </a:ln>
        </p:spPr>
      </p:sp>
      <p:sp>
        <p:nvSpPr>
          <p:cNvPr id="11" name="Text 8"/>
          <p:cNvSpPr/>
          <p:nvPr/>
        </p:nvSpPr>
        <p:spPr>
          <a:xfrm>
            <a:off x="5315545" y="6295430"/>
            <a:ext cx="149662" cy="293489"/>
          </a:xfrm>
          <a:prstGeom prst="rect">
            <a:avLst/>
          </a:prstGeom>
          <a:noFill/>
          <a:ln/>
        </p:spPr>
        <p:txBody>
          <a:bodyPr wrap="none" lIns="0" tIns="0" rIns="0" bIns="0" rtlCol="0" anchor="t"/>
          <a:lstStyle/>
          <a:p>
            <a:pPr marL="0" indent="0" algn="ctr">
              <a:lnSpc>
                <a:spcPts val="2300"/>
              </a:lnSpc>
              <a:buNone/>
            </a:pPr>
            <a:r>
              <a:rPr lang="en-US" sz="2300" b="1" dirty="0">
                <a:solidFill>
                  <a:srgbClr val="443728"/>
                </a:solidFill>
                <a:latin typeface="Crimson Pro Bold" pitchFamily="34" charset="0"/>
                <a:ea typeface="Crimson Pro Bold" pitchFamily="34" charset="-122"/>
                <a:cs typeface="Crimson Pro Bold" pitchFamily="34" charset="-120"/>
              </a:rPr>
              <a:t>2</a:t>
            </a:r>
            <a:endParaRPr lang="en-US" sz="2300" dirty="0"/>
          </a:p>
        </p:txBody>
      </p:sp>
      <p:sp>
        <p:nvSpPr>
          <p:cNvPr id="12" name="Text 9"/>
          <p:cNvSpPr/>
          <p:nvPr/>
        </p:nvSpPr>
        <p:spPr>
          <a:xfrm>
            <a:off x="5806202" y="6222087"/>
            <a:ext cx="2446139" cy="305753"/>
          </a:xfrm>
          <a:prstGeom prst="rect">
            <a:avLst/>
          </a:prstGeom>
          <a:noFill/>
          <a:ln/>
        </p:spPr>
        <p:txBody>
          <a:bodyPr wrap="none" lIns="0" tIns="0" rIns="0" bIns="0" rtlCol="0" anchor="t"/>
          <a:lstStyle/>
          <a:p>
            <a:pPr marL="0" indent="0">
              <a:lnSpc>
                <a:spcPts val="2400"/>
              </a:lnSpc>
              <a:buNone/>
            </a:pPr>
            <a:r>
              <a:rPr lang="en-US" sz="1900" b="1" dirty="0">
                <a:solidFill>
                  <a:srgbClr val="443728"/>
                </a:solidFill>
                <a:latin typeface="Crimson Pro Bold" pitchFamily="34" charset="0"/>
                <a:ea typeface="Crimson Pro Bold" pitchFamily="34" charset="-122"/>
                <a:cs typeface="Crimson Pro Bold" pitchFamily="34" charset="-120"/>
              </a:rPr>
              <a:t>Captured Rich Context</a:t>
            </a:r>
            <a:endParaRPr lang="en-US" sz="1900" dirty="0"/>
          </a:p>
        </p:txBody>
      </p:sp>
      <p:sp>
        <p:nvSpPr>
          <p:cNvPr id="13" name="Text 10"/>
          <p:cNvSpPr/>
          <p:nvPr/>
        </p:nvSpPr>
        <p:spPr>
          <a:xfrm>
            <a:off x="5806202" y="6645235"/>
            <a:ext cx="3653909" cy="626269"/>
          </a:xfrm>
          <a:prstGeom prst="rect">
            <a:avLst/>
          </a:prstGeom>
          <a:noFill/>
          <a:ln/>
        </p:spPr>
        <p:txBody>
          <a:bodyPr wrap="square" lIns="0" tIns="0" rIns="0" bIns="0" rtlCol="0" anchor="t"/>
          <a:lstStyle/>
          <a:p>
            <a:pPr marL="0" indent="0">
              <a:lnSpc>
                <a:spcPts val="2450"/>
              </a:lnSpc>
              <a:buNone/>
            </a:pPr>
            <a:r>
              <a:rPr lang="en-US" sz="1500" dirty="0">
                <a:solidFill>
                  <a:srgbClr val="443728"/>
                </a:solidFill>
                <a:latin typeface="Open Sans" pitchFamily="34" charset="0"/>
                <a:ea typeface="Open Sans" pitchFamily="34" charset="-122"/>
                <a:cs typeface="Open Sans" pitchFamily="34" charset="-120"/>
              </a:rPr>
              <a:t>Improved understanding of word relationships and semantics</a:t>
            </a:r>
            <a:endParaRPr lang="en-US" sz="1500" dirty="0"/>
          </a:p>
        </p:txBody>
      </p:sp>
      <p:sp>
        <p:nvSpPr>
          <p:cNvPr id="14" name="Shape 11"/>
          <p:cNvSpPr/>
          <p:nvPr/>
        </p:nvSpPr>
        <p:spPr>
          <a:xfrm>
            <a:off x="9655731" y="6222087"/>
            <a:ext cx="440293" cy="440293"/>
          </a:xfrm>
          <a:prstGeom prst="roundRect">
            <a:avLst>
              <a:gd name="adj" fmla="val 18668"/>
            </a:avLst>
          </a:prstGeom>
          <a:solidFill>
            <a:srgbClr val="EBE2E0"/>
          </a:solidFill>
          <a:ln w="7620">
            <a:solidFill>
              <a:srgbClr val="D1C8C6"/>
            </a:solidFill>
            <a:prstDash val="solid"/>
          </a:ln>
        </p:spPr>
      </p:sp>
      <p:sp>
        <p:nvSpPr>
          <p:cNvPr id="15" name="Text 12"/>
          <p:cNvSpPr/>
          <p:nvPr/>
        </p:nvSpPr>
        <p:spPr>
          <a:xfrm>
            <a:off x="9804202" y="6295430"/>
            <a:ext cx="143351" cy="293489"/>
          </a:xfrm>
          <a:prstGeom prst="rect">
            <a:avLst/>
          </a:prstGeom>
          <a:noFill/>
          <a:ln/>
        </p:spPr>
        <p:txBody>
          <a:bodyPr wrap="none" lIns="0" tIns="0" rIns="0" bIns="0" rtlCol="0" anchor="t"/>
          <a:lstStyle/>
          <a:p>
            <a:pPr marL="0" indent="0" algn="ctr">
              <a:lnSpc>
                <a:spcPts val="2300"/>
              </a:lnSpc>
              <a:buNone/>
            </a:pPr>
            <a:r>
              <a:rPr lang="en-US" sz="2300" b="1" dirty="0">
                <a:solidFill>
                  <a:srgbClr val="443728"/>
                </a:solidFill>
                <a:latin typeface="Crimson Pro Bold" pitchFamily="34" charset="0"/>
                <a:ea typeface="Crimson Pro Bold" pitchFamily="34" charset="-122"/>
                <a:cs typeface="Crimson Pro Bold" pitchFamily="34" charset="-120"/>
              </a:rPr>
              <a:t>3</a:t>
            </a:r>
            <a:endParaRPr lang="en-US" sz="2300" dirty="0"/>
          </a:p>
        </p:txBody>
      </p:sp>
      <p:sp>
        <p:nvSpPr>
          <p:cNvPr id="16" name="Text 13"/>
          <p:cNvSpPr/>
          <p:nvPr/>
        </p:nvSpPr>
        <p:spPr>
          <a:xfrm>
            <a:off x="10291643" y="6222087"/>
            <a:ext cx="2474000" cy="305753"/>
          </a:xfrm>
          <a:prstGeom prst="rect">
            <a:avLst/>
          </a:prstGeom>
          <a:noFill/>
          <a:ln/>
        </p:spPr>
        <p:txBody>
          <a:bodyPr wrap="none" lIns="0" tIns="0" rIns="0" bIns="0" rtlCol="0" anchor="t"/>
          <a:lstStyle/>
          <a:p>
            <a:pPr marL="0" indent="0">
              <a:lnSpc>
                <a:spcPts val="2400"/>
              </a:lnSpc>
              <a:buNone/>
            </a:pPr>
            <a:r>
              <a:rPr lang="en-US" sz="1900" b="1" dirty="0">
                <a:solidFill>
                  <a:srgbClr val="443728"/>
                </a:solidFill>
                <a:latin typeface="Crimson Pro Bold" pitchFamily="34" charset="0"/>
                <a:ea typeface="Crimson Pro Bold" pitchFamily="34" charset="-122"/>
                <a:cs typeface="Crimson Pro Bold" pitchFamily="34" charset="-120"/>
              </a:rPr>
              <a:t>Influenced Modern NLP</a:t>
            </a:r>
            <a:endParaRPr lang="en-US" sz="1900" dirty="0"/>
          </a:p>
        </p:txBody>
      </p:sp>
      <p:sp>
        <p:nvSpPr>
          <p:cNvPr id="17" name="Text 14"/>
          <p:cNvSpPr/>
          <p:nvPr/>
        </p:nvSpPr>
        <p:spPr>
          <a:xfrm>
            <a:off x="10291643" y="6645235"/>
            <a:ext cx="3653909" cy="626269"/>
          </a:xfrm>
          <a:prstGeom prst="rect">
            <a:avLst/>
          </a:prstGeom>
          <a:noFill/>
          <a:ln/>
        </p:spPr>
        <p:txBody>
          <a:bodyPr wrap="square" lIns="0" tIns="0" rIns="0" bIns="0" rtlCol="0" anchor="t"/>
          <a:lstStyle/>
          <a:p>
            <a:pPr marL="0" indent="0">
              <a:lnSpc>
                <a:spcPts val="2450"/>
              </a:lnSpc>
              <a:buNone/>
            </a:pPr>
            <a:r>
              <a:rPr lang="en-US" sz="1500" dirty="0">
                <a:solidFill>
                  <a:srgbClr val="443728"/>
                </a:solidFill>
                <a:latin typeface="Open Sans" pitchFamily="34" charset="0"/>
                <a:ea typeface="Open Sans" pitchFamily="34" charset="-122"/>
                <a:cs typeface="Open Sans" pitchFamily="34" charset="-120"/>
              </a:rPr>
              <a:t>Laid groundwork for advanced language models and techniques</a:t>
            </a:r>
            <a:endParaRPr lang="en-US" sz="1500" dirty="0"/>
          </a:p>
        </p:txBody>
      </p:sp>
      <p:sp>
        <p:nvSpPr>
          <p:cNvPr id="18" name="Rectangle 17"/>
          <p:cNvSpPr/>
          <p:nvPr/>
        </p:nvSpPr>
        <p:spPr>
          <a:xfrm>
            <a:off x="12927724" y="7898524"/>
            <a:ext cx="1545021" cy="141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1776</Words>
  <Application>Microsoft Office PowerPoint</Application>
  <PresentationFormat>Custom</PresentationFormat>
  <Paragraphs>90</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Crimson Pro Bold</vt:lpstr>
      <vt:lpstr>Open Sans</vt:lpstr>
      <vt:lpstr>Calibri</vt:lpstr>
      <vt:lpstr>Open Sans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sanba</cp:lastModifiedBy>
  <cp:revision>7</cp:revision>
  <dcterms:created xsi:type="dcterms:W3CDTF">2024-11-11T17:35:08Z</dcterms:created>
  <dcterms:modified xsi:type="dcterms:W3CDTF">2024-11-11T19:15:53Z</dcterms:modified>
</cp:coreProperties>
</file>