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p:nvPr>
            <p:ph type="sldImg"/>
          </p:nvPr>
        </p:nvSpPr>
        <p:spPr>
          <a:xfrm>
            <a:off x="1143000" y="685800"/>
            <a:ext cx="4572000" cy="3429000"/>
          </a:xfrm>
          <a:prstGeom prst="rect">
            <a:avLst/>
          </a:prstGeom>
        </p:spPr>
        <p:txBody>
          <a:bodyPr/>
          <a:lstStyle/>
          <a:p>
            <a:pPr/>
          </a:p>
        </p:txBody>
      </p:sp>
      <p:sp>
        <p:nvSpPr>
          <p:cNvPr id="72" name="Shape 7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Helvetica Neue"/>
      </a:defRPr>
    </a:lvl1pPr>
    <a:lvl2pPr indent="228600" latinLnBrk="0">
      <a:defRPr sz="1200">
        <a:latin typeface="+mn-lt"/>
        <a:ea typeface="+mn-ea"/>
        <a:cs typeface="+mn-cs"/>
        <a:sym typeface="Helvetica Neue"/>
      </a:defRPr>
    </a:lvl2pPr>
    <a:lvl3pPr indent="457200" latinLnBrk="0">
      <a:defRPr sz="1200">
        <a:latin typeface="+mn-lt"/>
        <a:ea typeface="+mn-ea"/>
        <a:cs typeface="+mn-cs"/>
        <a:sym typeface="Helvetica Neue"/>
      </a:defRPr>
    </a:lvl3pPr>
    <a:lvl4pPr indent="685800" latinLnBrk="0">
      <a:defRPr sz="1200">
        <a:latin typeface="+mn-lt"/>
        <a:ea typeface="+mn-ea"/>
        <a:cs typeface="+mn-cs"/>
        <a:sym typeface="Helvetica Neue"/>
      </a:defRPr>
    </a:lvl4pPr>
    <a:lvl5pPr indent="914400" latinLnBrk="0">
      <a:defRPr sz="1200">
        <a:latin typeface="+mn-lt"/>
        <a:ea typeface="+mn-ea"/>
        <a:cs typeface="+mn-cs"/>
        <a:sym typeface="Helvetica Neue"/>
      </a:defRPr>
    </a:lvl5pPr>
    <a:lvl6pPr indent="1143000" latinLnBrk="0">
      <a:defRPr sz="1200">
        <a:latin typeface="+mn-lt"/>
        <a:ea typeface="+mn-ea"/>
        <a:cs typeface="+mn-cs"/>
        <a:sym typeface="Helvetica Neue"/>
      </a:defRPr>
    </a:lvl6pPr>
    <a:lvl7pPr indent="1371600" latinLnBrk="0">
      <a:defRPr sz="1200">
        <a:latin typeface="+mn-lt"/>
        <a:ea typeface="+mn-ea"/>
        <a:cs typeface="+mn-cs"/>
        <a:sym typeface="Helvetica Neue"/>
      </a:defRPr>
    </a:lvl7pPr>
    <a:lvl8pPr indent="1600200" latinLnBrk="0">
      <a:defRPr sz="1200">
        <a:latin typeface="+mn-lt"/>
        <a:ea typeface="+mn-ea"/>
        <a:cs typeface="+mn-cs"/>
        <a:sym typeface="Helvetica Neue"/>
      </a:defRPr>
    </a:lvl8pPr>
    <a:lvl9pPr indent="1828800" latinLnBrk="0">
      <a:defRPr sz="1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2" name="Title Text"/>
          <p:cNvSpPr/>
          <p:nvPr>
            <p:ph type="title"/>
          </p:nvPr>
        </p:nvSpPr>
        <p:spPr>
          <a:xfrm>
            <a:off x="685800" y="1594485"/>
            <a:ext cx="7772400" cy="1080138"/>
          </a:xfrm>
          <a:prstGeom prst="rect">
            <a:avLst/>
          </a:prstGeom>
        </p:spPr>
        <p:txBody>
          <a:bodyPr/>
          <a:lstStyle/>
          <a:p>
            <a:pPr/>
            <a:r>
              <a:t>Title Text</a:t>
            </a:r>
          </a:p>
        </p:txBody>
      </p:sp>
      <p:sp>
        <p:nvSpPr>
          <p:cNvPr id="13" name="Body Level One…"/>
          <p:cNvSpPr/>
          <p:nvPr>
            <p:ph type="body" sz="quarter" idx="1"/>
          </p:nvPr>
        </p:nvSpPr>
        <p:spPr>
          <a:xfrm>
            <a:off x="1371600" y="2880360"/>
            <a:ext cx="6400800" cy="128587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1" name="Title Text"/>
          <p:cNvSpPr/>
          <p:nvPr>
            <p:ph type="title"/>
          </p:nvPr>
        </p:nvSpPr>
        <p:spPr>
          <a:prstGeom prst="rect">
            <a:avLst/>
          </a:prstGeom>
        </p:spPr>
        <p:txBody>
          <a:bodyPr/>
          <a:lstStyle/>
          <a:p>
            <a:pPr/>
            <a:r>
              <a:t>Title Text</a:t>
            </a:r>
          </a:p>
        </p:txBody>
      </p:sp>
      <p:sp>
        <p:nvSpPr>
          <p:cNvPr id="22"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0">
    <p:spTree>
      <p:nvGrpSpPr>
        <p:cNvPr id="1" name=""/>
        <p:cNvGrpSpPr/>
        <p:nvPr/>
      </p:nvGrpSpPr>
      <p:grpSpPr>
        <a:xfrm>
          <a:off x="0" y="0"/>
          <a:ext cx="0" cy="0"/>
          <a:chOff x="0" y="0"/>
          <a:chExt cx="0" cy="0"/>
        </a:xfrm>
      </p:grpSpPr>
      <p:sp>
        <p:nvSpPr>
          <p:cNvPr id="30" name="Title Text"/>
          <p:cNvSpPr/>
          <p:nvPr>
            <p:ph type="title"/>
          </p:nvPr>
        </p:nvSpPr>
        <p:spPr>
          <a:prstGeom prst="rect">
            <a:avLst/>
          </a:prstGeom>
        </p:spPr>
        <p:txBody>
          <a:bodyPr/>
          <a:lstStyle/>
          <a:p>
            <a:pPr/>
            <a:r>
              <a:t>Title Text</a:t>
            </a:r>
          </a:p>
        </p:txBody>
      </p:sp>
      <p:sp>
        <p:nvSpPr>
          <p:cNvPr id="31"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2"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9" name="Title Text"/>
          <p:cNvSpPr/>
          <p:nvPr>
            <p:ph type="title"/>
          </p:nvPr>
        </p:nvSpPr>
        <p:spPr>
          <a:prstGeom prst="rect">
            <a:avLst/>
          </a:prstGeom>
        </p:spPr>
        <p:txBody>
          <a:bodyPr/>
          <a:lstStyle/>
          <a:p>
            <a:pPr/>
            <a:r>
              <a:t>Title Text</a:t>
            </a:r>
          </a:p>
        </p:txBody>
      </p:sp>
      <p:sp>
        <p:nvSpPr>
          <p:cNvPr id="40" name="Body Level One…"/>
          <p:cNvSpPr/>
          <p:nvPr>
            <p:ph type="body" sz="half" idx="1"/>
          </p:nvPr>
        </p:nvSpPr>
        <p:spPr>
          <a:xfrm>
            <a:off x="457200" y="1183005"/>
            <a:ext cx="3977641" cy="339471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pic>
        <p:nvPicPr>
          <p:cNvPr id="56" name="bg object 16" descr="bg object 16"/>
          <p:cNvPicPr>
            <a:picLocks noChangeAspect="1"/>
          </p:cNvPicPr>
          <p:nvPr/>
        </p:nvPicPr>
        <p:blipFill>
          <a:blip r:embed="rId2">
            <a:extLst/>
          </a:blip>
          <a:stretch>
            <a:fillRect/>
          </a:stretch>
        </p:blipFill>
        <p:spPr>
          <a:xfrm>
            <a:off x="0" y="0"/>
            <a:ext cx="9144000" cy="5143499"/>
          </a:xfrm>
          <a:prstGeom prst="rect">
            <a:avLst/>
          </a:prstGeom>
          <a:ln w="12700">
            <a:miter lim="400000"/>
          </a:ln>
        </p:spPr>
      </p:pic>
      <p:sp>
        <p:nvSpPr>
          <p:cNvPr id="57"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Blank 0">
    <p:spTree>
      <p:nvGrpSpPr>
        <p:cNvPr id="1" name=""/>
        <p:cNvGrpSpPr/>
        <p:nvPr/>
      </p:nvGrpSpPr>
      <p:grpSpPr>
        <a:xfrm>
          <a:off x="0" y="0"/>
          <a:ext cx="0" cy="0"/>
          <a:chOff x="0" y="0"/>
          <a:chExt cx="0" cy="0"/>
        </a:xfrm>
      </p:grpSpPr>
      <p:pic>
        <p:nvPicPr>
          <p:cNvPr id="64" name="5948AB21-F791-4791-A5E4-8E8056B274E4.png" descr="5948AB21-F791-4791-A5E4-8E8056B274E4.png"/>
          <p:cNvPicPr>
            <a:picLocks noChangeAspect="1"/>
          </p:cNvPicPr>
          <p:nvPr/>
        </p:nvPicPr>
        <p:blipFill>
          <a:blip r:embed="rId2">
            <a:extLst/>
          </a:blip>
          <a:stretch>
            <a:fillRect/>
          </a:stretch>
        </p:blipFill>
        <p:spPr>
          <a:xfrm>
            <a:off x="1905000" y="0"/>
            <a:ext cx="5143500" cy="5143500"/>
          </a:xfrm>
          <a:prstGeom prst="rect">
            <a:avLst/>
          </a:prstGeom>
          <a:ln w="12700">
            <a:miter lim="400000"/>
          </a:ln>
        </p:spPr>
      </p:pic>
      <p:sp>
        <p:nvSpPr>
          <p:cNvPr id="6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bg object 16" descr="bg object 16"/>
          <p:cNvPicPr>
            <a:picLocks noChangeAspect="1"/>
          </p:cNvPicPr>
          <p:nvPr/>
        </p:nvPicPr>
        <p:blipFill>
          <a:blip r:embed="rId2">
            <a:extLst/>
          </a:blip>
          <a:stretch>
            <a:fillRect/>
          </a:stretch>
        </p:blipFill>
        <p:spPr>
          <a:xfrm>
            <a:off x="0" y="0"/>
            <a:ext cx="9144000" cy="5143499"/>
          </a:xfrm>
          <a:prstGeom prst="rect">
            <a:avLst/>
          </a:prstGeom>
          <a:ln w="12700">
            <a:miter lim="400000"/>
          </a:ln>
        </p:spPr>
      </p:pic>
      <p:sp>
        <p:nvSpPr>
          <p:cNvPr id="3" name="Title Text"/>
          <p:cNvSpPr/>
          <p:nvPr>
            <p:ph type="title"/>
          </p:nvPr>
        </p:nvSpPr>
        <p:spPr>
          <a:xfrm>
            <a:off x="4082767" y="149734"/>
            <a:ext cx="978465" cy="41719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4" name="Body Level One…"/>
          <p:cNvSpPr/>
          <p:nvPr>
            <p:ph type="body" idx="1"/>
          </p:nvPr>
        </p:nvSpPr>
        <p:spPr>
          <a:xfrm>
            <a:off x="390889" y="1175208"/>
            <a:ext cx="8362223" cy="316992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p:nvPr>
            <p:ph type="sldNum" sz="quarter" idx="2"/>
          </p:nvPr>
        </p:nvSpPr>
        <p:spPr>
          <a:xfrm>
            <a:off x="8419828" y="4783454"/>
            <a:ext cx="266974" cy="279401"/>
          </a:xfrm>
          <a:prstGeom prst="rect">
            <a:avLst/>
          </a:prstGeom>
          <a:ln w="12700">
            <a:miter lim="400000"/>
          </a:ln>
        </p:spPr>
        <p:txBody>
          <a:bodyPr wrap="none" lIns="0" tIns="0" rIns="0" bIns="0">
            <a:spAutoFit/>
          </a:bodyPr>
          <a:lstStyle>
            <a:lvl1pPr algn="r">
              <a:defRPr>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1" spc="0" strike="noStrike" sz="2500" u="none">
          <a:ln>
            <a:noFill/>
          </a:ln>
          <a:solidFill>
            <a:srgbClr val="000000"/>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1" baseline="0" cap="none" i="1" spc="0" strike="noStrike" sz="2500" u="none">
          <a:ln>
            <a:noFill/>
          </a:ln>
          <a:solidFill>
            <a:srgbClr val="000000"/>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1" baseline="0" cap="none" i="1" spc="0" strike="noStrike" sz="2500" u="none">
          <a:ln>
            <a:noFill/>
          </a:ln>
          <a:solidFill>
            <a:srgbClr val="000000"/>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1" baseline="0" cap="none" i="1" spc="0" strike="noStrike" sz="2500" u="none">
          <a:ln>
            <a:noFill/>
          </a:ln>
          <a:solidFill>
            <a:srgbClr val="000000"/>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1" baseline="0" cap="none" i="1" spc="0" strike="noStrike" sz="2500" u="none">
          <a:ln>
            <a:noFill/>
          </a:ln>
          <a:solidFill>
            <a:srgbClr val="000000"/>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1" baseline="0" cap="none" i="1" spc="0" strike="noStrike" sz="2500" u="none">
          <a:ln>
            <a:noFill/>
          </a:ln>
          <a:solidFill>
            <a:srgbClr val="000000"/>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1" baseline="0" cap="none" i="1" spc="0" strike="noStrike" sz="2500" u="none">
          <a:ln>
            <a:noFill/>
          </a:ln>
          <a:solidFill>
            <a:srgbClr val="000000"/>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1" baseline="0" cap="none" i="1" spc="0" strike="noStrike" sz="2500" u="none">
          <a:ln>
            <a:noFill/>
          </a:ln>
          <a:solidFill>
            <a:srgbClr val="000000"/>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1" baseline="0" cap="none" i="1" spc="0" strike="noStrike" sz="2500" u="none">
          <a:ln>
            <a:noFill/>
          </a:ln>
          <a:solidFill>
            <a:srgbClr val="000000"/>
          </a:solidFill>
          <a:uFillTx/>
          <a:latin typeface="Trebuchet MS"/>
          <a:ea typeface="Trebuchet MS"/>
          <a:cs typeface="Trebuchet MS"/>
          <a:sym typeface="Trebuchet MS"/>
        </a:defRPr>
      </a:lvl9pPr>
    </p:titleStyle>
    <p:bodyStyle>
      <a:lvl1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Calibri"/>
          <a:ea typeface="Calibri"/>
          <a:cs typeface="Calibri"/>
          <a:sym typeface="Calibri"/>
        </a:defRPr>
      </a:lvl1pPr>
      <a:lvl2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Calibri"/>
          <a:ea typeface="Calibri"/>
          <a:cs typeface="Calibri"/>
          <a:sym typeface="Calibri"/>
        </a:defRPr>
      </a:lvl2pPr>
      <a:lvl3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Calibri"/>
          <a:ea typeface="Calibri"/>
          <a:cs typeface="Calibri"/>
          <a:sym typeface="Calibri"/>
        </a:defRPr>
      </a:lvl3pPr>
      <a:lvl4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Calibri"/>
          <a:ea typeface="Calibri"/>
          <a:cs typeface="Calibri"/>
          <a:sym typeface="Calibri"/>
        </a:defRPr>
      </a:lvl4pPr>
      <a:lvl5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Calibri"/>
          <a:ea typeface="Calibri"/>
          <a:cs typeface="Calibri"/>
          <a:sym typeface="Calibri"/>
        </a:defRPr>
      </a:lvl5pPr>
      <a:lvl6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Calibri"/>
          <a:ea typeface="Calibri"/>
          <a:cs typeface="Calibri"/>
          <a:sym typeface="Calibri"/>
        </a:defRPr>
      </a:lvl6pPr>
      <a:lvl7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Calibri"/>
          <a:ea typeface="Calibri"/>
          <a:cs typeface="Calibri"/>
          <a:sym typeface="Calibri"/>
        </a:defRPr>
      </a:lvl7pPr>
      <a:lvl8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Calibri"/>
          <a:ea typeface="Calibri"/>
          <a:cs typeface="Calibri"/>
          <a:sym typeface="Calibri"/>
        </a:defRPr>
      </a:lvl8pPr>
      <a:lvl9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1pPr>
      <a:lvl2pPr marL="0" marR="0" indent="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2pPr>
      <a:lvl3pPr marL="0" marR="0" indent="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3pPr>
      <a:lvl4pPr marL="0" marR="0" indent="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4pPr>
      <a:lvl5pPr marL="0" marR="0" indent="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forms.gle/5r5GZfR2t3RVC7Pr6"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vid19-twitter.in/" TargetMode="Externa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4" name="logo.jpeg" descr="logo.jpeg"/>
          <p:cNvPicPr>
            <a:picLocks noChangeAspect="1"/>
          </p:cNvPicPr>
          <p:nvPr/>
        </p:nvPicPr>
        <p:blipFill>
          <a:blip r:embed="rId2">
            <a:extLst/>
          </a:blip>
          <a:stretch>
            <a:fillRect/>
          </a:stretch>
        </p:blipFill>
        <p:spPr>
          <a:xfrm>
            <a:off x="2000250" y="0"/>
            <a:ext cx="5143500" cy="514350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Rules"/>
          <p:cNvSpPr/>
          <p:nvPr>
            <p:ph type="title"/>
          </p:nvPr>
        </p:nvSpPr>
        <p:spPr>
          <a:xfrm>
            <a:off x="4082769" y="354516"/>
            <a:ext cx="978462" cy="417197"/>
          </a:xfrm>
          <a:prstGeom prst="rect">
            <a:avLst/>
          </a:prstGeom>
        </p:spPr>
        <p:txBody>
          <a:bodyPr/>
          <a:lstStyle>
            <a:lvl1pPr>
              <a:defRPr i="0" sz="1800">
                <a:latin typeface="Times New Roman"/>
                <a:ea typeface="Times New Roman"/>
                <a:cs typeface="Times New Roman"/>
                <a:sym typeface="Times New Roman"/>
              </a:defRPr>
            </a:lvl1pPr>
          </a:lstStyle>
          <a:p>
            <a:pPr/>
            <a:r>
              <a:t>Rules </a:t>
            </a:r>
          </a:p>
        </p:txBody>
      </p:sp>
      <p:sp>
        <p:nvSpPr>
          <p:cNvPr id="102" name="If any particular message is to be addressed to a particular person then DM them to avoid disturbance to the whole group…"/>
          <p:cNvSpPr/>
          <p:nvPr>
            <p:ph type="body" idx="1"/>
          </p:nvPr>
        </p:nvSpPr>
        <p:spPr>
          <a:xfrm>
            <a:off x="390888" y="917350"/>
            <a:ext cx="8362224" cy="3641467"/>
          </a:xfrm>
          <a:prstGeom prst="rect">
            <a:avLst/>
          </a:prstGeom>
        </p:spPr>
        <p:txBody>
          <a:bodyPr/>
          <a:lstStyle/>
          <a:p>
            <a:pPr marL="144372" indent="-144372" defTabSz="621791">
              <a:buSzPct val="100000"/>
              <a:buChar char="•"/>
              <a:defRPr b="1" sz="952">
                <a:latin typeface="Times New Roman"/>
                <a:ea typeface="Times New Roman"/>
                <a:cs typeface="Times New Roman"/>
                <a:sym typeface="Times New Roman"/>
              </a:defRPr>
            </a:pPr>
            <a:r>
              <a:t>If any particular message is to be addressed to a particular person then DM them to avoid disturbance to the whole group</a:t>
            </a:r>
          </a:p>
          <a:p>
            <a:pPr marL="204563" indent="-204563" defTabSz="621791">
              <a:buSzPct val="100000"/>
              <a:buChar char="•"/>
              <a:defRPr b="1" sz="952">
                <a:latin typeface="Times New Roman"/>
                <a:ea typeface="Times New Roman"/>
                <a:cs typeface="Times New Roman"/>
                <a:sym typeface="Times New Roman"/>
              </a:defRPr>
            </a:pPr>
          </a:p>
          <a:p>
            <a:pPr marL="204563" indent="-204563" defTabSz="621791">
              <a:buSzPct val="100000"/>
              <a:buChar char="•"/>
              <a:defRPr b="1" sz="952">
                <a:latin typeface="Times New Roman"/>
                <a:ea typeface="Times New Roman"/>
                <a:cs typeface="Times New Roman"/>
                <a:sym typeface="Times New Roman"/>
              </a:defRPr>
            </a:pPr>
            <a:r>
              <a:t>Recording won’t be allowed, MoM can be noted down</a:t>
            </a:r>
          </a:p>
          <a:p>
            <a:pPr marL="204563" indent="-204563" defTabSz="621791">
              <a:buSzPct val="100000"/>
              <a:buChar char="•"/>
              <a:defRPr b="1" sz="952">
                <a:latin typeface="Times New Roman"/>
                <a:ea typeface="Times New Roman"/>
                <a:cs typeface="Times New Roman"/>
                <a:sym typeface="Times New Roman"/>
              </a:defRPr>
            </a:pPr>
          </a:p>
          <a:p>
            <a:pPr marL="204563" indent="-204563" defTabSz="621791">
              <a:buSzPct val="100000"/>
              <a:buChar char="•"/>
              <a:defRPr b="1" sz="952">
                <a:latin typeface="Times New Roman"/>
                <a:ea typeface="Times New Roman"/>
                <a:cs typeface="Times New Roman"/>
                <a:sym typeface="Times New Roman"/>
              </a:defRPr>
            </a:pPr>
            <a:r>
              <a:t>Only those who fill the voluntary service form and attend the meeting will be allowed cities as a volunteer</a:t>
            </a:r>
          </a:p>
          <a:p>
            <a:pPr marL="204563" indent="-204563" defTabSz="621791">
              <a:buSzPct val="100000"/>
              <a:buChar char="•"/>
              <a:defRPr b="1" sz="952">
                <a:latin typeface="Times New Roman"/>
                <a:ea typeface="Times New Roman"/>
                <a:cs typeface="Times New Roman"/>
                <a:sym typeface="Times New Roman"/>
              </a:defRPr>
            </a:pPr>
          </a:p>
          <a:p>
            <a:pPr marL="204563" indent="-204563" defTabSz="621791">
              <a:buSzPct val="100000"/>
              <a:buChar char="•"/>
              <a:defRPr b="1" sz="952">
                <a:latin typeface="Times New Roman"/>
                <a:ea typeface="Times New Roman"/>
                <a:cs typeface="Times New Roman"/>
                <a:sym typeface="Times New Roman"/>
              </a:defRPr>
            </a:pPr>
            <a:r>
              <a:t>The voluntary service that you will be giving is for as long as 1 month with a commitment of minimum 2 hours per week.</a:t>
            </a:r>
          </a:p>
          <a:p>
            <a:pPr defTabSz="621791">
              <a:defRPr b="1" sz="952">
                <a:latin typeface="Times New Roman"/>
                <a:ea typeface="Times New Roman"/>
                <a:cs typeface="Times New Roman"/>
                <a:sym typeface="Times New Roman"/>
              </a:defRPr>
            </a:pPr>
          </a:p>
          <a:p>
            <a:pPr marL="204563" indent="-204563" defTabSz="621791">
              <a:buSzPct val="100000"/>
              <a:buChar char="•"/>
              <a:defRPr b="1" sz="952">
                <a:latin typeface="Times New Roman"/>
                <a:ea typeface="Times New Roman"/>
                <a:cs typeface="Times New Roman"/>
                <a:sym typeface="Times New Roman"/>
              </a:defRPr>
            </a:pPr>
            <a:r>
              <a:t>You will have to work for a minimum of 2 hours per week for a period of 1 month to be able to become a leader in voluntary service by managing city volunteers.</a:t>
            </a:r>
          </a:p>
          <a:p>
            <a:pPr marL="204563" indent="-204563" defTabSz="621791">
              <a:buSzPct val="100000"/>
              <a:buChar char="•"/>
              <a:defRPr b="1" sz="952">
                <a:latin typeface="Times New Roman"/>
                <a:ea typeface="Times New Roman"/>
                <a:cs typeface="Times New Roman"/>
                <a:sym typeface="Times New Roman"/>
              </a:defRPr>
            </a:pPr>
          </a:p>
          <a:p>
            <a:pPr marL="204563" indent="-204563" defTabSz="621791">
              <a:buSzPct val="100000"/>
              <a:buChar char="•"/>
              <a:defRPr b="1" sz="952">
                <a:latin typeface="Times New Roman"/>
                <a:ea typeface="Times New Roman"/>
                <a:cs typeface="Times New Roman"/>
                <a:sym typeface="Times New Roman"/>
              </a:defRPr>
            </a:pPr>
            <a:r>
              <a:t>Hindi,English,Marathi and other forms of language may be used to better communicate. </a:t>
            </a:r>
          </a:p>
          <a:p>
            <a:pPr marL="204563" indent="-204563" defTabSz="621791">
              <a:buSzPct val="100000"/>
              <a:buChar char="•"/>
              <a:defRPr b="1" sz="952">
                <a:latin typeface="Times New Roman"/>
                <a:ea typeface="Times New Roman"/>
                <a:cs typeface="Times New Roman"/>
                <a:sym typeface="Times New Roman"/>
              </a:defRPr>
            </a:pPr>
          </a:p>
          <a:p>
            <a:pPr marL="204563" indent="-204563" defTabSz="621791">
              <a:buSzPct val="100000"/>
              <a:buChar char="•"/>
              <a:defRPr b="1" sz="952">
                <a:latin typeface="Times New Roman"/>
                <a:ea typeface="Times New Roman"/>
                <a:cs typeface="Times New Roman"/>
                <a:sym typeface="Times New Roman"/>
              </a:defRPr>
            </a:pPr>
            <a:r>
              <a:t>The meetings will only last for 45 mins maximum</a:t>
            </a:r>
          </a:p>
          <a:p>
            <a:pPr marL="204563" indent="-204563" defTabSz="621791">
              <a:buSzPct val="100000"/>
              <a:buChar char="•"/>
              <a:defRPr b="1" sz="952">
                <a:latin typeface="Times New Roman"/>
                <a:ea typeface="Times New Roman"/>
                <a:cs typeface="Times New Roman"/>
                <a:sym typeface="Times New Roman"/>
              </a:defRPr>
            </a:pPr>
          </a:p>
          <a:p>
            <a:pPr marL="204563" indent="-204563" defTabSz="621791">
              <a:buSzPct val="100000"/>
              <a:buChar char="•"/>
              <a:defRPr b="1" sz="952">
                <a:latin typeface="Times New Roman"/>
                <a:ea typeface="Times New Roman"/>
                <a:cs typeface="Times New Roman"/>
                <a:sym typeface="Times New Roman"/>
              </a:defRPr>
            </a:pPr>
            <a:r>
              <a:t>Group leaders will conduct separate meetings with their respective city volunteers</a:t>
            </a:r>
          </a:p>
          <a:p>
            <a:pPr marL="204563" indent="-204563" defTabSz="621791">
              <a:buSzPct val="100000"/>
              <a:buChar char="•"/>
              <a:defRPr b="1" sz="952">
                <a:latin typeface="Times New Roman"/>
                <a:ea typeface="Times New Roman"/>
                <a:cs typeface="Times New Roman"/>
                <a:sym typeface="Times New Roman"/>
              </a:defRPr>
            </a:pPr>
          </a:p>
          <a:p>
            <a:pPr marL="204563" indent="-204563" defTabSz="621791">
              <a:buSzPct val="100000"/>
              <a:buChar char="•"/>
              <a:defRPr b="1" sz="952">
                <a:latin typeface="Times New Roman"/>
                <a:ea typeface="Times New Roman"/>
                <a:cs typeface="Times New Roman"/>
                <a:sym typeface="Times New Roman"/>
              </a:defRPr>
            </a:pPr>
            <a:r>
              <a:t>No document should be shared or disclosed unless asked to do so by your leaders.</a:t>
            </a:r>
          </a:p>
          <a:p>
            <a:pPr marL="204563" indent="-204563" defTabSz="621791">
              <a:buSzPct val="100000"/>
              <a:buChar char="•"/>
              <a:defRPr b="1" sz="952">
                <a:latin typeface="Times New Roman"/>
                <a:ea typeface="Times New Roman"/>
                <a:cs typeface="Times New Roman"/>
                <a:sym typeface="Times New Roman"/>
              </a:defRPr>
            </a:pPr>
          </a:p>
          <a:p>
            <a:pPr marL="204563" indent="-204563" defTabSz="621791">
              <a:buSzPct val="100000"/>
              <a:buChar char="•"/>
              <a:defRPr b="1" sz="952">
                <a:latin typeface="Times New Roman"/>
                <a:ea typeface="Times New Roman"/>
                <a:cs typeface="Times New Roman"/>
                <a:sym typeface="Times New Roman"/>
              </a:defRPr>
            </a:pPr>
            <a:r>
              <a:t>Any foul language will instantly force us to remove you from the group</a:t>
            </a:r>
          </a:p>
          <a:p>
            <a:pPr marL="204563" indent="-204563" defTabSz="621791">
              <a:buSzPct val="100000"/>
              <a:buChar char="•"/>
              <a:defRPr b="1" sz="952">
                <a:latin typeface="Times New Roman"/>
                <a:ea typeface="Times New Roman"/>
                <a:cs typeface="Times New Roman"/>
                <a:sym typeface="Times New Roman"/>
              </a:defRPr>
            </a:pPr>
          </a:p>
          <a:p>
            <a:pPr marL="204563" indent="-204563" defTabSz="621791">
              <a:buSzPct val="100000"/>
              <a:buChar char="•"/>
              <a:defRPr b="1" sz="952">
                <a:latin typeface="Times New Roman"/>
                <a:ea typeface="Times New Roman"/>
                <a:cs typeface="Times New Roman"/>
                <a:sym typeface="Times New Roman"/>
              </a:defRPr>
            </a:pPr>
            <a:r>
              <a:t>DM should only be done with prior consent of the one in need</a:t>
            </a:r>
          </a:p>
          <a:p>
            <a:pPr marL="204563" indent="-204563" defTabSz="621791">
              <a:buSzPct val="100000"/>
              <a:buChar char="•"/>
              <a:defRPr b="1" sz="952">
                <a:latin typeface="Times New Roman"/>
                <a:ea typeface="Times New Roman"/>
                <a:cs typeface="Times New Roman"/>
                <a:sym typeface="Times New Roman"/>
              </a:defRPr>
            </a:pPr>
          </a:p>
          <a:p>
            <a:pPr marL="204563" indent="-204563" defTabSz="621791">
              <a:buSzPct val="100000"/>
              <a:buChar char="•"/>
              <a:defRPr b="1" sz="952">
                <a:latin typeface="Times New Roman"/>
                <a:ea typeface="Times New Roman"/>
                <a:cs typeface="Times New Roman"/>
                <a:sym typeface="Times New Roman"/>
              </a:defRPr>
            </a:pPr>
            <a:r>
              <a:t>Only relevant things should be DM ed</a:t>
            </a:r>
          </a:p>
          <a:p>
            <a:pPr marL="204563" indent="-204563" defTabSz="621791">
              <a:buSzPct val="100000"/>
              <a:buChar char="•"/>
              <a:defRPr b="1" sz="952">
                <a:latin typeface="Times New Roman"/>
                <a:ea typeface="Times New Roman"/>
                <a:cs typeface="Times New Roman"/>
                <a:sym typeface="Times New Roman"/>
              </a:defRPr>
            </a:pPr>
          </a:p>
          <a:p>
            <a:pPr marL="204563" indent="-204563" defTabSz="621791">
              <a:buSzPct val="100000"/>
              <a:buChar char="•"/>
              <a:defRPr b="1" sz="952">
                <a:latin typeface="Times New Roman"/>
                <a:ea typeface="Times New Roman"/>
                <a:cs typeface="Times New Roman"/>
                <a:sym typeface="Times New Roman"/>
              </a:defRPr>
            </a:pPr>
            <a:r>
              <a:t>Any false or unsure information regarding the details of the supplier should not be forwarded as it will defame our establishment</a:t>
            </a:r>
          </a:p>
          <a:p>
            <a:pPr marL="204563" indent="-204563" defTabSz="621791">
              <a:buSzPct val="100000"/>
              <a:buChar char="•"/>
              <a:defRPr b="1" sz="952">
                <a:latin typeface="Times New Roman"/>
                <a:ea typeface="Times New Roman"/>
                <a:cs typeface="Times New Roman"/>
                <a:sym typeface="Times New Roman"/>
              </a:defRPr>
            </a:pPr>
          </a:p>
          <a:p>
            <a:pPr marL="204563" indent="-204563" defTabSz="621791">
              <a:buSzPct val="100000"/>
              <a:buChar char="•"/>
              <a:defRPr b="1" sz="952">
                <a:latin typeface="Times New Roman"/>
                <a:ea typeface="Times New Roman"/>
                <a:cs typeface="Times New Roman"/>
                <a:sym typeface="Times New Roman"/>
              </a:defRPr>
            </a:pPr>
            <a:r>
              <a:t>DM is the for the sole purpose of helping people out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06" name="Founder"/>
          <p:cNvGrpSpPr/>
          <p:nvPr/>
        </p:nvGrpSpPr>
        <p:grpSpPr>
          <a:xfrm>
            <a:off x="875902" y="82567"/>
            <a:ext cx="3166904" cy="652712"/>
            <a:chOff x="-1" y="-1"/>
            <a:chExt cx="3166902" cy="652711"/>
          </a:xfrm>
        </p:grpSpPr>
        <p:sp>
          <p:nvSpPr>
            <p:cNvPr id="104" name="Rectangle"/>
            <p:cNvSpPr/>
            <p:nvPr/>
          </p:nvSpPr>
          <p:spPr>
            <a:xfrm>
              <a:off x="-2" y="-2"/>
              <a:ext cx="3166904" cy="652712"/>
            </a:xfrm>
            <a:prstGeom prst="rect">
              <a:avLst/>
            </a:prstGeom>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05" name="Founder"/>
            <p:cNvSpPr/>
            <p:nvPr/>
          </p:nvSpPr>
          <p:spPr>
            <a:xfrm>
              <a:off x="-2" y="31247"/>
              <a:ext cx="3166904" cy="5902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noAutofit/>
            </a:bodyPr>
            <a:lstStyle>
              <a:lvl1pPr>
                <a:defRPr>
                  <a:latin typeface="Calibri"/>
                  <a:ea typeface="Calibri"/>
                  <a:cs typeface="Calibri"/>
                  <a:sym typeface="Calibri"/>
                </a:defRPr>
              </a:lvl1pPr>
            </a:lstStyle>
            <a:p>
              <a:pPr/>
              <a:r>
                <a:t> Founder &amp; Executive Board</a:t>
              </a:r>
            </a:p>
          </p:txBody>
        </p:sp>
      </p:grpSp>
      <p:grpSp>
        <p:nvGrpSpPr>
          <p:cNvPr id="109" name="Supervisor - Dr.Shilpa"/>
          <p:cNvGrpSpPr/>
          <p:nvPr/>
        </p:nvGrpSpPr>
        <p:grpSpPr>
          <a:xfrm>
            <a:off x="4579810" y="212996"/>
            <a:ext cx="2613123" cy="396067"/>
            <a:chOff x="0" y="-1"/>
            <a:chExt cx="2613121" cy="396066"/>
          </a:xfrm>
        </p:grpSpPr>
        <p:sp>
          <p:nvSpPr>
            <p:cNvPr id="107" name="Rectangle"/>
            <p:cNvSpPr/>
            <p:nvPr/>
          </p:nvSpPr>
          <p:spPr>
            <a:xfrm>
              <a:off x="0" y="-2"/>
              <a:ext cx="2613122" cy="396068"/>
            </a:xfrm>
            <a:prstGeom prst="rect">
              <a:avLst/>
            </a:prstGeom>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08" name="Supervisor - Dr.Shilpa"/>
            <p:cNvSpPr/>
            <p:nvPr/>
          </p:nvSpPr>
          <p:spPr>
            <a:xfrm>
              <a:off x="0" y="18961"/>
              <a:ext cx="2613122"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a:latin typeface="Calibri"/>
                  <a:ea typeface="Calibri"/>
                  <a:cs typeface="Calibri"/>
                  <a:sym typeface="Calibri"/>
                </a:defRPr>
              </a:lvl1pPr>
            </a:lstStyle>
            <a:p>
              <a:pPr/>
              <a:r>
                <a:t>Supervisor - Doctor</a:t>
              </a:r>
            </a:p>
          </p:txBody>
        </p:sp>
      </p:grpSp>
      <p:grpSp>
        <p:nvGrpSpPr>
          <p:cNvPr id="112" name="Leaders"/>
          <p:cNvGrpSpPr/>
          <p:nvPr/>
        </p:nvGrpSpPr>
        <p:grpSpPr>
          <a:xfrm>
            <a:off x="1076587" y="923116"/>
            <a:ext cx="210387" cy="4222682"/>
            <a:chOff x="0" y="0"/>
            <a:chExt cx="210385" cy="4222681"/>
          </a:xfrm>
        </p:grpSpPr>
        <p:sp>
          <p:nvSpPr>
            <p:cNvPr id="110" name="Rectangle"/>
            <p:cNvSpPr/>
            <p:nvPr/>
          </p:nvSpPr>
          <p:spPr>
            <a:xfrm>
              <a:off x="0" y="-1"/>
              <a:ext cx="210387" cy="4222682"/>
            </a:xfrm>
            <a:prstGeom prst="rect">
              <a:avLst/>
            </a:prstGeom>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1" name="Leaders"/>
            <p:cNvSpPr/>
            <p:nvPr/>
          </p:nvSpPr>
          <p:spPr>
            <a:xfrm>
              <a:off x="0" y="998819"/>
              <a:ext cx="210387" cy="2225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a:latin typeface="Calibri"/>
                  <a:ea typeface="Calibri"/>
                  <a:cs typeface="Calibri"/>
                  <a:sym typeface="Calibri"/>
                </a:defRPr>
              </a:lvl1pPr>
            </a:lstStyle>
            <a:p>
              <a:pPr/>
              <a:r>
                <a:t>          Leaders</a:t>
              </a:r>
            </a:p>
          </p:txBody>
        </p:sp>
      </p:grpSp>
      <p:sp>
        <p:nvSpPr>
          <p:cNvPr id="113" name="Gurugram"/>
          <p:cNvSpPr/>
          <p:nvPr/>
        </p:nvSpPr>
        <p:spPr>
          <a:xfrm>
            <a:off x="64836" y="1020796"/>
            <a:ext cx="844929"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200">
                <a:latin typeface="Times New Roman"/>
                <a:ea typeface="Times New Roman"/>
                <a:cs typeface="Times New Roman"/>
                <a:sym typeface="Times New Roman"/>
              </a:defRPr>
            </a:lvl1pPr>
          </a:lstStyle>
          <a:p>
            <a:pPr/>
            <a:r>
              <a:t>Gurugram </a:t>
            </a:r>
          </a:p>
        </p:txBody>
      </p:sp>
      <p:sp>
        <p:nvSpPr>
          <p:cNvPr id="114" name="Mumbai"/>
          <p:cNvSpPr/>
          <p:nvPr/>
        </p:nvSpPr>
        <p:spPr>
          <a:xfrm>
            <a:off x="65330" y="3609306"/>
            <a:ext cx="701086"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200">
                <a:latin typeface="Times New Roman"/>
                <a:ea typeface="Times New Roman"/>
                <a:cs typeface="Times New Roman"/>
                <a:sym typeface="Times New Roman"/>
              </a:defRPr>
            </a:lvl1pPr>
          </a:lstStyle>
          <a:p>
            <a:pPr/>
            <a:r>
              <a:t> Mumbai</a:t>
            </a:r>
          </a:p>
        </p:txBody>
      </p:sp>
      <p:sp>
        <p:nvSpPr>
          <p:cNvPr id="115" name="Chennai"/>
          <p:cNvSpPr/>
          <p:nvPr/>
        </p:nvSpPr>
        <p:spPr>
          <a:xfrm>
            <a:off x="88547" y="3800328"/>
            <a:ext cx="654653"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200">
                <a:latin typeface="Times New Roman"/>
                <a:ea typeface="Times New Roman"/>
                <a:cs typeface="Times New Roman"/>
                <a:sym typeface="Times New Roman"/>
              </a:defRPr>
            </a:lvl1pPr>
          </a:lstStyle>
          <a:p>
            <a:pPr/>
            <a:r>
              <a:t>Chennai</a:t>
            </a:r>
          </a:p>
        </p:txBody>
      </p:sp>
      <p:sp>
        <p:nvSpPr>
          <p:cNvPr id="116" name="Indore"/>
          <p:cNvSpPr/>
          <p:nvPr/>
        </p:nvSpPr>
        <p:spPr>
          <a:xfrm>
            <a:off x="125978" y="1629480"/>
            <a:ext cx="579792"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200">
                <a:latin typeface="Times New Roman"/>
                <a:ea typeface="Times New Roman"/>
                <a:cs typeface="Times New Roman"/>
                <a:sym typeface="Times New Roman"/>
              </a:defRPr>
            </a:lvl1pPr>
          </a:lstStyle>
          <a:p>
            <a:pPr/>
            <a:r>
              <a:t>Indore </a:t>
            </a:r>
          </a:p>
        </p:txBody>
      </p:sp>
      <p:sp>
        <p:nvSpPr>
          <p:cNvPr id="117" name="Delhi"/>
          <p:cNvSpPr/>
          <p:nvPr/>
        </p:nvSpPr>
        <p:spPr>
          <a:xfrm>
            <a:off x="190234" y="3194180"/>
            <a:ext cx="451279"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200">
                <a:latin typeface="Times New Roman"/>
                <a:ea typeface="Times New Roman"/>
                <a:cs typeface="Times New Roman"/>
                <a:sym typeface="Times New Roman"/>
              </a:defRPr>
            </a:lvl1pPr>
          </a:lstStyle>
          <a:p>
            <a:pPr/>
            <a:r>
              <a:t>Delhi</a:t>
            </a:r>
          </a:p>
        </p:txBody>
      </p:sp>
      <p:sp>
        <p:nvSpPr>
          <p:cNvPr id="118" name="Lucknow"/>
          <p:cNvSpPr/>
          <p:nvPr/>
        </p:nvSpPr>
        <p:spPr>
          <a:xfrm>
            <a:off x="66003" y="1325140"/>
            <a:ext cx="713961"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200">
                <a:latin typeface="Times New Roman"/>
                <a:ea typeface="Times New Roman"/>
                <a:cs typeface="Times New Roman"/>
                <a:sym typeface="Times New Roman"/>
              </a:defRPr>
            </a:lvl1pPr>
          </a:lstStyle>
          <a:p>
            <a:pPr/>
            <a:r>
              <a:t>Lucknow</a:t>
            </a:r>
          </a:p>
        </p:txBody>
      </p:sp>
      <p:sp>
        <p:nvSpPr>
          <p:cNvPr id="119" name="Patna"/>
          <p:cNvSpPr/>
          <p:nvPr/>
        </p:nvSpPr>
        <p:spPr>
          <a:xfrm>
            <a:off x="173304" y="4379343"/>
            <a:ext cx="485137"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200">
                <a:latin typeface="Times New Roman"/>
                <a:ea typeface="Times New Roman"/>
                <a:cs typeface="Times New Roman"/>
                <a:sym typeface="Times New Roman"/>
              </a:defRPr>
            </a:lvl1pPr>
          </a:lstStyle>
          <a:p>
            <a:pPr/>
            <a:r>
              <a:t>Patna</a:t>
            </a:r>
          </a:p>
        </p:txBody>
      </p:sp>
      <p:sp>
        <p:nvSpPr>
          <p:cNvPr id="120" name="Jaipur"/>
          <p:cNvSpPr/>
          <p:nvPr/>
        </p:nvSpPr>
        <p:spPr>
          <a:xfrm>
            <a:off x="147855" y="1192180"/>
            <a:ext cx="536036"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200">
                <a:latin typeface="Times New Roman"/>
                <a:ea typeface="Times New Roman"/>
                <a:cs typeface="Times New Roman"/>
                <a:sym typeface="Times New Roman"/>
              </a:defRPr>
            </a:lvl1pPr>
          </a:lstStyle>
          <a:p>
            <a:pPr/>
            <a:r>
              <a:t>Jaipur</a:t>
            </a:r>
          </a:p>
        </p:txBody>
      </p:sp>
      <p:sp>
        <p:nvSpPr>
          <p:cNvPr id="121" name="Hyderabad"/>
          <p:cNvSpPr/>
          <p:nvPr/>
        </p:nvSpPr>
        <p:spPr>
          <a:xfrm>
            <a:off x="-23595" y="1818880"/>
            <a:ext cx="878936"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200">
                <a:latin typeface="Times New Roman"/>
                <a:ea typeface="Times New Roman"/>
                <a:cs typeface="Times New Roman"/>
                <a:sym typeface="Times New Roman"/>
              </a:defRPr>
            </a:lvl1pPr>
          </a:lstStyle>
          <a:p>
            <a:pPr/>
            <a:r>
              <a:t>Hyderabad </a:t>
            </a:r>
          </a:p>
        </p:txBody>
      </p:sp>
      <p:sp>
        <p:nvSpPr>
          <p:cNvPr id="122" name="Ranchi"/>
          <p:cNvSpPr/>
          <p:nvPr/>
        </p:nvSpPr>
        <p:spPr>
          <a:xfrm>
            <a:off x="130925" y="2232392"/>
            <a:ext cx="569895"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defRPr b="1" sz="1200">
                <a:latin typeface="Times New Roman"/>
                <a:ea typeface="Times New Roman"/>
                <a:cs typeface="Times New Roman"/>
                <a:sym typeface="Times New Roman"/>
              </a:defRPr>
            </a:lvl1pPr>
          </a:lstStyle>
          <a:p>
            <a:pPr/>
            <a:r>
              <a:t>Ranchi</a:t>
            </a:r>
          </a:p>
        </p:txBody>
      </p:sp>
      <p:sp>
        <p:nvSpPr>
          <p:cNvPr id="123" name="Ahmedabad"/>
          <p:cNvSpPr/>
          <p:nvPr/>
        </p:nvSpPr>
        <p:spPr>
          <a:xfrm>
            <a:off x="-32003" y="2072675"/>
            <a:ext cx="938318"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defRPr b="1" sz="1200">
                <a:latin typeface="Times New Roman"/>
                <a:ea typeface="Times New Roman"/>
                <a:cs typeface="Times New Roman"/>
                <a:sym typeface="Times New Roman"/>
              </a:defRPr>
            </a:lvl1pPr>
          </a:lstStyle>
          <a:p>
            <a:pPr/>
            <a:r>
              <a:t>Ahmedabad </a:t>
            </a:r>
          </a:p>
        </p:txBody>
      </p:sp>
      <p:sp>
        <p:nvSpPr>
          <p:cNvPr id="124" name="Surat"/>
          <p:cNvSpPr/>
          <p:nvPr/>
        </p:nvSpPr>
        <p:spPr>
          <a:xfrm>
            <a:off x="116560" y="4017679"/>
            <a:ext cx="506345"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defRPr b="1" sz="1200">
                <a:latin typeface="Times New Roman"/>
                <a:ea typeface="Times New Roman"/>
                <a:cs typeface="Times New Roman"/>
                <a:sym typeface="Times New Roman"/>
              </a:defRPr>
            </a:lvl1pPr>
          </a:lstStyle>
          <a:p>
            <a:pPr/>
            <a:r>
              <a:t>Surat </a:t>
            </a:r>
          </a:p>
        </p:txBody>
      </p:sp>
      <p:sp>
        <p:nvSpPr>
          <p:cNvPr id="125" name="Chandigarh"/>
          <p:cNvSpPr/>
          <p:nvPr/>
        </p:nvSpPr>
        <p:spPr>
          <a:xfrm>
            <a:off x="22345" y="4654308"/>
            <a:ext cx="929910"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defRPr b="1" sz="1200">
                <a:latin typeface="Times New Roman"/>
                <a:ea typeface="Times New Roman"/>
                <a:cs typeface="Times New Roman"/>
                <a:sym typeface="Times New Roman"/>
              </a:defRPr>
            </a:lvl1pPr>
          </a:lstStyle>
          <a:p>
            <a:pPr/>
            <a:r>
              <a:t>Chandigarh </a:t>
            </a:r>
          </a:p>
        </p:txBody>
      </p:sp>
      <p:sp>
        <p:nvSpPr>
          <p:cNvPr id="126" name="Goa"/>
          <p:cNvSpPr/>
          <p:nvPr/>
        </p:nvSpPr>
        <p:spPr>
          <a:xfrm>
            <a:off x="228334" y="2434014"/>
            <a:ext cx="375078"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defRPr b="1" sz="1200">
                <a:latin typeface="Times New Roman"/>
                <a:ea typeface="Times New Roman"/>
                <a:cs typeface="Times New Roman"/>
                <a:sym typeface="Times New Roman"/>
              </a:defRPr>
            </a:lvl1pPr>
          </a:lstStyle>
          <a:p>
            <a:pPr/>
            <a:r>
              <a:t>Goa</a:t>
            </a:r>
          </a:p>
        </p:txBody>
      </p:sp>
      <p:sp>
        <p:nvSpPr>
          <p:cNvPr id="127" name="Bangalore"/>
          <p:cNvSpPr/>
          <p:nvPr/>
        </p:nvSpPr>
        <p:spPr>
          <a:xfrm>
            <a:off x="82481" y="4235029"/>
            <a:ext cx="770217"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defRPr b="1" sz="1200">
                <a:latin typeface="Times New Roman"/>
                <a:ea typeface="Times New Roman"/>
                <a:cs typeface="Times New Roman"/>
                <a:sym typeface="Times New Roman"/>
              </a:defRPr>
            </a:lvl1pPr>
          </a:lstStyle>
          <a:p>
            <a:pPr/>
            <a:r>
              <a:t>Bangalore</a:t>
            </a:r>
          </a:p>
        </p:txBody>
      </p:sp>
      <p:sp>
        <p:nvSpPr>
          <p:cNvPr id="128" name="Noida"/>
          <p:cNvSpPr/>
          <p:nvPr/>
        </p:nvSpPr>
        <p:spPr>
          <a:xfrm>
            <a:off x="169025" y="3004783"/>
            <a:ext cx="493695"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defRPr b="1" sz="1200">
                <a:latin typeface="Times New Roman"/>
                <a:ea typeface="Times New Roman"/>
                <a:cs typeface="Times New Roman"/>
                <a:sym typeface="Times New Roman"/>
              </a:defRPr>
            </a:lvl1pPr>
          </a:lstStyle>
          <a:p>
            <a:pPr/>
            <a:r>
              <a:t>Noida</a:t>
            </a:r>
          </a:p>
        </p:txBody>
      </p:sp>
      <p:sp>
        <p:nvSpPr>
          <p:cNvPr id="129" name="Pune"/>
          <p:cNvSpPr/>
          <p:nvPr/>
        </p:nvSpPr>
        <p:spPr>
          <a:xfrm>
            <a:off x="190234" y="4860752"/>
            <a:ext cx="472486"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defRPr b="1" sz="1200">
                <a:latin typeface="Times New Roman"/>
                <a:ea typeface="Times New Roman"/>
                <a:cs typeface="Times New Roman"/>
                <a:sym typeface="Times New Roman"/>
              </a:defRPr>
            </a:lvl1pPr>
          </a:lstStyle>
          <a:p>
            <a:pPr/>
            <a:r>
              <a:t>Pune </a:t>
            </a:r>
          </a:p>
        </p:txBody>
      </p:sp>
      <p:sp>
        <p:nvSpPr>
          <p:cNvPr id="130" name="Varanasi"/>
          <p:cNvSpPr/>
          <p:nvPr/>
        </p:nvSpPr>
        <p:spPr>
          <a:xfrm>
            <a:off x="55396" y="2618587"/>
            <a:ext cx="720956"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defRPr b="1" sz="1200">
                <a:latin typeface="Times New Roman"/>
                <a:ea typeface="Times New Roman"/>
                <a:cs typeface="Times New Roman"/>
                <a:sym typeface="Times New Roman"/>
              </a:defRPr>
            </a:lvl1pPr>
          </a:lstStyle>
          <a:p>
            <a:pPr/>
            <a:r>
              <a:t>Varanasi </a:t>
            </a:r>
          </a:p>
        </p:txBody>
      </p:sp>
      <p:sp>
        <p:nvSpPr>
          <p:cNvPr id="131" name="Kolkata"/>
          <p:cNvSpPr/>
          <p:nvPr/>
        </p:nvSpPr>
        <p:spPr>
          <a:xfrm>
            <a:off x="118425" y="3408031"/>
            <a:ext cx="667228"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defRPr b="1" sz="1200">
                <a:latin typeface="Times New Roman"/>
                <a:ea typeface="Times New Roman"/>
                <a:cs typeface="Times New Roman"/>
                <a:sym typeface="Times New Roman"/>
              </a:defRPr>
            </a:lvl1pPr>
          </a:lstStyle>
          <a:p>
            <a:pPr/>
            <a:r>
              <a:t>Kolkata </a:t>
            </a:r>
          </a:p>
        </p:txBody>
      </p:sp>
      <p:sp>
        <p:nvSpPr>
          <p:cNvPr id="132" name="Ludhiana"/>
          <p:cNvSpPr/>
          <p:nvPr/>
        </p:nvSpPr>
        <p:spPr>
          <a:xfrm>
            <a:off x="46095" y="2820210"/>
            <a:ext cx="739558"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defRPr b="1" sz="1200">
                <a:latin typeface="Times New Roman"/>
                <a:ea typeface="Times New Roman"/>
                <a:cs typeface="Times New Roman"/>
                <a:sym typeface="Times New Roman"/>
              </a:defRPr>
            </a:lvl1pPr>
          </a:lstStyle>
          <a:p>
            <a:pPr/>
            <a:r>
              <a:t>Ludhiana</a:t>
            </a:r>
          </a:p>
        </p:txBody>
      </p:sp>
      <p:sp>
        <p:nvSpPr>
          <p:cNvPr id="133" name="Line"/>
          <p:cNvSpPr/>
          <p:nvPr/>
        </p:nvSpPr>
        <p:spPr>
          <a:xfrm>
            <a:off x="1181779" y="714476"/>
            <a:ext cx="1" cy="22944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34" name="Line"/>
          <p:cNvSpPr/>
          <p:nvPr/>
        </p:nvSpPr>
        <p:spPr>
          <a:xfrm flipH="1">
            <a:off x="854163" y="1158528"/>
            <a:ext cx="235787" cy="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35" name="Line"/>
          <p:cNvSpPr/>
          <p:nvPr/>
        </p:nvSpPr>
        <p:spPr>
          <a:xfrm flipH="1">
            <a:off x="854165" y="1329912"/>
            <a:ext cx="235787" cy="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36" name="Line"/>
          <p:cNvSpPr/>
          <p:nvPr/>
        </p:nvSpPr>
        <p:spPr>
          <a:xfrm flipH="1">
            <a:off x="854165" y="1496612"/>
            <a:ext cx="235787" cy="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37" name="Line"/>
          <p:cNvSpPr/>
          <p:nvPr/>
        </p:nvSpPr>
        <p:spPr>
          <a:xfrm flipH="1">
            <a:off x="854165" y="1784435"/>
            <a:ext cx="235787" cy="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38" name="Line"/>
          <p:cNvSpPr/>
          <p:nvPr/>
        </p:nvSpPr>
        <p:spPr>
          <a:xfrm flipH="1">
            <a:off x="854163" y="1956611"/>
            <a:ext cx="235787" cy="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39" name="Line"/>
          <p:cNvSpPr/>
          <p:nvPr/>
        </p:nvSpPr>
        <p:spPr>
          <a:xfrm flipH="1">
            <a:off x="854163" y="2230160"/>
            <a:ext cx="235787" cy="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40" name="Line"/>
          <p:cNvSpPr/>
          <p:nvPr/>
        </p:nvSpPr>
        <p:spPr>
          <a:xfrm flipH="1">
            <a:off x="854163" y="2411133"/>
            <a:ext cx="235787" cy="4"/>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41" name="Line"/>
          <p:cNvSpPr/>
          <p:nvPr/>
        </p:nvSpPr>
        <p:spPr>
          <a:xfrm flipH="1">
            <a:off x="854163" y="2591085"/>
            <a:ext cx="235787" cy="4"/>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42" name="Line"/>
          <p:cNvSpPr/>
          <p:nvPr/>
        </p:nvSpPr>
        <p:spPr>
          <a:xfrm flipH="1">
            <a:off x="854165" y="2800729"/>
            <a:ext cx="235787" cy="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43" name="Line"/>
          <p:cNvSpPr/>
          <p:nvPr/>
        </p:nvSpPr>
        <p:spPr>
          <a:xfrm flipH="1">
            <a:off x="854165" y="2982995"/>
            <a:ext cx="235787" cy="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44" name="Line"/>
          <p:cNvSpPr/>
          <p:nvPr/>
        </p:nvSpPr>
        <p:spPr>
          <a:xfrm flipH="1">
            <a:off x="854165" y="3180147"/>
            <a:ext cx="235787" cy="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45" name="Line"/>
          <p:cNvSpPr/>
          <p:nvPr/>
        </p:nvSpPr>
        <p:spPr>
          <a:xfrm flipH="1">
            <a:off x="854165" y="3371231"/>
            <a:ext cx="235787" cy="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46" name="Line"/>
          <p:cNvSpPr/>
          <p:nvPr/>
        </p:nvSpPr>
        <p:spPr>
          <a:xfrm flipH="1">
            <a:off x="854165" y="3556679"/>
            <a:ext cx="235787" cy="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47" name="Line"/>
          <p:cNvSpPr/>
          <p:nvPr/>
        </p:nvSpPr>
        <p:spPr>
          <a:xfrm flipH="1">
            <a:off x="854165" y="4155411"/>
            <a:ext cx="235787" cy="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48" name="Line"/>
          <p:cNvSpPr/>
          <p:nvPr/>
        </p:nvSpPr>
        <p:spPr>
          <a:xfrm flipH="1">
            <a:off x="854165" y="4998484"/>
            <a:ext cx="235787" cy="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49" name="Line"/>
          <p:cNvSpPr/>
          <p:nvPr/>
        </p:nvSpPr>
        <p:spPr>
          <a:xfrm flipH="1">
            <a:off x="854165" y="4807460"/>
            <a:ext cx="235787" cy="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50" name="Line"/>
          <p:cNvSpPr/>
          <p:nvPr/>
        </p:nvSpPr>
        <p:spPr>
          <a:xfrm flipH="1">
            <a:off x="854165" y="4516775"/>
            <a:ext cx="235787" cy="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51" name="Line"/>
          <p:cNvSpPr/>
          <p:nvPr/>
        </p:nvSpPr>
        <p:spPr>
          <a:xfrm flipH="1">
            <a:off x="854165" y="4366154"/>
            <a:ext cx="235787" cy="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52" name="Line"/>
          <p:cNvSpPr/>
          <p:nvPr/>
        </p:nvSpPr>
        <p:spPr>
          <a:xfrm flipH="1">
            <a:off x="854163" y="3951225"/>
            <a:ext cx="235787" cy="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53" name="Line"/>
          <p:cNvSpPr/>
          <p:nvPr/>
        </p:nvSpPr>
        <p:spPr>
          <a:xfrm flipH="1">
            <a:off x="854165" y="3747039"/>
            <a:ext cx="235787" cy="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54" name="CERTIFICATES DISTRIBUTION…"/>
          <p:cNvSpPr/>
          <p:nvPr/>
        </p:nvSpPr>
        <p:spPr>
          <a:xfrm>
            <a:off x="5365938" y="745280"/>
            <a:ext cx="2133247" cy="447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120315" indent="-120315">
              <a:buSzPct val="100000"/>
              <a:buChar char="•"/>
              <a:defRPr sz="1200">
                <a:latin typeface="Calibri"/>
                <a:ea typeface="Calibri"/>
                <a:cs typeface="Calibri"/>
                <a:sym typeface="Calibri"/>
              </a:defRPr>
            </a:pPr>
            <a:r>
              <a:t>CERTIFICATES DISTRIBUTION</a:t>
            </a:r>
          </a:p>
          <a:p>
            <a:pPr marL="120315" indent="-120315">
              <a:buSzPct val="100000"/>
              <a:buChar char="•"/>
              <a:defRPr sz="1200">
                <a:latin typeface="Calibri"/>
                <a:ea typeface="Calibri"/>
                <a:cs typeface="Calibri"/>
                <a:sym typeface="Calibri"/>
              </a:defRPr>
            </a:pPr>
            <a:r>
              <a:t>Lecture series</a:t>
            </a:r>
          </a:p>
        </p:txBody>
      </p:sp>
      <p:sp>
        <p:nvSpPr>
          <p:cNvPr id="155" name="Line"/>
          <p:cNvSpPr/>
          <p:nvPr/>
        </p:nvSpPr>
        <p:spPr>
          <a:xfrm>
            <a:off x="4043287" y="337694"/>
            <a:ext cx="536042" cy="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56" name="Line"/>
          <p:cNvSpPr/>
          <p:nvPr/>
        </p:nvSpPr>
        <p:spPr>
          <a:xfrm flipH="1" flipV="1">
            <a:off x="4058132" y="565373"/>
            <a:ext cx="506351" cy="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57" name="Line"/>
          <p:cNvSpPr/>
          <p:nvPr/>
        </p:nvSpPr>
        <p:spPr>
          <a:xfrm flipH="1">
            <a:off x="854165" y="968798"/>
            <a:ext cx="235787" cy="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58" name="Manipur"/>
          <p:cNvSpPr/>
          <p:nvPr/>
        </p:nvSpPr>
        <p:spPr>
          <a:xfrm>
            <a:off x="172811" y="822733"/>
            <a:ext cx="688437"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200">
                <a:latin typeface="Times New Roman"/>
                <a:ea typeface="Times New Roman"/>
                <a:cs typeface="Times New Roman"/>
                <a:sym typeface="Times New Roman"/>
              </a:defRPr>
            </a:lvl1pPr>
          </a:lstStyle>
          <a:p>
            <a:pPr/>
            <a:r>
              <a:t>Manipur</a:t>
            </a:r>
          </a:p>
        </p:txBody>
      </p:sp>
      <p:sp>
        <p:nvSpPr>
          <p:cNvPr id="159" name="Line"/>
          <p:cNvSpPr/>
          <p:nvPr/>
        </p:nvSpPr>
        <p:spPr>
          <a:xfrm flipH="1">
            <a:off x="854165" y="1629005"/>
            <a:ext cx="235787" cy="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60" name="Jammu"/>
          <p:cNvSpPr/>
          <p:nvPr/>
        </p:nvSpPr>
        <p:spPr>
          <a:xfrm>
            <a:off x="72134" y="1481386"/>
            <a:ext cx="595196"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200">
                <a:latin typeface="Times New Roman"/>
                <a:ea typeface="Times New Roman"/>
                <a:cs typeface="Times New Roman"/>
                <a:sym typeface="Times New Roman"/>
              </a:defRPr>
            </a:lvl1pPr>
          </a:lstStyle>
          <a:p>
            <a:pPr/>
            <a:r>
              <a:t>Jammu</a:t>
            </a:r>
          </a:p>
        </p:txBody>
      </p:sp>
      <p:sp>
        <p:nvSpPr>
          <p:cNvPr id="161" name="Line"/>
          <p:cNvSpPr/>
          <p:nvPr/>
        </p:nvSpPr>
        <p:spPr>
          <a:xfrm flipH="1">
            <a:off x="854165" y="4664116"/>
            <a:ext cx="235787" cy="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62" name="Amritsar"/>
          <p:cNvSpPr/>
          <p:nvPr/>
        </p:nvSpPr>
        <p:spPr>
          <a:xfrm>
            <a:off x="99522" y="4517075"/>
            <a:ext cx="705031"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200">
                <a:latin typeface="Times New Roman"/>
                <a:ea typeface="Times New Roman"/>
                <a:cs typeface="Times New Roman"/>
                <a:sym typeface="Times New Roman"/>
              </a:defRPr>
            </a:lvl1pPr>
          </a:lstStyle>
          <a:p>
            <a:pPr/>
            <a:r>
              <a:t>Amritsar</a:t>
            </a:r>
          </a:p>
        </p:txBody>
      </p:sp>
      <p:sp>
        <p:nvSpPr>
          <p:cNvPr id="163" name="Line"/>
          <p:cNvSpPr/>
          <p:nvPr/>
        </p:nvSpPr>
        <p:spPr>
          <a:xfrm flipH="1">
            <a:off x="849746" y="2080447"/>
            <a:ext cx="235788" cy="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64" name="Graphics team…"/>
          <p:cNvSpPr/>
          <p:nvPr/>
        </p:nvSpPr>
        <p:spPr>
          <a:xfrm>
            <a:off x="2321699" y="1114553"/>
            <a:ext cx="995394" cy="447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200">
                <a:latin typeface="Calibri"/>
                <a:ea typeface="Calibri"/>
                <a:cs typeface="Calibri"/>
                <a:sym typeface="Calibri"/>
              </a:defRPr>
            </a:lvl1pPr>
          </a:lstStyle>
          <a:p>
            <a:pPr/>
            <a:r>
              <a:t>CORE TEAMS</a:t>
            </a:r>
          </a:p>
        </p:txBody>
      </p:sp>
      <p:sp>
        <p:nvSpPr>
          <p:cNvPr id="165" name="Line"/>
          <p:cNvSpPr/>
          <p:nvPr/>
        </p:nvSpPr>
        <p:spPr>
          <a:xfrm>
            <a:off x="2601459" y="747830"/>
            <a:ext cx="1" cy="347166"/>
          </a:xfrm>
          <a:prstGeom prst="line">
            <a:avLst/>
          </a:prstGeom>
          <a:ln w="25400">
            <a:solidFill>
              <a:schemeClr val="accent1"/>
            </a:solidFill>
            <a:tailEnd type="triangle"/>
          </a:ln>
          <a:effectLst>
            <a:outerShdw sx="100000" sy="100000" kx="0" ky="0" algn="b" rotWithShape="0" blurRad="38100" dist="23000" dir="5400000">
              <a:srgbClr val="000000">
                <a:alpha val="35000"/>
              </a:srgbClr>
            </a:outerShdw>
          </a:effectLst>
        </p:spPr>
        <p:txBody>
          <a:bodyPr lIns="45718" tIns="45718" rIns="45718" bIns="45718"/>
          <a:lstStyle/>
          <a:p>
            <a:pPr/>
          </a:p>
        </p:txBody>
      </p:sp>
      <p:sp>
        <p:nvSpPr>
          <p:cNvPr id="166" name="Bhopal"/>
          <p:cNvSpPr/>
          <p:nvPr/>
        </p:nvSpPr>
        <p:spPr>
          <a:xfrm>
            <a:off x="84712" y="1942716"/>
            <a:ext cx="570043"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200">
                <a:latin typeface="Times New Roman"/>
                <a:ea typeface="Times New Roman"/>
                <a:cs typeface="Times New Roman"/>
                <a:sym typeface="Times New Roman"/>
              </a:defRPr>
            </a:lvl1pPr>
          </a:lstStyle>
          <a:p>
            <a:pPr/>
            <a:r>
              <a:t>Bhopal</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Title"/>
          <p:cNvSpPr/>
          <p:nvPr>
            <p:ph type="title"/>
          </p:nvPr>
        </p:nvSpPr>
        <p:spPr>
          <a:xfrm>
            <a:off x="4082767" y="149733"/>
            <a:ext cx="1486840" cy="417199"/>
          </a:xfrm>
          <a:prstGeom prst="rect">
            <a:avLst/>
          </a:prstGeom>
        </p:spPr>
        <p:txBody>
          <a:bodyPr/>
          <a:lstStyle/>
          <a:p>
            <a:pPr/>
            <a:r>
              <a:t> </a:t>
            </a:r>
          </a:p>
        </p:txBody>
      </p:sp>
      <p:sp>
        <p:nvSpPr>
          <p:cNvPr id="169" name="You will have to work for a minimum of 2 hours per week for 1 month to get the appreciation certificate signed by a doctor for voluntary services on the two days allotted to you with the time slot you choose to work in.…"/>
          <p:cNvSpPr/>
          <p:nvPr>
            <p:ph type="body" idx="1"/>
          </p:nvPr>
        </p:nvSpPr>
        <p:spPr>
          <a:xfrm>
            <a:off x="390890" y="1120342"/>
            <a:ext cx="8362220" cy="3169924"/>
          </a:xfrm>
          <a:prstGeom prst="rect">
            <a:avLst/>
          </a:prstGeom>
        </p:spPr>
        <p:txBody>
          <a:bodyPr/>
          <a:lstStyle/>
          <a:p>
            <a:pPr marL="151596" indent="-151596" defTabSz="768095">
              <a:lnSpc>
                <a:spcPct val="150000"/>
              </a:lnSpc>
              <a:buSzPct val="100000"/>
              <a:buChar char="•"/>
              <a:defRPr sz="1175">
                <a:latin typeface="Times New Roman"/>
                <a:ea typeface="Times New Roman"/>
                <a:cs typeface="Times New Roman"/>
                <a:sym typeface="Times New Roman"/>
              </a:defRPr>
            </a:pPr>
            <a:r>
              <a:t>You will have to work for a</a:t>
            </a:r>
            <a:r>
              <a:rPr b="1"/>
              <a:t> minimum of 2 hours per week for 1 month to get the appreciation certificate signed by a doctor for voluntary services on the two days allotted to you with the time slot you choose to work in.</a:t>
            </a:r>
            <a:endParaRPr b="1"/>
          </a:p>
          <a:p>
            <a:pPr defTabSz="768095">
              <a:lnSpc>
                <a:spcPct val="150000"/>
              </a:lnSpc>
              <a:defRPr sz="1175">
                <a:latin typeface="Times New Roman"/>
                <a:ea typeface="Times New Roman"/>
                <a:cs typeface="Times New Roman"/>
                <a:sym typeface="Times New Roman"/>
              </a:defRPr>
            </a:pPr>
          </a:p>
          <a:p>
            <a:pPr marL="151596" indent="-151596" defTabSz="768095">
              <a:lnSpc>
                <a:spcPct val="150000"/>
              </a:lnSpc>
              <a:buSzPct val="100000"/>
              <a:buChar char="•"/>
              <a:defRPr sz="1175">
                <a:latin typeface="Times New Roman"/>
                <a:ea typeface="Times New Roman"/>
                <a:cs typeface="Times New Roman"/>
                <a:sym typeface="Times New Roman"/>
              </a:defRPr>
            </a:pPr>
            <a:r>
              <a:t>You will have to work for a </a:t>
            </a:r>
            <a:r>
              <a:rPr b="1"/>
              <a:t>of minimum 2 hours per week for a period of 1 month. All leaders will be awarded leadership in voluntary service certificates signed by the doctor.</a:t>
            </a:r>
            <a:endParaRPr b="1"/>
          </a:p>
          <a:p>
            <a:pPr defTabSz="768095">
              <a:lnSpc>
                <a:spcPct val="150000"/>
              </a:lnSpc>
              <a:defRPr sz="1175">
                <a:latin typeface="Times New Roman"/>
                <a:ea typeface="Times New Roman"/>
                <a:cs typeface="Times New Roman"/>
                <a:sym typeface="Times New Roman"/>
              </a:defRPr>
            </a:pPr>
            <a:endParaRPr b="1"/>
          </a:p>
          <a:p>
            <a:pPr marL="151596" indent="-151596" defTabSz="768095">
              <a:lnSpc>
                <a:spcPct val="150000"/>
              </a:lnSpc>
              <a:buSzPct val="100000"/>
              <a:buChar char="•"/>
              <a:defRPr sz="1175">
                <a:latin typeface="Times New Roman"/>
                <a:ea typeface="Times New Roman"/>
                <a:cs typeface="Times New Roman"/>
                <a:sym typeface="Times New Roman"/>
              </a:defRPr>
            </a:pPr>
            <a:r>
              <a:rPr b="1"/>
              <a:t>The core teams are purely selected for their expertise and their goodwill towards the people around them.And so is the executive board.</a:t>
            </a:r>
            <a:endParaRPr b="1"/>
          </a:p>
          <a:p>
            <a:pPr marL="151596" indent="-151596" defTabSz="768095">
              <a:lnSpc>
                <a:spcPct val="150000"/>
              </a:lnSpc>
              <a:buSzPct val="100000"/>
              <a:buChar char="•"/>
              <a:defRPr sz="1175">
                <a:latin typeface="Times New Roman"/>
                <a:ea typeface="Times New Roman"/>
                <a:cs typeface="Times New Roman"/>
                <a:sym typeface="Times New Roman"/>
              </a:defRPr>
            </a:pPr>
          </a:p>
          <a:p>
            <a:pPr marL="151596" indent="-151596" defTabSz="768095">
              <a:lnSpc>
                <a:spcPct val="150000"/>
              </a:lnSpc>
              <a:buSzPct val="100000"/>
              <a:buChar char="•"/>
              <a:defRPr sz="1175">
                <a:latin typeface="Times New Roman"/>
                <a:ea typeface="Times New Roman"/>
                <a:cs typeface="Times New Roman"/>
                <a:sym typeface="Times New Roman"/>
              </a:defRPr>
            </a:pPr>
            <a:r>
              <a:t>Moreover, You will be helpful to your country in the unfortunate situation that has befallen upon it and  help India come to life! You are no less than a covid warrior as you also will get into the critical war zone in which you will fight against time for resources.You help save an unknown person’s life, literally! You will help your fellow countrymen in these difficult times by reducing their burden of wandering everywhere for resources.</a:t>
            </a:r>
          </a:p>
        </p:txBody>
      </p:sp>
      <p:sp>
        <p:nvSpPr>
          <p:cNvPr id="170" name="Rewards"/>
          <p:cNvSpPr/>
          <p:nvPr/>
        </p:nvSpPr>
        <p:spPr>
          <a:xfrm>
            <a:off x="4258364" y="416079"/>
            <a:ext cx="967637" cy="34842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Times New Roman"/>
                <a:ea typeface="Times New Roman"/>
                <a:cs typeface="Times New Roman"/>
                <a:sym typeface="Times New Roman"/>
              </a:defRPr>
            </a:lvl1pPr>
          </a:lstStyle>
          <a:p>
            <a:pPr/>
            <a:r>
              <a:t>Rewards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Facts"/>
          <p:cNvSpPr/>
          <p:nvPr>
            <p:ph type="title"/>
          </p:nvPr>
        </p:nvSpPr>
        <p:spPr>
          <a:xfrm>
            <a:off x="4082769" y="434650"/>
            <a:ext cx="978462" cy="417198"/>
          </a:xfrm>
          <a:prstGeom prst="rect">
            <a:avLst/>
          </a:prstGeom>
        </p:spPr>
        <p:txBody>
          <a:bodyPr/>
          <a:lstStyle>
            <a:lvl1pPr>
              <a:defRPr i="0" sz="1800">
                <a:latin typeface="Times New Roman"/>
                <a:ea typeface="Times New Roman"/>
                <a:cs typeface="Times New Roman"/>
                <a:sym typeface="Times New Roman"/>
              </a:defRPr>
            </a:lvl1pPr>
          </a:lstStyle>
          <a:p>
            <a:pPr/>
            <a:r>
              <a:t>Facts</a:t>
            </a:r>
          </a:p>
        </p:txBody>
      </p:sp>
      <p:sp>
        <p:nvSpPr>
          <p:cNvPr id="173" name="The NGO is not registered…"/>
          <p:cNvSpPr/>
          <p:nvPr>
            <p:ph type="body" idx="1"/>
          </p:nvPr>
        </p:nvSpPr>
        <p:spPr>
          <a:xfrm>
            <a:off x="390888" y="1175207"/>
            <a:ext cx="8362223" cy="3169924"/>
          </a:xfrm>
          <a:prstGeom prst="rect">
            <a:avLst/>
          </a:prstGeom>
        </p:spPr>
        <p:txBody>
          <a:bodyPr/>
          <a:lstStyle/>
          <a:p>
            <a:pPr marL="117908" indent="-117908" defTabSz="896111">
              <a:lnSpc>
                <a:spcPct val="150000"/>
              </a:lnSpc>
              <a:buSzPct val="100000"/>
              <a:buChar char="•"/>
              <a:defRPr sz="1200">
                <a:latin typeface="Times New Roman"/>
                <a:ea typeface="Times New Roman"/>
                <a:cs typeface="Times New Roman"/>
                <a:sym typeface="Times New Roman"/>
              </a:defRPr>
            </a:pPr>
            <a:r>
              <a:t>The NGO is not registered</a:t>
            </a:r>
          </a:p>
          <a:p>
            <a:pPr marL="117908" indent="-117908" defTabSz="896111">
              <a:lnSpc>
                <a:spcPct val="150000"/>
              </a:lnSpc>
              <a:buSzPct val="100000"/>
              <a:buChar char="•"/>
              <a:defRPr sz="1200">
                <a:latin typeface="Times New Roman"/>
                <a:ea typeface="Times New Roman"/>
                <a:cs typeface="Times New Roman"/>
                <a:sym typeface="Times New Roman"/>
              </a:defRPr>
            </a:pPr>
          </a:p>
          <a:p>
            <a:pPr marL="117908" indent="-117908" defTabSz="896111">
              <a:lnSpc>
                <a:spcPct val="150000"/>
              </a:lnSpc>
              <a:buSzPct val="100000"/>
              <a:buChar char="•"/>
              <a:defRPr sz="1200">
                <a:latin typeface="Times New Roman"/>
                <a:ea typeface="Times New Roman"/>
                <a:cs typeface="Times New Roman"/>
                <a:sym typeface="Times New Roman"/>
              </a:defRPr>
            </a:pPr>
            <a:r>
              <a:t>Supervised and co-founded by a doctor</a:t>
            </a:r>
          </a:p>
          <a:p>
            <a:pPr marL="117908" indent="-117908" defTabSz="896111">
              <a:lnSpc>
                <a:spcPct val="150000"/>
              </a:lnSpc>
              <a:buSzPct val="100000"/>
              <a:buChar char="•"/>
              <a:defRPr sz="1200">
                <a:latin typeface="Times New Roman"/>
                <a:ea typeface="Times New Roman"/>
                <a:cs typeface="Times New Roman"/>
                <a:sym typeface="Times New Roman"/>
              </a:defRPr>
            </a:pPr>
          </a:p>
          <a:p>
            <a:pPr marL="117908" indent="-117908" defTabSz="896111">
              <a:lnSpc>
                <a:spcPct val="150000"/>
              </a:lnSpc>
              <a:buSzPct val="100000"/>
              <a:buChar char="•"/>
              <a:defRPr sz="1200">
                <a:latin typeface="Times New Roman"/>
                <a:ea typeface="Times New Roman"/>
                <a:cs typeface="Times New Roman"/>
                <a:sym typeface="Times New Roman"/>
              </a:defRPr>
            </a:pPr>
            <a:r>
              <a:t>The founders are just entering adulthood</a:t>
            </a:r>
          </a:p>
          <a:p>
            <a:pPr marL="117908" indent="-117908" defTabSz="896111">
              <a:lnSpc>
                <a:spcPct val="150000"/>
              </a:lnSpc>
              <a:buSzPct val="100000"/>
              <a:buChar char="•"/>
              <a:defRPr sz="1200">
                <a:latin typeface="Times New Roman"/>
                <a:ea typeface="Times New Roman"/>
                <a:cs typeface="Times New Roman"/>
                <a:sym typeface="Times New Roman"/>
              </a:defRPr>
            </a:pPr>
          </a:p>
          <a:p>
            <a:pPr marL="117908" indent="-117908" defTabSz="896111">
              <a:lnSpc>
                <a:spcPct val="150000"/>
              </a:lnSpc>
              <a:buSzPct val="100000"/>
              <a:buChar char="•"/>
              <a:defRPr sz="1200">
                <a:latin typeface="Times New Roman"/>
                <a:ea typeface="Times New Roman"/>
                <a:cs typeface="Times New Roman"/>
                <a:sym typeface="Times New Roman"/>
              </a:defRPr>
            </a:pPr>
            <a:r>
              <a:t>We have people from different walks of life and culture, so feel free to talk!</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How to talk with the Supplier?"/>
          <p:cNvSpPr/>
          <p:nvPr>
            <p:ph type="title"/>
          </p:nvPr>
        </p:nvSpPr>
        <p:spPr>
          <a:xfrm>
            <a:off x="2720157" y="412792"/>
            <a:ext cx="4796904" cy="323851"/>
          </a:xfrm>
          <a:prstGeom prst="rect">
            <a:avLst/>
          </a:prstGeom>
        </p:spPr>
        <p:txBody>
          <a:bodyPr/>
          <a:lstStyle>
            <a:lvl1pPr defTabSz="740663">
              <a:defRPr i="0" sz="1458">
                <a:latin typeface="Times New Roman"/>
                <a:ea typeface="Times New Roman"/>
                <a:cs typeface="Times New Roman"/>
                <a:sym typeface="Times New Roman"/>
              </a:defRPr>
            </a:lvl1pPr>
          </a:lstStyle>
          <a:p>
            <a:pPr/>
            <a:r>
              <a:t>How to talk with the Supplier and hospitals on social media?</a:t>
            </a:r>
          </a:p>
        </p:txBody>
      </p:sp>
      <p:sp>
        <p:nvSpPr>
          <p:cNvPr id="176" name="object 3"/>
          <p:cNvSpPr/>
          <p:nvPr/>
        </p:nvSpPr>
        <p:spPr>
          <a:xfrm>
            <a:off x="416898" y="995537"/>
            <a:ext cx="8155941" cy="34225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069339" indent="-1057275">
              <a:buSzPct val="100000"/>
              <a:buFont typeface="Helvetica"/>
              <a:buChar char="➔"/>
              <a:defRPr sz="1200">
                <a:latin typeface="Times New Roman"/>
                <a:ea typeface="Times New Roman"/>
                <a:cs typeface="Times New Roman"/>
                <a:sym typeface="Times New Roman"/>
              </a:defRPr>
            </a:pPr>
            <a:r>
              <a:t>Be Polite.</a:t>
            </a:r>
          </a:p>
          <a:p>
            <a:pPr>
              <a:defRPr sz="1200">
                <a:latin typeface="Times New Roman"/>
                <a:ea typeface="Times New Roman"/>
                <a:cs typeface="Times New Roman"/>
                <a:sym typeface="Times New Roman"/>
              </a:defRPr>
            </a:pPr>
          </a:p>
          <a:p>
            <a:pPr marL="1069339" indent="-1057275">
              <a:buSzPct val="100000"/>
              <a:buFont typeface="Helvetica"/>
              <a:buChar char="➔"/>
              <a:defRPr sz="1200">
                <a:latin typeface="Times New Roman"/>
                <a:ea typeface="Times New Roman"/>
                <a:cs typeface="Times New Roman"/>
                <a:sym typeface="Times New Roman"/>
              </a:defRPr>
            </a:pPr>
            <a:r>
              <a:t>Start with ‘Hello’,’Namaste’ or in the state’s regional language or as per the time of the  day(Good Morning,Good Evening etc)</a:t>
            </a:r>
          </a:p>
          <a:p>
            <a:pPr>
              <a:defRPr sz="1200">
                <a:latin typeface="Times New Roman"/>
                <a:ea typeface="Times New Roman"/>
                <a:cs typeface="Times New Roman"/>
                <a:sym typeface="Times New Roman"/>
              </a:defRPr>
            </a:pPr>
          </a:p>
          <a:p>
            <a:pPr marL="1069339" indent="-1057275">
              <a:buSzPct val="100000"/>
              <a:buFont typeface="Helvetica"/>
              <a:buChar char="➔"/>
              <a:defRPr sz="1200">
                <a:latin typeface="Times New Roman"/>
                <a:ea typeface="Times New Roman"/>
                <a:cs typeface="Times New Roman"/>
                <a:sym typeface="Times New Roman"/>
              </a:defRPr>
            </a:pPr>
            <a:r>
              <a:t>Appreciate them by saying kind words like “You are doing a great job for the country.”,  “The entire India is proud of you.” and “People like you show us that humanity is still  alive.”</a:t>
            </a:r>
          </a:p>
          <a:p>
            <a:pPr marL="1069339" indent="-1057275">
              <a:buSzPct val="100000"/>
              <a:buFont typeface="Helvetica"/>
              <a:buChar char="➔"/>
              <a:defRPr sz="1200">
                <a:latin typeface="Times New Roman"/>
                <a:ea typeface="Times New Roman"/>
                <a:cs typeface="Times New Roman"/>
                <a:sym typeface="Times New Roman"/>
              </a:defRPr>
            </a:pPr>
          </a:p>
          <a:p>
            <a:pPr marL="1069339" indent="-1057275">
              <a:buSzPct val="100000"/>
              <a:buFont typeface="Helvetica"/>
              <a:buChar char="➔"/>
              <a:defRPr sz="1200">
                <a:latin typeface="Times New Roman"/>
                <a:ea typeface="Times New Roman"/>
                <a:cs typeface="Times New Roman"/>
                <a:sym typeface="Times New Roman"/>
              </a:defRPr>
            </a:pPr>
            <a:r>
              <a:t>NEVER EVER CLAIM THAT YOU ARE ASKING OR GIVING BECAUSE YOU NEED THE RESOURCE  because in that case, the supplier will reserve the resource for you and someone who  actually needs it might not get it.In case of hospitals, </a:t>
            </a:r>
            <a:r>
              <a:rPr u="sng">
                <a:solidFill>
                  <a:srgbClr val="EE4B34"/>
                </a:solidFill>
              </a:rPr>
              <a:t>do not give assurance of providing supply to them(disclaimer)</a:t>
            </a:r>
            <a:r>
              <a:t>as it will only create pressure on you and you may be held responsible in worsening the condition of the patient.Only tell the hospitals with their prior consent of messaging that you will try to DM them the nearest possible supplier’s details with a Namaste.</a:t>
            </a:r>
          </a:p>
          <a:p>
            <a:pPr>
              <a:defRPr sz="1200">
                <a:latin typeface="Times New Roman"/>
                <a:ea typeface="Times New Roman"/>
                <a:cs typeface="Times New Roman"/>
                <a:sym typeface="Times New Roman"/>
              </a:defRPr>
            </a:pPr>
          </a:p>
          <a:p>
            <a:pPr marL="1069339" indent="-1057275">
              <a:buSzPct val="100000"/>
              <a:buFont typeface="Helvetica"/>
              <a:buChar char="➔"/>
              <a:defRPr sz="1200">
                <a:latin typeface="Times New Roman"/>
                <a:ea typeface="Times New Roman"/>
                <a:cs typeface="Times New Roman"/>
                <a:sym typeface="Times New Roman"/>
              </a:defRPr>
            </a:pPr>
            <a:r>
              <a:t>Please be very careful while handling DMs on social media.</a:t>
            </a:r>
          </a:p>
          <a:p>
            <a:pPr>
              <a:defRPr sz="1200">
                <a:latin typeface="Times New Roman"/>
                <a:ea typeface="Times New Roman"/>
                <a:cs typeface="Times New Roman"/>
                <a:sym typeface="Times New Roman"/>
              </a:defRPr>
            </a:pPr>
          </a:p>
          <a:p>
            <a:pPr marL="1069339" indent="-1057275">
              <a:buSzPct val="100000"/>
              <a:buFont typeface="Helvetica"/>
              <a:buChar char="➔"/>
              <a:defRPr sz="1200">
                <a:latin typeface="Times New Roman"/>
                <a:ea typeface="Times New Roman"/>
                <a:cs typeface="Times New Roman"/>
                <a:sym typeface="Times New Roman"/>
              </a:defRPr>
            </a:pPr>
            <a:r>
              <a:t>If they don’t ask the purpose behind your calling then no need to mention because some  people only provide information if you actually need the resources.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object 3"/>
          <p:cNvSpPr/>
          <p:nvPr/>
        </p:nvSpPr>
        <p:spPr>
          <a:xfrm>
            <a:off x="168825" y="526632"/>
            <a:ext cx="8411845" cy="30091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37242" indent="-424542">
              <a:lnSpc>
                <a:spcPct val="150000"/>
              </a:lnSpc>
              <a:buSzPct val="100000"/>
              <a:buFont typeface="Helvetica"/>
              <a:buChar char="➔"/>
              <a:defRPr sz="1200">
                <a:latin typeface="Times New Roman"/>
                <a:ea typeface="Times New Roman"/>
                <a:cs typeface="Times New Roman"/>
                <a:sym typeface="Times New Roman"/>
              </a:defRPr>
            </a:pPr>
            <a:r>
              <a:t>If they ask, then and only then, say that I am ‘name’ and I am speaking from  CoviO2. No need to specify that we are all a group of youngsters as that  might not give an impression of our seriousness to them. Inform them that “this  is in collaboration with a doctor from Grand Medical Collge". They  realized that a lot of patients condition was getting critical because they didn’t let out the resources despite having no dearth of the same. So they have started this  initiative in the form of CoviO2.</a:t>
            </a:r>
          </a:p>
          <a:p>
            <a:pPr>
              <a:lnSpc>
                <a:spcPct val="150000"/>
              </a:lnSpc>
              <a:defRPr sz="1200">
                <a:latin typeface="Times New Roman"/>
                <a:ea typeface="Times New Roman"/>
                <a:cs typeface="Times New Roman"/>
                <a:sym typeface="Times New Roman"/>
              </a:defRPr>
            </a:pPr>
          </a:p>
          <a:p>
            <a:pPr marL="437242" indent="-424542">
              <a:lnSpc>
                <a:spcPct val="150000"/>
              </a:lnSpc>
              <a:buSzPct val="100000"/>
              <a:buFont typeface="Helvetica"/>
              <a:buChar char="➔"/>
              <a:defRPr sz="1200">
                <a:latin typeface="Times New Roman"/>
                <a:ea typeface="Times New Roman"/>
                <a:cs typeface="Times New Roman"/>
                <a:sym typeface="Times New Roman"/>
              </a:defRPr>
            </a:pPr>
            <a:r>
              <a:t>After that if they deny to provide the information, which is quite rare but if they  do, then say ‘thank you’ and put off the call. But once again don’t lie that you  actually are in the need of the resources.</a:t>
            </a:r>
          </a:p>
          <a:p>
            <a:pPr>
              <a:lnSpc>
                <a:spcPct val="150000"/>
              </a:lnSpc>
              <a:defRPr sz="1200">
                <a:latin typeface="Times New Roman"/>
                <a:ea typeface="Times New Roman"/>
                <a:cs typeface="Times New Roman"/>
                <a:sym typeface="Times New Roman"/>
              </a:defRPr>
            </a:pPr>
          </a:p>
          <a:p>
            <a:pPr marL="437242" indent="-424542">
              <a:lnSpc>
                <a:spcPct val="150000"/>
              </a:lnSpc>
              <a:buSzPct val="100000"/>
              <a:buFont typeface="Helvetica"/>
              <a:buChar char="➔"/>
              <a:defRPr sz="1200">
                <a:latin typeface="Times New Roman"/>
                <a:ea typeface="Times New Roman"/>
                <a:cs typeface="Times New Roman"/>
                <a:sym typeface="Times New Roman"/>
              </a:defRPr>
            </a:pPr>
            <a:r>
              <a:t>Be Compassionate. If someone talks to you a little rudely, kindly understand that  they’ve been receiving such calls all day and night since the beginning of the  pandemic. So, kindly stick together with your polite tone and start appreciating  them, this should work out.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How will we reach people who need us?"/>
          <p:cNvSpPr/>
          <p:nvPr>
            <p:ph type="title"/>
          </p:nvPr>
        </p:nvSpPr>
        <p:spPr>
          <a:xfrm>
            <a:off x="1148212" y="334503"/>
            <a:ext cx="6736082" cy="510541"/>
          </a:xfrm>
          <a:prstGeom prst="rect">
            <a:avLst/>
          </a:prstGeom>
        </p:spPr>
        <p:txBody>
          <a:bodyPr/>
          <a:lstStyle>
            <a:lvl1pPr indent="12700">
              <a:defRPr i="0" sz="1800">
                <a:latin typeface="Times New Roman"/>
                <a:ea typeface="Times New Roman"/>
                <a:cs typeface="Times New Roman"/>
                <a:sym typeface="Times New Roman"/>
              </a:defRPr>
            </a:lvl1pPr>
          </a:lstStyle>
          <a:p>
            <a:pPr/>
            <a:r>
              <a:t>How will we reach people who need us?</a:t>
            </a:r>
          </a:p>
        </p:txBody>
      </p:sp>
      <p:sp>
        <p:nvSpPr>
          <p:cNvPr id="181" name="object 3"/>
          <p:cNvSpPr/>
          <p:nvPr/>
        </p:nvSpPr>
        <p:spPr>
          <a:xfrm>
            <a:off x="384724" y="1203146"/>
            <a:ext cx="8377557" cy="216161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lnSpc>
                <a:spcPct val="150000"/>
              </a:lnSpc>
              <a:defRPr sz="1200">
                <a:latin typeface="Times New Roman"/>
                <a:ea typeface="Times New Roman"/>
                <a:cs typeface="Times New Roman"/>
                <a:sym typeface="Times New Roman"/>
              </a:defRPr>
            </a:pPr>
            <a:r>
              <a:t>The project that we have undertaken is of no use if people don’t access our google sheets  with veriﬁed information about availability of oxygen cylinders in their hometown.</a:t>
            </a:r>
          </a:p>
          <a:p>
            <a:pPr indent="12700">
              <a:lnSpc>
                <a:spcPct val="150000"/>
              </a:lnSpc>
              <a:defRPr sz="1200">
                <a:latin typeface="Times New Roman"/>
                <a:ea typeface="Times New Roman"/>
                <a:cs typeface="Times New Roman"/>
                <a:sym typeface="Times New Roman"/>
              </a:defRPr>
            </a:pPr>
            <a:r>
              <a:t>You will be a savior in disguise by giving them the exact information that they would need through mail,DMs or sms with a ‘Namaste’ and forwarding that screenshot to the leader who will then give away the same to Social media team.We  have our website and app too where the information would be put up.We are planning to have our social media handles handy too.</a:t>
            </a:r>
          </a:p>
          <a:p>
            <a:pPr indent="12700">
              <a:lnSpc>
                <a:spcPct val="150000"/>
              </a:lnSpc>
              <a:defRPr sz="1200">
                <a:latin typeface="Times New Roman"/>
                <a:ea typeface="Times New Roman"/>
                <a:cs typeface="Times New Roman"/>
                <a:sym typeface="Times New Roman"/>
              </a:defRPr>
            </a:pPr>
            <a:r>
              <a:t>(Note: These accounts are only for viewers. Volunteer Communication will still be done  only on WhatsApp)</a:t>
            </a:r>
          </a:p>
          <a:p>
            <a:pPr indent="12700">
              <a:lnSpc>
                <a:spcPct val="150000"/>
              </a:lnSpc>
              <a:defRPr sz="1200">
                <a:latin typeface="Times New Roman"/>
                <a:ea typeface="Times New Roman"/>
                <a:cs typeface="Times New Roman"/>
                <a:sym typeface="Times New Roman"/>
              </a:defRPr>
            </a:pPr>
            <a:r>
              <a:t>Kindly Follow and Share as much as possible so more people can know about our initiative  and can help themselves through our organized and veriﬁed resources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object 2"/>
          <p:cNvSpPr/>
          <p:nvPr/>
        </p:nvSpPr>
        <p:spPr>
          <a:xfrm>
            <a:off x="384809" y="393486"/>
            <a:ext cx="7260143" cy="35368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defRPr>
                <a:latin typeface="Times New Roman"/>
                <a:ea typeface="Times New Roman"/>
                <a:cs typeface="Times New Roman"/>
                <a:sym typeface="Times New Roman"/>
              </a:defRPr>
            </a:pPr>
            <a:r>
              <a:t>                                                  </a:t>
            </a:r>
            <a:r>
              <a:rPr b="1"/>
              <a:t>    WE UNDERSTAND!</a:t>
            </a:r>
          </a:p>
          <a:p>
            <a:pPr indent="12700">
              <a:defRPr>
                <a:latin typeface="Times New Roman"/>
                <a:ea typeface="Times New Roman"/>
                <a:cs typeface="Times New Roman"/>
                <a:sym typeface="Times New Roman"/>
              </a:defRPr>
            </a:pPr>
          </a:p>
          <a:p>
            <a:pPr indent="12700">
              <a:defRPr>
                <a:latin typeface="Times New Roman"/>
                <a:ea typeface="Times New Roman"/>
                <a:cs typeface="Times New Roman"/>
                <a:sym typeface="Times New Roman"/>
              </a:defRPr>
            </a:pPr>
          </a:p>
          <a:p>
            <a:pPr indent="12700">
              <a:defRPr>
                <a:latin typeface="Times New Roman"/>
                <a:ea typeface="Times New Roman"/>
                <a:cs typeface="Times New Roman"/>
                <a:sym typeface="Times New Roman"/>
              </a:defRPr>
            </a:pPr>
          </a:p>
          <a:p>
            <a:pPr indent="12700">
              <a:defRPr sz="1200">
                <a:latin typeface="Times New Roman"/>
                <a:ea typeface="Times New Roman"/>
                <a:cs typeface="Times New Roman"/>
                <a:sym typeface="Times New Roman"/>
              </a:defRPr>
            </a:pPr>
            <a:r>
              <a:t>Tired some day and not be in the position to call. In that condition, kindly don’t work. I  repeat, kindly don’t work!! The main reason behind this is if you are tired and you still  continue to work, there is a high probability that you might make a mistake in noting  down the information on the official google sheet and it can cause a huge problem as  it defeats the whole mission of our NGO. For example, you may write the price as  10000 instead of 1000, or write 7 instead of 6 in a phone number. In case you’re tired  some day, kindly contact your team leader and inform him/her about your problem.  He/she will help you switch you days with someone else(for one-time only, not  permanently.)</a:t>
            </a:r>
          </a:p>
          <a:p>
            <a:pPr indent="12700">
              <a:defRPr sz="1200">
                <a:latin typeface="Times New Roman"/>
                <a:ea typeface="Times New Roman"/>
                <a:cs typeface="Times New Roman"/>
                <a:sym typeface="Times New Roman"/>
              </a:defRPr>
            </a:pPr>
            <a:r>
              <a:t>(Note: This is just to help you out. Kindly don’t make it an everyday practice.)</a:t>
            </a:r>
          </a:p>
          <a:p>
            <a:pPr indent="12700">
              <a:defRPr sz="1200">
                <a:latin typeface="Times New Roman"/>
                <a:ea typeface="Times New Roman"/>
                <a:cs typeface="Times New Roman"/>
                <a:sym typeface="Times New Roman"/>
              </a:defRPr>
            </a:pPr>
          </a:p>
          <a:p>
            <a:pPr indent="12700">
              <a:defRPr sz="1200">
                <a:latin typeface="Times New Roman"/>
                <a:ea typeface="Times New Roman"/>
                <a:cs typeface="Times New Roman"/>
                <a:sym typeface="Times New Roman"/>
              </a:defRPr>
            </a:pPr>
          </a:p>
          <a:p>
            <a:pPr indent="12700">
              <a:defRPr sz="1200">
                <a:latin typeface="Times New Roman"/>
                <a:ea typeface="Times New Roman"/>
                <a:cs typeface="Times New Roman"/>
                <a:sym typeface="Times New Roman"/>
              </a:defRPr>
            </a:pPr>
          </a:p>
          <a:p>
            <a:pPr indent="12700">
              <a:defRPr b="1" sz="1200">
                <a:latin typeface="Times New Roman"/>
                <a:ea typeface="Times New Roman"/>
                <a:cs typeface="Times New Roman"/>
                <a:sym typeface="Times New Roman"/>
              </a:defRPr>
            </a:pPr>
            <a:r>
              <a:t>WE ARE UNDER CONSTRUCTION!</a:t>
            </a:r>
          </a:p>
          <a:p>
            <a:pPr indent="12700">
              <a:defRPr b="1" sz="1200">
                <a:latin typeface="Times New Roman"/>
                <a:ea typeface="Times New Roman"/>
                <a:cs typeface="Times New Roman"/>
                <a:sym typeface="Times New Roman"/>
              </a:defRPr>
            </a:pPr>
          </a:p>
          <a:p>
            <a:pPr indent="12700">
              <a:defRPr b="1" sz="1200">
                <a:latin typeface="Times New Roman"/>
                <a:ea typeface="Times New Roman"/>
                <a:cs typeface="Times New Roman"/>
                <a:sym typeface="Times New Roman"/>
              </a:defRPr>
            </a:pPr>
            <a:r>
              <a:t>ANY CHANGES MADE THE ESTABLISHMENT WILL  BE ADOPTED IN OUR WORK STYLE!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FAQs"/>
          <p:cNvSpPr/>
          <p:nvPr>
            <p:ph type="title"/>
          </p:nvPr>
        </p:nvSpPr>
        <p:spPr>
          <a:xfrm>
            <a:off x="4082769" y="78506"/>
            <a:ext cx="978462" cy="417196"/>
          </a:xfrm>
          <a:prstGeom prst="rect">
            <a:avLst/>
          </a:prstGeom>
        </p:spPr>
        <p:txBody>
          <a:bodyPr/>
          <a:lstStyle>
            <a:lvl1pPr indent="12700">
              <a:defRPr i="0" sz="1800">
                <a:latin typeface="Times New Roman"/>
                <a:ea typeface="Times New Roman"/>
                <a:cs typeface="Times New Roman"/>
                <a:sym typeface="Times New Roman"/>
              </a:defRPr>
            </a:lvl1pPr>
          </a:lstStyle>
          <a:p>
            <a:pPr/>
            <a:r>
              <a:t> FAQs</a:t>
            </a:r>
          </a:p>
        </p:txBody>
      </p:sp>
      <p:sp>
        <p:nvSpPr>
          <p:cNvPr id="186" name="object 3"/>
          <p:cNvSpPr/>
          <p:nvPr/>
        </p:nvSpPr>
        <p:spPr>
          <a:xfrm>
            <a:off x="286382" y="400026"/>
            <a:ext cx="8232141" cy="470423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77079" indent="-451043">
              <a:lnSpc>
                <a:spcPct val="150000"/>
              </a:lnSpc>
              <a:buSzPct val="100000"/>
              <a:buAutoNum type="arabicPeriod" startAt="1"/>
              <a:defRPr sz="1200">
                <a:latin typeface="Times New Roman"/>
                <a:ea typeface="Times New Roman"/>
                <a:cs typeface="Times New Roman"/>
                <a:sym typeface="Times New Roman"/>
              </a:defRPr>
            </a:pPr>
            <a:r>
              <a:t>What should I do if I wish to volunteer?</a:t>
            </a:r>
          </a:p>
          <a:p>
            <a:pPr indent="351790">
              <a:lnSpc>
                <a:spcPct val="150000"/>
              </a:lnSpc>
              <a:defRPr sz="1200">
                <a:latin typeface="Times New Roman"/>
                <a:ea typeface="Times New Roman"/>
                <a:cs typeface="Times New Roman"/>
                <a:sym typeface="Times New Roman"/>
              </a:defRPr>
            </a:pPr>
            <a:r>
              <a:t>Kindly ﬁll out this form after working for a period of 1 month: </a:t>
            </a:r>
            <a:r>
              <a:rPr u="sng">
                <a:solidFill>
                  <a:srgbClr val="0000FF"/>
                </a:solidFill>
                <a:uFill>
                  <a:solidFill>
                    <a:srgbClr val="0000FF"/>
                  </a:solidFill>
                </a:uFill>
                <a:hlinkClick r:id="rId2" invalidUrl="" action="" tgtFrame="" tooltip="" history="1" highlightClick="0" endSnd="0"/>
              </a:rPr>
              <a:t>https://forms.gle/5r5GZfR2t3RVC7Pr6</a:t>
            </a:r>
          </a:p>
          <a:p>
            <a:pPr indent="351790">
              <a:lnSpc>
                <a:spcPct val="150000"/>
              </a:lnSpc>
              <a:defRPr sz="1200">
                <a:latin typeface="Times New Roman"/>
                <a:ea typeface="Times New Roman"/>
                <a:cs typeface="Times New Roman"/>
                <a:sym typeface="Times New Roman"/>
              </a:defRPr>
            </a:pPr>
            <a:r>
              <a:t>This link is available in the description of WhatsApp group.</a:t>
            </a:r>
          </a:p>
          <a:p>
            <a:pPr indent="351790">
              <a:lnSpc>
                <a:spcPct val="150000"/>
              </a:lnSpc>
              <a:defRPr sz="1200">
                <a:latin typeface="Times New Roman"/>
                <a:ea typeface="Times New Roman"/>
                <a:cs typeface="Times New Roman"/>
                <a:sym typeface="Times New Roman"/>
              </a:defRPr>
            </a:pPr>
          </a:p>
          <a:p>
            <a:pPr marL="482208" indent="-469508">
              <a:lnSpc>
                <a:spcPct val="150000"/>
              </a:lnSpc>
              <a:buSzPct val="100000"/>
              <a:buAutoNum type="arabicPeriod" startAt="2"/>
              <a:defRPr sz="1200">
                <a:latin typeface="Times New Roman"/>
                <a:ea typeface="Times New Roman"/>
                <a:cs typeface="Times New Roman"/>
                <a:sym typeface="Times New Roman"/>
              </a:defRPr>
            </a:pPr>
            <a:r>
              <a:t>Till when can I volunteer or bring someone else to volunteer?</a:t>
            </a:r>
          </a:p>
          <a:p>
            <a:pPr indent="351790">
              <a:lnSpc>
                <a:spcPct val="150000"/>
              </a:lnSpc>
              <a:defRPr sz="1200">
                <a:latin typeface="Times New Roman"/>
                <a:ea typeface="Times New Roman"/>
                <a:cs typeface="Times New Roman"/>
                <a:sym typeface="Times New Roman"/>
              </a:defRPr>
            </a:pPr>
            <a:r>
              <a:t>FOREVER. Staring with 1month.</a:t>
            </a:r>
          </a:p>
          <a:p>
            <a:pPr indent="351790">
              <a:lnSpc>
                <a:spcPct val="150000"/>
              </a:lnSpc>
              <a:defRPr sz="1200">
                <a:latin typeface="Times New Roman"/>
                <a:ea typeface="Times New Roman"/>
                <a:cs typeface="Times New Roman"/>
                <a:sym typeface="Times New Roman"/>
              </a:defRPr>
            </a:pPr>
          </a:p>
          <a:p>
            <a:pPr marL="482208" indent="-469508">
              <a:lnSpc>
                <a:spcPct val="150000"/>
              </a:lnSpc>
              <a:buSzPct val="100000"/>
              <a:buAutoNum type="arabicPeriod" startAt="3"/>
              <a:defRPr sz="1200">
                <a:latin typeface="Times New Roman"/>
                <a:ea typeface="Times New Roman"/>
                <a:cs typeface="Times New Roman"/>
                <a:sym typeface="Times New Roman"/>
              </a:defRPr>
            </a:pPr>
            <a:r>
              <a:t>What if I call a supplier and he/she doesn’t pick up my call?</a:t>
            </a:r>
          </a:p>
          <a:p>
            <a:pPr indent="351790">
              <a:lnSpc>
                <a:spcPct val="150000"/>
              </a:lnSpc>
              <a:defRPr sz="1200">
                <a:latin typeface="Times New Roman"/>
                <a:ea typeface="Times New Roman"/>
                <a:cs typeface="Times New Roman"/>
                <a:sym typeface="Times New Roman"/>
              </a:defRPr>
            </a:pPr>
            <a:r>
              <a:t>You are supposed to call a supplier two times on the very day you called him initially. If he/she doesn't answer any of these both  calls, you are supposed to mention it in your group’s Google sheet and the person working the day next to you will call him/her again  once the next day. If he/she still doesn't answer, then that number will.be discarded. But mostly if someone has the resources and  wants to provide them, he/she will deﬁnitely call you back within 3 hours.</a:t>
            </a:r>
          </a:p>
          <a:p>
            <a:pPr indent="351790">
              <a:lnSpc>
                <a:spcPct val="150000"/>
              </a:lnSpc>
              <a:defRPr sz="1200">
                <a:latin typeface="Times New Roman"/>
                <a:ea typeface="Times New Roman"/>
                <a:cs typeface="Times New Roman"/>
                <a:sym typeface="Times New Roman"/>
              </a:defRPr>
            </a:pPr>
          </a:p>
          <a:p>
            <a:pPr marL="482453" indent="-470388">
              <a:lnSpc>
                <a:spcPct val="150000"/>
              </a:lnSpc>
              <a:buSzPct val="100000"/>
              <a:buAutoNum type="arabicPeriod" startAt="4"/>
              <a:defRPr sz="1200">
                <a:latin typeface="Times New Roman"/>
                <a:ea typeface="Times New Roman"/>
                <a:cs typeface="Times New Roman"/>
                <a:sym typeface="Times New Roman"/>
              </a:defRPr>
            </a:pPr>
            <a:r>
              <a:t>Will I necessarily get my native city to work on?</a:t>
            </a:r>
          </a:p>
          <a:p>
            <a:pPr indent="351790">
              <a:lnSpc>
                <a:spcPct val="150000"/>
              </a:lnSpc>
              <a:defRPr sz="1200">
                <a:latin typeface="Times New Roman"/>
                <a:ea typeface="Times New Roman"/>
                <a:cs typeface="Times New Roman"/>
                <a:sym typeface="Times New Roman"/>
              </a:defRPr>
            </a:pPr>
            <a:r>
              <a:t>Your native city should be on our list of cities for that to happen. If it is, you can always ﬁll out your preferences in the registration  form and we will try our best to allot you your preferred city but due to limited number of people being able to work on one city,  you might be assigned to your second or third preferred city or in rare case, a completely random city.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FIRST THINGS FIRST!"/>
          <p:cNvSpPr/>
          <p:nvPr>
            <p:ph type="title"/>
          </p:nvPr>
        </p:nvSpPr>
        <p:spPr>
          <a:xfrm>
            <a:off x="2712778" y="203154"/>
            <a:ext cx="4145888" cy="417199"/>
          </a:xfrm>
          <a:prstGeom prst="rect">
            <a:avLst/>
          </a:prstGeom>
        </p:spPr>
        <p:txBody>
          <a:bodyPr/>
          <a:lstStyle>
            <a:lvl1pPr defTabSz="822959">
              <a:defRPr i="0" sz="1619">
                <a:latin typeface="Times New Roman"/>
                <a:ea typeface="Times New Roman"/>
                <a:cs typeface="Times New Roman"/>
                <a:sym typeface="Times New Roman"/>
              </a:defRPr>
            </a:lvl1pPr>
          </a:lstStyle>
          <a:p>
            <a:pPr/>
            <a:r>
              <a:t>THINGS THAT BRING ABOUT A CHANGE!</a:t>
            </a:r>
          </a:p>
        </p:txBody>
      </p:sp>
      <p:sp>
        <p:nvSpPr>
          <p:cNvPr id="77" name="https://forms.gle/855GkKsgKTmsHRVA8…"/>
          <p:cNvSpPr/>
          <p:nvPr>
            <p:ph type="body" idx="1"/>
          </p:nvPr>
        </p:nvSpPr>
        <p:spPr>
          <a:xfrm>
            <a:off x="845550" y="1082240"/>
            <a:ext cx="8362223" cy="3169924"/>
          </a:xfrm>
          <a:prstGeom prst="rect">
            <a:avLst/>
          </a:prstGeom>
        </p:spPr>
        <p:txBody>
          <a:bodyPr/>
          <a:lstStyle/>
          <a:p>
            <a:pPr/>
            <a:r>
              <a:t>           </a:t>
            </a:r>
          </a:p>
          <a:p>
            <a:pPr/>
            <a:endParaRPr u="sng">
              <a:solidFill>
                <a:srgbClr val="0097A7"/>
              </a:solidFill>
              <a:uFill>
                <a:solidFill>
                  <a:srgbClr val="0097A7"/>
                </a:solidFill>
              </a:uFill>
            </a:endParaRPr>
          </a:p>
          <a:p>
            <a:pPr>
              <a:defRPr sz="1400">
                <a:latin typeface="Times New Roman"/>
                <a:ea typeface="Times New Roman"/>
                <a:cs typeface="Times New Roman"/>
                <a:sym typeface="Times New Roman"/>
              </a:defRPr>
            </a:pPr>
            <a:r>
              <a:t>Batch wise: 27th of the Next month</a:t>
            </a:r>
          </a:p>
          <a:p>
            <a:pPr>
              <a:defRPr sz="1400">
                <a:latin typeface="Times New Roman"/>
                <a:ea typeface="Times New Roman"/>
                <a:cs typeface="Times New Roman"/>
                <a:sym typeface="Times New Roman"/>
              </a:defRPr>
            </a:pPr>
          </a:p>
          <a:p>
            <a:pPr>
              <a:defRPr b="1" sz="1400">
                <a:solidFill>
                  <a:srgbClr val="ED3833"/>
                </a:solidFill>
                <a:latin typeface="Times New Roman"/>
                <a:ea typeface="Times New Roman"/>
                <a:cs typeface="Times New Roman"/>
                <a:sym typeface="Times New Roman"/>
              </a:defRPr>
            </a:pPr>
            <a:r>
              <a:t>Voice of Hope and a ‘Namaste’ could do wonders!!</a:t>
            </a:r>
          </a:p>
          <a:p>
            <a:pPr>
              <a:defRPr b="1" sz="1400">
                <a:solidFill>
                  <a:srgbClr val="ED3833"/>
                </a:solidFill>
                <a:latin typeface="Times New Roman"/>
                <a:ea typeface="Times New Roman"/>
                <a:cs typeface="Times New Roman"/>
                <a:sym typeface="Times New Roman"/>
              </a:defRPr>
            </a:pPr>
          </a:p>
          <a:p>
            <a:pPr>
              <a:defRPr b="1" sz="1400">
                <a:solidFill>
                  <a:srgbClr val="ED3833"/>
                </a:solidFill>
                <a:latin typeface="Times New Roman"/>
                <a:ea typeface="Times New Roman"/>
                <a:cs typeface="Times New Roman"/>
                <a:sym typeface="Times New Roman"/>
              </a:defRPr>
            </a:pPr>
          </a:p>
          <a:p>
            <a:pPr>
              <a:defRPr b="1" sz="1400">
                <a:solidFill>
                  <a:srgbClr val="ED3833"/>
                </a:solidFill>
                <a:latin typeface="Times New Roman"/>
                <a:ea typeface="Times New Roman"/>
                <a:cs typeface="Times New Roman"/>
                <a:sym typeface="Times New Roman"/>
              </a:defRPr>
            </a:pPr>
          </a:p>
          <a:p>
            <a:pPr>
              <a:defRPr b="1" sz="1400">
                <a:solidFill>
                  <a:srgbClr val="ED3833"/>
                </a:solidFill>
                <a:latin typeface="Times New Roman"/>
                <a:ea typeface="Times New Roman"/>
                <a:cs typeface="Times New Roman"/>
                <a:sym typeface="Times New Roman"/>
              </a:defRPr>
            </a:pPr>
          </a:p>
          <a:p>
            <a:pPr>
              <a:defRPr b="1" sz="1400">
                <a:solidFill>
                  <a:srgbClr val="ED3833"/>
                </a:solidFill>
                <a:latin typeface="Times New Roman"/>
                <a:ea typeface="Times New Roman"/>
                <a:cs typeface="Times New Roman"/>
                <a:sym typeface="Times New Roman"/>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Time frame"/>
          <p:cNvSpPr/>
          <p:nvPr>
            <p:ph type="title"/>
          </p:nvPr>
        </p:nvSpPr>
        <p:spPr>
          <a:xfrm>
            <a:off x="4082767" y="149733"/>
            <a:ext cx="2575470" cy="417199"/>
          </a:xfrm>
          <a:prstGeom prst="rect">
            <a:avLst/>
          </a:prstGeom>
        </p:spPr>
        <p:txBody>
          <a:bodyPr/>
          <a:lstStyle>
            <a:lvl1pPr>
              <a:defRPr i="0" sz="1800">
                <a:latin typeface="Times New Roman"/>
                <a:ea typeface="Times New Roman"/>
                <a:cs typeface="Times New Roman"/>
                <a:sym typeface="Times New Roman"/>
              </a:defRPr>
            </a:lvl1pPr>
          </a:lstStyle>
          <a:p>
            <a:pPr/>
            <a:r>
              <a:t>Time frame</a:t>
            </a:r>
          </a:p>
        </p:txBody>
      </p:sp>
      <p:sp>
        <p:nvSpPr>
          <p:cNvPr id="80" name="19th May 10p.m. - Final list of volunteers…"/>
          <p:cNvSpPr/>
          <p:nvPr>
            <p:ph type="body" idx="1"/>
          </p:nvPr>
        </p:nvSpPr>
        <p:spPr>
          <a:xfrm>
            <a:off x="1189391" y="986788"/>
            <a:ext cx="8362221" cy="3169924"/>
          </a:xfrm>
          <a:prstGeom prst="rect">
            <a:avLst/>
          </a:prstGeom>
        </p:spPr>
        <p:txBody>
          <a:bodyPr/>
          <a:lstStyle/>
          <a:p>
            <a:pPr>
              <a:defRPr b="1">
                <a:latin typeface="Times New Roman"/>
                <a:ea typeface="Times New Roman"/>
                <a:cs typeface="Times New Roman"/>
                <a:sym typeface="Times New Roman"/>
              </a:defRPr>
            </a:pPr>
            <a:r>
              <a:t>   25th May 10p.m. - Final list of volunteers</a:t>
            </a:r>
          </a:p>
          <a:p>
            <a:pPr>
              <a:defRPr b="1">
                <a:latin typeface="Times New Roman"/>
                <a:ea typeface="Times New Roman"/>
                <a:cs typeface="Times New Roman"/>
                <a:sym typeface="Times New Roman"/>
              </a:defRPr>
            </a:pPr>
            <a:r>
              <a:t>   22nd May 10p.m. - Cities list decided</a:t>
            </a:r>
          </a:p>
          <a:p>
            <a:pPr>
              <a:defRPr b="1">
                <a:latin typeface="Times New Roman"/>
                <a:ea typeface="Times New Roman"/>
                <a:cs typeface="Times New Roman"/>
                <a:sym typeface="Times New Roman"/>
              </a:defRPr>
            </a:pPr>
            <a:r>
              <a:t>   25th May 10p.m. - Deciding your city and work days</a:t>
            </a:r>
          </a:p>
          <a:p>
            <a:pPr>
              <a:defRPr b="1">
                <a:latin typeface="Times New Roman"/>
                <a:ea typeface="Times New Roman"/>
                <a:cs typeface="Times New Roman"/>
                <a:sym typeface="Times New Roman"/>
              </a:defRPr>
            </a:pPr>
            <a:r>
              <a:t>   27th May 10p.m. - allotted cities and contribution slot</a:t>
            </a:r>
          </a:p>
          <a:p>
            <a:pPr>
              <a:defRPr b="1">
                <a:latin typeface="Times New Roman"/>
                <a:ea typeface="Times New Roman"/>
                <a:cs typeface="Times New Roman"/>
                <a:sym typeface="Times New Roman"/>
              </a:defRPr>
            </a:pPr>
            <a:r>
              <a:t>   28th May 10p.m. - work started</a:t>
            </a:r>
          </a:p>
          <a:p>
            <a:pPr>
              <a:defRPr b="1">
                <a:latin typeface="Times New Roman"/>
                <a:ea typeface="Times New Roman"/>
                <a:cs typeface="Times New Roman"/>
                <a:sym typeface="Times New Roman"/>
              </a:defRPr>
            </a:pPr>
            <a:r>
              <a:t>   25th May 10p.m. - leaders decided</a:t>
            </a:r>
          </a:p>
          <a:p>
            <a:pPr>
              <a:defRPr b="1">
                <a:latin typeface="Times New Roman"/>
                <a:ea typeface="Times New Roman"/>
                <a:cs typeface="Times New Roman"/>
                <a:sym typeface="Times New Roman"/>
              </a:defRPr>
            </a:pPr>
            <a:r>
              <a:t>   A month later after u start - receiving volunteer and leader certificate</a:t>
            </a:r>
          </a:p>
          <a:p>
            <a:pPr>
              <a:defRPr b="1">
                <a:latin typeface="Times New Roman"/>
                <a:ea typeface="Times New Roman"/>
                <a:cs typeface="Times New Roman"/>
                <a:sym typeface="Times New Roman"/>
              </a:defRPr>
            </a:pPr>
            <a:r>
              <a: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Vision - &quot;We believe in strength of humanity and one’s unique capability to contribute to the country in this pandemic. During these tuff times we can be the messiah in disguise by a simple NAMASTE that could let someone breathe!…"/>
          <p:cNvSpPr/>
          <p:nvPr>
            <p:ph type="body" idx="1"/>
          </p:nvPr>
        </p:nvSpPr>
        <p:spPr>
          <a:xfrm>
            <a:off x="390889" y="413115"/>
            <a:ext cx="8362223" cy="3932016"/>
          </a:xfrm>
          <a:prstGeom prst="rect">
            <a:avLst/>
          </a:prstGeom>
        </p:spPr>
        <p:txBody>
          <a:bodyPr/>
          <a:lstStyle/>
          <a:p>
            <a:pPr>
              <a:defRPr>
                <a:latin typeface="Times New Roman"/>
                <a:ea typeface="Times New Roman"/>
                <a:cs typeface="Times New Roman"/>
                <a:sym typeface="Times New Roman"/>
              </a:defRPr>
            </a:pPr>
            <a:r>
              <a:rPr b="1"/>
              <a:t>Vision</a:t>
            </a:r>
            <a:r>
              <a:t> - "We believe in strength of humanity and one’s unique capability to contribute to the country in this pandemic. During these tuff times we can be </a:t>
            </a:r>
            <a:r>
              <a:rPr>
                <a:solidFill>
                  <a:srgbClr val="333333"/>
                </a:solidFill>
              </a:rPr>
              <a:t>the messiah in disguise by a simple NAMASTE that could let someone breathe!</a:t>
            </a: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r>
              <a:rPr b="1"/>
              <a:t>Mission </a:t>
            </a:r>
            <a:r>
              <a:t>- To be able to help people with O2 supply in tough times like in this pandemic </a:t>
            </a: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r>
              <a:rPr b="1"/>
              <a:t>Philosophy</a:t>
            </a:r>
            <a:r>
              <a:t> - To be a messiah in disguise by a simple ‘NAMASTE’ that could let someone breathe</a:t>
            </a:r>
          </a:p>
          <a:p>
            <a:pPr>
              <a:defRPr>
                <a:latin typeface="Times New Roman"/>
                <a:ea typeface="Times New Roman"/>
                <a:cs typeface="Times New Roman"/>
                <a:sym typeface="Times New Roman"/>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object 3"/>
          <p:cNvSpPr/>
          <p:nvPr>
            <p:ph type="title"/>
          </p:nvPr>
        </p:nvSpPr>
        <p:spPr>
          <a:xfrm>
            <a:off x="764008" y="158024"/>
            <a:ext cx="4309746" cy="417197"/>
          </a:xfrm>
          <a:prstGeom prst="rect">
            <a:avLst/>
          </a:prstGeom>
        </p:spPr>
        <p:txBody>
          <a:bodyPr/>
          <a:lstStyle/>
          <a:p>
            <a:pPr lvl="4" defTabSz="877822">
              <a:defRPr i="0" sz="1800">
                <a:latin typeface="Times New Roman"/>
                <a:ea typeface="Times New Roman"/>
                <a:cs typeface="Times New Roman"/>
                <a:sym typeface="Times New Roman"/>
              </a:defRPr>
            </a:pPr>
            <a:r>
              <a:t>                                                         Inception</a:t>
            </a:r>
          </a:p>
        </p:txBody>
      </p:sp>
      <p:sp>
        <p:nvSpPr>
          <p:cNvPr id="85" name="object 4"/>
          <p:cNvSpPr/>
          <p:nvPr/>
        </p:nvSpPr>
        <p:spPr>
          <a:xfrm>
            <a:off x="384174" y="774462"/>
            <a:ext cx="8229890" cy="32320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20315" indent="-120315">
              <a:buSzPct val="100000"/>
              <a:buChar char="•"/>
              <a:defRPr sz="1200">
                <a:latin typeface="Times New Roman"/>
                <a:ea typeface="Times New Roman"/>
                <a:cs typeface="Times New Roman"/>
                <a:sym typeface="Times New Roman"/>
              </a:defRPr>
            </a:pPr>
            <a:r>
              <a:t>CoviO2 is an organization formed by the collaborative efforts of  the Founder(Sania), core team members, executive board and a doctor.</a:t>
            </a:r>
          </a:p>
          <a:p>
            <a:pPr>
              <a:defRPr sz="1200">
                <a:latin typeface="Times New Roman"/>
                <a:ea typeface="Times New Roman"/>
                <a:cs typeface="Times New Roman"/>
                <a:sym typeface="Times New Roman"/>
              </a:defRPr>
            </a:pPr>
          </a:p>
          <a:p>
            <a:pPr marL="120315" indent="-120315">
              <a:buSzPct val="100000"/>
              <a:buChar char="•"/>
              <a:defRPr sz="1200">
                <a:latin typeface="Times New Roman"/>
                <a:ea typeface="Times New Roman"/>
                <a:cs typeface="Times New Roman"/>
                <a:sym typeface="Times New Roman"/>
              </a:defRPr>
            </a:pPr>
            <a:r>
              <a:t>The organization is driven by transparency, willingness to be bold and to strikes out in new directions.Founded and lead under the supervision of a doctor, we aim to dedicate extensive hours of voluntary service to make a large impact in our mission to help communities build their resilience and overcome the Covid-19 crisis together for the year 2021-2022.</a:t>
            </a:r>
          </a:p>
          <a:p>
            <a:pPr>
              <a:defRPr sz="1200">
                <a:latin typeface="Times New Roman"/>
                <a:ea typeface="Times New Roman"/>
                <a:cs typeface="Times New Roman"/>
                <a:sym typeface="Times New Roman"/>
              </a:defRPr>
            </a:pPr>
          </a:p>
          <a:p>
            <a:pPr>
              <a:defRPr sz="1200">
                <a:latin typeface="Times New Roman"/>
                <a:ea typeface="Times New Roman"/>
                <a:cs typeface="Times New Roman"/>
                <a:sym typeface="Times New Roman"/>
              </a:defRPr>
            </a:pPr>
          </a:p>
          <a:p>
            <a:pPr>
              <a:defRPr b="1" sz="1200">
                <a:latin typeface="Times New Roman"/>
                <a:ea typeface="Times New Roman"/>
                <a:cs typeface="Times New Roman"/>
                <a:sym typeface="Times New Roman"/>
              </a:defRPr>
            </a:pPr>
            <a:r>
              <a:t>Problem Statement - </a:t>
            </a:r>
            <a:r>
              <a:rPr b="0"/>
              <a:t>It gets extremely difficult for someone who is in dire need of these resources to get hung up on call or  being told that they don’t have the resource even after contacting the exhaustive list of numbers and  email-ids.Posts on social media with requests for supply may be unanswered or Hospitals may need it.Sometimes, the people themselves check for posts having supply of oxygen but may not find it rightly.</a:t>
            </a:r>
          </a:p>
          <a:p>
            <a:pPr>
              <a:defRPr sz="1200">
                <a:latin typeface="Times New Roman"/>
                <a:ea typeface="Times New Roman"/>
                <a:cs typeface="Times New Roman"/>
                <a:sym typeface="Times New Roman"/>
              </a:defRPr>
            </a:pPr>
            <a:endParaRPr u="sng">
              <a:solidFill>
                <a:srgbClr val="0000FF"/>
              </a:solidFill>
              <a:uFill>
                <a:solidFill>
                  <a:srgbClr val="0000FF"/>
                </a:solidFill>
              </a:uFill>
            </a:endParaRPr>
          </a:p>
          <a:p>
            <a:pPr>
              <a:defRPr sz="1200">
                <a:latin typeface="Times New Roman"/>
                <a:ea typeface="Times New Roman"/>
                <a:cs typeface="Times New Roman"/>
                <a:sym typeface="Times New Roman"/>
              </a:defRPr>
            </a:pPr>
            <a:r>
              <a:rPr u="sng">
                <a:solidFill>
                  <a:srgbClr val="0000FF"/>
                </a:solidFill>
                <a:uFill>
                  <a:solidFill>
                    <a:srgbClr val="0000FF"/>
                  </a:solidFill>
                </a:uFill>
              </a:rPr>
              <a:t>https://www.theverge.com/2021/4/25/22402273/twitter-whatsapp-facebook-triage-center-india-oxygen-hospital-coronavirus</a:t>
            </a:r>
            <a:endParaRPr u="sng">
              <a:solidFill>
                <a:srgbClr val="0000FF"/>
              </a:solidFill>
              <a:uFill>
                <a:solidFill>
                  <a:srgbClr val="0000FF"/>
                </a:solidFill>
              </a:uFill>
            </a:endParaRPr>
          </a:p>
          <a:p>
            <a:pPr>
              <a:defRPr sz="1200" u="sng">
                <a:latin typeface="Times New Roman"/>
                <a:ea typeface="Times New Roman"/>
                <a:cs typeface="Times New Roman"/>
                <a:sym typeface="Times New Roman"/>
              </a:defRPr>
            </a:pPr>
            <a:r>
              <a:rPr>
                <a:solidFill>
                  <a:srgbClr val="0000FF"/>
                </a:solidFill>
                <a:uFill>
                  <a:solidFill>
                    <a:srgbClr val="0000FF"/>
                  </a:solidFill>
                </a:uFill>
              </a:rPr>
              <a:t>https://indianexpress.com/article/cities/delhi/beds-to-cylinders-people-lend-a-hand-on-social-media-7287729/</a:t>
            </a:r>
            <a:endParaRPr>
              <a:solidFill>
                <a:srgbClr val="0000FF"/>
              </a:solidFill>
              <a:uFill>
                <a:solidFill>
                  <a:srgbClr val="0000FF"/>
                </a:solidFill>
              </a:uFill>
            </a:endParaRPr>
          </a:p>
          <a:p>
            <a:pPr>
              <a:defRPr sz="1200">
                <a:latin typeface="Times New Roman"/>
                <a:ea typeface="Times New Roman"/>
                <a:cs typeface="Times New Roman"/>
                <a:sym typeface="Times New Roman"/>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Aim -…"/>
          <p:cNvSpPr/>
          <p:nvPr>
            <p:ph type="body" idx="1"/>
          </p:nvPr>
        </p:nvSpPr>
        <p:spPr>
          <a:xfrm>
            <a:off x="551153" y="389291"/>
            <a:ext cx="8362223" cy="4364918"/>
          </a:xfrm>
          <a:prstGeom prst="rect">
            <a:avLst/>
          </a:prstGeom>
        </p:spPr>
        <p:txBody>
          <a:bodyPr/>
          <a:lstStyle/>
          <a:p>
            <a:pPr indent="12446" defTabSz="896111">
              <a:defRPr b="1" sz="1176">
                <a:latin typeface="Times New Roman"/>
                <a:ea typeface="Times New Roman"/>
                <a:cs typeface="Times New Roman"/>
                <a:sym typeface="Times New Roman"/>
              </a:defRPr>
            </a:pPr>
            <a:r>
              <a:t>Aim - </a:t>
            </a:r>
          </a:p>
          <a:p>
            <a:pPr indent="12446" defTabSz="896111">
              <a:defRPr b="1" sz="1176">
                <a:latin typeface="Times New Roman"/>
                <a:ea typeface="Times New Roman"/>
                <a:cs typeface="Times New Roman"/>
                <a:sym typeface="Times New Roman"/>
              </a:defRPr>
            </a:pPr>
            <a:endParaRPr b="0"/>
          </a:p>
          <a:p>
            <a:pPr indent="12446" defTabSz="896111">
              <a:defRPr b="1" sz="1176">
                <a:latin typeface="Times New Roman"/>
                <a:ea typeface="Times New Roman"/>
                <a:cs typeface="Times New Roman"/>
                <a:sym typeface="Times New Roman"/>
              </a:defRPr>
            </a:pPr>
            <a:r>
              <a:rPr b="0"/>
              <a:t>To provide oxygen at the nearest location possible at the earliest a</a:t>
            </a:r>
            <a:r>
              <a:rPr b="0"/>
              <a:t>ll of this by doing our part to bridge the gap between the supply and demand of oxygen  cylinders by verifying their authenticity and updating them in an organized manner for the needy ones.A ‘Namaste’ can save lives.</a:t>
            </a:r>
            <a:endParaRPr b="0"/>
          </a:p>
          <a:p>
            <a:pPr indent="12446" defTabSz="896111">
              <a:defRPr b="1" sz="1176">
                <a:latin typeface="Times New Roman"/>
                <a:ea typeface="Times New Roman"/>
                <a:cs typeface="Times New Roman"/>
                <a:sym typeface="Times New Roman"/>
              </a:defRPr>
            </a:pPr>
            <a:r>
              <a:rPr b="0"/>
              <a:t> </a:t>
            </a:r>
            <a:endParaRPr b="0"/>
          </a:p>
          <a:p>
            <a:pPr indent="12446" defTabSz="896111">
              <a:defRPr b="1" sz="1176">
                <a:latin typeface="Times New Roman"/>
                <a:ea typeface="Times New Roman"/>
                <a:cs typeface="Times New Roman"/>
                <a:sym typeface="Times New Roman"/>
              </a:defRPr>
            </a:pPr>
            <a:r>
              <a:t>MISSION NAMASTE - </a:t>
            </a:r>
            <a:endParaRPr b="0"/>
          </a:p>
          <a:p>
            <a:pPr indent="12446" defTabSz="896111">
              <a:defRPr b="1" sz="1176">
                <a:latin typeface="Times New Roman"/>
                <a:ea typeface="Times New Roman"/>
                <a:cs typeface="Times New Roman"/>
                <a:sym typeface="Times New Roman"/>
              </a:defRPr>
            </a:pPr>
            <a:endParaRPr b="0"/>
          </a:p>
          <a:p>
            <a:pPr marL="130355" indent="-117909" defTabSz="896111">
              <a:buSzPct val="100000"/>
              <a:buChar char="•"/>
              <a:defRPr b="1" sz="1176">
                <a:latin typeface="Times New Roman"/>
                <a:ea typeface="Times New Roman"/>
                <a:cs typeface="Times New Roman"/>
                <a:sym typeface="Times New Roman"/>
              </a:defRPr>
            </a:pPr>
            <a:r>
              <a:rPr b="0"/>
              <a:t>Help hospitals via enquiring by phone call by volunteers and then finding the nearest supplier in that area of the allotted city. The details of the nearest supply in that area would be forwarded via sms, DM or mail with a ‘Namaste’ to the hospitals and the screenshot of the message should be sent to the leader for confirmation of work.The volunteers must fill the informative sheet to keep the track of all the numbers called.All of this is under the supervision of the leader who will fill the management sheet.</a:t>
            </a:r>
            <a:endParaRPr b="0"/>
          </a:p>
          <a:p>
            <a:pPr indent="12446" defTabSz="896111">
              <a:defRPr b="1" sz="1176">
                <a:latin typeface="Times New Roman"/>
                <a:ea typeface="Times New Roman"/>
                <a:cs typeface="Times New Roman"/>
                <a:sym typeface="Times New Roman"/>
              </a:defRPr>
            </a:pPr>
            <a:r>
              <a:rPr b="0"/>
              <a:t>               </a:t>
            </a:r>
            <a:endParaRPr b="0"/>
          </a:p>
          <a:p>
            <a:pPr indent="12446" defTabSz="896111">
              <a:defRPr b="1" sz="1176">
                <a:latin typeface="Times New Roman"/>
                <a:ea typeface="Times New Roman"/>
                <a:cs typeface="Times New Roman"/>
                <a:sym typeface="Times New Roman"/>
              </a:defRPr>
            </a:pPr>
            <a:r>
              <a:rPr b="0"/>
              <a:t>                                                                                           </a:t>
            </a:r>
            <a:r>
              <a:t>    OR(IF HOSPITALS DON’T PICKUP CALLS!)</a:t>
            </a:r>
            <a:endParaRPr b="0"/>
          </a:p>
          <a:p>
            <a:pPr marL="130355" indent="-117909" defTabSz="896111">
              <a:buSzPct val="100000"/>
              <a:buChar char="•"/>
              <a:defRPr b="1" sz="1176">
                <a:latin typeface="Times New Roman"/>
                <a:ea typeface="Times New Roman"/>
                <a:cs typeface="Times New Roman"/>
                <a:sym typeface="Times New Roman"/>
              </a:defRPr>
            </a:pPr>
            <a:r>
              <a:rPr b="0"/>
              <a:t>Help people in need via volunteers answering social media requests by finding the nearest supply in the allotted city of the required area of the person in need and writing those details by a DM, sms or mail with a ‘Namaste’ and the same screenshot should be then sent to the leader for processing by the social media team.</a:t>
            </a:r>
            <a:r>
              <a:rPr b="0"/>
              <a:t>The volunteers must fill the informative sheet to keep the track of all the numbers called.All of this is under the supervision of the leader who will fill the management sheet.</a:t>
            </a:r>
            <a:endParaRPr b="0"/>
          </a:p>
          <a:p>
            <a:pPr indent="12446" defTabSz="896111">
              <a:defRPr b="1" sz="1176">
                <a:latin typeface="Times New Roman"/>
                <a:ea typeface="Times New Roman"/>
                <a:cs typeface="Times New Roman"/>
                <a:sym typeface="Times New Roman"/>
              </a:defRPr>
            </a:pPr>
            <a:r>
              <a:rPr b="0"/>
              <a:t>                                                                                               </a:t>
            </a:r>
            <a:r>
              <a:t>OR(IF REQUESTS ARE NOT MANY!)</a:t>
            </a:r>
            <a:endParaRPr b="0"/>
          </a:p>
          <a:p>
            <a:pPr indent="12446" defTabSz="896111">
              <a:defRPr b="1" sz="1176">
                <a:latin typeface="Times New Roman"/>
                <a:ea typeface="Times New Roman"/>
                <a:cs typeface="Times New Roman"/>
                <a:sym typeface="Times New Roman"/>
              </a:defRPr>
            </a:pPr>
            <a:r>
              <a:rPr b="0"/>
              <a:t>                                          </a:t>
            </a:r>
            <a:endParaRPr b="0"/>
          </a:p>
          <a:p>
            <a:pPr marL="130355" indent="-117909" defTabSz="896111">
              <a:buSzPct val="100000"/>
              <a:buChar char="•"/>
              <a:defRPr b="1" sz="1176">
                <a:latin typeface="Times New Roman"/>
                <a:ea typeface="Times New Roman"/>
                <a:cs typeface="Times New Roman"/>
                <a:sym typeface="Times New Roman"/>
              </a:defRPr>
            </a:pPr>
            <a:r>
              <a:rPr b="0"/>
              <a:t>Help find the supplier by the volunteer in the allotted city area and just fill the informative sheet.The sheet will then help us post the supplier details on our social media page via the social media team.</a:t>
            </a:r>
            <a:r>
              <a:rPr b="0"/>
              <a:t>All of this is under the supervision of the leader who will fill the management sheet.</a:t>
            </a:r>
            <a:endParaRPr b="0"/>
          </a:p>
          <a:p>
            <a:pPr indent="12446" defTabSz="896111">
              <a:defRPr b="1" sz="1176">
                <a:latin typeface="Times New Roman"/>
                <a:ea typeface="Times New Roman"/>
                <a:cs typeface="Times New Roman"/>
                <a:sym typeface="Times New Roman"/>
              </a:defRPr>
            </a:pPr>
            <a:endParaRPr b="0"/>
          </a:p>
          <a:p>
            <a:pPr indent="12446" defTabSz="896111">
              <a:defRPr b="1" sz="1176">
                <a:latin typeface="Times New Roman"/>
                <a:ea typeface="Times New Roman"/>
                <a:cs typeface="Times New Roman"/>
                <a:sym typeface="Times New Roman"/>
              </a:defRPr>
            </a:pPr>
            <a:r>
              <a:rPr b="0"/>
              <a:t>THE SEQUENCE HAS TO BE FOLLOWED!</a:t>
            </a:r>
          </a:p>
        </p:txBody>
      </p:sp>
      <p:sp>
        <p:nvSpPr>
          <p:cNvPr id="88" name="(Informative sheets link will provided to by the respective city leaders.)"/>
          <p:cNvSpPr/>
          <p:nvPr/>
        </p:nvSpPr>
        <p:spPr>
          <a:xfrm>
            <a:off x="1812122" y="3965438"/>
            <a:ext cx="4467331" cy="27546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200">
                <a:latin typeface="Times New Roman"/>
                <a:ea typeface="Times New Roman"/>
                <a:cs typeface="Times New Roman"/>
                <a:sym typeface="Times New Roman"/>
              </a:defRPr>
            </a:lvl1pPr>
          </a:lstStyle>
          <a:p>
            <a:pPr/>
            <a:r>
              <a:t>(Informative sheets link will provided to by the respective city leaders.)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2. Help India Come to life!"/>
          <p:cNvSpPr/>
          <p:nvPr>
            <p:ph type="title"/>
          </p:nvPr>
        </p:nvSpPr>
        <p:spPr>
          <a:xfrm>
            <a:off x="3486225" y="220961"/>
            <a:ext cx="2763637" cy="417199"/>
          </a:xfrm>
          <a:prstGeom prst="rect">
            <a:avLst/>
          </a:prstGeom>
        </p:spPr>
        <p:txBody>
          <a:bodyPr/>
          <a:lstStyle>
            <a:lvl1pPr indent="12700">
              <a:defRPr i="0" sz="1800">
                <a:latin typeface="Times New Roman"/>
                <a:ea typeface="Times New Roman"/>
                <a:cs typeface="Times New Roman"/>
                <a:sym typeface="Times New Roman"/>
              </a:defRPr>
            </a:lvl1pPr>
          </a:lstStyle>
          <a:p>
            <a:pPr/>
            <a:r>
              <a:t>Help India Come to life!</a:t>
            </a:r>
          </a:p>
        </p:txBody>
      </p:sp>
      <p:sp>
        <p:nvSpPr>
          <p:cNvPr id="91" name="How to contact the hospital?…"/>
          <p:cNvSpPr/>
          <p:nvPr>
            <p:ph type="body" idx="1"/>
          </p:nvPr>
        </p:nvSpPr>
        <p:spPr>
          <a:xfrm>
            <a:off x="755937" y="1139593"/>
            <a:ext cx="8362220" cy="3169923"/>
          </a:xfrm>
          <a:prstGeom prst="rect">
            <a:avLst/>
          </a:prstGeom>
        </p:spPr>
        <p:txBody>
          <a:bodyPr/>
          <a:lstStyle/>
          <a:p>
            <a:pPr defTabSz="877823">
              <a:defRPr b="1" sz="1152">
                <a:latin typeface="Times New Roman"/>
                <a:ea typeface="Times New Roman"/>
                <a:cs typeface="Times New Roman"/>
                <a:sym typeface="Times New Roman"/>
              </a:defRPr>
            </a:pPr>
            <a:r>
              <a:t>How to contact the hospital via call?</a:t>
            </a:r>
          </a:p>
          <a:p>
            <a:pPr defTabSz="877823">
              <a:defRPr b="1" sz="1152">
                <a:latin typeface="Times New Roman"/>
                <a:ea typeface="Times New Roman"/>
                <a:cs typeface="Times New Roman"/>
                <a:sym typeface="Times New Roman"/>
              </a:defRPr>
            </a:pPr>
          </a:p>
          <a:p>
            <a:pPr defTabSz="877823">
              <a:lnSpc>
                <a:spcPct val="150000"/>
              </a:lnSpc>
              <a:defRPr sz="1152">
                <a:latin typeface="Times New Roman"/>
                <a:ea typeface="Times New Roman"/>
                <a:cs typeface="Times New Roman"/>
                <a:sym typeface="Times New Roman"/>
              </a:defRPr>
            </a:pPr>
          </a:p>
          <a:p>
            <a:pPr marL="173253" indent="-173253" defTabSz="877823">
              <a:lnSpc>
                <a:spcPct val="150000"/>
              </a:lnSpc>
              <a:buSzPct val="100000"/>
              <a:buChar char="•"/>
              <a:defRPr sz="1152">
                <a:latin typeface="Times New Roman"/>
                <a:ea typeface="Times New Roman"/>
                <a:cs typeface="Times New Roman"/>
                <a:sym typeface="Times New Roman"/>
              </a:defRPr>
            </a:pPr>
            <a:r>
              <a:t>Call the hospital which is within the allotted city</a:t>
            </a:r>
          </a:p>
          <a:p>
            <a:pPr marL="173253" indent="-173253" defTabSz="877823">
              <a:lnSpc>
                <a:spcPct val="150000"/>
              </a:lnSpc>
              <a:buSzPct val="100000"/>
              <a:buChar char="•"/>
              <a:defRPr sz="1152">
                <a:latin typeface="Times New Roman"/>
                <a:ea typeface="Times New Roman"/>
                <a:cs typeface="Times New Roman"/>
                <a:sym typeface="Times New Roman"/>
              </a:defRPr>
            </a:pPr>
            <a:r>
              <a:t> </a:t>
            </a:r>
            <a:r>
              <a:t>Ask them if they need O2 concentrators, cylinders, refills</a:t>
            </a:r>
          </a:p>
          <a:p>
            <a:pPr marL="173253" indent="-173253" defTabSz="877823">
              <a:lnSpc>
                <a:spcPct val="150000"/>
              </a:lnSpc>
              <a:buSzPct val="100000"/>
              <a:buChar char="•"/>
              <a:defRPr sz="1152">
                <a:latin typeface="Times New Roman"/>
                <a:ea typeface="Times New Roman"/>
                <a:cs typeface="Times New Roman"/>
                <a:sym typeface="Times New Roman"/>
              </a:defRPr>
            </a:pPr>
            <a:r>
              <a:t>Ask them their location </a:t>
            </a:r>
          </a:p>
          <a:p>
            <a:pPr marL="173253" indent="-173253" defTabSz="877823">
              <a:lnSpc>
                <a:spcPct val="150000"/>
              </a:lnSpc>
              <a:buSzPct val="100000"/>
              <a:buChar char="•"/>
              <a:defRPr sz="1152">
                <a:latin typeface="Times New Roman"/>
                <a:ea typeface="Times New Roman"/>
                <a:cs typeface="Times New Roman"/>
                <a:sym typeface="Times New Roman"/>
              </a:defRPr>
            </a:pPr>
            <a:r>
              <a:t>Do they prefer home delivery or pickup</a:t>
            </a:r>
          </a:p>
          <a:p>
            <a:pPr marL="173253" indent="-173253" defTabSz="877823">
              <a:lnSpc>
                <a:spcPct val="150000"/>
              </a:lnSpc>
              <a:buSzPct val="100000"/>
              <a:buChar char="•"/>
              <a:defRPr sz="1152">
                <a:latin typeface="Times New Roman"/>
                <a:ea typeface="Times New Roman"/>
                <a:cs typeface="Times New Roman"/>
                <a:sym typeface="Times New Roman"/>
              </a:defRPr>
            </a:pPr>
            <a:r>
              <a:t>Units of objects required</a:t>
            </a:r>
          </a:p>
          <a:p>
            <a:pPr marL="173253" indent="-173253" defTabSz="877823">
              <a:lnSpc>
                <a:spcPct val="150000"/>
              </a:lnSpc>
              <a:buSzPct val="100000"/>
              <a:buChar char="•"/>
              <a:defRPr sz="1152">
                <a:latin typeface="Times New Roman"/>
                <a:ea typeface="Times New Roman"/>
                <a:cs typeface="Times New Roman"/>
                <a:sym typeface="Times New Roman"/>
              </a:defRPr>
            </a:pPr>
            <a:r>
              <a:t>Do they have their adhar number or are they ready to give refundable deposit(if asked by the supplier)</a:t>
            </a:r>
          </a:p>
          <a:p>
            <a:pPr marL="173253" indent="-173253" defTabSz="877823">
              <a:lnSpc>
                <a:spcPct val="150000"/>
              </a:lnSpc>
              <a:buSzPct val="100000"/>
              <a:buChar char="•"/>
              <a:defRPr sz="1152">
                <a:latin typeface="Times New Roman"/>
                <a:ea typeface="Times New Roman"/>
                <a:cs typeface="Times New Roman"/>
                <a:sym typeface="Times New Roman"/>
              </a:defRPr>
            </a:pPr>
            <a:r>
              <a:t>Ask them if they need the supplier’s detail via sms, mail or a DM on social networking sites.</a:t>
            </a:r>
          </a:p>
          <a:p>
            <a:pPr marL="173253" indent="-173253" defTabSz="877823">
              <a:lnSpc>
                <a:spcPct val="150000"/>
              </a:lnSpc>
              <a:buSzPct val="100000"/>
              <a:buChar char="•"/>
              <a:defRPr sz="1152">
                <a:latin typeface="Times New Roman"/>
                <a:ea typeface="Times New Roman"/>
                <a:cs typeface="Times New Roman"/>
                <a:sym typeface="Times New Roman"/>
              </a:defRPr>
            </a:pPr>
            <a:r>
              <a:t>Call the nearest supplier and confirm if they have what is needed</a:t>
            </a:r>
          </a:p>
          <a:p>
            <a:pPr marL="173253" indent="-173253" defTabSz="877823">
              <a:lnSpc>
                <a:spcPct val="150000"/>
              </a:lnSpc>
              <a:buSzPct val="100000"/>
              <a:buChar char="•"/>
              <a:defRPr sz="1152">
                <a:latin typeface="Times New Roman"/>
                <a:ea typeface="Times New Roman"/>
                <a:cs typeface="Times New Roman"/>
                <a:sym typeface="Times New Roman"/>
              </a:defRPr>
            </a:pPr>
            <a:r>
              <a:t>Fill the informative sheet</a:t>
            </a:r>
          </a:p>
          <a:p>
            <a:pPr marL="173253" indent="-173253" defTabSz="877823">
              <a:lnSpc>
                <a:spcPct val="150000"/>
              </a:lnSpc>
              <a:buSzPct val="100000"/>
              <a:buChar char="•"/>
              <a:defRPr sz="1152">
                <a:latin typeface="Times New Roman"/>
                <a:ea typeface="Times New Roman"/>
                <a:cs typeface="Times New Roman"/>
                <a:sym typeface="Times New Roman"/>
              </a:defRPr>
            </a:pPr>
          </a:p>
          <a:p>
            <a:pPr defTabSz="877823">
              <a:defRPr b="1" sz="1152">
                <a:latin typeface="Times New Roman"/>
                <a:ea typeface="Times New Roman"/>
                <a:cs typeface="Times New Roman"/>
                <a:sym typeface="Times New Roman"/>
              </a:defRPr>
            </a:pPr>
            <a:r>
              <a:t>Seeing requests on social media for O2 concentrators, cans and refills wouldn’t be a problem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2. Help India Come to life!"/>
          <p:cNvSpPr/>
          <p:nvPr>
            <p:ph type="title"/>
          </p:nvPr>
        </p:nvSpPr>
        <p:spPr>
          <a:xfrm>
            <a:off x="2565860" y="346181"/>
            <a:ext cx="4013837" cy="464185"/>
          </a:xfrm>
          <a:prstGeom prst="rect">
            <a:avLst/>
          </a:prstGeom>
        </p:spPr>
        <p:txBody>
          <a:bodyPr/>
          <a:lstStyle>
            <a:lvl1pPr indent="12700">
              <a:defRPr i="0" sz="1800">
                <a:latin typeface="Times New Roman"/>
                <a:ea typeface="Times New Roman"/>
                <a:cs typeface="Times New Roman"/>
                <a:sym typeface="Times New Roman"/>
              </a:defRPr>
            </a:lvl1pPr>
          </a:lstStyle>
          <a:p>
            <a:pPr/>
            <a:r>
              <a:t>Help India Come to life!</a:t>
            </a:r>
          </a:p>
        </p:txBody>
      </p:sp>
      <p:sp>
        <p:nvSpPr>
          <p:cNvPr id="94" name="object 3"/>
          <p:cNvSpPr/>
          <p:nvPr/>
        </p:nvSpPr>
        <p:spPr>
          <a:xfrm>
            <a:off x="318402" y="699587"/>
            <a:ext cx="8374382" cy="11365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defRPr b="1" sz="1200">
                <a:latin typeface="Times New Roman"/>
                <a:ea typeface="Times New Roman"/>
                <a:cs typeface="Times New Roman"/>
                <a:sym typeface="Times New Roman"/>
              </a:defRPr>
            </a:pPr>
            <a:r>
              <a:t>How to find the supplier?</a:t>
            </a:r>
          </a:p>
          <a:p>
            <a:pPr indent="12700">
              <a:defRPr sz="1200">
                <a:latin typeface="Times New Roman"/>
                <a:ea typeface="Times New Roman"/>
                <a:cs typeface="Times New Roman"/>
                <a:sym typeface="Times New Roman"/>
              </a:defRPr>
            </a:pPr>
          </a:p>
          <a:p>
            <a:pPr indent="12700">
              <a:defRPr sz="1200">
                <a:latin typeface="Times New Roman"/>
                <a:ea typeface="Times New Roman"/>
                <a:cs typeface="Times New Roman"/>
                <a:sym typeface="Times New Roman"/>
              </a:defRPr>
            </a:pPr>
            <a:r>
              <a:t>This is the website: </a:t>
            </a:r>
            <a:r>
              <a:rPr u="sng">
                <a:solidFill>
                  <a:srgbClr val="0000FF"/>
                </a:solidFill>
                <a:uFill>
                  <a:solidFill>
                    <a:srgbClr val="0000FF"/>
                  </a:solidFill>
                </a:uFill>
                <a:hlinkClick r:id="rId2" invalidUrl="" action="" tgtFrame="" tooltip="" history="1" highlightClick="0" endSnd="0"/>
              </a:rPr>
              <a:t>https://covid19-twitter.in/</a:t>
            </a:r>
            <a:r>
              <a:t> Kindly go on this website. Search your allotted city. Tick mark only in the ‘Oxygen’ box. Search.You will see a lot of tweets claiming to have oxygen cylinders or you google it up?</a:t>
            </a:r>
            <a:r>
              <a:rPr>
                <a:solidFill>
                  <a:srgbClr val="ED3833"/>
                </a:solidFill>
              </a:rPr>
              <a:t> </a:t>
            </a:r>
            <a:r>
              <a:rPr b="1">
                <a:solidFill>
                  <a:srgbClr val="ED3833"/>
                </a:solidFill>
              </a:rPr>
              <a:t>Y</a:t>
            </a:r>
            <a:r>
              <a:rPr b="1" u="sng">
                <a:solidFill>
                  <a:srgbClr val="ED3833"/>
                </a:solidFill>
              </a:rPr>
              <a:t>ou are supposed to call them and ask about the authenticity and relevancy of the information.</a:t>
            </a:r>
            <a:endParaRPr b="1" u="sng">
              <a:solidFill>
                <a:srgbClr val="ED3833"/>
              </a:solidFill>
            </a:endParaRPr>
          </a:p>
        </p:txBody>
      </p:sp>
      <p:sp>
        <p:nvSpPr>
          <p:cNvPr id="95" name="object 4"/>
          <p:cNvSpPr/>
          <p:nvPr/>
        </p:nvSpPr>
        <p:spPr>
          <a:xfrm>
            <a:off x="1941973" y="2100536"/>
            <a:ext cx="2765924" cy="1840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defRPr b="1" sz="1200">
                <a:latin typeface="Times New Roman"/>
                <a:ea typeface="Times New Roman"/>
                <a:cs typeface="Times New Roman"/>
                <a:sym typeface="Times New Roman"/>
              </a:defRPr>
            </a:lvl1pPr>
          </a:lstStyle>
          <a:p>
            <a:pPr/>
            <a:r>
              <a:t>Questions you are supposed to ask :</a:t>
            </a:r>
          </a:p>
        </p:txBody>
      </p:sp>
      <p:sp>
        <p:nvSpPr>
          <p:cNvPr id="96" name="object 5"/>
          <p:cNvSpPr/>
          <p:nvPr/>
        </p:nvSpPr>
        <p:spPr>
          <a:xfrm>
            <a:off x="2551008" y="2421955"/>
            <a:ext cx="5321938" cy="11365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28844" indent="-206619">
              <a:buSzPct val="100000"/>
              <a:buAutoNum type="arabicParenR" startAt="1"/>
              <a:defRPr sz="1200">
                <a:latin typeface="Times New Roman"/>
                <a:ea typeface="Times New Roman"/>
                <a:cs typeface="Times New Roman"/>
                <a:sym typeface="Times New Roman"/>
              </a:defRPr>
            </a:pPr>
            <a:r>
              <a:t>Total Units of Oxygen cylinders, refills &amp; concentrators supply</a:t>
            </a:r>
          </a:p>
          <a:p>
            <a:pPr marL="237148" indent="-225081">
              <a:buSzPct val="100000"/>
              <a:buAutoNum type="arabicParenR" startAt="1"/>
              <a:defRPr sz="1200">
                <a:latin typeface="Times New Roman"/>
                <a:ea typeface="Times New Roman"/>
                <a:cs typeface="Times New Roman"/>
                <a:sym typeface="Times New Roman"/>
              </a:defRPr>
            </a:pPr>
            <a:r>
              <a:t>Price of Each Oxygen cylinder, refills &amp; concentrators</a:t>
            </a:r>
          </a:p>
          <a:p>
            <a:pPr marL="237148" indent="-225081">
              <a:buSzPct val="100000"/>
              <a:buAutoNum type="arabicParenR" startAt="1"/>
              <a:defRPr sz="1200">
                <a:latin typeface="Times New Roman"/>
                <a:ea typeface="Times New Roman"/>
                <a:cs typeface="Times New Roman"/>
                <a:sym typeface="Times New Roman"/>
              </a:defRPr>
            </a:pPr>
            <a:r>
              <a:t>Supplier’s location</a:t>
            </a:r>
          </a:p>
          <a:p>
            <a:pPr marL="238025" indent="-225962">
              <a:buSzPct val="100000"/>
              <a:buAutoNum type="arabicParenR" startAt="1"/>
              <a:defRPr sz="1200">
                <a:latin typeface="Times New Roman"/>
                <a:ea typeface="Times New Roman"/>
                <a:cs typeface="Times New Roman"/>
                <a:sym typeface="Times New Roman"/>
              </a:defRPr>
            </a:pPr>
            <a:r>
              <a:t>Additional Phone number(if any)</a:t>
            </a:r>
          </a:p>
          <a:p>
            <a:pPr marL="236266" indent="-224203">
              <a:buSzPct val="100000"/>
              <a:buAutoNum type="arabicParenR" startAt="1"/>
              <a:defRPr sz="1200">
                <a:latin typeface="Times New Roman"/>
                <a:ea typeface="Times New Roman"/>
                <a:cs typeface="Times New Roman"/>
                <a:sym typeface="Times New Roman"/>
              </a:defRPr>
            </a:pPr>
            <a:r>
              <a:t>Delivery options(Home delivery available or not)</a:t>
            </a:r>
          </a:p>
          <a:p>
            <a:pPr marL="242422" indent="-230358">
              <a:buSzPct val="100000"/>
              <a:buAutoNum type="arabicParenR" startAt="1"/>
              <a:defRPr sz="1200">
                <a:latin typeface="Times New Roman"/>
                <a:ea typeface="Times New Roman"/>
                <a:cs typeface="Times New Roman"/>
                <a:sym typeface="Times New Roman"/>
              </a:defRPr>
            </a:pPr>
            <a:r>
              <a:t>Any speciﬁc requirement to get the resource(Aadhar card, refundable deposit etc)</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ample google sheet to be updated by the leader…"/>
          <p:cNvSpPr/>
          <p:nvPr>
            <p:ph type="body" idx="1"/>
          </p:nvPr>
        </p:nvSpPr>
        <p:spPr>
          <a:xfrm>
            <a:off x="141589" y="169098"/>
            <a:ext cx="8362220" cy="3888091"/>
          </a:xfrm>
          <a:prstGeom prst="rect">
            <a:avLst/>
          </a:prstGeom>
        </p:spPr>
        <p:txBody>
          <a:bodyPr/>
          <a:lstStyle/>
          <a:p>
            <a:pPr indent="12446" defTabSz="896111">
              <a:defRPr sz="1176"/>
            </a:pPr>
          </a:p>
          <a:p>
            <a:pPr indent="12446" defTabSz="896111">
              <a:defRPr sz="1176"/>
            </a:pPr>
          </a:p>
          <a:p>
            <a:pPr indent="12446" defTabSz="896111">
              <a:defRPr sz="1176"/>
            </a:pPr>
          </a:p>
          <a:p>
            <a:pPr indent="12446" defTabSz="896111">
              <a:defRPr sz="1176"/>
            </a:pPr>
          </a:p>
          <a:p>
            <a:pPr defTabSz="896111">
              <a:defRPr sz="1176">
                <a:latin typeface="Times New Roman"/>
                <a:ea typeface="Times New Roman"/>
                <a:cs typeface="Times New Roman"/>
                <a:sym typeface="Times New Roman"/>
              </a:defRPr>
            </a:pPr>
          </a:p>
          <a:p>
            <a:pPr marL="117909" indent="-117909" defTabSz="896111">
              <a:buSzPct val="100000"/>
              <a:buChar char="•"/>
              <a:defRPr sz="1176">
                <a:latin typeface="Times New Roman"/>
                <a:ea typeface="Times New Roman"/>
                <a:cs typeface="Times New Roman"/>
                <a:sym typeface="Times New Roman"/>
              </a:defRPr>
            </a:pPr>
            <a:r>
              <a:t>Sample management sheet to be updated only by the leader</a:t>
            </a:r>
          </a:p>
          <a:p>
            <a:pPr defTabSz="896111">
              <a:defRPr sz="1176">
                <a:latin typeface="Times New Roman"/>
                <a:ea typeface="Times New Roman"/>
                <a:cs typeface="Times New Roman"/>
                <a:sym typeface="Times New Roman"/>
              </a:defRPr>
            </a:pPr>
          </a:p>
          <a:p>
            <a:pPr defTabSz="896111">
              <a:defRPr sz="1176">
                <a:latin typeface="Times New Roman"/>
                <a:ea typeface="Times New Roman"/>
                <a:cs typeface="Times New Roman"/>
                <a:sym typeface="Times New Roman"/>
              </a:defRPr>
            </a:pPr>
            <a:r>
              <a:t>Leader will be given another google sheet for better management purpose where leader is just supposed to input: ‘Volunteer’s name’,’Phone Number you just called’.’ Status of  talk:didn’t receive, received but didn’t get information or received and updated  information’.</a:t>
            </a:r>
          </a:p>
          <a:p>
            <a:pPr defTabSz="896111">
              <a:defRPr sz="1176">
                <a:latin typeface="Times New Roman"/>
                <a:ea typeface="Times New Roman"/>
                <a:cs typeface="Times New Roman"/>
                <a:sym typeface="Times New Roman"/>
              </a:defRPr>
            </a:pPr>
          </a:p>
          <a:p>
            <a:pPr defTabSz="896111">
              <a:defRPr sz="1176">
                <a:latin typeface="Times New Roman"/>
                <a:ea typeface="Times New Roman"/>
                <a:cs typeface="Times New Roman"/>
                <a:sym typeface="Times New Roman"/>
              </a:defRPr>
            </a:pPr>
            <a:r>
              <a:rPr>
                <a:solidFill>
                  <a:srgbClr val="ED3933"/>
                </a:solidFill>
              </a:rPr>
              <a:t>LEADERS MUST SHARE ALL THE SCREENSHOTS OF THE ‘NAMASTE’ MESSAGE WITH THE SOCIAL MEDIA TEAM THAT WERE GIVEN OUT BY VOLUNTEERS</a:t>
            </a:r>
            <a:r>
              <a:t>.</a:t>
            </a:r>
          </a:p>
          <a:p>
            <a:pPr defTabSz="896111">
              <a:defRPr sz="1176">
                <a:latin typeface="Times New Roman"/>
                <a:ea typeface="Times New Roman"/>
                <a:cs typeface="Times New Roman"/>
                <a:sym typeface="Times New Roman"/>
              </a:defRPr>
            </a:pPr>
          </a:p>
          <a:p>
            <a:pPr defTabSz="896111">
              <a:defRPr sz="1176">
                <a:latin typeface="Times New Roman"/>
                <a:ea typeface="Times New Roman"/>
                <a:cs typeface="Times New Roman"/>
                <a:sym typeface="Times New Roman"/>
              </a:defRPr>
            </a:pPr>
            <a:r>
              <a:t>All the time slots and days the volunteers will work on will be kept a track of by the leader and the same can be discussed with the leader on respective city group.Any problem that may occur will be told to the founder directly.</a:t>
            </a:r>
          </a:p>
          <a:p>
            <a:pPr defTabSz="896111">
              <a:defRPr sz="1176">
                <a:latin typeface="Times New Roman"/>
                <a:ea typeface="Times New Roman"/>
                <a:cs typeface="Times New Roman"/>
                <a:sym typeface="Times New Roman"/>
              </a:defRPr>
            </a:pPr>
          </a:p>
          <a:p>
            <a:pPr marL="117909" indent="-117909" defTabSz="896111">
              <a:buSzPct val="100000"/>
              <a:buChar char="•"/>
              <a:defRPr sz="1176">
                <a:latin typeface="Times New Roman"/>
                <a:ea typeface="Times New Roman"/>
                <a:cs typeface="Times New Roman"/>
                <a:sym typeface="Times New Roman"/>
              </a:defRPr>
            </a:pPr>
            <a:r>
              <a:t>Sample informative sheet is to be filled by our volunteers</a:t>
            </a:r>
          </a:p>
          <a:p>
            <a:pPr defTabSz="896111">
              <a:defRPr sz="1176">
                <a:latin typeface="Times New Roman"/>
                <a:ea typeface="Times New Roman"/>
                <a:cs typeface="Times New Roman"/>
                <a:sym typeface="Times New Roman"/>
              </a:defRPr>
            </a:pPr>
          </a:p>
          <a:p>
            <a:pPr marL="117909" indent="-117909" defTabSz="896111">
              <a:buSzPct val="100000"/>
              <a:buChar char="•"/>
              <a:defRPr sz="1176">
                <a:latin typeface="Times New Roman"/>
                <a:ea typeface="Times New Roman"/>
                <a:cs typeface="Times New Roman"/>
                <a:sym typeface="Times New Roman"/>
              </a:defRPr>
            </a:pPr>
            <a:r>
              <a:t>The core teams will extract the information they get from leaders and post it on our pages, websites and apps in accordance with the discussion with the executive board.</a:t>
            </a:r>
          </a:p>
          <a:p>
            <a:pPr marL="117909" indent="-117909" defTabSz="896111">
              <a:buSzPct val="100000"/>
              <a:buChar char="•"/>
              <a:defRPr sz="1176">
                <a:latin typeface="Times New Roman"/>
                <a:ea typeface="Times New Roman"/>
                <a:cs typeface="Times New Roman"/>
                <a:sym typeface="Times New Roman"/>
              </a:defRPr>
            </a:pPr>
          </a:p>
          <a:p>
            <a:pPr defTabSz="896111">
              <a:defRPr b="1" sz="1176">
                <a:latin typeface="Times New Roman"/>
                <a:ea typeface="Times New Roman"/>
                <a:cs typeface="Times New Roman"/>
                <a:sym typeface="Times New Roman"/>
              </a:defRPr>
            </a:pPr>
            <a:r>
              <a:t>ACCESS TO THE SHEETS WILL ONLY BE GIVEN WHEN VOLUNTEERS WRITE THEIR MAIL ID.</a:t>
            </a:r>
          </a:p>
        </p:txBody>
      </p:sp>
      <p:sp>
        <p:nvSpPr>
          <p:cNvPr id="99" name="Roles"/>
          <p:cNvSpPr/>
          <p:nvPr/>
        </p:nvSpPr>
        <p:spPr>
          <a:xfrm>
            <a:off x="4053580" y="211297"/>
            <a:ext cx="637462" cy="34842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Times New Roman"/>
                <a:ea typeface="Times New Roman"/>
                <a:cs typeface="Times New Roman"/>
                <a:sym typeface="Times New Roman"/>
              </a:defRPr>
            </a:lvl1pPr>
          </a:lstStyle>
          <a:p>
            <a:pPr/>
            <a:r>
              <a:t>Roles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