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4" r:id="rId10"/>
    <p:sldId id="266" r:id="rId11"/>
    <p:sldId id="267" r:id="rId12"/>
    <p:sldId id="265"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Processing with OPENCV</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3685"/>
            <a:ext cx="10515600" cy="5903595"/>
          </a:xfrm>
        </p:spPr>
        <p:txBody>
          <a:bodyPr/>
          <a:p>
            <a:r>
              <a:rPr lang="en-US"/>
              <a:t>Gussian- by using weighted mean</a:t>
            </a:r>
            <a:endParaRPr lang="en-US"/>
          </a:p>
          <a:p>
            <a:pPr marL="0" indent="0">
              <a:buNone/>
            </a:pPr>
            <a:r>
              <a:rPr lang="en-US"/>
              <a:t>here we put K*K , 0(i.e standard deviation)</a:t>
            </a:r>
            <a:endParaRPr lang="en-US"/>
          </a:p>
          <a:p>
            <a:r>
              <a:rPr lang="en-US"/>
              <a:t>Median Bluring: Good for removing noise from the image.</a:t>
            </a:r>
            <a:endParaRPr lang="en-US"/>
          </a:p>
          <a:p>
            <a:r>
              <a:rPr lang="en-US"/>
              <a:t> imagine taking a photograph, putting it on your dining room table, and sprinkling salt and pepper on top of it.</a:t>
            </a:r>
            <a:endParaRPr lang="en-US"/>
          </a:p>
          <a:p>
            <a:pPr marL="0" indent="0">
              <a:buNone/>
            </a:pPr>
            <a:r>
              <a:rPr lang="en-US"/>
              <a:t>Thus far, the intention of our blurring methods has been</a:t>
            </a:r>
            <a:endParaRPr lang="en-US"/>
          </a:p>
          <a:p>
            <a:pPr marL="0" indent="0">
              <a:buNone/>
            </a:pPr>
            <a:r>
              <a:rPr lang="en-US"/>
              <a:t>to reduce noise and detail in an image. But to accomplish reducing noise and saving edges, we use billateral bluring( i.e two guassian distributions).</a:t>
            </a:r>
            <a:endParaRPr lang="en-US"/>
          </a:p>
          <a:p>
            <a:pPr marL="0" indent="0">
              <a:buNone/>
            </a:pPr>
            <a:r>
              <a:rPr lang="en-US"/>
              <a:t>[Edges typically occur on the boundary between two different regions in an image]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1510"/>
          </a:xfrm>
        </p:spPr>
        <p:txBody>
          <a:bodyPr>
            <a:normAutofit fontScale="90000"/>
          </a:bodyPr>
          <a:p>
            <a:r>
              <a:rPr lang="en-US"/>
              <a:t>Thresholding </a:t>
            </a:r>
            <a:endParaRPr lang="en-US"/>
          </a:p>
        </p:txBody>
      </p:sp>
      <p:sp>
        <p:nvSpPr>
          <p:cNvPr id="3" name="Content Placeholder 2"/>
          <p:cNvSpPr>
            <a:spLocks noGrp="1"/>
          </p:cNvSpPr>
          <p:nvPr>
            <p:ph idx="1"/>
          </p:nvPr>
        </p:nvSpPr>
        <p:spPr>
          <a:xfrm>
            <a:off x="838200" y="1110615"/>
            <a:ext cx="10515600" cy="5066665"/>
          </a:xfrm>
        </p:spPr>
        <p:txBody>
          <a:bodyPr>
            <a:normAutofit lnSpcReduction="10000"/>
          </a:bodyPr>
          <a:p>
            <a:r>
              <a:rPr lang="en-US"/>
              <a:t>Thresholding is the binarization of an image. i.e pixel in 0 or 255</a:t>
            </a:r>
            <a:endParaRPr lang="en-US"/>
          </a:p>
          <a:p>
            <a:r>
              <a:rPr lang="en-US"/>
              <a:t>we use thresholding to focus on objects or areas of particular interest in an image</a:t>
            </a:r>
            <a:endParaRPr lang="en-US"/>
          </a:p>
          <a:p>
            <a:r>
              <a:rPr lang="en-US"/>
              <a:t> In general,we seek to convert a grayscale image to a binary image,</a:t>
            </a:r>
            <a:endParaRPr lang="en-US"/>
          </a:p>
          <a:p>
            <a:pPr marL="0" indent="0">
              <a:buNone/>
            </a:pPr>
            <a:r>
              <a:rPr lang="en-US"/>
              <a:t>where the pixels are either 0 or 255.</a:t>
            </a:r>
            <a:endParaRPr lang="en-US"/>
          </a:p>
          <a:p>
            <a:pPr marL="0" indent="0">
              <a:buNone/>
            </a:pPr>
            <a:r>
              <a:rPr lang="en-US" b="1" u="sng"/>
              <a:t>Simple thresholding:</a:t>
            </a:r>
            <a:endParaRPr lang="en-US" u="sng"/>
          </a:p>
          <a:p>
            <a:pPr marL="0" indent="0" algn="l">
              <a:buNone/>
            </a:pPr>
            <a:r>
              <a:rPr lang="en-US"/>
              <a:t>A simple thresholding example would be selecting a pixel</a:t>
            </a:r>
            <a:endParaRPr lang="en-US"/>
          </a:p>
          <a:p>
            <a:pPr marL="0" indent="0" algn="l">
              <a:buNone/>
            </a:pPr>
            <a:r>
              <a:rPr lang="en-US"/>
              <a:t>value p, and then setting all pixel intensities less than p to</a:t>
            </a:r>
            <a:endParaRPr lang="en-US"/>
          </a:p>
          <a:p>
            <a:pPr marL="0" indent="0" algn="l">
              <a:buNone/>
            </a:pPr>
            <a:r>
              <a:rPr lang="en-US"/>
              <a:t>zero, and all pixel values greater than p to 255. In this way,</a:t>
            </a:r>
            <a:endParaRPr lang="en-US"/>
          </a:p>
          <a:p>
            <a:pPr marL="0" indent="0" algn="l">
              <a:buNone/>
            </a:pPr>
            <a:r>
              <a:rPr lang="en-US"/>
              <a:t>we are able to create a binary representation of the image.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5125" y="344805"/>
            <a:ext cx="11532870" cy="5832475"/>
          </a:xfrm>
        </p:spPr>
        <p:txBody>
          <a:bodyPr/>
          <a:p>
            <a:r>
              <a:rPr lang="en-US"/>
              <a:t>Simple Thresholding:</a:t>
            </a:r>
            <a:endParaRPr lang="en-US"/>
          </a:p>
          <a:p>
            <a:pPr marL="0" indent="0">
              <a:buNone/>
            </a:pPr>
            <a:r>
              <a:rPr lang="en-US"/>
              <a:t> We must specify a threshold value T. All pixel intensities below T are set to 0.And all pixel intensities greater than T are set to 255.</a:t>
            </a:r>
            <a:endParaRPr lang="en-US"/>
          </a:p>
          <a:p>
            <a:pPr marL="0" indent="0">
              <a:buNone/>
            </a:pPr>
            <a:endParaRPr lang="en-US"/>
          </a:p>
          <a:p>
            <a:r>
              <a:rPr lang="en-US"/>
              <a:t>Adaptive Thresholding:</a:t>
            </a:r>
            <a:endParaRPr lang="en-US"/>
          </a:p>
          <a:p>
            <a:pPr marL="0" indent="0">
              <a:buNone/>
            </a:pPr>
            <a:r>
              <a:rPr lang="en-US"/>
              <a:t>It will choose the optimal T value for better thresholding.</a:t>
            </a:r>
            <a:endParaRPr lang="en-US"/>
          </a:p>
          <a:p>
            <a:pPr marL="0" indent="0">
              <a:buNone/>
            </a:pPr>
            <a:r>
              <a:rPr lang="en-US"/>
              <a:t>How??</a:t>
            </a:r>
            <a:endParaRPr lang="en-US"/>
          </a:p>
          <a:p>
            <a:pPr marL="0" indent="0">
              <a:buNone/>
            </a:pPr>
            <a:r>
              <a:rPr lang="en-US"/>
              <a:t>which considers small neighbors of pixels and then finds an optimal threshold value T for each neighbor by using the metric that we provide i.e either by mean or guassian(weighted mean))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2320"/>
          </a:xfrm>
        </p:spPr>
        <p:txBody>
          <a:bodyPr/>
          <a:p>
            <a:r>
              <a:rPr lang="en-US"/>
              <a:t>Gradient and Edge Detection:</a:t>
            </a:r>
            <a:endParaRPr lang="en-US"/>
          </a:p>
        </p:txBody>
      </p:sp>
      <p:sp>
        <p:nvSpPr>
          <p:cNvPr id="3" name="Content Placeholder 2"/>
          <p:cNvSpPr>
            <a:spLocks noGrp="1"/>
          </p:cNvSpPr>
          <p:nvPr>
            <p:ph idx="1"/>
          </p:nvPr>
        </p:nvSpPr>
        <p:spPr>
          <a:xfrm>
            <a:off x="283845" y="1148080"/>
            <a:ext cx="11613515" cy="5029200"/>
          </a:xfrm>
        </p:spPr>
        <p:txBody>
          <a:bodyPr/>
          <a:p>
            <a:r>
              <a:rPr lang="en-US"/>
              <a:t>edge detection embodies mathematical methods to find points in an image where the brightness of pixel intensities changes distinctly.</a:t>
            </a:r>
            <a:endParaRPr lang="en-US"/>
          </a:p>
          <a:p>
            <a:endParaRPr lang="en-US"/>
          </a:p>
          <a:p>
            <a:r>
              <a:rPr lang="en-US"/>
              <a:t>The Canny edge detector is a multi-step process. It involves blurring the image to remove noise, computing Sobel gradient images in the x and y direction, suppressing edges, and finally a hysteresis thresholding stage that determines if a pixel is “edge-like” or not.</a:t>
            </a:r>
            <a:endParaRPr lang="en-US"/>
          </a:p>
          <a:p>
            <a:endParaRPr lang="en-US"/>
          </a:p>
          <a:p>
            <a:r>
              <a:rPr lang="en-US"/>
              <a:t>[Laplasian and sobel method can also be applicable]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1350"/>
          </a:xfrm>
        </p:spPr>
        <p:txBody>
          <a:bodyPr>
            <a:normAutofit fontScale="90000"/>
          </a:bodyPr>
          <a:p>
            <a:r>
              <a:rPr lang="en-US"/>
              <a:t>Contours</a:t>
            </a:r>
            <a:endParaRPr lang="en-US"/>
          </a:p>
        </p:txBody>
      </p:sp>
      <p:sp>
        <p:nvSpPr>
          <p:cNvPr id="3" name="Content Placeholder 2"/>
          <p:cNvSpPr>
            <a:spLocks noGrp="1"/>
          </p:cNvSpPr>
          <p:nvPr>
            <p:ph idx="1"/>
          </p:nvPr>
        </p:nvSpPr>
        <p:spPr>
          <a:xfrm>
            <a:off x="233680" y="1069975"/>
            <a:ext cx="11764645" cy="5107305"/>
          </a:xfrm>
        </p:spPr>
        <p:txBody>
          <a:bodyPr/>
          <a:p>
            <a:r>
              <a:rPr lang="en-US"/>
              <a:t>Now we are going to use these edges to help us find the actual girl  in the image.</a:t>
            </a:r>
            <a:endParaRPr lang="en-US"/>
          </a:p>
          <a:p>
            <a:r>
              <a:rPr lang="en-US"/>
              <a:t>OpenCV provides methods to find “curves” in an image,called contours. A contour is a curve of points, with no gaps in the curve.</a:t>
            </a:r>
            <a:endParaRPr lang="en-US"/>
          </a:p>
          <a:p>
            <a:r>
              <a:rPr lang="en-US"/>
              <a:t>The second argument is the type of contours we want. We use cv2.RETR_EXTERNAL to retrieve only the outermost contours</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Basics:</a:t>
            </a:r>
            <a:br>
              <a:rPr lang="en-US"/>
            </a:br>
            <a:r>
              <a:rPr lang="en-US"/>
              <a:t>What is an pixel??</a:t>
            </a:r>
            <a:endParaRPr lang="en-US"/>
          </a:p>
        </p:txBody>
      </p:sp>
      <p:sp>
        <p:nvSpPr>
          <p:cNvPr id="3" name="Content Placeholder 2"/>
          <p:cNvSpPr>
            <a:spLocks noGrp="1"/>
          </p:cNvSpPr>
          <p:nvPr>
            <p:ph idx="1"/>
          </p:nvPr>
        </p:nvSpPr>
        <p:spPr/>
        <p:txBody>
          <a:bodyPr>
            <a:normAutofit fontScale="80000"/>
          </a:bodyPr>
          <a:p>
            <a:pPr marL="0" indent="0">
              <a:buNone/>
            </a:pPr>
            <a:r>
              <a:rPr lang="en-US"/>
              <a:t> Image is measured in pixels.</a:t>
            </a:r>
            <a:endParaRPr lang="en-US"/>
          </a:p>
          <a:p>
            <a:r>
              <a:rPr lang="en-US"/>
              <a:t>Every image consists of a set of pixels. Pixels are the rawbuilding blocks of an image.</a:t>
            </a:r>
            <a:endParaRPr lang="en-US"/>
          </a:p>
          <a:p>
            <a:r>
              <a:rPr lang="en-US"/>
              <a:t> For example: Image with resolution 500 * 300</a:t>
            </a:r>
            <a:endParaRPr lang="en-US"/>
          </a:p>
          <a:p>
            <a:pPr marL="0" indent="0">
              <a:buNone/>
            </a:pPr>
            <a:r>
              <a:rPr lang="en-US"/>
              <a:t>(500 rows of pixels * 300 columns of pixel = 1,50,000 pixels)</a:t>
            </a:r>
            <a:endParaRPr lang="en-US"/>
          </a:p>
          <a:p>
            <a:pPr marL="0" indent="0">
              <a:buNone/>
            </a:pPr>
            <a:r>
              <a:rPr lang="en-US"/>
              <a:t>i.e image will be divided into pixels and each pixel has its colour.</a:t>
            </a:r>
            <a:endParaRPr lang="en-US"/>
          </a:p>
          <a:p>
            <a:r>
              <a:rPr lang="en-US"/>
              <a:t>Pixels are two types: 1) grayscale and 2) colour </a:t>
            </a:r>
            <a:endParaRPr lang="en-US"/>
          </a:p>
          <a:p>
            <a:r>
              <a:rPr lang="en-US"/>
              <a:t>In a grayscale image, each pixel has a value between 0 and 255, where zero corresponds to “black” and 255 responds to “white”. The values in between 0 and 255 are varying shades of gray, </a:t>
            </a:r>
            <a:endParaRPr lang="en-US"/>
          </a:p>
          <a:p>
            <a:r>
              <a:rPr lang="en-US"/>
              <a:t>where values closer to 0 are darker and values closer to 255 are lighter.</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08635"/>
            <a:ext cx="10515600" cy="5857240"/>
          </a:xfrm>
        </p:spPr>
        <p:txBody>
          <a:bodyPr>
            <a:normAutofit fontScale="60000"/>
          </a:bodyPr>
          <a:p>
            <a:pPr marL="0" indent="0">
              <a:buNone/>
            </a:pPr>
            <a:r>
              <a:rPr lang="en-US" b="1"/>
              <a:t>Color pixels!!</a:t>
            </a:r>
            <a:endParaRPr lang="en-US"/>
          </a:p>
          <a:p>
            <a:r>
              <a:rPr lang="en-US"/>
              <a:t>Color pixels are normally represented in the RGB color space.  BGR</a:t>
            </a:r>
            <a:endParaRPr lang="en-US"/>
          </a:p>
          <a:p>
            <a:pPr marL="0" indent="0">
              <a:buNone/>
            </a:pPr>
            <a:r>
              <a:rPr lang="en-US"/>
              <a:t>same as grayscale, each pixel is having value 0 to 255.</a:t>
            </a:r>
            <a:endParaRPr lang="en-US"/>
          </a:p>
          <a:p>
            <a:r>
              <a:rPr lang="en-US"/>
              <a:t>when we combine RGB in tuple . This tuple represents our color.</a:t>
            </a:r>
            <a:endParaRPr lang="en-US"/>
          </a:p>
          <a:p>
            <a:r>
              <a:rPr lang="en-US"/>
              <a:t>(255,255,255)- this tuple represents white colour.</a:t>
            </a:r>
            <a:endParaRPr lang="en-US"/>
          </a:p>
          <a:p>
            <a:r>
              <a:rPr lang="en-US"/>
              <a:t> (0,0,0) - </a:t>
            </a:r>
            <a:r>
              <a:rPr lang="en-US">
                <a:sym typeface="+mn-ea"/>
              </a:rPr>
              <a:t>this tuple represents black colour.</a:t>
            </a:r>
            <a:endParaRPr lang="en-US"/>
          </a:p>
          <a:p>
            <a:r>
              <a:rPr lang="en-US"/>
              <a:t>To create a pure red color, we would fill up the red bucket (and only the red bucket) up completely: (255,0,0).</a:t>
            </a:r>
            <a:endParaRPr lang="en-US"/>
          </a:p>
          <a:p>
            <a:r>
              <a:rPr lang="en-US"/>
              <a:t>• Black: (0,0,0)</a:t>
            </a:r>
            <a:endParaRPr lang="en-US"/>
          </a:p>
          <a:p>
            <a:r>
              <a:rPr lang="en-US"/>
              <a:t>• White: (255,255,255)</a:t>
            </a:r>
            <a:endParaRPr lang="en-US"/>
          </a:p>
          <a:p>
            <a:r>
              <a:rPr lang="en-US"/>
              <a:t>• Red: (255,0,0)</a:t>
            </a:r>
            <a:endParaRPr lang="en-US"/>
          </a:p>
          <a:p>
            <a:r>
              <a:rPr lang="en-US"/>
              <a:t>• Green: (0,255,0)</a:t>
            </a:r>
            <a:endParaRPr lang="en-US"/>
          </a:p>
          <a:p>
            <a:r>
              <a:rPr lang="en-US"/>
              <a:t>• Blue: (0,0,255)</a:t>
            </a:r>
            <a:endParaRPr lang="en-US"/>
          </a:p>
          <a:p>
            <a:r>
              <a:rPr lang="en-US"/>
              <a:t>• Aqua: (0,255,255)</a:t>
            </a:r>
            <a:endParaRPr lang="en-US"/>
          </a:p>
          <a:p>
            <a:r>
              <a:rPr lang="en-US"/>
              <a:t>• Fuchsia: (255,0,255)</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840105" y="721360"/>
            <a:ext cx="3931920" cy="5147945"/>
          </a:xfrm>
        </p:spPr>
        <p:txBody>
          <a:bodyPr/>
          <a:p>
            <a:pPr marL="285750" indent="-285750">
              <a:buFont typeface="Arial" panose="020B0604020202020204" pitchFamily="34" charset="0"/>
              <a:buChar char="•"/>
            </a:pPr>
            <a:r>
              <a:rPr lang="en-US"/>
              <a:t>As I mentioned before , an image is represented as a grid of pixels. </a:t>
            </a:r>
            <a:endParaRPr lang="en-US"/>
          </a:p>
          <a:p>
            <a:pPr>
              <a:buFont typeface="Arial" panose="020B0604020202020204" pitchFamily="34" charset="0"/>
            </a:pPr>
            <a:r>
              <a:rPr lang="en-US"/>
              <a:t>i.e (column, row)</a:t>
            </a:r>
            <a:endParaRPr lang="en-US"/>
          </a:p>
          <a:p>
            <a:pPr>
              <a:buFont typeface="Arial" panose="020B0604020202020204" pitchFamily="34" charset="0"/>
            </a:pPr>
            <a:endParaRPr lang="en-US"/>
          </a:p>
          <a:p>
            <a:pPr marL="285750" indent="-285750">
              <a:buFont typeface="Arial" panose="020B0604020202020204" pitchFamily="34" charset="0"/>
              <a:buChar char="•"/>
            </a:pPr>
            <a:r>
              <a:rPr lang="en-US"/>
              <a:t>, OpenCV represents images as NumPy arrays. (i.e in matrices)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it’s important to note that OpenCV stores RGB channels in reverse order. While we normally think in terms of Red, Green, and Blue, OpenCV actually stores them in the order of Blue, Green, and Red.</a:t>
            </a:r>
            <a:endParaRPr lang="en-US"/>
          </a:p>
        </p:txBody>
      </p:sp>
      <p:pic>
        <p:nvPicPr>
          <p:cNvPr id="7" name="Picture Placeholder 6"/>
          <p:cNvPicPr>
            <a:picLocks noChangeAspect="1"/>
          </p:cNvPicPr>
          <p:nvPr>
            <p:ph type="pic" idx="1"/>
          </p:nvPr>
        </p:nvPicPr>
        <p:blipFill>
          <a:blip r:embed="rId1"/>
          <a:stretch>
            <a:fillRect/>
          </a:stretch>
        </p:blipFill>
        <p:spPr>
          <a:xfrm>
            <a:off x="7289800" y="1360170"/>
            <a:ext cx="3175000" cy="28105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Drawings:</a:t>
            </a:r>
            <a:endParaRPr lang="en-US"/>
          </a:p>
        </p:txBody>
      </p:sp>
      <p:sp>
        <p:nvSpPr>
          <p:cNvPr id="6" name="Content Placeholder 5"/>
          <p:cNvSpPr>
            <a:spLocks noGrp="1"/>
          </p:cNvSpPr>
          <p:nvPr>
            <p:ph idx="1"/>
          </p:nvPr>
        </p:nvSpPr>
        <p:spPr>
          <a:xfrm>
            <a:off x="838200" y="1825625"/>
            <a:ext cx="10515600" cy="1867535"/>
          </a:xfrm>
        </p:spPr>
        <p:txBody>
          <a:bodyPr/>
          <a:p>
            <a:r>
              <a:rPr lang="en-US"/>
              <a:t>Before, we were able to draw a green square on our image. But what if we wanted to draw a single line? Or a circle?</a:t>
            </a:r>
            <a:endParaRPr lang="en-US"/>
          </a:p>
          <a:p>
            <a:pPr marL="0" indent="0">
              <a:buNone/>
            </a:pPr>
            <a:r>
              <a:rPr lang="en-US"/>
              <a:t>Opencv provides functions like cv2.line, cv2.rectangle etc</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 M A G E    P R O C E S S I N G</a:t>
            </a:r>
            <a:endParaRPr lang="en-US"/>
          </a:p>
        </p:txBody>
      </p:sp>
      <p:sp>
        <p:nvSpPr>
          <p:cNvPr id="3" name="Content Placeholder 2"/>
          <p:cNvSpPr>
            <a:spLocks noGrp="1"/>
          </p:cNvSpPr>
          <p:nvPr>
            <p:ph idx="1"/>
          </p:nvPr>
        </p:nvSpPr>
        <p:spPr/>
        <p:txBody>
          <a:bodyPr/>
          <a:p>
            <a:r>
              <a:rPr lang="en-US"/>
              <a:t>3 types:</a:t>
            </a:r>
            <a:endParaRPr lang="en-US"/>
          </a:p>
          <a:p>
            <a:pPr marL="0" indent="0">
              <a:buNone/>
            </a:pPr>
            <a:r>
              <a:rPr lang="en-US"/>
              <a:t>a) translation, rotation, resizing, flipping, and cropping.</a:t>
            </a:r>
            <a:endParaRPr lang="en-US"/>
          </a:p>
          <a:p>
            <a:pPr marL="0" indent="0">
              <a:buNone/>
            </a:pPr>
            <a:r>
              <a:rPr lang="en-US"/>
              <a:t>b)techniques like image arithmetic, bitwise operations,</a:t>
            </a:r>
            <a:endParaRPr lang="en-US"/>
          </a:p>
          <a:p>
            <a:pPr marL="0" indent="0">
              <a:buNone/>
            </a:pPr>
            <a:r>
              <a:rPr lang="en-US"/>
              <a:t>and masking.</a:t>
            </a:r>
            <a:endParaRPr lang="en-US"/>
          </a:p>
          <a:p>
            <a:pPr marL="0" indent="0">
              <a:buNone/>
            </a:pPr>
            <a:r>
              <a:rPr lang="en-US"/>
              <a:t>c) how to split an image into its respective channels and then merge them back together again.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838200" y="374650"/>
            <a:ext cx="11059160" cy="5802630"/>
          </a:xfrm>
        </p:spPr>
        <p:txBody>
          <a:bodyPr>
            <a:normAutofit lnSpcReduction="20000"/>
          </a:bodyPr>
          <a:p>
            <a:pPr marL="0" indent="0">
              <a:buNone/>
            </a:pPr>
            <a:r>
              <a:rPr lang="en-US"/>
              <a:t>Translation: (moving the image by using matrix)</a:t>
            </a:r>
            <a:endParaRPr lang="en-US"/>
          </a:p>
          <a:p>
            <a:pPr marL="0" indent="0">
              <a:buNone/>
            </a:pPr>
            <a:endParaRPr lang="en-US"/>
          </a:p>
          <a:p>
            <a:r>
              <a:rPr lang="en-US"/>
              <a:t>We first define our translation matrix M. This matrix tells us howmany pixels to the left or right, and up or down, the image will be shifted.</a:t>
            </a:r>
            <a:endParaRPr lang="en-US"/>
          </a:p>
          <a:p>
            <a:r>
              <a:rPr lang="en-US"/>
              <a:t>OpenCV expects this matrix to be of floating point datatype. The first row of the matrixis [1, 0, tx], where tx is the number of pixels we will shift the image left or right. </a:t>
            </a:r>
            <a:endParaRPr lang="en-US"/>
          </a:p>
          <a:p>
            <a:r>
              <a:rPr lang="en-US"/>
              <a:t>Negative values of tx will shift the image to the left and positive values will shift the image to the right.</a:t>
            </a:r>
            <a:endParaRPr lang="en-US"/>
          </a:p>
          <a:p>
            <a:r>
              <a:rPr lang="en-US"/>
              <a:t>Then, we define the second row of the matrix as [0, 1, ty], where ty is the number of pixels we will shift the image upor down. </a:t>
            </a:r>
            <a:endParaRPr lang="en-US"/>
          </a:p>
          <a:p>
            <a:r>
              <a:rPr lang="en-US"/>
              <a:t>Negative value of ty will shift the image up and positive values will shift the image down.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838200" y="394970"/>
            <a:ext cx="11149965" cy="5782310"/>
          </a:xfrm>
        </p:spPr>
        <p:txBody>
          <a:bodyPr/>
          <a:p>
            <a:pPr marL="0" indent="0">
              <a:buNone/>
            </a:pPr>
            <a:r>
              <a:rPr lang="en-US"/>
              <a:t>Rotation:</a:t>
            </a:r>
            <a:endParaRPr lang="en-US"/>
          </a:p>
          <a:p>
            <a:r>
              <a:rPr lang="en-US"/>
              <a:t> rotating an image by some angle θ.</a:t>
            </a:r>
            <a:endParaRPr lang="en-US"/>
          </a:p>
          <a:p>
            <a:r>
              <a:rPr lang="en-US"/>
              <a:t>cv2.getRotationMatrix2D takes 3 values: </a:t>
            </a:r>
            <a:endParaRPr lang="en-US"/>
          </a:p>
          <a:p>
            <a:pPr marL="0" indent="0">
              <a:buNone/>
            </a:pPr>
            <a:r>
              <a:rPr lang="en-US"/>
              <a:t>a) point at which rotation should happen</a:t>
            </a:r>
            <a:endParaRPr lang="en-US"/>
          </a:p>
          <a:p>
            <a:pPr marL="0" indent="0">
              <a:buNone/>
            </a:pPr>
            <a:r>
              <a:rPr lang="en-US"/>
              <a:t>b) rotation angle</a:t>
            </a:r>
            <a:endParaRPr lang="en-US"/>
          </a:p>
          <a:p>
            <a:pPr marL="0" indent="0">
              <a:buNone/>
            </a:pPr>
            <a:r>
              <a:rPr lang="en-US"/>
              <a:t>c) dimension(1.0 = same size, 2.0 = double the size of image, 0.5 = half of size of image)</a:t>
            </a:r>
            <a:endParaRPr lang="en-US"/>
          </a:p>
          <a:p>
            <a:pPr marL="0" indent="0">
              <a:buNone/>
            </a:pPr>
            <a:r>
              <a:rPr lang="en-US"/>
              <a:t>Fliping:</a:t>
            </a:r>
            <a:endParaRPr lang="en-US"/>
          </a:p>
          <a:p>
            <a:pPr marL="0" indent="0">
              <a:buNone/>
            </a:pPr>
            <a:r>
              <a:rPr lang="en-US"/>
              <a:t>Cropping:</a:t>
            </a:r>
            <a:endParaRPr lang="en-US"/>
          </a:p>
          <a:p>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0705"/>
          </a:xfrm>
        </p:spPr>
        <p:txBody>
          <a:bodyPr>
            <a:normAutofit fontScale="90000"/>
          </a:bodyPr>
          <a:p>
            <a:r>
              <a:rPr lang="en-US"/>
              <a:t>Smoothing and bluring of an image</a:t>
            </a:r>
            <a:endParaRPr lang="en-US"/>
          </a:p>
        </p:txBody>
      </p:sp>
      <p:sp>
        <p:nvSpPr>
          <p:cNvPr id="3" name="Content Placeholder 2"/>
          <p:cNvSpPr>
            <a:spLocks noGrp="1"/>
          </p:cNvSpPr>
          <p:nvPr>
            <p:ph idx="1"/>
          </p:nvPr>
        </p:nvSpPr>
        <p:spPr>
          <a:xfrm>
            <a:off x="838200" y="1029335"/>
            <a:ext cx="10515600" cy="5147945"/>
          </a:xfrm>
        </p:spPr>
        <p:txBody>
          <a:bodyPr/>
          <a:p>
            <a:r>
              <a:rPr lang="en-US"/>
              <a:t>Bluring of image is nothing but mixing of pixels due to not having good focus on object.</a:t>
            </a:r>
            <a:endParaRPr lang="en-US"/>
          </a:p>
          <a:p>
            <a:r>
              <a:rPr lang="en-US"/>
              <a:t>Blur images, they are actually quite helpful when performing image processing tasks</a:t>
            </a:r>
            <a:endParaRPr lang="en-US"/>
          </a:p>
          <a:p>
            <a:r>
              <a:rPr lang="en-US"/>
              <a:t>infact , thresholding,edge detection, perform better if the image is first smoothed or blurred.</a:t>
            </a:r>
            <a:endParaRPr lang="en-US"/>
          </a:p>
          <a:p>
            <a:pPr marL="0" indent="0">
              <a:buNone/>
            </a:pPr>
            <a:r>
              <a:rPr lang="en-US"/>
              <a:t>1)Average:</a:t>
            </a:r>
            <a:endParaRPr lang="en-US"/>
          </a:p>
          <a:p>
            <a:pPr marL="0" indent="0">
              <a:buNone/>
            </a:pPr>
            <a:r>
              <a:rPr lang="en-US"/>
              <a:t>As the name suggests, we are going to define a k × k sliding window on top of our image, where k is always an odd number(otherwise, we won't get true center). This window is going to slide from left-to-right and from top-to-bottom</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5750</Words>
  <Application>WPS Presentation</Application>
  <PresentationFormat>Widescreen</PresentationFormat>
  <Paragraphs>120</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with OPENCV</dc:title>
  <dc:creator/>
  <cp:lastModifiedBy>Mukesh</cp:lastModifiedBy>
  <cp:revision>1</cp:revision>
  <dcterms:created xsi:type="dcterms:W3CDTF">2020-04-21T09:14:01Z</dcterms:created>
  <dcterms:modified xsi:type="dcterms:W3CDTF">2020-04-21T09:14:01Z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