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75"/>
    <p:restoredTop sz="94683"/>
  </p:normalViewPr>
  <p:slideViewPr>
    <p:cSldViewPr snapToGrid="0">
      <p:cViewPr>
        <p:scale>
          <a:sx n="80" d="100"/>
          <a:sy n="80" d="100"/>
        </p:scale>
        <p:origin x="167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36E0-0D80-47DD-3330-D6F696DDE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0340-8854-FEAE-E128-8DD3F9CDA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AD265-9671-FB8B-4693-1370E754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ADFE5-5452-C956-51C1-AC60F39B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18061-3265-4550-4050-A44160FF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70CF7-2953-ECAC-51A7-B4069168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F50A6-6455-A2D9-BF24-7353B520D3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CFB8A-7D76-854A-3D57-0B6531CA9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0F3F2-DFD2-2FF5-FBCC-CC29C0DA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ED30E-25F9-0018-95B2-D67A06C0E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74E324-3C03-2C93-47DF-5B00249D35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32916-2922-67D7-90B6-AB8300219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82BD-68F9-ED69-80FA-E55552E72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EECB7-F630-56E1-0B52-C09B4A2D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42063-D419-F88A-DC34-31D7FC2E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1EB9-FA84-6A1E-2300-AFE88CC1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60B31-3976-2F1E-43A0-51E7BC0DE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7406C-948C-08B5-D7FC-20FF1E68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4AB5D-688A-E414-2E4E-5CBD80DC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7F8E-17F3-FCF4-2A3E-854A3CC3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C9A1D-D427-78FA-2A3E-F9CDB993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B570F-2742-D9C0-349B-9D5B69C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10A8E-BFEA-C97C-F6D1-123F0EBF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B06C-9F4E-8F9E-AA31-D839B405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B6BC3-9640-DA15-2076-1B7D924B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C150-FBF4-E1F6-C1EF-07863857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FECA7-3176-AD99-9246-09E84CFBD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1E6D4-FFEE-17DC-3511-AD396FFC9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4A6B8-D3FC-878A-2A5E-B17062F37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5C1DE-3BBF-E50A-3CBC-8B0EE0D4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969F-9F78-AAC6-52F7-1FFC5895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8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60D4-3F30-D9AF-3244-9BEF1B61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EDA05-A575-1A3A-BBE7-5EAE97AF7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21445-9E35-C27D-7D85-B9E211761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A40D3-E11B-4446-CAB8-8EE167BAB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C5BE79-FC54-AD49-6EBD-A74BDD7AF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D7B50-B38D-2CC8-92EB-7BE0B8C3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027B4-961B-7C83-7EC1-F6D794F3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0B662-2F35-AC61-D1B4-8666F544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499-4677-B8F3-1665-D10F4AAFA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1616-2C1A-FFD0-E157-E6CEFFF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6D84-5883-9083-9DC5-DD44CEF1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83BEF-EB93-602D-6B96-D2A104EE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2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574DE-FE20-FABF-50DD-3A3929F6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AC338D-DD7E-993A-DD10-8D45C7F2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E7166-0E65-3C19-C6EA-620958EE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8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1561-2CA1-CB89-CB54-BDC3A7F1F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F8FE-D774-2377-765C-42AAB7730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3FCCE-5141-35BE-B1BF-7B536A299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7FF1A-236E-572B-B4E0-7927D3BE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4AF5-900A-9A82-1728-790B515A5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483D6-D516-2589-32DB-AF505D47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524A-AB3A-F6BF-29DE-67A57AD05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9E066-E397-75AC-C4BF-DEE859A082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AD17B-B516-5118-62D7-6F8A4B22A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E3395-5917-D07D-A142-1B7AFC0E0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6DA56-9644-01C9-B650-20CB12FBD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65F1C-AD3C-23E2-41DB-B63CD929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9D0C55-64BF-9004-7E58-CD4F9AA1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6289-EF74-EEDF-BB78-428FDB1CE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77CE3-0007-AA38-E0F8-73B519202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981EE-2CE6-FC4E-A810-39BA1336BE2E}" type="datetimeFigureOut">
              <a:rPr lang="en-US" smtClean="0"/>
              <a:t>4/5/25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6834-90CD-E0D1-7BD6-8FC8AB21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8B2BF-29FC-8C51-AB72-DDB1E8B23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DDD92D-4340-9643-90F4-37A6496A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3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6E37DC-CD47-935C-E608-2E511E2EBBF1}"/>
              </a:ext>
            </a:extLst>
          </p:cNvPr>
          <p:cNvSpPr/>
          <p:nvPr/>
        </p:nvSpPr>
        <p:spPr>
          <a:xfrm>
            <a:off x="0" y="0"/>
            <a:ext cx="12192000" cy="545642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8A35E5-D1CA-F9D0-E6EB-F703224B5246}"/>
              </a:ext>
            </a:extLst>
          </p:cNvPr>
          <p:cNvSpPr txBox="1"/>
          <p:nvPr/>
        </p:nvSpPr>
        <p:spPr>
          <a:xfrm>
            <a:off x="719528" y="899410"/>
            <a:ext cx="953374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Welcome to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7000" b="1" dirty="0">
                <a:solidFill>
                  <a:schemeClr val="bg1"/>
                </a:solidFill>
              </a:rPr>
              <a:t>R</a:t>
            </a:r>
            <a:r>
              <a:rPr lang="en-US" sz="7000" b="1" baseline="30000" dirty="0">
                <a:solidFill>
                  <a:schemeClr val="bg1"/>
                </a:solidFill>
              </a:rPr>
              <a:t>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000" dirty="0">
                <a:solidFill>
                  <a:schemeClr val="bg1"/>
                </a:solidFill>
              </a:rPr>
              <a:t>Driving Sustainability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24D2E-9026-E255-B00D-BE5E5F05201F}"/>
              </a:ext>
            </a:extLst>
          </p:cNvPr>
          <p:cNvSpPr txBox="1"/>
          <p:nvPr/>
        </p:nvSpPr>
        <p:spPr>
          <a:xfrm>
            <a:off x="719528" y="5666202"/>
            <a:ext cx="328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April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C8718-5594-49D4-974D-8E7F6C357F2C}"/>
              </a:ext>
            </a:extLst>
          </p:cNvPr>
          <p:cNvSpPr txBox="1"/>
          <p:nvPr/>
        </p:nvSpPr>
        <p:spPr>
          <a:xfrm>
            <a:off x="11623259" y="6250977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0231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286ED-7FDF-86A3-AA89-B8F3DB746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B56C2A-5708-FB46-3008-99117C36CDC2}"/>
              </a:ext>
            </a:extLst>
          </p:cNvPr>
          <p:cNvSpPr/>
          <p:nvPr/>
        </p:nvSpPr>
        <p:spPr>
          <a:xfrm>
            <a:off x="0" y="5239062"/>
            <a:ext cx="12192000" cy="16189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1350F6-578F-5C0E-75D2-3485918D90D6}"/>
              </a:ext>
            </a:extLst>
          </p:cNvPr>
          <p:cNvSpPr txBox="1"/>
          <p:nvPr/>
        </p:nvSpPr>
        <p:spPr>
          <a:xfrm>
            <a:off x="720000" y="5617644"/>
            <a:ext cx="6026047" cy="8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Our Vision</a:t>
            </a:r>
            <a:endParaRPr lang="en-US" sz="5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4D56AD-CEA1-5AFE-B491-574690F9ED32}"/>
              </a:ext>
            </a:extLst>
          </p:cNvPr>
          <p:cNvSpPr/>
          <p:nvPr/>
        </p:nvSpPr>
        <p:spPr>
          <a:xfrm flipV="1">
            <a:off x="720000" y="884834"/>
            <a:ext cx="1416913" cy="769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96A27-A71C-DCC0-DE4B-6CD378108ADD}"/>
              </a:ext>
            </a:extLst>
          </p:cNvPr>
          <p:cNvSpPr txBox="1"/>
          <p:nvPr/>
        </p:nvSpPr>
        <p:spPr>
          <a:xfrm>
            <a:off x="720000" y="1478028"/>
            <a:ext cx="103801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“Our aim is to be the leader of the global transition into sustainable technology lifestyles. To make that a reality, we have to adapt to the customer lifestyles of today, and convert daily tasks into something beyond themselves, for the planet.”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0753BA-0144-9246-1BD8-15F58F7B286B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43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AC0081-638D-3E27-68E1-2D87CB53DF61}"/>
              </a:ext>
            </a:extLst>
          </p:cNvPr>
          <p:cNvSpPr/>
          <p:nvPr/>
        </p:nvSpPr>
        <p:spPr>
          <a:xfrm>
            <a:off x="0" y="0"/>
            <a:ext cx="12192000" cy="16189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820C5-0727-8455-51E6-F2CFA119D74F}"/>
              </a:ext>
            </a:extLst>
          </p:cNvPr>
          <p:cNvSpPr txBox="1"/>
          <p:nvPr/>
        </p:nvSpPr>
        <p:spPr>
          <a:xfrm>
            <a:off x="720000" y="378582"/>
            <a:ext cx="6026047" cy="8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Company Purpose</a:t>
            </a:r>
            <a:endParaRPr lang="en-US" sz="5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A095AF-E277-0E62-668E-AC764873A847}"/>
              </a:ext>
            </a:extLst>
          </p:cNvPr>
          <p:cNvSpPr txBox="1"/>
          <p:nvPr/>
        </p:nvSpPr>
        <p:spPr>
          <a:xfrm>
            <a:off x="720000" y="2887300"/>
            <a:ext cx="67301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Accelerate transition to sustainable lifestyle by building recycling technologies for everyday products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5AD9-CB97-775F-53F8-5D4E9436C13B}"/>
              </a:ext>
            </a:extLst>
          </p:cNvPr>
          <p:cNvSpPr/>
          <p:nvPr/>
        </p:nvSpPr>
        <p:spPr>
          <a:xfrm>
            <a:off x="720000" y="2443732"/>
            <a:ext cx="2367643" cy="8164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577BED-B049-C05B-A2D9-A6F569F8DB2A}"/>
              </a:ext>
            </a:extLst>
          </p:cNvPr>
          <p:cNvSpPr/>
          <p:nvPr/>
        </p:nvSpPr>
        <p:spPr>
          <a:xfrm>
            <a:off x="10318750" y="5099049"/>
            <a:ext cx="704850" cy="70485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Lightbulb with solid fill">
            <a:extLst>
              <a:ext uri="{FF2B5EF4-FFF2-40B4-BE49-F238E27FC236}">
                <a16:creationId xmlns:a16="http://schemas.microsoft.com/office/drawing/2014/main" id="{763AD45D-D942-D74A-D7F8-C74A03ADD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66400" y="5240866"/>
            <a:ext cx="914400" cy="914400"/>
          </a:xfrm>
          <a:prstGeom prst="rect">
            <a:avLst/>
          </a:prstGeom>
        </p:spPr>
      </p:pic>
      <p:pic>
        <p:nvPicPr>
          <p:cNvPr id="13" name="Graphic 12" descr="Single gear outline">
            <a:extLst>
              <a:ext uri="{FF2B5EF4-FFF2-40B4-BE49-F238E27FC236}">
                <a16:creationId xmlns:a16="http://schemas.microsoft.com/office/drawing/2014/main" id="{1CAE5ABB-D1A5-8498-2493-9834BB1AF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5444" y="5698066"/>
            <a:ext cx="702734" cy="7027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6031A3-37A2-EF81-EB76-7654443555F0}"/>
              </a:ext>
            </a:extLst>
          </p:cNvPr>
          <p:cNvSpPr txBox="1"/>
          <p:nvPr/>
        </p:nvSpPr>
        <p:spPr>
          <a:xfrm>
            <a:off x="11691618" y="6216134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4667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B1B40-D919-556C-86C2-4CF06F7DAF07}"/>
              </a:ext>
            </a:extLst>
          </p:cNvPr>
          <p:cNvSpPr/>
          <p:nvPr/>
        </p:nvSpPr>
        <p:spPr>
          <a:xfrm>
            <a:off x="0" y="0"/>
            <a:ext cx="4878000" cy="6858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14C6EC-3CCB-CDBB-DD8A-F7E428162210}"/>
              </a:ext>
            </a:extLst>
          </p:cNvPr>
          <p:cNvSpPr txBox="1"/>
          <p:nvPr/>
        </p:nvSpPr>
        <p:spPr>
          <a:xfrm>
            <a:off x="720000" y="544837"/>
            <a:ext cx="3037353" cy="8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Problems</a:t>
            </a:r>
            <a:endParaRPr lang="en-US" sz="5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F77A85-3A5C-03BC-5057-2542234A85F8}"/>
              </a:ext>
            </a:extLst>
          </p:cNvPr>
          <p:cNvSpPr txBox="1"/>
          <p:nvPr/>
        </p:nvSpPr>
        <p:spPr>
          <a:xfrm>
            <a:off x="5598000" y="557372"/>
            <a:ext cx="4979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Shortcomings to Current Solutions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658AB-1771-BC28-28AD-B14B14744D26}"/>
              </a:ext>
            </a:extLst>
          </p:cNvPr>
          <p:cNvSpPr/>
          <p:nvPr/>
        </p:nvSpPr>
        <p:spPr>
          <a:xfrm>
            <a:off x="5660328" y="1405237"/>
            <a:ext cx="748560" cy="676781"/>
          </a:xfrm>
          <a:prstGeom prst="rect">
            <a:avLst/>
          </a:prstGeom>
          <a:noFill/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962E88-18D7-80A6-30CA-0949779368D5}"/>
              </a:ext>
            </a:extLst>
          </p:cNvPr>
          <p:cNvSpPr/>
          <p:nvPr/>
        </p:nvSpPr>
        <p:spPr>
          <a:xfrm>
            <a:off x="5660328" y="2468218"/>
            <a:ext cx="748560" cy="676781"/>
          </a:xfrm>
          <a:prstGeom prst="rect">
            <a:avLst/>
          </a:prstGeom>
          <a:noFill/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3B221D-CC99-112D-B034-3D9D56FE587D}"/>
              </a:ext>
            </a:extLst>
          </p:cNvPr>
          <p:cNvSpPr/>
          <p:nvPr/>
        </p:nvSpPr>
        <p:spPr>
          <a:xfrm>
            <a:off x="5660328" y="3531199"/>
            <a:ext cx="748560" cy="676781"/>
          </a:xfrm>
          <a:prstGeom prst="rect">
            <a:avLst/>
          </a:prstGeom>
          <a:noFill/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E9AC97-A2C1-56D0-29B2-40F4A25A3FA8}"/>
              </a:ext>
            </a:extLst>
          </p:cNvPr>
          <p:cNvSpPr/>
          <p:nvPr/>
        </p:nvSpPr>
        <p:spPr>
          <a:xfrm>
            <a:off x="5660328" y="4594180"/>
            <a:ext cx="748560" cy="676781"/>
          </a:xfrm>
          <a:prstGeom prst="rect">
            <a:avLst/>
          </a:prstGeom>
          <a:noFill/>
          <a:ln w="635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B3C727-521A-E124-1ADB-92B63EAFB6E0}"/>
              </a:ext>
            </a:extLst>
          </p:cNvPr>
          <p:cNvSpPr txBox="1"/>
          <p:nvPr/>
        </p:nvSpPr>
        <p:spPr>
          <a:xfrm>
            <a:off x="5695412" y="1420461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279E7-57B5-53F5-D0A2-521F5FE24E5D}"/>
              </a:ext>
            </a:extLst>
          </p:cNvPr>
          <p:cNvSpPr txBox="1"/>
          <p:nvPr/>
        </p:nvSpPr>
        <p:spPr>
          <a:xfrm>
            <a:off x="5684131" y="2483442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028EE-A4EF-80C9-4514-94C13406EEB4}"/>
              </a:ext>
            </a:extLst>
          </p:cNvPr>
          <p:cNvSpPr txBox="1"/>
          <p:nvPr/>
        </p:nvSpPr>
        <p:spPr>
          <a:xfrm>
            <a:off x="5695412" y="3531199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9BFE67-54F5-79E6-18F3-53FB0B1AE7F2}"/>
              </a:ext>
            </a:extLst>
          </p:cNvPr>
          <p:cNvSpPr txBox="1"/>
          <p:nvPr/>
        </p:nvSpPr>
        <p:spPr>
          <a:xfrm>
            <a:off x="5686163" y="4594180"/>
            <a:ext cx="678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4730AC-4ACF-D5CD-66D7-5604941BA2D3}"/>
              </a:ext>
            </a:extLst>
          </p:cNvPr>
          <p:cNvSpPr txBox="1"/>
          <p:nvPr/>
        </p:nvSpPr>
        <p:spPr>
          <a:xfrm>
            <a:off x="6761747" y="1574349"/>
            <a:ext cx="5430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Current Ink Removal Wastes Ink Instead of Recovering 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957189-A094-6590-E3E4-BF11F66093BD}"/>
              </a:ext>
            </a:extLst>
          </p:cNvPr>
          <p:cNvSpPr txBox="1"/>
          <p:nvPr/>
        </p:nvSpPr>
        <p:spPr>
          <a:xfrm>
            <a:off x="6761747" y="2645024"/>
            <a:ext cx="5430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Paper Recycling is Inefficient &amp; Wasteful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6C9BD-8E24-C523-CA8B-FDAA298E40E6}"/>
              </a:ext>
            </a:extLst>
          </p:cNvPr>
          <p:cNvSpPr txBox="1"/>
          <p:nvPr/>
        </p:nvSpPr>
        <p:spPr>
          <a:xfrm>
            <a:off x="6761746" y="3696393"/>
            <a:ext cx="5430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Ink Costs are High &amp; Unsustainable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67C996-F4B1-66AE-2B24-64C52BB0570C}"/>
              </a:ext>
            </a:extLst>
          </p:cNvPr>
          <p:cNvSpPr txBox="1"/>
          <p:nvPr/>
        </p:nvSpPr>
        <p:spPr>
          <a:xfrm>
            <a:off x="6761745" y="4774397"/>
            <a:ext cx="54302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No Scalable Ink-Recycling Technology Exists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A09FBD-02F5-C325-4788-5423A8394CEB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4070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082D1-0DDC-E8C3-109F-BB904951CD17}"/>
              </a:ext>
            </a:extLst>
          </p:cNvPr>
          <p:cNvSpPr txBox="1"/>
          <p:nvPr/>
        </p:nvSpPr>
        <p:spPr>
          <a:xfrm>
            <a:off x="720000" y="621814"/>
            <a:ext cx="31782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04E75-A2B4-F02E-DA71-1DEFB9B862CA}"/>
              </a:ext>
            </a:extLst>
          </p:cNvPr>
          <p:cNvSpPr/>
          <p:nvPr/>
        </p:nvSpPr>
        <p:spPr>
          <a:xfrm flipV="1">
            <a:off x="720000" y="1938130"/>
            <a:ext cx="1416913" cy="769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19A3C7-9B2D-A437-79C7-C0D06A5CE0D8}"/>
              </a:ext>
            </a:extLst>
          </p:cNvPr>
          <p:cNvSpPr txBox="1"/>
          <p:nvPr/>
        </p:nvSpPr>
        <p:spPr>
          <a:xfrm>
            <a:off x="720000" y="2469649"/>
            <a:ext cx="98762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R</a:t>
            </a:r>
            <a:r>
              <a:rPr lang="en-US" sz="2300" baseline="30000" dirty="0"/>
              <a:t>3  </a:t>
            </a:r>
            <a:r>
              <a:rPr lang="en-US" sz="2300" dirty="0"/>
              <a:t>is a reverse printing company that enables individuals to lead sustainable and waste-free lifestyles by recycling papers and inks.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F8D909-6CD8-498F-B87E-5DF3A78FC3D2}"/>
              </a:ext>
            </a:extLst>
          </p:cNvPr>
          <p:cNvGrpSpPr/>
          <p:nvPr/>
        </p:nvGrpSpPr>
        <p:grpSpPr>
          <a:xfrm>
            <a:off x="1386987" y="4067378"/>
            <a:ext cx="1156447" cy="1156447"/>
            <a:chOff x="1035424" y="3939988"/>
            <a:chExt cx="1156447" cy="115644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7CA3A5-7EBD-5AE1-6D2B-9D0B3C9BC8E4}"/>
                </a:ext>
              </a:extLst>
            </p:cNvPr>
            <p:cNvSpPr/>
            <p:nvPr/>
          </p:nvSpPr>
          <p:spPr>
            <a:xfrm>
              <a:off x="1035424" y="3939988"/>
              <a:ext cx="1156447" cy="115644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Upward trend with solid fill">
              <a:extLst>
                <a:ext uri="{FF2B5EF4-FFF2-40B4-BE49-F238E27FC236}">
                  <a16:creationId xmlns:a16="http://schemas.microsoft.com/office/drawing/2014/main" id="{95705DF8-2460-F63C-81A8-85555A552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7970" y="4112534"/>
              <a:ext cx="811353" cy="811353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24D76-037B-E127-E02A-CB894DE92042}"/>
              </a:ext>
            </a:extLst>
          </p:cNvPr>
          <p:cNvGrpSpPr/>
          <p:nvPr/>
        </p:nvGrpSpPr>
        <p:grpSpPr>
          <a:xfrm>
            <a:off x="4140847" y="4061010"/>
            <a:ext cx="1156447" cy="1156447"/>
            <a:chOff x="3233192" y="3939988"/>
            <a:chExt cx="1156447" cy="11564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D6D5A11-7E1D-D030-F086-58B0862D0111}"/>
                </a:ext>
              </a:extLst>
            </p:cNvPr>
            <p:cNvSpPr/>
            <p:nvPr/>
          </p:nvSpPr>
          <p:spPr>
            <a:xfrm>
              <a:off x="3233192" y="3939988"/>
              <a:ext cx="1156447" cy="115644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Recycle with solid fill">
              <a:extLst>
                <a:ext uri="{FF2B5EF4-FFF2-40B4-BE49-F238E27FC236}">
                  <a16:creationId xmlns:a16="http://schemas.microsoft.com/office/drawing/2014/main" id="{581229C4-4E38-6256-F45C-DA7194330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54215" y="4061010"/>
              <a:ext cx="914400" cy="9144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5DA632-B611-2DC2-7630-6BA32FF4091E}"/>
              </a:ext>
            </a:extLst>
          </p:cNvPr>
          <p:cNvGrpSpPr/>
          <p:nvPr/>
        </p:nvGrpSpPr>
        <p:grpSpPr>
          <a:xfrm>
            <a:off x="6894707" y="4061010"/>
            <a:ext cx="1156447" cy="1156447"/>
            <a:chOff x="5430960" y="3939988"/>
            <a:chExt cx="1156447" cy="115644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A297353-F928-8EC1-2900-6D105FD1705F}"/>
                </a:ext>
              </a:extLst>
            </p:cNvPr>
            <p:cNvSpPr/>
            <p:nvPr/>
          </p:nvSpPr>
          <p:spPr>
            <a:xfrm>
              <a:off x="5430960" y="3939988"/>
              <a:ext cx="1156447" cy="115644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Graphic 15" descr="Document outline">
              <a:extLst>
                <a:ext uri="{FF2B5EF4-FFF2-40B4-BE49-F238E27FC236}">
                  <a16:creationId xmlns:a16="http://schemas.microsoft.com/office/drawing/2014/main" id="{BED2928C-2BD3-B71C-E515-027815C4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567481" y="4024985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BC46914-DC1F-FEB2-8D6A-42595C75AD04}"/>
              </a:ext>
            </a:extLst>
          </p:cNvPr>
          <p:cNvGrpSpPr/>
          <p:nvPr/>
        </p:nvGrpSpPr>
        <p:grpSpPr>
          <a:xfrm>
            <a:off x="9265023" y="4061010"/>
            <a:ext cx="1156447" cy="1156447"/>
            <a:chOff x="7628728" y="3939988"/>
            <a:chExt cx="1156447" cy="115644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432B483-FCA6-9FBD-4AA2-F70A1E859DBE}"/>
                </a:ext>
              </a:extLst>
            </p:cNvPr>
            <p:cNvSpPr/>
            <p:nvPr/>
          </p:nvSpPr>
          <p:spPr>
            <a:xfrm>
              <a:off x="7628728" y="3939988"/>
              <a:ext cx="1156447" cy="1156447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8" name="Graphic 17" descr="Brain outline">
              <a:extLst>
                <a:ext uri="{FF2B5EF4-FFF2-40B4-BE49-F238E27FC236}">
                  <a16:creationId xmlns:a16="http://schemas.microsoft.com/office/drawing/2014/main" id="{7111F81C-DD6B-2366-F380-9A17DB8D4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49751" y="4045178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E1D686B-3415-7442-DEBD-F8870AD4994E}"/>
              </a:ext>
            </a:extLst>
          </p:cNvPr>
          <p:cNvSpPr txBox="1"/>
          <p:nvPr/>
        </p:nvSpPr>
        <p:spPr>
          <a:xfrm>
            <a:off x="1317181" y="5353790"/>
            <a:ext cx="1296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First Scalable</a:t>
            </a:r>
          </a:p>
          <a:p>
            <a:pPr algn="ctr"/>
            <a:r>
              <a:rPr lang="en-US" sz="1400" dirty="0"/>
              <a:t>Ink-Recycling</a:t>
            </a:r>
          </a:p>
          <a:p>
            <a:pPr algn="ctr"/>
            <a:r>
              <a:rPr lang="en-US" sz="1400" dirty="0"/>
              <a:t>Printer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808492-AAE2-60A1-B298-8EE3937C93A4}"/>
              </a:ext>
            </a:extLst>
          </p:cNvPr>
          <p:cNvSpPr txBox="1"/>
          <p:nvPr/>
        </p:nvSpPr>
        <p:spPr>
          <a:xfrm>
            <a:off x="4071042" y="5353790"/>
            <a:ext cx="12960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Ink Recovery &amp;</a:t>
            </a:r>
          </a:p>
          <a:p>
            <a:pPr algn="ctr"/>
            <a:r>
              <a:rPr lang="en-US" sz="1400" dirty="0"/>
              <a:t>Reuse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F7EB4B-4DED-7019-38F9-C944050E390E}"/>
              </a:ext>
            </a:extLst>
          </p:cNvPr>
          <p:cNvSpPr txBox="1"/>
          <p:nvPr/>
        </p:nvSpPr>
        <p:spPr>
          <a:xfrm>
            <a:off x="6824902" y="5353790"/>
            <a:ext cx="12960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 Paper</a:t>
            </a:r>
          </a:p>
          <a:p>
            <a:pPr algn="ctr"/>
            <a:r>
              <a:rPr lang="en-US" sz="1400" dirty="0"/>
              <a:t>Reusability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D8244D-2D62-1551-55D6-D535AECC314C}"/>
              </a:ext>
            </a:extLst>
          </p:cNvPr>
          <p:cNvSpPr txBox="1"/>
          <p:nvPr/>
        </p:nvSpPr>
        <p:spPr>
          <a:xfrm>
            <a:off x="9195218" y="5353790"/>
            <a:ext cx="1296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Smart Printing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59DE87-DB1A-D37D-E621-542E791EA688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5964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57A450-656E-B0B2-FAAC-AC4F8B079406}"/>
              </a:ext>
            </a:extLst>
          </p:cNvPr>
          <p:cNvSpPr/>
          <p:nvPr/>
        </p:nvSpPr>
        <p:spPr>
          <a:xfrm>
            <a:off x="8026400" y="1"/>
            <a:ext cx="4165600" cy="685799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5E65E-47F9-37E5-BA26-C145740EDC20}"/>
              </a:ext>
            </a:extLst>
          </p:cNvPr>
          <p:cNvSpPr txBox="1"/>
          <p:nvPr/>
        </p:nvSpPr>
        <p:spPr>
          <a:xfrm>
            <a:off x="8440057" y="545768"/>
            <a:ext cx="3338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Why Now?</a:t>
            </a:r>
            <a:endParaRPr lang="en-US" sz="5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22E72-61FB-A84F-0F19-E26371FD877B}"/>
              </a:ext>
            </a:extLst>
          </p:cNvPr>
          <p:cNvSpPr txBox="1"/>
          <p:nvPr/>
        </p:nvSpPr>
        <p:spPr>
          <a:xfrm>
            <a:off x="590796" y="976655"/>
            <a:ext cx="67244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Reverse printing is the process of removing ink from a printed</a:t>
            </a:r>
          </a:p>
          <a:p>
            <a:r>
              <a:rPr lang="en-US" dirty="0"/>
              <a:t>paper, allowing you to recover your ink and paper for future reuse. This results in significant cost savings, reduced waste, and a more sustainable printing ecosystem.</a:t>
            </a:r>
          </a:p>
          <a:p>
            <a:endParaRPr lang="en-US" dirty="0"/>
          </a:p>
          <a:p>
            <a:r>
              <a:rPr lang="en-US" dirty="0"/>
              <a:t>By using reverse printing, you cut down on printing costs, reduce</a:t>
            </a:r>
          </a:p>
          <a:p>
            <a:r>
              <a:rPr lang="en-US" dirty="0"/>
              <a:t>environmental impact and create a more sustainable way to print. With reverse printing, you will receive following benefits: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0D3D9-E73D-0DD7-29AE-8E30DB41DE6C}"/>
              </a:ext>
            </a:extLst>
          </p:cNvPr>
          <p:cNvSpPr txBox="1"/>
          <p:nvPr/>
        </p:nvSpPr>
        <p:spPr>
          <a:xfrm>
            <a:off x="743175" y="3284979"/>
            <a:ext cx="4074584" cy="2233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• Massive cost savings</a:t>
            </a:r>
          </a:p>
          <a:p>
            <a:pPr>
              <a:lnSpc>
                <a:spcPct val="200000"/>
              </a:lnSpc>
            </a:pPr>
            <a:r>
              <a:rPr lang="en-US" b="1" dirty="0"/>
              <a:t>• No need to reorder ink or paper</a:t>
            </a:r>
          </a:p>
          <a:p>
            <a:pPr>
              <a:lnSpc>
                <a:spcPct val="200000"/>
              </a:lnSpc>
            </a:pPr>
            <a:r>
              <a:rPr lang="en-US" b="1" dirty="0"/>
              <a:t>• Lower carbon footprint</a:t>
            </a:r>
          </a:p>
          <a:p>
            <a:pPr>
              <a:lnSpc>
                <a:spcPct val="200000"/>
              </a:lnSpc>
            </a:pPr>
            <a:r>
              <a:rPr lang="en-US" b="1" dirty="0"/>
              <a:t>• Optimized ink removal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98481E-422F-027E-C079-AFD760423805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0760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FC1C-78A2-9B78-1448-63E9B14B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FA5C00-49FD-B246-B575-A6E4EC4BCF21}"/>
              </a:ext>
            </a:extLst>
          </p:cNvPr>
          <p:cNvSpPr/>
          <p:nvPr/>
        </p:nvSpPr>
        <p:spPr>
          <a:xfrm>
            <a:off x="0" y="0"/>
            <a:ext cx="12192000" cy="16189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C40A1-69D8-27EE-90F3-D5B2622932DC}"/>
              </a:ext>
            </a:extLst>
          </p:cNvPr>
          <p:cNvSpPr txBox="1"/>
          <p:nvPr/>
        </p:nvSpPr>
        <p:spPr>
          <a:xfrm>
            <a:off x="720000" y="378582"/>
            <a:ext cx="6026047" cy="860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Market Potential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8575A2-82A3-DAE5-801E-521D59769D5F}"/>
              </a:ext>
            </a:extLst>
          </p:cNvPr>
          <p:cNvGrpSpPr/>
          <p:nvPr/>
        </p:nvGrpSpPr>
        <p:grpSpPr>
          <a:xfrm>
            <a:off x="842962" y="1997520"/>
            <a:ext cx="647700" cy="647700"/>
            <a:chOff x="5772150" y="3105150"/>
            <a:chExt cx="647700" cy="647700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003A4BC-7B94-D2CE-AB5B-BAE5512E681C}"/>
                </a:ext>
              </a:extLst>
            </p:cNvPr>
            <p:cNvSpPr/>
            <p:nvPr/>
          </p:nvSpPr>
          <p:spPr>
            <a:xfrm>
              <a:off x="5772150" y="3105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D0294D3-0EA1-0E72-3D8A-95D9544E4106}"/>
                </a:ext>
              </a:extLst>
            </p:cNvPr>
            <p:cNvSpPr/>
            <p:nvPr/>
          </p:nvSpPr>
          <p:spPr>
            <a:xfrm>
              <a:off x="5866447" y="3267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BA3BC4-41D4-77F3-2C00-9A89BE86D3E6}"/>
              </a:ext>
            </a:extLst>
          </p:cNvPr>
          <p:cNvGrpSpPr/>
          <p:nvPr/>
        </p:nvGrpSpPr>
        <p:grpSpPr>
          <a:xfrm>
            <a:off x="842961" y="2952556"/>
            <a:ext cx="647700" cy="647700"/>
            <a:chOff x="5772150" y="3105150"/>
            <a:chExt cx="647700" cy="6477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17D5A93-7532-830C-E5AF-13A0B76BC45C}"/>
                </a:ext>
              </a:extLst>
            </p:cNvPr>
            <p:cNvSpPr/>
            <p:nvPr/>
          </p:nvSpPr>
          <p:spPr>
            <a:xfrm>
              <a:off x="5772150" y="3105150"/>
              <a:ext cx="647700" cy="647700"/>
            </a:xfrm>
            <a:custGeom>
              <a:avLst/>
              <a:gdLst>
                <a:gd name="connsiteX0" fmla="*/ 57150 w 647700"/>
                <a:gd name="connsiteY0" fmla="*/ 0 h 647700"/>
                <a:gd name="connsiteX1" fmla="*/ 0 w 647700"/>
                <a:gd name="connsiteY1" fmla="*/ 0 h 647700"/>
                <a:gd name="connsiteX2" fmla="*/ 0 w 647700"/>
                <a:gd name="connsiteY2" fmla="*/ 647700 h 647700"/>
                <a:gd name="connsiteX3" fmla="*/ 647700 w 647700"/>
                <a:gd name="connsiteY3" fmla="*/ 647700 h 647700"/>
                <a:gd name="connsiteX4" fmla="*/ 647700 w 647700"/>
                <a:gd name="connsiteY4" fmla="*/ 590550 h 647700"/>
                <a:gd name="connsiteX5" fmla="*/ 57150 w 647700"/>
                <a:gd name="connsiteY5" fmla="*/ 59055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7700" h="647700">
                  <a:moveTo>
                    <a:pt x="571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47700" y="647700"/>
                  </a:lnTo>
                  <a:lnTo>
                    <a:pt x="647700" y="590550"/>
                  </a:lnTo>
                  <a:lnTo>
                    <a:pt x="57150" y="59055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0752C16-02FE-A3EC-200D-F880B7167A91}"/>
                </a:ext>
              </a:extLst>
            </p:cNvPr>
            <p:cNvSpPr/>
            <p:nvPr/>
          </p:nvSpPr>
          <p:spPr>
            <a:xfrm>
              <a:off x="5866447" y="3267075"/>
              <a:ext cx="553402" cy="324802"/>
            </a:xfrm>
            <a:custGeom>
              <a:avLst/>
              <a:gdLst>
                <a:gd name="connsiteX0" fmla="*/ 401003 w 553402"/>
                <a:gd name="connsiteY0" fmla="*/ 0 h 324802"/>
                <a:gd name="connsiteX1" fmla="*/ 457200 w 553402"/>
                <a:gd name="connsiteY1" fmla="*/ 56198 h 324802"/>
                <a:gd name="connsiteX2" fmla="*/ 381953 w 553402"/>
                <a:gd name="connsiteY2" fmla="*/ 131445 h 324802"/>
                <a:gd name="connsiteX3" fmla="*/ 324803 w 553402"/>
                <a:gd name="connsiteY3" fmla="*/ 74295 h 324802"/>
                <a:gd name="connsiteX4" fmla="*/ 229553 w 553402"/>
                <a:gd name="connsiteY4" fmla="*/ 169545 h 324802"/>
                <a:gd name="connsiteX5" fmla="*/ 172403 w 553402"/>
                <a:gd name="connsiteY5" fmla="*/ 112395 h 324802"/>
                <a:gd name="connsiteX6" fmla="*/ 0 w 553402"/>
                <a:gd name="connsiteY6" fmla="*/ 284798 h 324802"/>
                <a:gd name="connsiteX7" fmla="*/ 40005 w 553402"/>
                <a:gd name="connsiteY7" fmla="*/ 324803 h 324802"/>
                <a:gd name="connsiteX8" fmla="*/ 172403 w 553402"/>
                <a:gd name="connsiteY8" fmla="*/ 192405 h 324802"/>
                <a:gd name="connsiteX9" fmla="*/ 229553 w 553402"/>
                <a:gd name="connsiteY9" fmla="*/ 249555 h 324802"/>
                <a:gd name="connsiteX10" fmla="*/ 324803 w 553402"/>
                <a:gd name="connsiteY10" fmla="*/ 154305 h 324802"/>
                <a:gd name="connsiteX11" fmla="*/ 381953 w 553402"/>
                <a:gd name="connsiteY11" fmla="*/ 211455 h 324802"/>
                <a:gd name="connsiteX12" fmla="*/ 497205 w 553402"/>
                <a:gd name="connsiteY12" fmla="*/ 96202 h 324802"/>
                <a:gd name="connsiteX13" fmla="*/ 553403 w 553402"/>
                <a:gd name="connsiteY13" fmla="*/ 152400 h 324802"/>
                <a:gd name="connsiteX14" fmla="*/ 553403 w 553402"/>
                <a:gd name="connsiteY14" fmla="*/ 0 h 324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3402" h="324802">
                  <a:moveTo>
                    <a:pt x="401003" y="0"/>
                  </a:moveTo>
                  <a:lnTo>
                    <a:pt x="457200" y="56198"/>
                  </a:lnTo>
                  <a:lnTo>
                    <a:pt x="381953" y="131445"/>
                  </a:lnTo>
                  <a:lnTo>
                    <a:pt x="324803" y="74295"/>
                  </a:lnTo>
                  <a:lnTo>
                    <a:pt x="229553" y="169545"/>
                  </a:lnTo>
                  <a:lnTo>
                    <a:pt x="172403" y="112395"/>
                  </a:lnTo>
                  <a:lnTo>
                    <a:pt x="0" y="284798"/>
                  </a:lnTo>
                  <a:lnTo>
                    <a:pt x="40005" y="324803"/>
                  </a:lnTo>
                  <a:lnTo>
                    <a:pt x="172403" y="192405"/>
                  </a:lnTo>
                  <a:lnTo>
                    <a:pt x="229553" y="249555"/>
                  </a:lnTo>
                  <a:lnTo>
                    <a:pt x="324803" y="154305"/>
                  </a:lnTo>
                  <a:lnTo>
                    <a:pt x="381953" y="211455"/>
                  </a:lnTo>
                  <a:lnTo>
                    <a:pt x="497205" y="96202"/>
                  </a:lnTo>
                  <a:lnTo>
                    <a:pt x="553403" y="152400"/>
                  </a:lnTo>
                  <a:lnTo>
                    <a:pt x="553403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3802DD2-6A15-F4C3-0C65-150B9630754E}"/>
              </a:ext>
            </a:extLst>
          </p:cNvPr>
          <p:cNvSpPr txBox="1"/>
          <p:nvPr/>
        </p:nvSpPr>
        <p:spPr>
          <a:xfrm>
            <a:off x="1818446" y="2159445"/>
            <a:ext cx="985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Circular Economy:</a:t>
            </a:r>
            <a:r>
              <a:rPr lang="en-US" sz="2400" dirty="0"/>
              <a:t> $556B (2023) </a:t>
            </a:r>
            <a:r>
              <a:rPr lang="en-US" sz="2400" dirty="0">
                <a:sym typeface="Wingdings" pitchFamily="2" charset="2"/>
              </a:rPr>
              <a:t> $1.90 T (2033) </a:t>
            </a:r>
            <a:r>
              <a:rPr lang="en-US" sz="2000" dirty="0">
                <a:sym typeface="Wingdings" pitchFamily="2" charset="2"/>
              </a:rPr>
              <a:t>(Yahoo Finance)</a:t>
            </a:r>
            <a:endParaRPr lang="en-US" sz="2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DDB38D-B2FB-FCF8-7B0E-A40832A98885}"/>
              </a:ext>
            </a:extLst>
          </p:cNvPr>
          <p:cNvSpPr txBox="1"/>
          <p:nvPr/>
        </p:nvSpPr>
        <p:spPr>
          <a:xfrm>
            <a:off x="1818446" y="3045573"/>
            <a:ext cx="9855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Ink Industry:</a:t>
            </a:r>
            <a:r>
              <a:rPr lang="en-US" sz="2400" dirty="0"/>
              <a:t>	   $19.0B (2022) </a:t>
            </a:r>
            <a:r>
              <a:rPr lang="en-US" sz="2400" dirty="0">
                <a:sym typeface="Wingdings" pitchFamily="2" charset="2"/>
              </a:rPr>
              <a:t> $28.6B (2028) </a:t>
            </a:r>
            <a:r>
              <a:rPr lang="en-US" sz="2000" dirty="0">
                <a:sym typeface="Wingdings" pitchFamily="2" charset="2"/>
              </a:rPr>
              <a:t>(Markets and Markets)</a:t>
            </a:r>
            <a:endParaRPr lang="en-US" sz="2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3C8B06-1AA7-B571-9E3E-4DFFA809A2E0}"/>
              </a:ext>
            </a:extLst>
          </p:cNvPr>
          <p:cNvSpPr txBox="1"/>
          <p:nvPr/>
        </p:nvSpPr>
        <p:spPr>
          <a:xfrm>
            <a:off x="720000" y="4076700"/>
            <a:ext cx="326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Approximately 25% of the world’s waste annually is from businesses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Paper waste accounts for up to 40% of total waste in the 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US generates approximately 96 million tons of packaging material waste annually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D91FAC-F566-9B12-AF50-945BE3DB1861}"/>
              </a:ext>
            </a:extLst>
          </p:cNvPr>
          <p:cNvSpPr txBox="1"/>
          <p:nvPr/>
        </p:nvSpPr>
        <p:spPr>
          <a:xfrm>
            <a:off x="4462100" y="4076700"/>
            <a:ext cx="3267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Target Customers: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Schools &amp; Universities</a:t>
            </a:r>
          </a:p>
          <a:p>
            <a:pPr marL="342900" indent="-342900">
              <a:buAutoNum type="arabicPeriod"/>
            </a:pPr>
            <a:r>
              <a:rPr lang="en-US" sz="1600" dirty="0"/>
              <a:t>Large Enterprises</a:t>
            </a:r>
          </a:p>
          <a:p>
            <a:pPr marL="342900" indent="-342900">
              <a:buAutoNum type="arabicPeriod"/>
            </a:pPr>
            <a:r>
              <a:rPr lang="en-US" sz="1600" dirty="0"/>
              <a:t>Eco-conscious organizations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6484E3-FE30-9441-AD7E-C3B6CBCFC7C4}"/>
              </a:ext>
            </a:extLst>
          </p:cNvPr>
          <p:cNvSpPr txBox="1"/>
          <p:nvPr/>
        </p:nvSpPr>
        <p:spPr>
          <a:xfrm>
            <a:off x="8310200" y="4015144"/>
            <a:ext cx="326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Target Key Trends:</a:t>
            </a:r>
            <a:endParaRPr lang="en-US" sz="1600" dirty="0"/>
          </a:p>
          <a:p>
            <a:pPr marL="342900" indent="-342900">
              <a:buAutoNum type="arabicPeriod"/>
            </a:pPr>
            <a:r>
              <a:rPr lang="en-US" sz="1600" dirty="0"/>
              <a:t>Sustainability Regulations</a:t>
            </a:r>
          </a:p>
          <a:p>
            <a:pPr marL="342900" indent="-342900">
              <a:buAutoNum type="arabicPeriod"/>
            </a:pPr>
            <a:r>
              <a:rPr lang="en-US" sz="1600" dirty="0"/>
              <a:t>Cost-cutting pressures</a:t>
            </a:r>
          </a:p>
          <a:p>
            <a:pPr marL="342900" indent="-342900">
              <a:buAutoNum type="arabicPeriod"/>
            </a:pPr>
            <a:r>
              <a:rPr lang="en-US" sz="1600" dirty="0"/>
              <a:t>ESG Policies</a:t>
            </a:r>
          </a:p>
          <a:p>
            <a:pPr marL="342900" indent="-342900">
              <a:buAutoNum type="arabicPeriod"/>
            </a:pPr>
            <a:r>
              <a:rPr lang="en-US" sz="1600" dirty="0"/>
              <a:t>Environmental Awareness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9D951-D120-BBCA-84A0-110FDC154CCF}"/>
              </a:ext>
            </a:extLst>
          </p:cNvPr>
          <p:cNvSpPr txBox="1"/>
          <p:nvPr/>
        </p:nvSpPr>
        <p:spPr>
          <a:xfrm>
            <a:off x="267641" y="6441006"/>
            <a:ext cx="107420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www.epa.gov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/facts-and-figures-about-materials-waste-and-recycling/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paper-and-paperboard-material-specific-data?utm_source</a:t>
            </a:r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en-US" sz="11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chatgpt.com#PaperTableandGraph</a:t>
            </a:r>
            <a:endParaRPr lang="en-US" sz="1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9266E9-8FA3-E42E-8B7A-2DCD93D7B70E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28435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212DB5-9914-4C10-9E33-29FDB5DC0465}"/>
              </a:ext>
            </a:extLst>
          </p:cNvPr>
          <p:cNvSpPr/>
          <p:nvPr/>
        </p:nvSpPr>
        <p:spPr>
          <a:xfrm>
            <a:off x="0" y="5239062"/>
            <a:ext cx="12192000" cy="16189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9DF44A-80E1-5229-65CC-D1A6AC1212BC}"/>
              </a:ext>
            </a:extLst>
          </p:cNvPr>
          <p:cNvSpPr txBox="1"/>
          <p:nvPr/>
        </p:nvSpPr>
        <p:spPr>
          <a:xfrm>
            <a:off x="720000" y="5617644"/>
            <a:ext cx="6026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Competition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0BBC66-444F-97E5-8FA7-AD93523F9889}"/>
              </a:ext>
            </a:extLst>
          </p:cNvPr>
          <p:cNvGrpSpPr/>
          <p:nvPr/>
        </p:nvGrpSpPr>
        <p:grpSpPr>
          <a:xfrm>
            <a:off x="322605" y="2636208"/>
            <a:ext cx="2620895" cy="1260081"/>
            <a:chOff x="322605" y="1949457"/>
            <a:chExt cx="2620895" cy="12600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611331-0963-B0A7-CCF0-F644BA8FA97F}"/>
                </a:ext>
              </a:extLst>
            </p:cNvPr>
            <p:cNvSpPr/>
            <p:nvPr/>
          </p:nvSpPr>
          <p:spPr>
            <a:xfrm flipV="1">
              <a:off x="924597" y="2743538"/>
              <a:ext cx="1416913" cy="769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D68EB2-1B16-1AFF-36CB-DA3D35AA76F0}"/>
                </a:ext>
              </a:extLst>
            </p:cNvPr>
            <p:cNvSpPr txBox="1"/>
            <p:nvPr/>
          </p:nvSpPr>
          <p:spPr>
            <a:xfrm>
              <a:off x="322605" y="1949457"/>
              <a:ext cx="2620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Develop ink solutions like de-inking technologies that improve paper</a:t>
              </a:r>
            </a:p>
            <a:p>
              <a:pPr algn="ctr"/>
              <a:r>
                <a:rPr lang="en-US" sz="1200" dirty="0"/>
                <a:t>recyclability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57A2CD-8039-3E36-BACB-6E44B0E34137}"/>
                </a:ext>
              </a:extLst>
            </p:cNvPr>
            <p:cNvSpPr txBox="1"/>
            <p:nvPr/>
          </p:nvSpPr>
          <p:spPr>
            <a:xfrm>
              <a:off x="322605" y="2947928"/>
              <a:ext cx="2620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Limits:</a:t>
              </a:r>
              <a:r>
                <a:rPr lang="en-US" sz="1100" i="1" dirty="0"/>
                <a:t> No focus on ink recovery</a:t>
              </a:r>
              <a:endParaRPr lang="en-US" sz="1100" b="1" i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FAD5DF-E2DE-0BA4-1317-986ACBDE55DC}"/>
              </a:ext>
            </a:extLst>
          </p:cNvPr>
          <p:cNvGrpSpPr/>
          <p:nvPr/>
        </p:nvGrpSpPr>
        <p:grpSpPr>
          <a:xfrm>
            <a:off x="3229360" y="2636208"/>
            <a:ext cx="2632292" cy="1260081"/>
            <a:chOff x="3229360" y="1949457"/>
            <a:chExt cx="2632292" cy="126008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CAB9234-BD44-8119-A045-3A08FC676740}"/>
                </a:ext>
              </a:extLst>
            </p:cNvPr>
            <p:cNvSpPr/>
            <p:nvPr/>
          </p:nvSpPr>
          <p:spPr>
            <a:xfrm flipV="1">
              <a:off x="3842749" y="2745784"/>
              <a:ext cx="1416913" cy="769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B5313A-92D8-B8A4-5873-73AED6D978D0}"/>
                </a:ext>
              </a:extLst>
            </p:cNvPr>
            <p:cNvSpPr txBox="1"/>
            <p:nvPr/>
          </p:nvSpPr>
          <p:spPr>
            <a:xfrm>
              <a:off x="3240757" y="1949457"/>
              <a:ext cx="26208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Working on recycling paper through de-printing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5FFE55-5028-6191-E195-F0AF3960BBB3}"/>
                </a:ext>
              </a:extLst>
            </p:cNvPr>
            <p:cNvSpPr txBox="1"/>
            <p:nvPr/>
          </p:nvSpPr>
          <p:spPr>
            <a:xfrm>
              <a:off x="3229360" y="2947928"/>
              <a:ext cx="26208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Limit: </a:t>
              </a:r>
              <a:r>
                <a:rPr lang="en-US" sz="1100" i="1" dirty="0"/>
                <a:t>No focus on recovering ink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411BD85-2AA5-A175-9081-1C00D8BAFA4D}"/>
              </a:ext>
            </a:extLst>
          </p:cNvPr>
          <p:cNvGrpSpPr/>
          <p:nvPr/>
        </p:nvGrpSpPr>
        <p:grpSpPr>
          <a:xfrm>
            <a:off x="6223881" y="2633119"/>
            <a:ext cx="2620896" cy="1609043"/>
            <a:chOff x="6330345" y="1949456"/>
            <a:chExt cx="2620896" cy="16090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C94A81-BE77-2135-384D-2482D3A24960}"/>
                </a:ext>
              </a:extLst>
            </p:cNvPr>
            <p:cNvSpPr/>
            <p:nvPr/>
          </p:nvSpPr>
          <p:spPr>
            <a:xfrm flipV="1">
              <a:off x="6932338" y="2743536"/>
              <a:ext cx="1416913" cy="769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17F88-C222-76A2-B45B-625F4C802B4D}"/>
                </a:ext>
              </a:extLst>
            </p:cNvPr>
            <p:cNvSpPr txBox="1"/>
            <p:nvPr/>
          </p:nvSpPr>
          <p:spPr>
            <a:xfrm>
              <a:off x="6330346" y="1949456"/>
              <a:ext cx="2620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Industry leading market presence with high performing printers, inks, and financial capital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9E811D-E12B-174B-CAE7-B05AECB60CE9}"/>
                </a:ext>
              </a:extLst>
            </p:cNvPr>
            <p:cNvSpPr txBox="1"/>
            <p:nvPr/>
          </p:nvSpPr>
          <p:spPr>
            <a:xfrm>
              <a:off x="6330345" y="2958335"/>
              <a:ext cx="262089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Limit:</a:t>
              </a:r>
              <a:r>
                <a:rPr lang="en-US" sz="1100" i="1" dirty="0"/>
                <a:t> Focuses on offering eco-friendly</a:t>
              </a:r>
            </a:p>
            <a:p>
              <a:pPr algn="ctr"/>
              <a:r>
                <a:rPr lang="en-US" sz="1100" i="1" dirty="0"/>
                <a:t>cartridges, offering cost-per-page</a:t>
              </a:r>
            </a:p>
            <a:p>
              <a:pPr algn="ctr"/>
              <a:r>
                <a:rPr lang="en-US" sz="1100" i="1" dirty="0"/>
                <a:t>subscription service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6EE479-B805-B317-4232-9402C0199FA9}"/>
              </a:ext>
            </a:extLst>
          </p:cNvPr>
          <p:cNvGrpSpPr/>
          <p:nvPr/>
        </p:nvGrpSpPr>
        <p:grpSpPr>
          <a:xfrm>
            <a:off x="9131326" y="2636207"/>
            <a:ext cx="2855240" cy="1598636"/>
            <a:chOff x="9131326" y="1949456"/>
            <a:chExt cx="2855240" cy="15986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C85407-2195-C1B6-0877-9869698ADC84}"/>
                </a:ext>
              </a:extLst>
            </p:cNvPr>
            <p:cNvSpPr/>
            <p:nvPr/>
          </p:nvSpPr>
          <p:spPr>
            <a:xfrm flipV="1">
              <a:off x="9850490" y="2743537"/>
              <a:ext cx="1416913" cy="7697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882FEE-7BB2-83C1-A0C2-BF617ED07472}"/>
                </a:ext>
              </a:extLst>
            </p:cNvPr>
            <p:cNvSpPr txBox="1"/>
            <p:nvPr/>
          </p:nvSpPr>
          <p:spPr>
            <a:xfrm>
              <a:off x="9248500" y="1949456"/>
              <a:ext cx="26208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Focuses on advanced washing</a:t>
              </a:r>
            </a:p>
            <a:p>
              <a:pPr algn="ctr"/>
              <a:r>
                <a:rPr lang="en-US" sz="1200" dirty="0"/>
                <a:t>systems for ink removal in plastic</a:t>
              </a:r>
            </a:p>
            <a:p>
              <a:pPr algn="ctr"/>
              <a:r>
                <a:rPr lang="en-US" sz="1200" dirty="0"/>
                <a:t>recycling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E8CCC3-8ED5-4DE4-9C47-A7E5F7A43C77}"/>
                </a:ext>
              </a:extLst>
            </p:cNvPr>
            <p:cNvSpPr txBox="1"/>
            <p:nvPr/>
          </p:nvSpPr>
          <p:spPr>
            <a:xfrm>
              <a:off x="9131326" y="2947928"/>
              <a:ext cx="285524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i="1" dirty="0"/>
                <a:t>Limit:</a:t>
              </a:r>
              <a:r>
                <a:rPr lang="en-US" sz="1100" i="1" dirty="0"/>
                <a:t> Washing systems use lots of hot water and chemicals on an industrial scale. Their focus is on plastic recycling, not paper</a:t>
              </a:r>
            </a:p>
          </p:txBody>
        </p:sp>
      </p:grpSp>
      <p:pic>
        <p:nvPicPr>
          <p:cNvPr id="23" name="Picture 22" descr="A black text on a black background&#10;&#10;AI-generated content may be incorrect.">
            <a:extLst>
              <a:ext uri="{FF2B5EF4-FFF2-40B4-BE49-F238E27FC236}">
                <a16:creationId xmlns:a16="http://schemas.microsoft.com/office/drawing/2014/main" id="{558951E3-C596-16B0-4E55-DB9694C3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5" y="1031878"/>
            <a:ext cx="2620895" cy="1055638"/>
          </a:xfrm>
          <a:prstGeom prst="rect">
            <a:avLst/>
          </a:prstGeom>
        </p:spPr>
      </p:pic>
      <p:pic>
        <p:nvPicPr>
          <p:cNvPr id="25" name="Picture 24" descr="A green logo with a white background&#10;&#10;AI-generated content may be incorrect.">
            <a:extLst>
              <a:ext uri="{FF2B5EF4-FFF2-40B4-BE49-F238E27FC236}">
                <a16:creationId xmlns:a16="http://schemas.microsoft.com/office/drawing/2014/main" id="{E1B6573E-2338-2572-C3A3-B8FD7934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200618"/>
            <a:ext cx="1816274" cy="622075"/>
          </a:xfrm>
          <a:prstGeom prst="rect">
            <a:avLst/>
          </a:prstGeom>
        </p:spPr>
      </p:pic>
      <p:pic>
        <p:nvPicPr>
          <p:cNvPr id="27" name="Picture 26" descr="A blue circle with black letters&#10;&#10;AI-generated content may be incorrect.">
            <a:extLst>
              <a:ext uri="{FF2B5EF4-FFF2-40B4-BE49-F238E27FC236}">
                <a16:creationId xmlns:a16="http://schemas.microsoft.com/office/drawing/2014/main" id="{F99B24B5-3347-CF8B-70E0-40D4666E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965" y="903007"/>
            <a:ext cx="1058726" cy="1058726"/>
          </a:xfrm>
          <a:prstGeom prst="rect">
            <a:avLst/>
          </a:prstGeom>
        </p:spPr>
      </p:pic>
      <p:pic>
        <p:nvPicPr>
          <p:cNvPr id="29" name="Picture 2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E947031-F3E2-00FA-1349-2DCFB83167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26" y="1031878"/>
            <a:ext cx="2855240" cy="80268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6156AF8D-DA32-802E-60D0-ABD04AC7363A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745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67468-AD95-7CBB-4067-AC72F45F0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4141B1-FA26-710E-276F-428F79BFC640}"/>
              </a:ext>
            </a:extLst>
          </p:cNvPr>
          <p:cNvSpPr txBox="1"/>
          <p:nvPr/>
        </p:nvSpPr>
        <p:spPr>
          <a:xfrm>
            <a:off x="720000" y="621814"/>
            <a:ext cx="54803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/>
              <a:t>Business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A13BA-665B-01D4-866F-5ADC3B655B26}"/>
              </a:ext>
            </a:extLst>
          </p:cNvPr>
          <p:cNvSpPr/>
          <p:nvPr/>
        </p:nvSpPr>
        <p:spPr>
          <a:xfrm flipV="1">
            <a:off x="720000" y="1938130"/>
            <a:ext cx="1416913" cy="7697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60048-E51F-DC8A-9A99-5678C4AED6C2}"/>
              </a:ext>
            </a:extLst>
          </p:cNvPr>
          <p:cNvSpPr txBox="1"/>
          <p:nvPr/>
        </p:nvSpPr>
        <p:spPr>
          <a:xfrm>
            <a:off x="1262243" y="6465452"/>
            <a:ext cx="9876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R3 is a reverse printing company aiming to accelerate transition to sustainable lifestyle by building recycling technologies for everyday products.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FE40FC-0B39-6233-598B-C72E2926E2F1}"/>
              </a:ext>
            </a:extLst>
          </p:cNvPr>
          <p:cNvSpPr txBox="1"/>
          <p:nvPr/>
        </p:nvSpPr>
        <p:spPr>
          <a:xfrm>
            <a:off x="720000" y="2605414"/>
            <a:ext cx="257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User Acquisition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121CA-F4E8-E2D4-E4E1-677503F99C34}"/>
              </a:ext>
            </a:extLst>
          </p:cNvPr>
          <p:cNvSpPr txBox="1"/>
          <p:nvPr/>
        </p:nvSpPr>
        <p:spPr>
          <a:xfrm>
            <a:off x="4808827" y="2605414"/>
            <a:ext cx="257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Conversion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16F58-8520-5C2A-4DFA-411ECE527DEE}"/>
              </a:ext>
            </a:extLst>
          </p:cNvPr>
          <p:cNvSpPr txBox="1"/>
          <p:nvPr/>
        </p:nvSpPr>
        <p:spPr>
          <a:xfrm>
            <a:off x="8227266" y="2605414"/>
            <a:ext cx="257434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Retention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E3641F-B1E4-C876-EF3E-41EE6C2AA2BA}"/>
              </a:ext>
            </a:extLst>
          </p:cNvPr>
          <p:cNvSpPr/>
          <p:nvPr/>
        </p:nvSpPr>
        <p:spPr>
          <a:xfrm>
            <a:off x="4808827" y="3323672"/>
            <a:ext cx="432577" cy="432577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0F071A-E74D-0AD9-EA32-8A1B89E88F40}"/>
              </a:ext>
            </a:extLst>
          </p:cNvPr>
          <p:cNvGrpSpPr/>
          <p:nvPr/>
        </p:nvGrpSpPr>
        <p:grpSpPr>
          <a:xfrm>
            <a:off x="720000" y="3325654"/>
            <a:ext cx="432577" cy="432577"/>
            <a:chOff x="720000" y="3325654"/>
            <a:chExt cx="432577" cy="4325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DE9B36-6112-32AE-4664-BF8F89FAEEDC}"/>
                </a:ext>
              </a:extLst>
            </p:cNvPr>
            <p:cNvSpPr/>
            <p:nvPr/>
          </p:nvSpPr>
          <p:spPr>
            <a:xfrm>
              <a:off x="720000" y="3325654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4" name="Graphic 33" descr="Envelope outline">
              <a:extLst>
                <a:ext uri="{FF2B5EF4-FFF2-40B4-BE49-F238E27FC236}">
                  <a16:creationId xmlns:a16="http://schemas.microsoft.com/office/drawing/2014/main" id="{3BE35EDF-B416-A9F9-29E4-7C7A67EA8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50693" y="3354367"/>
              <a:ext cx="371186" cy="371186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1D02212-A224-B17A-6660-AA05DC583E7A}"/>
              </a:ext>
            </a:extLst>
          </p:cNvPr>
          <p:cNvGrpSpPr/>
          <p:nvPr/>
        </p:nvGrpSpPr>
        <p:grpSpPr>
          <a:xfrm>
            <a:off x="719999" y="4132789"/>
            <a:ext cx="432577" cy="432577"/>
            <a:chOff x="719999" y="4132789"/>
            <a:chExt cx="432577" cy="43257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02BFE46-521E-E220-057F-AACAAF2D1433}"/>
                </a:ext>
              </a:extLst>
            </p:cNvPr>
            <p:cNvSpPr/>
            <p:nvPr/>
          </p:nvSpPr>
          <p:spPr>
            <a:xfrm>
              <a:off x="719999" y="4132789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Volume outline">
              <a:extLst>
                <a:ext uri="{FF2B5EF4-FFF2-40B4-BE49-F238E27FC236}">
                  <a16:creationId xmlns:a16="http://schemas.microsoft.com/office/drawing/2014/main" id="{F61A7A79-8BDB-0F72-2C16-014853DE7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93" y="4171700"/>
              <a:ext cx="371186" cy="371186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478902-14DD-BD9B-BB07-C14BC6FE5700}"/>
              </a:ext>
            </a:extLst>
          </p:cNvPr>
          <p:cNvGrpSpPr/>
          <p:nvPr/>
        </p:nvGrpSpPr>
        <p:grpSpPr>
          <a:xfrm>
            <a:off x="719997" y="4937942"/>
            <a:ext cx="432577" cy="432577"/>
            <a:chOff x="719997" y="4937942"/>
            <a:chExt cx="432577" cy="4325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594ED-9F33-30D7-5637-E37D838B6D62}"/>
                </a:ext>
              </a:extLst>
            </p:cNvPr>
            <p:cNvSpPr/>
            <p:nvPr/>
          </p:nvSpPr>
          <p:spPr>
            <a:xfrm>
              <a:off x="719997" y="4937942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aphic 41" descr="Handshake outline">
              <a:extLst>
                <a:ext uri="{FF2B5EF4-FFF2-40B4-BE49-F238E27FC236}">
                  <a16:creationId xmlns:a16="http://schemas.microsoft.com/office/drawing/2014/main" id="{D036F257-CFFF-CFDA-FDD6-CCA0B589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67093" y="4969299"/>
              <a:ext cx="369862" cy="369862"/>
            </a:xfrm>
            <a:prstGeom prst="rect">
              <a:avLst/>
            </a:prstGeom>
          </p:spPr>
        </p:pic>
      </p:grpSp>
      <p:pic>
        <p:nvPicPr>
          <p:cNvPr id="45" name="Graphic 44" descr="Film strip outline">
            <a:extLst>
              <a:ext uri="{FF2B5EF4-FFF2-40B4-BE49-F238E27FC236}">
                <a16:creationId xmlns:a16="http://schemas.microsoft.com/office/drawing/2014/main" id="{F4992A5A-8A62-EEFD-79CE-E5284BBF22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9812" y="3408173"/>
            <a:ext cx="290601" cy="29060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1787FC0-6D3D-2015-F4AE-D6F2CF72053F}"/>
              </a:ext>
            </a:extLst>
          </p:cNvPr>
          <p:cNvGrpSpPr/>
          <p:nvPr/>
        </p:nvGrpSpPr>
        <p:grpSpPr>
          <a:xfrm>
            <a:off x="4808826" y="4130807"/>
            <a:ext cx="432577" cy="432577"/>
            <a:chOff x="4808826" y="4130807"/>
            <a:chExt cx="432577" cy="432577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5747DE1-4A4F-7E8C-2560-242220393B3A}"/>
                </a:ext>
              </a:extLst>
            </p:cNvPr>
            <p:cNvSpPr/>
            <p:nvPr/>
          </p:nvSpPr>
          <p:spPr>
            <a:xfrm>
              <a:off x="4808826" y="4130807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Customer review outline">
              <a:extLst>
                <a:ext uri="{FF2B5EF4-FFF2-40B4-BE49-F238E27FC236}">
                  <a16:creationId xmlns:a16="http://schemas.microsoft.com/office/drawing/2014/main" id="{4ECAF0D4-5FB5-A29C-41E3-204040064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871292" y="4188348"/>
              <a:ext cx="307640" cy="30764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56010E8-4715-FCD4-65DC-00EC28A33345}"/>
              </a:ext>
            </a:extLst>
          </p:cNvPr>
          <p:cNvGrpSpPr/>
          <p:nvPr/>
        </p:nvGrpSpPr>
        <p:grpSpPr>
          <a:xfrm>
            <a:off x="4808825" y="4937942"/>
            <a:ext cx="432577" cy="432577"/>
            <a:chOff x="4808825" y="4937942"/>
            <a:chExt cx="432577" cy="43257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95E7F2-EF9E-BCB4-80A8-C5B27A73B43B}"/>
                </a:ext>
              </a:extLst>
            </p:cNvPr>
            <p:cNvSpPr/>
            <p:nvPr/>
          </p:nvSpPr>
          <p:spPr>
            <a:xfrm>
              <a:off x="4808825" y="4937942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Web design outline">
              <a:extLst>
                <a:ext uri="{FF2B5EF4-FFF2-40B4-BE49-F238E27FC236}">
                  <a16:creationId xmlns:a16="http://schemas.microsoft.com/office/drawing/2014/main" id="{5307DBE1-C588-D296-0D73-E421CAD8D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871292" y="4991477"/>
              <a:ext cx="325505" cy="32550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DCFECA-DDB4-0E70-E483-BA13B1B0E487}"/>
              </a:ext>
            </a:extLst>
          </p:cNvPr>
          <p:cNvGrpSpPr/>
          <p:nvPr/>
        </p:nvGrpSpPr>
        <p:grpSpPr>
          <a:xfrm>
            <a:off x="8227266" y="3323672"/>
            <a:ext cx="432577" cy="432577"/>
            <a:chOff x="8227266" y="3323672"/>
            <a:chExt cx="432577" cy="4325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634D83-0CB5-644F-1F1A-1F357B7C83FE}"/>
                </a:ext>
              </a:extLst>
            </p:cNvPr>
            <p:cNvSpPr/>
            <p:nvPr/>
          </p:nvSpPr>
          <p:spPr>
            <a:xfrm>
              <a:off x="8227266" y="3323672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Users outline">
              <a:extLst>
                <a:ext uri="{FF2B5EF4-FFF2-40B4-BE49-F238E27FC236}">
                  <a16:creationId xmlns:a16="http://schemas.microsoft.com/office/drawing/2014/main" id="{6F97E329-6116-4D51-4EAD-C36C5576A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77942" y="3374350"/>
              <a:ext cx="331219" cy="331219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124EC68-4ACF-BC8A-DD10-95423B220531}"/>
              </a:ext>
            </a:extLst>
          </p:cNvPr>
          <p:cNvGrpSpPr/>
          <p:nvPr/>
        </p:nvGrpSpPr>
        <p:grpSpPr>
          <a:xfrm>
            <a:off x="8227265" y="4130807"/>
            <a:ext cx="432577" cy="432577"/>
            <a:chOff x="8227265" y="4130807"/>
            <a:chExt cx="432577" cy="43257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3569BE8-5FC2-AFB1-5643-44E42C9A188C}"/>
                </a:ext>
              </a:extLst>
            </p:cNvPr>
            <p:cNvSpPr/>
            <p:nvPr/>
          </p:nvSpPr>
          <p:spPr>
            <a:xfrm>
              <a:off x="8227265" y="4130807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Ribbon outline">
              <a:extLst>
                <a:ext uri="{FF2B5EF4-FFF2-40B4-BE49-F238E27FC236}">
                  <a16:creationId xmlns:a16="http://schemas.microsoft.com/office/drawing/2014/main" id="{B2196D31-7772-F30C-2C01-93D90C3D6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98250" y="4211992"/>
              <a:ext cx="290601" cy="290601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D85CBE-5377-9F2E-6BD3-ECA3685F7BED}"/>
              </a:ext>
            </a:extLst>
          </p:cNvPr>
          <p:cNvGrpSpPr/>
          <p:nvPr/>
        </p:nvGrpSpPr>
        <p:grpSpPr>
          <a:xfrm>
            <a:off x="8227264" y="4937942"/>
            <a:ext cx="432577" cy="432577"/>
            <a:chOff x="8227264" y="4937942"/>
            <a:chExt cx="432577" cy="432577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950597E-7DA2-EC96-9EE1-9552A515F5FE}"/>
                </a:ext>
              </a:extLst>
            </p:cNvPr>
            <p:cNvSpPr/>
            <p:nvPr/>
          </p:nvSpPr>
          <p:spPr>
            <a:xfrm>
              <a:off x="8227264" y="4937942"/>
              <a:ext cx="432577" cy="43257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Badge Follow outline">
              <a:extLst>
                <a:ext uri="{FF2B5EF4-FFF2-40B4-BE49-F238E27FC236}">
                  <a16:creationId xmlns:a16="http://schemas.microsoft.com/office/drawing/2014/main" id="{181CF419-5542-AB6E-DB70-D22C94E5E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280797" y="4999924"/>
              <a:ext cx="317057" cy="317057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22FE1C8-4866-DD72-61F0-1FA7C0F14020}"/>
              </a:ext>
            </a:extLst>
          </p:cNvPr>
          <p:cNvSpPr txBox="1"/>
          <p:nvPr/>
        </p:nvSpPr>
        <p:spPr>
          <a:xfrm>
            <a:off x="1321813" y="3391890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Digital Marketing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10209F-B7D0-D80D-9983-F1EE93D2E029}"/>
              </a:ext>
            </a:extLst>
          </p:cNvPr>
          <p:cNvSpPr txBox="1"/>
          <p:nvPr/>
        </p:nvSpPr>
        <p:spPr>
          <a:xfrm>
            <a:off x="1321813" y="4211992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Industry Events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06AB78-DBC8-EE6B-239D-56B7448CA814}"/>
              </a:ext>
            </a:extLst>
          </p:cNvPr>
          <p:cNvSpPr txBox="1"/>
          <p:nvPr/>
        </p:nvSpPr>
        <p:spPr>
          <a:xfrm>
            <a:off x="1321813" y="4991477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Green Certifications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1A69DD-E070-A768-0160-FBEA7C41C23E}"/>
              </a:ext>
            </a:extLst>
          </p:cNvPr>
          <p:cNvSpPr txBox="1"/>
          <p:nvPr/>
        </p:nvSpPr>
        <p:spPr>
          <a:xfrm>
            <a:off x="5461567" y="3368846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Demonstration Programs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E5746A-25AD-983D-5C1F-F32293DBF7F0}"/>
              </a:ext>
            </a:extLst>
          </p:cNvPr>
          <p:cNvSpPr txBox="1"/>
          <p:nvPr/>
        </p:nvSpPr>
        <p:spPr>
          <a:xfrm>
            <a:off x="5464112" y="4171700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Client's referrals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981875-9FBA-61CA-E46C-3848B70841AE}"/>
              </a:ext>
            </a:extLst>
          </p:cNvPr>
          <p:cNvSpPr txBox="1"/>
          <p:nvPr/>
        </p:nvSpPr>
        <p:spPr>
          <a:xfrm>
            <a:off x="5461567" y="4986386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Publish success stories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DA983B-1B98-E034-A2BD-534A3BDBBAB7}"/>
              </a:ext>
            </a:extLst>
          </p:cNvPr>
          <p:cNvSpPr txBox="1"/>
          <p:nvPr/>
        </p:nvSpPr>
        <p:spPr>
          <a:xfrm>
            <a:off x="8830741" y="3379901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 Community Building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84714CB-A9D8-5AC2-F9ED-294C43A55ED7}"/>
              </a:ext>
            </a:extLst>
          </p:cNvPr>
          <p:cNvSpPr txBox="1"/>
          <p:nvPr/>
        </p:nvSpPr>
        <p:spPr>
          <a:xfrm>
            <a:off x="8830741" y="4217014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Award programs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762E85-B001-F7D1-858C-ED6E5F3387DE}"/>
              </a:ext>
            </a:extLst>
          </p:cNvPr>
          <p:cNvSpPr txBox="1"/>
          <p:nvPr/>
        </p:nvSpPr>
        <p:spPr>
          <a:xfrm>
            <a:off x="8830741" y="5008353"/>
            <a:ext cx="23077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Include more ink types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5BD12D3-0BBE-4BEB-356D-2936CF4BE95C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99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8726B-5EBE-A9D4-DABC-C0B6F1BD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6A0A44C-F849-FF9B-73CF-50B32F0D99CA}"/>
              </a:ext>
            </a:extLst>
          </p:cNvPr>
          <p:cNvSpPr/>
          <p:nvPr/>
        </p:nvSpPr>
        <p:spPr>
          <a:xfrm>
            <a:off x="8026400" y="1"/>
            <a:ext cx="4165600" cy="685799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81A53C-0B7B-D86B-E7E9-DC531DDAF980}"/>
              </a:ext>
            </a:extLst>
          </p:cNvPr>
          <p:cNvSpPr txBox="1"/>
          <p:nvPr/>
        </p:nvSpPr>
        <p:spPr>
          <a:xfrm>
            <a:off x="8440057" y="545768"/>
            <a:ext cx="33382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</a:rPr>
              <a:t>Our Team</a:t>
            </a:r>
            <a:endParaRPr lang="en-US" sz="5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2C871-AD71-5C92-F29D-D70429332C68}"/>
              </a:ext>
            </a:extLst>
          </p:cNvPr>
          <p:cNvSpPr txBox="1"/>
          <p:nvPr/>
        </p:nvSpPr>
        <p:spPr>
          <a:xfrm>
            <a:off x="1007654" y="1407542"/>
            <a:ext cx="598369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Umer Ghaffar (CEO)</a:t>
            </a:r>
          </a:p>
          <a:p>
            <a:r>
              <a:rPr lang="en-US" sz="2000" dirty="0"/>
              <a:t>Undergraduate Student of Biomedical Engineering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Shivani Jariwala</a:t>
            </a:r>
          </a:p>
          <a:p>
            <a:r>
              <a:rPr lang="en-US" sz="2000" dirty="0"/>
              <a:t>Graduate Student of Software Engineering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1" dirty="0"/>
              <a:t>Sania Bandekar</a:t>
            </a:r>
          </a:p>
          <a:p>
            <a:r>
              <a:rPr lang="en-US" sz="2000" dirty="0"/>
              <a:t>Undergraduate Student of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69DA0-CA97-D8F1-C525-EB4E332C2646}"/>
              </a:ext>
            </a:extLst>
          </p:cNvPr>
          <p:cNvSpPr txBox="1"/>
          <p:nvPr/>
        </p:nvSpPr>
        <p:spPr>
          <a:xfrm>
            <a:off x="11472000" y="6293378"/>
            <a:ext cx="500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812543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539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Danyal Ghaffar</dc:creator>
  <cp:lastModifiedBy>Umer Danyal Ghaffar</cp:lastModifiedBy>
  <cp:revision>1</cp:revision>
  <dcterms:created xsi:type="dcterms:W3CDTF">2025-04-06T01:13:25Z</dcterms:created>
  <dcterms:modified xsi:type="dcterms:W3CDTF">2025-04-06T02:51:24Z</dcterms:modified>
</cp:coreProperties>
</file>