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16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02DCC-8EE7-419E-B529-2E2FBE573286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28E94-EC9C-4A2C-9E3A-2BB2AB5411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327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28E94-EC9C-4A2C-9E3A-2BB2AB54115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06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A82A-16D9-44DD-845E-62977A66F32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D634-CDDC-4426-943D-A31E2E85A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57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A82A-16D9-44DD-845E-62977A66F32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D634-CDDC-4426-943D-A31E2E85A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62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A82A-16D9-44DD-845E-62977A66F32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D634-CDDC-4426-943D-A31E2E85A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433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A82A-16D9-44DD-845E-62977A66F32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D634-CDDC-4426-943D-A31E2E85A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262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A82A-16D9-44DD-845E-62977A66F32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D634-CDDC-4426-943D-A31E2E85A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00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A82A-16D9-44DD-845E-62977A66F32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D634-CDDC-4426-943D-A31E2E85A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46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A82A-16D9-44DD-845E-62977A66F32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D634-CDDC-4426-943D-A31E2E85A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433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A82A-16D9-44DD-845E-62977A66F32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D634-CDDC-4426-943D-A31E2E85A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47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A82A-16D9-44DD-845E-62977A66F32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D634-CDDC-4426-943D-A31E2E85A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39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A82A-16D9-44DD-845E-62977A66F32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D634-CDDC-4426-943D-A31E2E85A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26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A82A-16D9-44DD-845E-62977A66F32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D634-CDDC-4426-943D-A31E2E85A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88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FA82A-16D9-44DD-845E-62977A66F325}" type="datetimeFigureOut">
              <a:rPr lang="en-IN" smtClean="0"/>
              <a:t>19-04-2025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AD634-CDDC-4426-943D-A31E2E85A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6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unilever-professional.com/products/comfort-fabric-conditioner-5l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unilever.co.za/brands/home-care/comfor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unilever.com/news/news-search/2021/conditioning-clothes-to-last-longer-with-comforts-new-ultimate-care/" TargetMode="External"/><Relationship Id="rId5" Type="http://schemas.openxmlformats.org/officeDocument/2006/relationships/hyperlink" Target="https://www.hul.co.in/brands/home-care/comfort/" TargetMode="External"/><Relationship Id="rId4" Type="http://schemas.openxmlformats.org/officeDocument/2006/relationships/hyperlink" Target="https://www.unilever.co.uk/brands/home-care/comfor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47" y="611296"/>
            <a:ext cx="1944216" cy="1784144"/>
          </a:xfrm>
          <a:prstGeom prst="rect">
            <a:avLst/>
          </a:prstGeom>
        </p:spPr>
      </p:pic>
      <p:sp>
        <p:nvSpPr>
          <p:cNvPr id="5" name="Text 8"/>
          <p:cNvSpPr/>
          <p:nvPr/>
        </p:nvSpPr>
        <p:spPr>
          <a:xfrm>
            <a:off x="277563" y="2559346"/>
            <a:ext cx="4726485" cy="20537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450"/>
              </a:lnSpc>
              <a:buNone/>
            </a:pPr>
            <a:r>
              <a:rPr lang="en-US" sz="1200" b="1" dirty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Strategic Sales Plan </a:t>
            </a:r>
            <a:r>
              <a:rPr lang="en-US" sz="1200" b="1" dirty="0" smtClean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2024-2025</a:t>
            </a:r>
          </a:p>
          <a:p>
            <a:pPr>
              <a:lnSpc>
                <a:spcPts val="1450"/>
              </a:lnSpc>
            </a:pPr>
            <a:r>
              <a:rPr lang="en-US" sz="1000" b="1" dirty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Sales Strategy</a:t>
            </a:r>
          </a:p>
          <a:p>
            <a:pPr marL="171450" indent="-171450">
              <a:lnSpc>
                <a:spcPts val="1450"/>
              </a:lnSpc>
              <a:buFont typeface="Arial" pitchFamily="34" charset="0"/>
              <a:buChar char="•"/>
            </a:pPr>
            <a:r>
              <a:rPr lang="en-US" sz="900" dirty="0" smtClean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Retail Expansion: Target hotels and commercial laundries with 5L bulk packs.</a:t>
            </a:r>
            <a:endParaRPr lang="en-US" sz="900" dirty="0" smtClean="0">
              <a:latin typeface="Open Sans"/>
              <a:ea typeface="Open Sans"/>
            </a:endParaRPr>
          </a:p>
          <a:p>
            <a:pPr marL="171450" indent="-171450">
              <a:lnSpc>
                <a:spcPts val="1450"/>
              </a:lnSpc>
              <a:buFont typeface="Arial" pitchFamily="34" charset="0"/>
              <a:buChar char="•"/>
            </a:pPr>
            <a:r>
              <a:rPr lang="en-US" sz="900" dirty="0" smtClean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Promotions</a:t>
            </a:r>
            <a:r>
              <a:rPr lang="en-US" sz="900" dirty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: Bundle with Surf Excel/Dove detergents; offer "Buy 2, Get </a:t>
            </a:r>
            <a:r>
              <a:rPr lang="en-US" sz="900" dirty="0" smtClean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1</a:t>
            </a:r>
          </a:p>
          <a:p>
            <a:pPr>
              <a:lnSpc>
                <a:spcPts val="1450"/>
              </a:lnSpc>
            </a:pPr>
            <a:r>
              <a:rPr lang="en-US" sz="900" dirty="0" smtClean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      </a:t>
            </a:r>
            <a:r>
              <a:rPr lang="en-US" sz="900" dirty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Free" on refills</a:t>
            </a:r>
            <a:r>
              <a:rPr lang="en-US" sz="900" dirty="0" smtClean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.</a:t>
            </a:r>
          </a:p>
          <a:p>
            <a:pPr marL="171450" indent="-171450">
              <a:lnSpc>
                <a:spcPts val="1450"/>
              </a:lnSpc>
              <a:buFont typeface="Arial" pitchFamily="34" charset="0"/>
              <a:buChar char="•"/>
            </a:pPr>
            <a:endParaRPr lang="en-US" sz="900" dirty="0">
              <a:latin typeface="Open Sans"/>
              <a:ea typeface="Open Sans"/>
            </a:endParaRPr>
          </a:p>
          <a:p>
            <a:pPr>
              <a:lnSpc>
                <a:spcPts val="1450"/>
              </a:lnSpc>
            </a:pPr>
            <a:r>
              <a:rPr lang="en-US" sz="1000" b="1" dirty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Digital Campaigns:</a:t>
            </a:r>
          </a:p>
          <a:p>
            <a:pPr marL="171450" lvl="1" indent="-171450">
              <a:lnSpc>
                <a:spcPts val="1450"/>
              </a:lnSpc>
              <a:buFont typeface="Arial" pitchFamily="34" charset="0"/>
              <a:buChar char="•"/>
            </a:pPr>
            <a:r>
              <a:rPr lang="en-US" sz="900" dirty="0" err="1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TikTok</a:t>
            </a:r>
            <a:r>
              <a:rPr lang="en-US" sz="900" dirty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/Reels: "Fragrance Burst" challenges showing scent release during movement.</a:t>
            </a:r>
            <a:endParaRPr lang="en-US" sz="900" dirty="0">
              <a:latin typeface="Open Sans"/>
              <a:ea typeface="Open Sans"/>
            </a:endParaRPr>
          </a:p>
          <a:p>
            <a:pPr marL="171450" lvl="1" indent="-171450">
              <a:lnSpc>
                <a:spcPts val="1450"/>
              </a:lnSpc>
              <a:buFont typeface="Arial" pitchFamily="34" charset="0"/>
              <a:buChar char="•"/>
            </a:pPr>
            <a:r>
              <a:rPr lang="en-US" sz="900" dirty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Influencers: Partner with eco-conscious lifestyle creators to highlight sustainability.</a:t>
            </a:r>
            <a:endParaRPr lang="en-US" sz="900" dirty="0">
              <a:latin typeface="Open Sans"/>
              <a:ea typeface="Open Sans"/>
            </a:endParaRPr>
          </a:p>
          <a:p>
            <a:pPr marL="171450" indent="-171450">
              <a:lnSpc>
                <a:spcPts val="1450"/>
              </a:lnSpc>
              <a:buFont typeface="Arial" pitchFamily="34" charset="0"/>
              <a:buChar char="•"/>
            </a:pPr>
            <a:r>
              <a:rPr lang="en-US" sz="900" dirty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Sampling Drives: Free sachets in e-commerce laundry orders </a:t>
            </a:r>
            <a:r>
              <a:rPr lang="en-US" sz="900" dirty="0" smtClean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(Amazon</a:t>
            </a:r>
            <a:r>
              <a:rPr lang="en-US" sz="900" dirty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, Costco, </a:t>
            </a:r>
            <a:endParaRPr lang="en-US" sz="900" dirty="0" smtClean="0">
              <a:solidFill>
                <a:srgbClr val="49495A"/>
              </a:solidFill>
              <a:latin typeface="Open Sans"/>
              <a:ea typeface="Open Sans"/>
              <a:cs typeface="Open Sans" pitchFamily="34" charset="-120"/>
            </a:endParaRPr>
          </a:p>
          <a:p>
            <a:pPr marL="171450" indent="-171450">
              <a:lnSpc>
                <a:spcPts val="1450"/>
              </a:lnSpc>
              <a:buFont typeface="Arial" pitchFamily="34" charset="0"/>
              <a:buChar char="•"/>
            </a:pPr>
            <a:r>
              <a:rPr lang="en-US" sz="900" dirty="0" err="1" smtClean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Walmart</a:t>
            </a:r>
            <a:r>
              <a:rPr lang="en-US" sz="900" dirty="0" smtClean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, </a:t>
            </a:r>
            <a:r>
              <a:rPr lang="en-US" sz="900" dirty="0" err="1" smtClean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etc</a:t>
            </a:r>
            <a:r>
              <a:rPr lang="en-US" sz="900" dirty="0" smtClean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).</a:t>
            </a:r>
            <a:endParaRPr lang="en-US" sz="900" dirty="0" smtClean="0">
              <a:latin typeface="Open Sans"/>
              <a:ea typeface="Open Sans"/>
            </a:endParaRPr>
          </a:p>
          <a:p>
            <a:pPr marL="0" indent="0" algn="l">
              <a:lnSpc>
                <a:spcPts val="1450"/>
              </a:lnSpc>
              <a:buNone/>
            </a:pPr>
            <a:endParaRPr lang="en-US" sz="900" dirty="0" smtClean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 algn="l">
              <a:lnSpc>
                <a:spcPts val="1450"/>
              </a:lnSpc>
              <a:buNone/>
            </a:pPr>
            <a:endParaRPr lang="en-US" sz="900" dirty="0">
              <a:solidFill>
                <a:srgbClr val="49495A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9" name="Text 8"/>
          <p:cNvSpPr/>
          <p:nvPr/>
        </p:nvSpPr>
        <p:spPr>
          <a:xfrm>
            <a:off x="363424" y="4733528"/>
            <a:ext cx="4856647" cy="10394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450"/>
              </a:lnSpc>
              <a:buNone/>
            </a:pPr>
            <a:endParaRPr lang="en-US" sz="900" dirty="0"/>
          </a:p>
        </p:txBody>
      </p:sp>
      <p:sp>
        <p:nvSpPr>
          <p:cNvPr id="10" name="Rectangle 9"/>
          <p:cNvSpPr/>
          <p:nvPr/>
        </p:nvSpPr>
        <p:spPr>
          <a:xfrm>
            <a:off x="363424" y="4797152"/>
            <a:ext cx="4784640" cy="234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150"/>
              </a:lnSpc>
            </a:pPr>
            <a:endParaRPr lang="en-US" sz="800" dirty="0"/>
          </a:p>
        </p:txBody>
      </p:sp>
      <p:sp>
        <p:nvSpPr>
          <p:cNvPr id="11" name="Text 8"/>
          <p:cNvSpPr/>
          <p:nvPr/>
        </p:nvSpPr>
        <p:spPr>
          <a:xfrm>
            <a:off x="282621" y="4797152"/>
            <a:ext cx="4856647" cy="975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50"/>
              </a:lnSpc>
            </a:pPr>
            <a:r>
              <a:rPr lang="en-US" sz="1000" b="1" dirty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Expected Outcomes:</a:t>
            </a:r>
            <a:endParaRPr lang="en-US" sz="1000" dirty="0">
              <a:latin typeface="Open Sans"/>
              <a:ea typeface="Open Sans"/>
            </a:endParaRPr>
          </a:p>
          <a:p>
            <a:pPr>
              <a:lnSpc>
                <a:spcPts val="1150"/>
              </a:lnSpc>
            </a:pPr>
            <a:r>
              <a:rPr lang="en-US" sz="900" b="1" dirty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Metrics:</a:t>
            </a:r>
            <a:endParaRPr lang="en-US" sz="900" dirty="0">
              <a:latin typeface="Open Sans"/>
              <a:ea typeface="Open Sans"/>
            </a:endParaRPr>
          </a:p>
          <a:p>
            <a:pPr marL="171450" indent="-171450">
              <a:lnSpc>
                <a:spcPts val="1450"/>
              </a:lnSpc>
              <a:buSzPct val="100000"/>
              <a:buFont typeface="Arial" pitchFamily="34" charset="0"/>
              <a:buChar char="•"/>
            </a:pPr>
            <a:r>
              <a:rPr lang="en-US" sz="900" dirty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Sales Growth: 15% </a:t>
            </a:r>
            <a:r>
              <a:rPr lang="en-US" sz="900" dirty="0" smtClean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YOY </a:t>
            </a:r>
            <a:r>
              <a:rPr lang="en-US" sz="900" dirty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increase in key markets (India, UK).</a:t>
            </a:r>
            <a:endParaRPr lang="en-US" sz="900" dirty="0">
              <a:latin typeface="Open Sans"/>
              <a:ea typeface="Open Sans"/>
            </a:endParaRPr>
          </a:p>
          <a:p>
            <a:pPr marL="171450" indent="-171450">
              <a:lnSpc>
                <a:spcPts val="1450"/>
              </a:lnSpc>
              <a:buFont typeface="Arial" pitchFamily="34" charset="0"/>
              <a:buChar char="•"/>
            </a:pPr>
            <a:r>
              <a:rPr lang="en-US" sz="900" dirty="0" smtClean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Market </a:t>
            </a:r>
            <a:r>
              <a:rPr lang="en-US" sz="900" dirty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Share: +5% in fabric conditioner segment by Q4 2025.</a:t>
            </a:r>
            <a:endParaRPr lang="en-US" sz="900" dirty="0">
              <a:latin typeface="Open Sans"/>
              <a:ea typeface="Open Sans"/>
            </a:endParaRPr>
          </a:p>
          <a:p>
            <a:pPr marL="171450" indent="-171450">
              <a:lnSpc>
                <a:spcPts val="1450"/>
              </a:lnSpc>
              <a:buFont typeface="Arial" pitchFamily="34" charset="0"/>
              <a:buChar char="•"/>
            </a:pPr>
            <a:r>
              <a:rPr lang="en-US" sz="900" dirty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Brand Recall: 20% uplift via digital campaign engagement (measured through CTRs).</a:t>
            </a:r>
            <a:endParaRPr lang="en-US" sz="900" dirty="0">
              <a:latin typeface="Open Sans"/>
              <a:ea typeface="Open Sans"/>
            </a:endParaRPr>
          </a:p>
          <a:p>
            <a:pPr marL="171450" indent="-171450">
              <a:lnSpc>
                <a:spcPts val="1450"/>
              </a:lnSpc>
              <a:buFont typeface="Arial" pitchFamily="34" charset="0"/>
              <a:buChar char="•"/>
            </a:pPr>
            <a:endParaRPr lang="en-US" sz="900" dirty="0" smtClean="0">
              <a:latin typeface="Open Sans"/>
              <a:ea typeface="Open Sans"/>
            </a:endParaRPr>
          </a:p>
        </p:txBody>
      </p:sp>
      <p:sp>
        <p:nvSpPr>
          <p:cNvPr id="12" name="Text 8"/>
          <p:cNvSpPr/>
          <p:nvPr/>
        </p:nvSpPr>
        <p:spPr>
          <a:xfrm>
            <a:off x="363424" y="5772986"/>
            <a:ext cx="4856647" cy="1065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50"/>
              </a:lnSpc>
            </a:pPr>
            <a:endParaRPr lang="en-US" sz="9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19936" y="5772986"/>
            <a:ext cx="399255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150"/>
              </a:lnSpc>
            </a:pPr>
            <a:r>
              <a:rPr lang="en-US" sz="1000" b="1" dirty="0" smtClean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Sustainability Impact::</a:t>
            </a:r>
          </a:p>
          <a:p>
            <a:pPr marL="171450" indent="-171450">
              <a:lnSpc>
                <a:spcPts val="1150"/>
              </a:lnSpc>
              <a:buFont typeface="Arial" pitchFamily="34" charset="0"/>
              <a:buChar char="•"/>
            </a:pPr>
            <a:r>
              <a:rPr lang="en-US" sz="900" dirty="0" smtClean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25% adoption of Ultimate Care range, reducing fast-fashion waste.</a:t>
            </a:r>
            <a:endParaRPr lang="en-US" sz="900" dirty="0" smtClean="0">
              <a:latin typeface="Open Sans"/>
              <a:ea typeface="Open Sans"/>
            </a:endParaRPr>
          </a:p>
          <a:p>
            <a:pPr marL="171450" indent="-171450">
              <a:lnSpc>
                <a:spcPts val="1150"/>
              </a:lnSpc>
              <a:buFont typeface="Arial" pitchFamily="34" charset="0"/>
              <a:buChar char="•"/>
            </a:pPr>
            <a:r>
              <a:rPr lang="en-US" sz="900" dirty="0" smtClean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100% recycle-ready bottles by 2025.</a:t>
            </a:r>
            <a:endParaRPr lang="en-US" sz="900" dirty="0" smtClean="0">
              <a:latin typeface="Open Sans"/>
              <a:ea typeface="Open San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312123" y="764704"/>
            <a:ext cx="454823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150"/>
              </a:lnSpc>
            </a:pPr>
            <a:r>
              <a:rPr lang="en-US" sz="1100" b="1" dirty="0" smtClean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Comfort: Unilever's leading fabric conditioner brand since 1969</a:t>
            </a:r>
            <a:r>
              <a:rPr lang="en-US" sz="1000" b="1" dirty="0" smtClean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  <a:p>
            <a:pPr>
              <a:lnSpc>
                <a:spcPts val="1150"/>
              </a:lnSpc>
            </a:pPr>
            <a:endParaRPr lang="en-US" sz="1000" b="1" dirty="0">
              <a:solidFill>
                <a:srgbClr val="49495A"/>
              </a:solidFill>
              <a:latin typeface="Open Sans" pitchFamily="34" charset="0"/>
              <a:ea typeface="Open Sans" pitchFamily="34" charset="-122"/>
            </a:endParaRPr>
          </a:p>
          <a:p>
            <a:pPr>
              <a:lnSpc>
                <a:spcPts val="1150"/>
              </a:lnSpc>
            </a:pPr>
            <a:r>
              <a:rPr lang="en-US" sz="1000" b="1" dirty="0" smtClean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Key Features:</a:t>
            </a:r>
            <a:endParaRPr lang="en-US" sz="1000" dirty="0" smtClean="0">
              <a:latin typeface="Open Sans"/>
              <a:ea typeface="Open Sans"/>
            </a:endParaRPr>
          </a:p>
          <a:p>
            <a:pPr marL="171450" indent="-171450">
              <a:lnSpc>
                <a:spcPts val="1150"/>
              </a:lnSpc>
              <a:buFont typeface="Arial" pitchFamily="34" charset="0"/>
              <a:buChar char="•"/>
            </a:pPr>
            <a:r>
              <a:rPr lang="en-US" sz="900" dirty="0" smtClean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Pro-Fiber Technology: Reduces fabric damage, extends garment life (Ultimate Care range).</a:t>
            </a:r>
            <a:endParaRPr lang="en-US" sz="900" dirty="0" smtClean="0">
              <a:latin typeface="Open Sans"/>
              <a:ea typeface="Open Sans"/>
            </a:endParaRPr>
          </a:p>
          <a:p>
            <a:pPr marL="171450" indent="-171450">
              <a:lnSpc>
                <a:spcPts val="1150"/>
              </a:lnSpc>
              <a:buFont typeface="Arial" pitchFamily="34" charset="0"/>
              <a:buChar char="•"/>
            </a:pPr>
            <a:r>
              <a:rPr lang="en-US" sz="900" dirty="0" smtClean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Encapsulated Fragrance: Lasting freshness with micro-capsules.</a:t>
            </a:r>
            <a:endParaRPr lang="en-US" sz="900" dirty="0" smtClean="0">
              <a:latin typeface="Open Sans"/>
              <a:ea typeface="Open Sans"/>
            </a:endParaRPr>
          </a:p>
          <a:p>
            <a:pPr marL="171450" indent="-171450">
              <a:lnSpc>
                <a:spcPts val="1150"/>
              </a:lnSpc>
              <a:buFont typeface="Arial" pitchFamily="34" charset="0"/>
              <a:buChar char="•"/>
            </a:pPr>
            <a:r>
              <a:rPr lang="en-US" sz="900" dirty="0" smtClean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Eco-Friendly: Concentrated formulas, 36% less plastic (UK)</a:t>
            </a:r>
          </a:p>
          <a:p>
            <a:pPr marL="171450" indent="-171450">
              <a:lnSpc>
                <a:spcPts val="1150"/>
              </a:lnSpc>
              <a:buFont typeface="Arial" pitchFamily="34" charset="0"/>
              <a:buChar char="•"/>
            </a:pPr>
            <a:endParaRPr lang="en-US" sz="900" dirty="0" smtClean="0">
              <a:latin typeface="Open Sans"/>
              <a:ea typeface="Open Sans"/>
            </a:endParaRPr>
          </a:p>
          <a:p>
            <a:pPr>
              <a:lnSpc>
                <a:spcPts val="1150"/>
              </a:lnSpc>
            </a:pPr>
            <a:r>
              <a:rPr lang="en-US" sz="900" dirty="0" smtClean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Variants: Morning Fresh, Pure, Elegance, Perfume Deluxe.</a:t>
            </a:r>
            <a:endParaRPr lang="en-US" sz="900" dirty="0" smtClean="0">
              <a:latin typeface="Open Sans"/>
              <a:ea typeface="Open Sans"/>
            </a:endParaRPr>
          </a:p>
          <a:p>
            <a:pPr>
              <a:lnSpc>
                <a:spcPts val="1150"/>
              </a:lnSpc>
            </a:pP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4595766" y="3027478"/>
            <a:ext cx="4548234" cy="234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150"/>
              </a:lnSpc>
            </a:pPr>
            <a:endParaRPr lang="en-US" sz="800" dirty="0"/>
          </a:p>
        </p:txBody>
      </p:sp>
      <p:sp>
        <p:nvSpPr>
          <p:cNvPr id="16" name="Rectangle 15"/>
          <p:cNvSpPr/>
          <p:nvPr/>
        </p:nvSpPr>
        <p:spPr>
          <a:xfrm>
            <a:off x="5148064" y="2559346"/>
            <a:ext cx="3888432" cy="21313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150"/>
              </a:lnSpc>
            </a:pPr>
            <a:r>
              <a:rPr lang="en-US" sz="1000" b="1" dirty="0" smtClean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Target Audience:</a:t>
            </a:r>
            <a:endParaRPr lang="en-US" sz="1000" dirty="0" smtClean="0">
              <a:latin typeface="Open Sans"/>
              <a:ea typeface="Open Sans"/>
            </a:endParaRPr>
          </a:p>
          <a:p>
            <a:pPr>
              <a:lnSpc>
                <a:spcPts val="1150"/>
              </a:lnSpc>
            </a:pPr>
            <a:endParaRPr lang="en-US" sz="900" b="1" dirty="0">
              <a:solidFill>
                <a:srgbClr val="49495A"/>
              </a:solidFill>
              <a:latin typeface="Open Sans"/>
              <a:ea typeface="Open Sans"/>
            </a:endParaRPr>
          </a:p>
          <a:p>
            <a:pPr>
              <a:lnSpc>
                <a:spcPts val="1150"/>
              </a:lnSpc>
            </a:pPr>
            <a:r>
              <a:rPr lang="en-US" sz="1000" b="1" dirty="0" smtClean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Primary:</a:t>
            </a:r>
            <a:endParaRPr lang="en-US" sz="1000" dirty="0" smtClean="0">
              <a:latin typeface="Open Sans"/>
              <a:ea typeface="Open Sans"/>
            </a:endParaRPr>
          </a:p>
          <a:p>
            <a:pPr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 smtClean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Eco-Conscious Families: Focus on garment longevity and reduced plastic.</a:t>
            </a:r>
            <a:endParaRPr lang="en-US" sz="900" dirty="0" smtClean="0">
              <a:latin typeface="Open Sans"/>
              <a:ea typeface="Open Sans"/>
            </a:endParaRPr>
          </a:p>
          <a:p>
            <a:pPr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 smtClean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Young Professionals: Emphasize fragrance variety and convenience.</a:t>
            </a:r>
            <a:endParaRPr lang="en-US" sz="900" dirty="0" smtClean="0">
              <a:latin typeface="Open Sans"/>
              <a:ea typeface="Open Sans"/>
            </a:endParaRPr>
          </a:p>
          <a:p>
            <a:pPr>
              <a:lnSpc>
                <a:spcPts val="1150"/>
              </a:lnSpc>
            </a:pPr>
            <a:r>
              <a:rPr lang="en-US" sz="1000" b="1" dirty="0" smtClean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Secondary:</a:t>
            </a:r>
            <a:endParaRPr lang="en-US" sz="1000" dirty="0" smtClean="0">
              <a:latin typeface="Open Sans"/>
              <a:ea typeface="Open Sans"/>
            </a:endParaRPr>
          </a:p>
          <a:p>
            <a:pPr marL="171450" indent="-171450">
              <a:lnSpc>
                <a:spcPts val="1450"/>
              </a:lnSpc>
              <a:buSzPct val="100000"/>
              <a:buFont typeface="Arial" pitchFamily="34" charset="0"/>
              <a:buChar char="•"/>
            </a:pPr>
            <a:r>
              <a:rPr lang="en-US" sz="900" dirty="0" smtClean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Hospitality Sector: Promote bulk 5L packs for linens.</a:t>
            </a:r>
            <a:endParaRPr lang="en-US" sz="900" dirty="0" smtClean="0">
              <a:latin typeface="Open Sans"/>
              <a:ea typeface="Open Sans"/>
            </a:endParaRPr>
          </a:p>
          <a:p>
            <a:pPr marL="171450" indent="-171450">
              <a:lnSpc>
                <a:spcPts val="1150"/>
              </a:lnSpc>
              <a:buFont typeface="Arial" pitchFamily="34" charset="0"/>
              <a:buChar char="•"/>
            </a:pPr>
            <a:r>
              <a:rPr lang="en-US" sz="900" dirty="0" smtClean="0">
                <a:solidFill>
                  <a:srgbClr val="49495A"/>
                </a:solidFill>
                <a:latin typeface="Open Sans"/>
                <a:ea typeface="Open Sans"/>
                <a:cs typeface="Open Sans" pitchFamily="34" charset="-120"/>
              </a:rPr>
              <a:t>Sensitive Skin Users: Push Pure variant via dermatologist collaborations.</a:t>
            </a:r>
            <a:endParaRPr lang="en-US" sz="900" dirty="0" smtClean="0">
              <a:latin typeface="Open Sans"/>
              <a:ea typeface="Open Sans"/>
            </a:endParaRPr>
          </a:p>
          <a:p>
            <a:pPr marL="171450" indent="-171450">
              <a:lnSpc>
                <a:spcPts val="1150"/>
              </a:lnSpc>
              <a:buFont typeface="Arial" pitchFamily="34" charset="0"/>
              <a:buChar char="•"/>
            </a:pPr>
            <a:endParaRPr lang="en-US" sz="900" dirty="0">
              <a:latin typeface="Open Sans"/>
              <a:ea typeface="Open San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3424" y="6353147"/>
            <a:ext cx="8673072" cy="400110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ts val="1150"/>
              </a:lnSpc>
            </a:pPr>
            <a:r>
              <a:rPr lang="en-US" sz="800" dirty="0" smtClean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Sources: </a:t>
            </a:r>
            <a:r>
              <a:rPr lang="en-US" sz="800" u="sng" dirty="0" smtClean="0">
                <a:solidFill>
                  <a:srgbClr val="403CC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4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https://www.unilever.co.uk/brands/home-care/comfort/</a:t>
            </a:r>
            <a:r>
              <a:rPr lang="en-US" sz="800" dirty="0" smtClean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r>
              <a:rPr lang="en-US" sz="800" u="sng" dirty="0" smtClean="0">
                <a:solidFill>
                  <a:srgbClr val="403CC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5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https://www.hul.co.in/brands/home-care/comfort/</a:t>
            </a:r>
            <a:r>
              <a:rPr lang="en-US" sz="800" dirty="0" smtClean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r>
              <a:rPr lang="en-US" sz="800" u="sng" dirty="0" smtClean="0">
                <a:solidFill>
                  <a:srgbClr val="403CC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6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https://www.unilever.com/news/news-search/2021/conditioning-clothes-to-last-longer-with-comforts-new-ultimate-care/</a:t>
            </a:r>
            <a:r>
              <a:rPr lang="en-US" sz="800" dirty="0" smtClean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r>
              <a:rPr lang="en-US" sz="800" u="sng" dirty="0" smtClean="0">
                <a:solidFill>
                  <a:srgbClr val="403CC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7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https://www.unilever.co.za/brands/home-care/comfort/</a:t>
            </a:r>
            <a:r>
              <a:rPr lang="en-US" sz="800" dirty="0" smtClean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r>
              <a:rPr lang="en-US" sz="800" u="sng" dirty="0" smtClean="0">
                <a:solidFill>
                  <a:srgbClr val="403CC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  <a:hlinkClick r:id="rId8">
                  <a:extLst>
                    <a:ext uri="{A12FA001-AC4F-418D-AE19-62706E023703}">
                      <ahyp:hlinkClr xmlns:lc="http://schemas.openxmlformats.org/drawingml/2006/lockedCanvas" xmlns:ahyp="http://schemas.microsoft.com/office/drawing/2018/hyperlinkcolor" xmlns="" val="tx"/>
                    </a:ext>
                  </a:extLst>
                </a:hlinkClick>
              </a:rPr>
              <a:t>https://unilever-professional.com/products/comfort-fabric-conditioner-5l</a:t>
            </a:r>
            <a:endParaRPr lang="en-US" sz="800" dirty="0"/>
          </a:p>
        </p:txBody>
      </p:sp>
      <p:sp>
        <p:nvSpPr>
          <p:cNvPr id="18" name="Text 0"/>
          <p:cNvSpPr/>
          <p:nvPr/>
        </p:nvSpPr>
        <p:spPr>
          <a:xfrm>
            <a:off x="1403648" y="188640"/>
            <a:ext cx="6552727" cy="2896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250"/>
              </a:lnSpc>
              <a:buNone/>
            </a:pPr>
            <a:r>
              <a:rPr lang="en-US" sz="18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Driving Growth for Comfort Fabric </a:t>
            </a:r>
            <a:r>
              <a:rPr lang="en-US" sz="1800" dirty="0" smtClean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Conditioner (Uniliver Product)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67641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296</Words>
  <Application>Microsoft Office PowerPoint</Application>
  <PresentationFormat>On-screen Show (4:3)</PresentationFormat>
  <Paragraphs>38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shilpa</dc:creator>
  <cp:lastModifiedBy>shilpa</cp:lastModifiedBy>
  <cp:revision>14</cp:revision>
  <dcterms:created xsi:type="dcterms:W3CDTF">2025-04-19T09:39:50Z</dcterms:created>
  <dcterms:modified xsi:type="dcterms:W3CDTF">2025-04-19T11:36:55Z</dcterms:modified>
</cp:coreProperties>
</file>