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8" r:id="rId6"/>
    <p:sldId id="269" r:id="rId7"/>
    <p:sldId id="260" r:id="rId8"/>
    <p:sldId id="261" r:id="rId9"/>
    <p:sldId id="266" r:id="rId10"/>
    <p:sldId id="267" r:id="rId11"/>
    <p:sldId id="262" r:id="rId12"/>
    <p:sldId id="263" r:id="rId13"/>
    <p:sldId id="270" r:id="rId14"/>
    <p:sldId id="271" r:id="rId15"/>
    <p:sldId id="265" r:id="rId16"/>
    <p:sldId id="272" r:id="rId17"/>
    <p:sldId id="273" r:id="rId18"/>
    <p:sldId id="264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3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Relationship Id="rId30" Type="http://schemas.openxmlformats.org/officeDocument/2006/relationships/customXml" Target="../customXml/item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124FC-A887-4831-AD68-BEE91D116787}" type="datetimeFigureOut">
              <a:rPr lang="en-GB" smtClean="0"/>
              <a:t>22/10/2014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81A3B-1A17-4109-93F1-93D6BB3719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86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81A3B-1A17-4109-93F1-93D6BB37192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293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81A3B-1A17-4109-93F1-93D6BB37192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50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Explain</a:t>
            </a:r>
            <a:r>
              <a:rPr lang="en-GB" baseline="0" dirty="0" smtClean="0"/>
              <a:t> ==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81A3B-1A17-4109-93F1-93D6BB37192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8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81A3B-1A17-4109-93F1-93D6BB37192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579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SORT INTO</a:t>
            </a:r>
            <a:r>
              <a:rPr lang="en-GB" baseline="0" dirty="0" smtClean="0"/>
              <a:t> PAIRS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81A3B-1A17-4109-93F1-93D6BB37192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468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Mention device manager for COM</a:t>
            </a:r>
            <a:r>
              <a:rPr lang="en-GB" baseline="0" dirty="0" smtClean="0"/>
              <a:t> ports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81A3B-1A17-4109-93F1-93D6BB37192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771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Before you show the NB,</a:t>
            </a:r>
            <a:r>
              <a:rPr lang="en-GB" baseline="0" dirty="0" smtClean="0"/>
              <a:t> switch to desktop view and do it together with them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81A3B-1A17-4109-93F1-93D6BB37192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255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Explain then show programming</a:t>
            </a:r>
          </a:p>
          <a:p>
            <a:endParaRPr lang="en-GB" dirty="0" smtClean="0"/>
          </a:p>
          <a:p>
            <a:r>
              <a:rPr lang="en-GB" dirty="0" smtClean="0"/>
              <a:t>Dissect</a:t>
            </a:r>
            <a:r>
              <a:rPr lang="en-GB" baseline="0" dirty="0" smtClean="0"/>
              <a:t> the code line by line:</a:t>
            </a:r>
          </a:p>
          <a:p>
            <a:endParaRPr lang="en-GB" baseline="0" dirty="0" smtClean="0"/>
          </a:p>
          <a:p>
            <a:r>
              <a:rPr lang="en-GB" baseline="0" dirty="0" smtClean="0"/>
              <a:t>Void = return type of the function. Tell them we will go into functions more later</a:t>
            </a:r>
          </a:p>
          <a:p>
            <a:r>
              <a:rPr lang="en-GB" baseline="0" dirty="0" smtClean="0"/>
              <a:t>Setup = </a:t>
            </a:r>
            <a:r>
              <a:rPr lang="en-GB" baseline="0" dirty="0" err="1" smtClean="0"/>
              <a:t>fuction</a:t>
            </a:r>
            <a:r>
              <a:rPr lang="en-GB" baseline="0" dirty="0" smtClean="0"/>
              <a:t> name</a:t>
            </a:r>
          </a:p>
          <a:p>
            <a:r>
              <a:rPr lang="en-GB" baseline="0" dirty="0" err="1" smtClean="0"/>
              <a:t>Int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onBoardLED</a:t>
            </a:r>
            <a:r>
              <a:rPr lang="en-GB" baseline="0" dirty="0" smtClean="0"/>
              <a:t> = 3 = A whole number variable called </a:t>
            </a:r>
            <a:r>
              <a:rPr lang="en-GB" baseline="0" dirty="0" err="1" smtClean="0"/>
              <a:t>onBoardLED</a:t>
            </a:r>
            <a:r>
              <a:rPr lang="en-GB" baseline="0" dirty="0" smtClean="0"/>
              <a:t> and we assign the value 13. This is like a name for a number much like algebra</a:t>
            </a:r>
          </a:p>
          <a:p>
            <a:r>
              <a:rPr lang="en-GB" baseline="0" dirty="0" smtClean="0"/>
              <a:t>; &lt; must go on the end of every line that isn’t a function definition </a:t>
            </a:r>
          </a:p>
          <a:p>
            <a:r>
              <a:rPr lang="en-GB" baseline="0" dirty="0" err="1" smtClean="0"/>
              <a:t>pinMode</a:t>
            </a:r>
            <a:r>
              <a:rPr lang="en-GB" baseline="0" dirty="0" smtClean="0"/>
              <a:t> = </a:t>
            </a:r>
          </a:p>
          <a:p>
            <a:r>
              <a:rPr lang="en-GB" baseline="0" dirty="0" err="1" smtClean="0"/>
              <a:t>digitalWrite</a:t>
            </a:r>
            <a:r>
              <a:rPr lang="en-GB" baseline="0" dirty="0" smtClean="0"/>
              <a:t> = </a:t>
            </a:r>
          </a:p>
          <a:p>
            <a:r>
              <a:rPr lang="en-GB" baseline="0" dirty="0" smtClean="0"/>
              <a:t>Comment = </a:t>
            </a:r>
          </a:p>
          <a:p>
            <a:r>
              <a:rPr lang="en-GB" dirty="0" smtClean="0"/>
              <a:t>Delay</a:t>
            </a:r>
            <a:r>
              <a:rPr lang="en-GB" baseline="0" dirty="0" smtClean="0"/>
              <a:t> =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81A3B-1A17-4109-93F1-93D6BB37192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682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Breadboard get their</a:t>
            </a:r>
            <a:r>
              <a:rPr lang="en-GB" baseline="0" dirty="0" smtClean="0"/>
              <a:t> name from old circuits that where made by putting copper nails into bread cutting boards and wire was wrapped around them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81A3B-1A17-4109-93F1-93D6BB37192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905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81A3B-1A17-4109-93F1-93D6BB37192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16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 them test</a:t>
            </a:r>
            <a:r>
              <a:rPr lang="en-GB" baseline="0" dirty="0" smtClean="0"/>
              <a:t> the code themselves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81A3B-1A17-4109-93F1-93D6BB37192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18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0424CEC-7433-46F0-A456-B363C9DD77F6}" type="datetime1">
              <a:rPr lang="en-US" smtClean="0"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GB" smtClean="0"/>
              <a:t>By Sebastian Goscik for EARS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43D9-2C2B-457D-BCFF-374979D882AD}" type="datetime1">
              <a:rPr lang="en-US" smtClean="0"/>
              <a:t>10/22/2014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By Sebastian Goscik for EARS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8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C999-DC4D-4CCF-8191-874E53411515}" type="datetime1">
              <a:rPr lang="en-US" smtClean="0"/>
              <a:t>10/22/2014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By Sebastian Goscik for EARS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84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474D-33E3-412F-A1C3-E74B8168450D}" type="datetime1">
              <a:rPr lang="en-US" smtClean="0"/>
              <a:t>10/22/2014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By Sebastian Goscik for EARS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497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04F3-6222-45DE-9A6C-1A0527D8EDCF}" type="datetime1">
              <a:rPr lang="en-US" smtClean="0"/>
              <a:t>10/22/2014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By Sebastian Goscik for EARS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35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FC49-4A09-48D6-89BC-5B79E2FE1CD2}" type="datetime1">
              <a:rPr lang="en-US" smtClean="0"/>
              <a:t>10/22/2014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By Sebastian Goscik for EARS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47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AE99-18D0-4A6E-AD6B-CBECC933C826}" type="datetime1">
              <a:rPr lang="en-US" smtClean="0"/>
              <a:t>10/22/2014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By Sebastian Goscik for EARS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00AD-A80A-440F-BA90-9AD74E4FF104}" type="datetime1">
              <a:rPr lang="en-US" smtClean="0"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By Sebastian Goscik for EARS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96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C063-4FD6-4CF1-8C5C-BB160032C87C}" type="datetime1">
              <a:rPr lang="en-US" smtClean="0"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By Sebastian Goscik for EARS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8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5C86-7A59-4F39-AFFD-FB77ED7DAC24}" type="datetime1">
              <a:rPr lang="en-US" smtClean="0"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By Sebastian Goscik for EARS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5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8A5C-1107-4B03-8AE6-AF92A99A567A}" type="datetime1">
              <a:rPr lang="en-US" smtClean="0"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By Sebastian Goscik for EARS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6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4D99-8BA7-4366-95BA-B401931C9D73}" type="datetime1">
              <a:rPr lang="en-US" smtClean="0"/>
              <a:t>10/22/2014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By Sebastian Goscik for EARS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8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72D5-2B0B-40F7-81EE-C1212CE6EF95}" type="datetime1">
              <a:rPr lang="en-US" smtClean="0"/>
              <a:t>10/22/2014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By Sebastian Goscik for EARS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8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B152-64C6-4FE6-A2F7-9CAAC94555D5}" type="datetime1">
              <a:rPr lang="en-US" smtClean="0"/>
              <a:t>10/22/2014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By Sebastian Goscik for EARS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9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D01B-950B-46C8-91B5-EA148CCE51B4}" type="datetime1">
              <a:rPr lang="en-US" smtClean="0"/>
              <a:t>10/22/2014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By Sebastian Goscik for 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0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9021-3AF8-4809-9B7E-DDCF0CA7F379}" type="datetime1">
              <a:rPr lang="en-US" smtClean="0"/>
              <a:t>10/22/2014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By Sebastian Goscik for EARS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3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400B-49BD-4A98-8B65-C027FA473D35}" type="datetime1">
              <a:rPr lang="en-US" smtClean="0"/>
              <a:t>10/22/2014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By Sebastian Goscik for EARS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7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53BBD-2CD3-4982-8B63-6ADE7262761A}" type="datetime1">
              <a:rPr lang="en-US" smtClean="0"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By Sebastian Goscik for EARS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77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g00298@surrey.ac.u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hyperlink" Target="http://www.goscik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ussu.ears@surrey.ac.u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cc/en/Main/Softwar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Lecture 1 – Arduino Basics	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282714"/>
          </a:xfrm>
        </p:spPr>
        <p:txBody>
          <a:bodyPr>
            <a:normAutofit/>
          </a:bodyPr>
          <a:lstStyle/>
          <a:p>
            <a:r>
              <a:rPr lang="en-GB" dirty="0" smtClean="0"/>
              <a:t>This lecture will introduce you to the Arduino platform as well as basic programming constructs leading up to blinking </a:t>
            </a:r>
            <a:r>
              <a:rPr lang="en-GB" dirty="0" err="1" smtClean="0"/>
              <a:t>leds</a:t>
            </a:r>
            <a:r>
              <a:rPr lang="en-GB" dirty="0" smtClean="0"/>
              <a:t>!</a:t>
            </a:r>
          </a:p>
          <a:p>
            <a:endParaRPr lang="en-GB" dirty="0" smtClean="0"/>
          </a:p>
          <a:p>
            <a:pPr algn="ctr"/>
            <a:r>
              <a:rPr lang="en-GB" dirty="0" smtClean="0"/>
              <a:t>Presented by Sebastian Goscik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41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Before we begin coding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114" t="5113" r="19056" b="10597"/>
          <a:stretch/>
        </p:blipFill>
        <p:spPr>
          <a:xfrm>
            <a:off x="1222221" y="1865019"/>
            <a:ext cx="4608214" cy="50789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1781" y="1865019"/>
            <a:ext cx="3376438" cy="405172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By Sebastian Goscik for 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2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 of an Arduino “sketch”</a:t>
            </a:r>
            <a:endParaRPr lang="en-GB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84362" y="2097088"/>
            <a:ext cx="8002588" cy="31700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altLang="en-US" sz="20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put your setup code here, to run once: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put your main code here, to run repeatedly: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9250" y="5513943"/>
            <a:ext cx="703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NB: A copy of this can be found in File&gt;Examples&gt;1. Basics&gt;</a:t>
            </a:r>
            <a:r>
              <a:rPr lang="en-GB" dirty="0" err="1" smtClean="0"/>
              <a:t>BareMinimum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By Sebastian Goscik for 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8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first sketch ( By               )</a:t>
            </a:r>
            <a:endParaRPr lang="en-GB" dirty="0"/>
          </a:p>
        </p:txBody>
      </p:sp>
      <p:pic>
        <p:nvPicPr>
          <p:cNvPr id="4098" name="Picture 2" descr="http://img3.wikia.nocookie.net/__cb20090813211551/uncyclopedia/images/4/4a/716px-Fisher-price-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575" y="1082886"/>
            <a:ext cx="1568450" cy="54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2154872" y="1777240"/>
            <a:ext cx="7173759" cy="45243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dirty="0" err="1"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onBoardLED</a:t>
            </a:r>
            <a:r>
              <a:rPr lang="en-US" altLang="en-US" sz="1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CC66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CC66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smtClean="0"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//Arduinos </a:t>
            </a:r>
            <a:r>
              <a:rPr lang="en-US" altLang="en-US" sz="1800" dirty="0"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 an </a:t>
            </a:r>
            <a:r>
              <a:rPr lang="en-US" altLang="en-US" sz="1800" dirty="0" smtClean="0"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on-board LED on pin 13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onBoardLED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13;</a:t>
            </a:r>
            <a:r>
              <a:rPr lang="en-US" altLang="en-US" sz="1800" dirty="0"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onBoardLED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onBoardLED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delay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(500);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//delay measured in milliseconds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onBoardLED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delay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(500);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3" y="6335948"/>
            <a:ext cx="6239309" cy="365125"/>
          </a:xfrm>
        </p:spPr>
        <p:txBody>
          <a:bodyPr/>
          <a:lstStyle/>
          <a:p>
            <a:r>
              <a:rPr lang="en-GB" dirty="0" smtClean="0"/>
              <a:t>By Sebastian Goscik for 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5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Breadboard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321" y="1957027"/>
            <a:ext cx="4510090" cy="29142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78" b="31045"/>
          <a:stretch/>
        </p:blipFill>
        <p:spPr>
          <a:xfrm>
            <a:off x="1141413" y="1957027"/>
            <a:ext cx="4685868" cy="306526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By Sebastian Goscik for 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7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LEDs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978" y="1523010"/>
            <a:ext cx="3179969" cy="436026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By Sebastian Goscik for EARS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065" y="2477678"/>
            <a:ext cx="7631746" cy="17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External LEDs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810035"/>
            <a:ext cx="4129087" cy="290888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16" y="926420"/>
            <a:ext cx="4335784" cy="522669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By Sebastian Goscik for EARS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0614" y="5116431"/>
            <a:ext cx="5869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Try make an LED pin blink in a pattern on a pin of your choice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56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PWM – Pulse width modulation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By Sebastian Goscik for EARS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60887" y="2249487"/>
            <a:ext cx="5986524" cy="35417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PWM allows you to create a fake analogue signal by toggling a pin high and low. The amount of overall time the pin spends high effects the average voltage of the signal.</a:t>
            </a:r>
          </a:p>
          <a:p>
            <a:pPr marL="0" indent="0">
              <a:buNone/>
            </a:pPr>
            <a:r>
              <a:rPr lang="en-GB" dirty="0" smtClean="0"/>
              <a:t>This works well for dimming LEDs so long as the frequency of pulses is faster than the eye can pick up</a:t>
            </a:r>
          </a:p>
          <a:p>
            <a:pPr marL="0" indent="0">
              <a:buNone/>
            </a:pPr>
            <a:r>
              <a:rPr lang="en-GB" dirty="0" smtClean="0"/>
              <a:t>An Arduino UNO can only do PWM on pins: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3, 5, 6, 9, 10 and 11</a:t>
            </a:r>
            <a:endParaRPr lang="en-GB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331665"/>
              </p:ext>
            </p:extLst>
          </p:nvPr>
        </p:nvGraphicFramePr>
        <p:xfrm>
          <a:off x="1220206" y="2097088"/>
          <a:ext cx="3360848" cy="3679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3" imgW="5079240" imgH="5561640" progId="">
                  <p:embed/>
                </p:oleObj>
              </mc:Choice>
              <mc:Fallback>
                <p:oleObj r:id="rId3" imgW="5079240" imgH="55616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0206" y="2097088"/>
                        <a:ext cx="3360848" cy="36790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65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PWM EXAMPLE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By Sebastian Goscik for EARS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21107" y="1739914"/>
            <a:ext cx="6346609" cy="39703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10;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//Note that PWM doesn't need 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7E7E7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50);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(500);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255); 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(500);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79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Loopy loop LOOOOOOOPS!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By Sebastian Goscik for EARS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00268" y="3341675"/>
            <a:ext cx="6526146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counter = 0; counter&lt;10; counter+=1)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//Do a barrel roll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712" y="1749264"/>
            <a:ext cx="5157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For loop: Allows you to loop a certain number of times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Counter initialisation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Counter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What to do when loop iteration finishes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09925" y="2209375"/>
            <a:ext cx="1333500" cy="118064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3044538" y="2489170"/>
            <a:ext cx="3118803" cy="85250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972050" y="2771775"/>
            <a:ext cx="2619375" cy="67578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08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Loopy loop LOOOOOOOPS!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 smtClean="0"/>
              <a:t>While loop</a:t>
            </a:r>
            <a:r>
              <a:rPr lang="en-GB" sz="1800" dirty="0"/>
              <a:t>: Allows you to loop </a:t>
            </a:r>
            <a:r>
              <a:rPr lang="en-GB" sz="1800" dirty="0" smtClean="0"/>
              <a:t>until a condition is met</a:t>
            </a:r>
            <a:endParaRPr lang="en-GB" sz="1800" dirty="0"/>
          </a:p>
          <a:p>
            <a:pPr marL="285750" indent="-285750"/>
            <a:r>
              <a:rPr lang="en-GB" sz="1800" dirty="0" smtClean="0"/>
              <a:t>Condition</a:t>
            </a:r>
          </a:p>
          <a:p>
            <a:pPr marL="0" indent="0">
              <a:buNone/>
            </a:pPr>
            <a:endParaRPr lang="en-GB" sz="1800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By Sebastian Goscik for EARS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18240" y="3366135"/>
            <a:ext cx="8552341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(10) ==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//Such loop, many iteration, WOW!, much condition met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47925" y="2952750"/>
            <a:ext cx="590550" cy="41338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2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sz="6000" dirty="0" smtClean="0"/>
              <a:t>Name: Sebastian “The Crab” Goscik</a:t>
            </a:r>
            <a:endParaRPr lang="en-GB" sz="6000" dirty="0"/>
          </a:p>
          <a:p>
            <a:pPr marL="0" indent="0">
              <a:buNone/>
            </a:pPr>
            <a:r>
              <a:rPr lang="en-GB" sz="6000" dirty="0" smtClean="0"/>
              <a:t>Email: </a:t>
            </a:r>
            <a:r>
              <a:rPr lang="en-GB" sz="6000" dirty="0" smtClean="0">
                <a:hlinkClick r:id="rId3"/>
              </a:rPr>
              <a:t>sg00298@surrey.ac.uk</a:t>
            </a:r>
            <a:endParaRPr lang="en-GB" sz="6000" dirty="0" smtClean="0"/>
          </a:p>
          <a:p>
            <a:pPr marL="0" indent="0">
              <a:buNone/>
            </a:pPr>
            <a:r>
              <a:rPr lang="en-GB" sz="6000" dirty="0" smtClean="0"/>
              <a:t>EARS Electronics Officer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sz="4400" dirty="0" smtClean="0"/>
              <a:t>Projects:</a:t>
            </a:r>
            <a:endParaRPr lang="en-GB" sz="2500" dirty="0" smtClean="0"/>
          </a:p>
          <a:p>
            <a:r>
              <a:rPr lang="en-GB" sz="3400" dirty="0" smtClean="0"/>
              <a:t>ERNIE (EARS Robotic Navigator and Intrepid Explorer)</a:t>
            </a:r>
          </a:p>
          <a:p>
            <a:r>
              <a:rPr lang="en-GB" sz="3400" dirty="0" smtClean="0"/>
              <a:t>EARS Ordering system</a:t>
            </a:r>
          </a:p>
          <a:p>
            <a:r>
              <a:rPr lang="en-GB" sz="3400" dirty="0" smtClean="0"/>
              <a:t>Custom V-USB Development board (Arduino compatible)</a:t>
            </a:r>
          </a:p>
          <a:p>
            <a:r>
              <a:rPr lang="en-GB" sz="3400" dirty="0" smtClean="0"/>
              <a:t>Android app with 500,000+ Total installs.</a:t>
            </a:r>
          </a:p>
          <a:p>
            <a:r>
              <a:rPr lang="en-GB" sz="3400" dirty="0" smtClean="0"/>
              <a:t>Many more at </a:t>
            </a:r>
            <a:r>
              <a:rPr lang="en-GB" sz="3400" dirty="0" smtClean="0">
                <a:hlinkClick r:id="rId4"/>
              </a:rPr>
              <a:t>http://www.goscik.com</a:t>
            </a:r>
            <a:endParaRPr lang="en-GB" sz="3400" dirty="0" smtClean="0"/>
          </a:p>
          <a:p>
            <a:pPr marL="0" indent="0">
              <a:buNone/>
            </a:pPr>
            <a:r>
              <a:rPr lang="en-GB" sz="4400" dirty="0" smtClean="0"/>
              <a:t>Volunteer work:</a:t>
            </a:r>
          </a:p>
          <a:p>
            <a:r>
              <a:rPr lang="en-GB" sz="3500" dirty="0" err="1" smtClean="0"/>
              <a:t>Headstart</a:t>
            </a:r>
            <a:r>
              <a:rPr lang="en-GB" sz="3500" dirty="0"/>
              <a:t> </a:t>
            </a:r>
            <a:r>
              <a:rPr lang="en-GB" sz="3500" dirty="0" smtClean="0"/>
              <a:t>– Weeklong course for </a:t>
            </a:r>
            <a:r>
              <a:rPr lang="en-GB" sz="3500" dirty="0" err="1" smtClean="0"/>
              <a:t>sixthformers</a:t>
            </a:r>
            <a:r>
              <a:rPr lang="en-GB" sz="3500" dirty="0" smtClean="0"/>
              <a:t>. ERNIE was 	 	     created specifically for this event.</a:t>
            </a:r>
          </a:p>
          <a:p>
            <a:r>
              <a:rPr lang="en-GB" sz="3500" dirty="0" smtClean="0"/>
              <a:t>Teaching – Such as this very class</a:t>
            </a:r>
          </a:p>
          <a:p>
            <a:pPr marL="0" indent="0">
              <a:buNone/>
            </a:pPr>
            <a:endParaRPr lang="en-GB" sz="1600" dirty="0" smtClean="0"/>
          </a:p>
        </p:txBody>
      </p:sp>
      <p:pic>
        <p:nvPicPr>
          <p:cNvPr id="1026" name="Picture 2" descr="https://scontent-a-lhr.xx.fbcdn.net/hphotos-xap1/v/t1.0-9/563236_10201210872492959_623089812_n.jpg?oh=3f8c8374f48cc5c3f0ad496921b34350&amp;oe=54EBCCDB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0" t="5800" r="7137" b="591"/>
          <a:stretch/>
        </p:blipFill>
        <p:spPr bwMode="auto">
          <a:xfrm>
            <a:off x="2486026" y="3751024"/>
            <a:ext cx="1871115" cy="213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By Sebastian Goscik for 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14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Challenge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8928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2800" dirty="0" smtClean="0"/>
              <a:t>Task 1: Make the RBG LED cycle through 7 possible colours</a:t>
            </a:r>
          </a:p>
          <a:p>
            <a:pPr marL="0" indent="0" algn="ctr">
              <a:buNone/>
            </a:pPr>
            <a:r>
              <a:rPr lang="en-GB" sz="2800" dirty="0" smtClean="0"/>
              <a:t>Task 2: Make the LEDs fade from Red &gt; Blue &gt; Green &gt; RED</a:t>
            </a:r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By Sebastian Goscik for 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59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Electronics and Amateur Radio Society</a:t>
            </a:r>
          </a:p>
          <a:p>
            <a:r>
              <a:rPr lang="en-GB" dirty="0"/>
              <a:t>Pre-Surrey society with a heritage in amateur radio and space tech</a:t>
            </a:r>
          </a:p>
          <a:p>
            <a:r>
              <a:rPr lang="en-GB" dirty="0"/>
              <a:t>Technical society with a focus on member projects and the maker community</a:t>
            </a:r>
          </a:p>
          <a:p>
            <a:r>
              <a:rPr lang="en-GB" dirty="0"/>
              <a:t>The main things we provide are our workshop (“The Shack”) and support for your projects beyond this </a:t>
            </a:r>
            <a:r>
              <a:rPr lang="en-GB" dirty="0" smtClean="0"/>
              <a:t>course</a:t>
            </a:r>
          </a:p>
          <a:p>
            <a:r>
              <a:rPr lang="en-GB" dirty="0" smtClean="0"/>
              <a:t>Email: </a:t>
            </a:r>
            <a:r>
              <a:rPr lang="en-GB" dirty="0" smtClean="0">
                <a:hlinkClick r:id="rId2"/>
              </a:rPr>
              <a:t>ussu.ears@surrey.ac.uk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58" y="466119"/>
            <a:ext cx="3163758" cy="139580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By Sebastian Goscik for 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4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 and assumptions for the course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laptop with the Arduino software installed.</a:t>
            </a:r>
          </a:p>
          <a:p>
            <a:pPr lvl="1"/>
            <a:r>
              <a:rPr lang="en-GB" dirty="0" smtClean="0"/>
              <a:t>Windows, Mac OS X and Linux versions are available at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arduino.cc/en/Main/Software</a:t>
            </a:r>
            <a:endParaRPr lang="en-GB" dirty="0" smtClean="0"/>
          </a:p>
          <a:p>
            <a:pPr lvl="1"/>
            <a:r>
              <a:rPr lang="en-GB" dirty="0" smtClean="0"/>
              <a:t>Windows versions may require administrator access to install drivers.</a:t>
            </a:r>
            <a:endParaRPr lang="en-GB" dirty="0"/>
          </a:p>
          <a:p>
            <a:r>
              <a:rPr lang="en-GB" dirty="0" smtClean="0"/>
              <a:t>As we go along, the programming constructs you need to know will be taught.</a:t>
            </a:r>
          </a:p>
          <a:p>
            <a:pPr lvl="1"/>
            <a:r>
              <a:rPr lang="en-GB" dirty="0" smtClean="0"/>
              <a:t>If you have any issues please ask one of the </a:t>
            </a:r>
            <a:r>
              <a:rPr lang="en-GB" dirty="0" smtClean="0"/>
              <a:t>demonstrators and </a:t>
            </a:r>
            <a:r>
              <a:rPr lang="en-GB" dirty="0" smtClean="0"/>
              <a:t>they will be more than happy to help you.</a:t>
            </a:r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By Sebastian Goscik for 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2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Structure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38235" y="1754186"/>
            <a:ext cx="4878389" cy="3541714"/>
          </a:xfrm>
        </p:spPr>
        <p:txBody>
          <a:bodyPr>
            <a:no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GB" sz="1600" b="1" dirty="0" smtClean="0">
                <a:effectLst/>
              </a:rPr>
              <a:t>A1 </a:t>
            </a:r>
            <a:r>
              <a:rPr lang="en-GB" sz="1600" u="sng" dirty="0">
                <a:effectLst/>
              </a:rPr>
              <a:t>- Basic Arduino </a:t>
            </a:r>
            <a:r>
              <a:rPr lang="en-GB" sz="1600" u="sng" dirty="0" smtClean="0">
                <a:effectLst/>
              </a:rPr>
              <a:t>introduction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GB" sz="1600" u="sng" dirty="0" smtClean="0">
                <a:effectLst/>
              </a:rPr>
              <a:t>(</a:t>
            </a:r>
            <a:r>
              <a:rPr lang="en-GB" sz="1600" u="sng" dirty="0">
                <a:effectLst/>
              </a:rPr>
              <a:t>Wednesday 22 October 6-8pm)</a:t>
            </a:r>
            <a:r>
              <a:rPr lang="en-GB" sz="1600" dirty="0">
                <a:effectLst/>
              </a:rPr>
              <a:t> </a:t>
            </a:r>
          </a:p>
          <a:p>
            <a:pPr>
              <a:spcBef>
                <a:spcPts val="100"/>
              </a:spcBef>
            </a:pPr>
            <a:r>
              <a:rPr lang="en-GB" sz="1600" dirty="0">
                <a:effectLst/>
              </a:rPr>
              <a:t>What is an Arduino and what can it </a:t>
            </a:r>
            <a:r>
              <a:rPr lang="en-GB" sz="1600" dirty="0" smtClean="0">
                <a:effectLst/>
              </a:rPr>
              <a:t>do.</a:t>
            </a:r>
            <a:endParaRPr lang="en-GB" sz="1600" dirty="0">
              <a:effectLst/>
            </a:endParaRPr>
          </a:p>
          <a:p>
            <a:pPr>
              <a:spcBef>
                <a:spcPts val="100"/>
              </a:spcBef>
            </a:pPr>
            <a:r>
              <a:rPr lang="en-GB" sz="1600" dirty="0" smtClean="0">
                <a:effectLst/>
              </a:rPr>
              <a:t>IDE </a:t>
            </a:r>
            <a:r>
              <a:rPr lang="en-GB" sz="1600" dirty="0">
                <a:effectLst/>
              </a:rPr>
              <a:t>feature </a:t>
            </a:r>
            <a:r>
              <a:rPr lang="en-GB" sz="1600" dirty="0" smtClean="0">
                <a:effectLst/>
              </a:rPr>
              <a:t>guide</a:t>
            </a:r>
            <a:endParaRPr lang="en-GB" sz="1600" dirty="0">
              <a:effectLst/>
            </a:endParaRPr>
          </a:p>
          <a:p>
            <a:pPr>
              <a:spcBef>
                <a:spcPts val="100"/>
              </a:spcBef>
            </a:pPr>
            <a:r>
              <a:rPr lang="en-GB" sz="1600" dirty="0">
                <a:effectLst/>
              </a:rPr>
              <a:t>Explanation of Arduino sketch </a:t>
            </a:r>
            <a:r>
              <a:rPr lang="en-GB" sz="1600" dirty="0" smtClean="0">
                <a:effectLst/>
              </a:rPr>
              <a:t>structure</a:t>
            </a:r>
            <a:endParaRPr lang="en-GB" sz="1600" dirty="0">
              <a:effectLst/>
            </a:endParaRPr>
          </a:p>
          <a:p>
            <a:pPr>
              <a:spcBef>
                <a:spcPts val="100"/>
              </a:spcBef>
            </a:pPr>
            <a:r>
              <a:rPr lang="en-GB" sz="1600" dirty="0">
                <a:effectLst/>
              </a:rPr>
              <a:t>Basic programming </a:t>
            </a:r>
            <a:r>
              <a:rPr lang="en-GB" sz="1600" dirty="0" smtClean="0">
                <a:effectLst/>
              </a:rPr>
              <a:t>Blink </a:t>
            </a:r>
            <a:r>
              <a:rPr lang="en-GB" sz="1600" dirty="0">
                <a:effectLst/>
              </a:rPr>
              <a:t>on board </a:t>
            </a:r>
            <a:r>
              <a:rPr lang="en-GB" sz="1600" dirty="0" smtClean="0">
                <a:effectLst/>
              </a:rPr>
              <a:t>LED</a:t>
            </a:r>
            <a:endParaRPr lang="en-GB" sz="1600" dirty="0">
              <a:effectLst/>
            </a:endParaRPr>
          </a:p>
          <a:p>
            <a:pPr>
              <a:spcBef>
                <a:spcPts val="100"/>
              </a:spcBef>
            </a:pPr>
            <a:r>
              <a:rPr lang="en-GB" sz="1600" dirty="0">
                <a:effectLst/>
              </a:rPr>
              <a:t>Blink an external </a:t>
            </a:r>
            <a:r>
              <a:rPr lang="en-GB" sz="1600" dirty="0" smtClean="0">
                <a:effectLst/>
              </a:rPr>
              <a:t>LED</a:t>
            </a:r>
          </a:p>
          <a:p>
            <a:pPr>
              <a:spcBef>
                <a:spcPts val="100"/>
              </a:spcBef>
            </a:pPr>
            <a:endParaRPr lang="en-GB" sz="1600" dirty="0" smtClean="0">
              <a:effectLst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GB" sz="1600" b="1" u="sng" dirty="0">
                <a:effectLst/>
              </a:rPr>
              <a:t>A2 </a:t>
            </a:r>
            <a:r>
              <a:rPr lang="en-GB" sz="1600" u="sng" dirty="0">
                <a:effectLst/>
              </a:rPr>
              <a:t>- Exploring other pin functions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GB" sz="1600" u="sng" dirty="0">
                <a:effectLst/>
              </a:rPr>
              <a:t>(Friday 31st October 6-8pm</a:t>
            </a:r>
            <a:r>
              <a:rPr lang="en-GB" sz="1600" u="sng" dirty="0" smtClean="0">
                <a:effectLst/>
              </a:rPr>
              <a:t>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GB" sz="1600" dirty="0" smtClean="0">
                <a:effectLst/>
              </a:rPr>
              <a:t>Get </a:t>
            </a:r>
            <a:r>
              <a:rPr lang="en-GB" sz="1600" dirty="0">
                <a:effectLst/>
              </a:rPr>
              <a:t>button input to toggle a LED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GB" sz="1600" dirty="0">
                <a:effectLst/>
              </a:rPr>
              <a:t>Analogue read using a potentiometer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GB" sz="1600" dirty="0" smtClean="0">
                <a:effectLst/>
              </a:rPr>
              <a:t>Analogue Write to dim a LED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GB" sz="1600" dirty="0" smtClean="0">
                <a:effectLst/>
              </a:rPr>
              <a:t>Tone </a:t>
            </a:r>
            <a:r>
              <a:rPr lang="en-GB" sz="1600" dirty="0">
                <a:effectLst/>
              </a:rPr>
              <a:t>to make sounds with a buzzer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GB" sz="1600" dirty="0">
                <a:effectLst/>
              </a:rPr>
              <a:t/>
            </a:r>
            <a:br>
              <a:rPr lang="en-GB" sz="1600" dirty="0">
                <a:effectLst/>
              </a:rPr>
            </a:br>
            <a:endParaRPr lang="en-GB" sz="1600" dirty="0">
              <a:effectLst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94412" y="820736"/>
            <a:ext cx="4875211" cy="3541714"/>
          </a:xfrm>
        </p:spPr>
        <p:txBody>
          <a:bodyPr>
            <a:no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GB" sz="1600" b="1" u="sng" dirty="0" smtClean="0">
                <a:effectLst/>
              </a:rPr>
              <a:t>A3</a:t>
            </a:r>
            <a:r>
              <a:rPr lang="en-GB" sz="1600" b="1" u="sng" dirty="0">
                <a:effectLst/>
              </a:rPr>
              <a:t> </a:t>
            </a:r>
            <a:r>
              <a:rPr lang="en-GB" sz="1600" u="sng" dirty="0">
                <a:effectLst/>
              </a:rPr>
              <a:t>- Exploring serial </a:t>
            </a:r>
            <a:r>
              <a:rPr lang="en-GB" sz="1600" u="sng" dirty="0" smtClean="0">
                <a:effectLst/>
              </a:rPr>
              <a:t>communication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GB" sz="1600" u="sng" dirty="0" smtClean="0">
                <a:effectLst/>
              </a:rPr>
              <a:t>(</a:t>
            </a:r>
            <a:r>
              <a:rPr lang="en-GB" sz="1600" u="sng" dirty="0">
                <a:effectLst/>
              </a:rPr>
              <a:t>Friday 14th November 6-8pm</a:t>
            </a:r>
            <a:r>
              <a:rPr lang="en-GB" sz="1600" u="sng" dirty="0" smtClean="0">
                <a:effectLst/>
              </a:rPr>
              <a:t>)</a:t>
            </a:r>
            <a:endParaRPr lang="en-GB" sz="1600" u="sng" dirty="0">
              <a:effectLst/>
            </a:endParaRPr>
          </a:p>
          <a:p>
            <a:pPr>
              <a:spcBef>
                <a:spcPts val="100"/>
              </a:spcBef>
            </a:pPr>
            <a:r>
              <a:rPr lang="en-GB" sz="1600" dirty="0">
                <a:effectLst/>
              </a:rPr>
              <a:t>UART to </a:t>
            </a:r>
            <a:r>
              <a:rPr lang="en-GB" sz="1600" dirty="0" smtClean="0">
                <a:effectLst/>
              </a:rPr>
              <a:t>PC</a:t>
            </a:r>
            <a:endParaRPr lang="en-GB" sz="1600" dirty="0">
              <a:effectLst/>
            </a:endParaRPr>
          </a:p>
          <a:p>
            <a:pPr>
              <a:spcBef>
                <a:spcPts val="100"/>
              </a:spcBef>
            </a:pPr>
            <a:r>
              <a:rPr lang="en-GB" sz="1600" dirty="0">
                <a:effectLst/>
              </a:rPr>
              <a:t>SPI (using SPI temp sensor</a:t>
            </a:r>
            <a:r>
              <a:rPr lang="en-GB" sz="1600" dirty="0" smtClean="0">
                <a:effectLst/>
              </a:rPr>
              <a:t>)</a:t>
            </a:r>
            <a:endParaRPr lang="en-GB" sz="1600" dirty="0">
              <a:effectLst/>
            </a:endParaRPr>
          </a:p>
          <a:p>
            <a:pPr>
              <a:spcBef>
                <a:spcPts val="100"/>
              </a:spcBef>
            </a:pPr>
            <a:r>
              <a:rPr lang="en-GB" sz="1600" dirty="0">
                <a:effectLst/>
              </a:rPr>
              <a:t>I2C (using I2C temp sensor</a:t>
            </a:r>
            <a:r>
              <a:rPr lang="en-GB" sz="1600" dirty="0" smtClean="0">
                <a:effectLst/>
              </a:rPr>
              <a:t>)</a:t>
            </a:r>
          </a:p>
          <a:p>
            <a:pPr>
              <a:spcBef>
                <a:spcPts val="100"/>
              </a:spcBef>
            </a:pPr>
            <a:endParaRPr lang="en-GB" sz="1600" dirty="0">
              <a:effectLst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GB" sz="1600" b="1" u="sng" dirty="0">
                <a:effectLst/>
              </a:rPr>
              <a:t>A4 </a:t>
            </a:r>
            <a:r>
              <a:rPr lang="en-GB" sz="1600" u="sng" dirty="0">
                <a:effectLst/>
              </a:rPr>
              <a:t>- Advanced features </a:t>
            </a:r>
            <a:r>
              <a:rPr lang="en-GB" sz="1600" u="sng" dirty="0" smtClean="0">
                <a:effectLst/>
              </a:rPr>
              <a:t>Arduino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GB" sz="1600" u="sng" dirty="0" smtClean="0">
                <a:effectLst/>
              </a:rPr>
              <a:t>(Friday </a:t>
            </a:r>
            <a:r>
              <a:rPr lang="en-GB" sz="1600" u="sng" dirty="0">
                <a:effectLst/>
              </a:rPr>
              <a:t>28th November 6-8pm</a:t>
            </a:r>
            <a:r>
              <a:rPr lang="en-GB" sz="1600" u="sng" dirty="0" smtClean="0">
                <a:effectLst/>
              </a:rPr>
              <a:t>)</a:t>
            </a:r>
            <a:endParaRPr lang="en-GB" sz="1600" u="sng" dirty="0">
              <a:effectLst/>
            </a:endParaRPr>
          </a:p>
          <a:p>
            <a:pPr>
              <a:spcBef>
                <a:spcPts val="100"/>
              </a:spcBef>
            </a:pPr>
            <a:r>
              <a:rPr lang="en-GB" sz="1600" dirty="0">
                <a:effectLst/>
              </a:rPr>
              <a:t>Shift register for more </a:t>
            </a:r>
            <a:r>
              <a:rPr lang="en-GB" sz="1600" dirty="0" smtClean="0">
                <a:effectLst/>
              </a:rPr>
              <a:t>IO</a:t>
            </a:r>
            <a:endParaRPr lang="en-GB" sz="1600" dirty="0">
              <a:effectLst/>
            </a:endParaRPr>
          </a:p>
          <a:p>
            <a:pPr>
              <a:spcBef>
                <a:spcPts val="100"/>
              </a:spcBef>
            </a:pPr>
            <a:r>
              <a:rPr lang="en-GB" sz="1600" dirty="0">
                <a:effectLst/>
              </a:rPr>
              <a:t>Interrupts to speed up </a:t>
            </a:r>
            <a:r>
              <a:rPr lang="en-GB" sz="1600" dirty="0" smtClean="0">
                <a:effectLst/>
              </a:rPr>
              <a:t>code</a:t>
            </a:r>
            <a:endParaRPr lang="en-GB" sz="1600" dirty="0">
              <a:effectLst/>
            </a:endParaRPr>
          </a:p>
          <a:p>
            <a:pPr>
              <a:spcBef>
                <a:spcPts val="100"/>
              </a:spcBef>
            </a:pPr>
            <a:r>
              <a:rPr lang="en-GB" sz="1600" dirty="0">
                <a:effectLst/>
              </a:rPr>
              <a:t>Timer </a:t>
            </a:r>
            <a:r>
              <a:rPr lang="en-GB" sz="1600" dirty="0" smtClean="0">
                <a:effectLst/>
              </a:rPr>
              <a:t>interrupts</a:t>
            </a:r>
            <a:endParaRPr lang="en-GB" sz="1600" dirty="0">
              <a:effectLst/>
            </a:endParaRPr>
          </a:p>
          <a:p>
            <a:pPr>
              <a:spcBef>
                <a:spcPts val="100"/>
              </a:spcBef>
            </a:pPr>
            <a:r>
              <a:rPr lang="en-GB" sz="1600" dirty="0" smtClean="0">
                <a:effectLst/>
              </a:rPr>
              <a:t>EEPROM</a:t>
            </a:r>
          </a:p>
          <a:p>
            <a:pPr marL="0" indent="0">
              <a:spcBef>
                <a:spcPts val="100"/>
              </a:spcBef>
              <a:buNone/>
            </a:pPr>
            <a:endParaRPr lang="en-GB" sz="1600" dirty="0" smtClean="0">
              <a:effectLst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GB" sz="1600" b="1" u="sng" dirty="0" smtClean="0">
                <a:effectLst/>
              </a:rPr>
              <a:t>A5</a:t>
            </a:r>
            <a:r>
              <a:rPr lang="en-GB" sz="1600" b="1" u="sng" dirty="0">
                <a:effectLst/>
              </a:rPr>
              <a:t> </a:t>
            </a:r>
            <a:r>
              <a:rPr lang="en-GB" sz="1600" u="sng" dirty="0">
                <a:effectLst/>
              </a:rPr>
              <a:t>- Final project (Friday 12th December 6-9pm</a:t>
            </a:r>
            <a:r>
              <a:rPr lang="en-GB" sz="1600" u="sng" dirty="0" smtClean="0">
                <a:effectLst/>
              </a:rPr>
              <a:t>)</a:t>
            </a:r>
            <a:endParaRPr lang="en-GB" sz="1600" u="sng" dirty="0">
              <a:effectLst/>
            </a:endParaRPr>
          </a:p>
          <a:p>
            <a:pPr>
              <a:spcBef>
                <a:spcPts val="100"/>
              </a:spcBef>
            </a:pPr>
            <a:r>
              <a:rPr lang="en-GB" sz="1600" dirty="0">
                <a:effectLst/>
              </a:rPr>
              <a:t>Put your newfound Arduino skills to use in the final project.</a:t>
            </a:r>
          </a:p>
          <a:p>
            <a:pPr>
              <a:spcBef>
                <a:spcPts val="100"/>
              </a:spcBef>
            </a:pPr>
            <a:endParaRPr lang="en-GB" sz="160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en-GB" sz="1600" dirty="0">
              <a:effectLst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By Sebastian Goscik for 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0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Kit 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1x Breadboard</a:t>
            </a:r>
          </a:p>
          <a:p>
            <a:r>
              <a:rPr lang="en-GB" dirty="0" smtClean="0"/>
              <a:t>1x LED</a:t>
            </a:r>
          </a:p>
          <a:p>
            <a:r>
              <a:rPr lang="en-GB" dirty="0" smtClean="0"/>
              <a:t>1x RGB LED</a:t>
            </a:r>
          </a:p>
          <a:p>
            <a:r>
              <a:rPr lang="en-GB" dirty="0" smtClean="0"/>
              <a:t>1x Buzzer</a:t>
            </a:r>
          </a:p>
          <a:p>
            <a:r>
              <a:rPr lang="en-GB" dirty="0" smtClean="0"/>
              <a:t>3</a:t>
            </a:r>
            <a:r>
              <a:rPr lang="en-GB" dirty="0" smtClean="0"/>
              <a:t>x </a:t>
            </a:r>
            <a:r>
              <a:rPr lang="en-GB" dirty="0" smtClean="0"/>
              <a:t>100R Resistors</a:t>
            </a:r>
          </a:p>
          <a:p>
            <a:r>
              <a:rPr lang="en-GB" dirty="0" smtClean="0"/>
              <a:t>1x USB Cable</a:t>
            </a:r>
          </a:p>
          <a:p>
            <a:r>
              <a:rPr lang="en-GB" dirty="0" smtClean="0"/>
              <a:t>1x Arduino</a:t>
            </a:r>
            <a:endParaRPr lang="en-GB" dirty="0"/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223" y="2555776"/>
            <a:ext cx="5946660" cy="292913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By Sebastian Goscik for 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0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an Arduino?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61" t="9715" r="14972" b="15344"/>
          <a:stretch/>
        </p:blipFill>
        <p:spPr>
          <a:xfrm>
            <a:off x="1801813" y="1802448"/>
            <a:ext cx="5249227" cy="36701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51040" y="2286000"/>
            <a:ext cx="4998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14 Digital I/O pins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6 Analogue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6</a:t>
            </a:r>
            <a:r>
              <a:rPr lang="en-GB" dirty="0" smtClean="0"/>
              <a:t> PWM pins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USB serial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16MHz Clock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32KB Flash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</a:t>
            </a:r>
            <a:r>
              <a:rPr lang="en-GB" dirty="0" smtClean="0"/>
              <a:t>KB SRAM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1KB EEPROM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By Sebastian Goscik for 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3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Arduino IDE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134" y="1904697"/>
            <a:ext cx="3316865" cy="398023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791075" y="1771347"/>
            <a:ext cx="59340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main features you need to know about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Code area: </a:t>
            </a:r>
            <a:r>
              <a:rPr lang="en-GB" dirty="0" smtClean="0"/>
              <a:t>This is where you will type all your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Info panel: </a:t>
            </a:r>
            <a:r>
              <a:rPr lang="en-GB" dirty="0" smtClean="0"/>
              <a:t>This will show any errors during compiling or uploading code to your Arduino</a:t>
            </a: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Verify: </a:t>
            </a:r>
            <a:r>
              <a:rPr lang="en-GB" dirty="0" smtClean="0"/>
              <a:t>This allows you to compile your code to code the Arduino understands. Any mistakes you have made in the syntax of your code will be show in the info </a:t>
            </a:r>
            <a:r>
              <a:rPr lang="en-GB" dirty="0" err="1" smtClean="0"/>
              <a:t>pannel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Upload: </a:t>
            </a:r>
            <a:r>
              <a:rPr lang="en-GB" dirty="0" smtClean="0"/>
              <a:t>This does the same as verify but will then send your code to your Arduino if the code is verified successfully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Serial Monitor: </a:t>
            </a:r>
            <a:r>
              <a:rPr lang="en-GB" dirty="0" smtClean="0"/>
              <a:t>This will open a window that allows you to send text to and from an Arduino. We will use this feature in later lectures.</a:t>
            </a:r>
            <a:endParaRPr lang="en-GB" b="1" dirty="0" smtClean="0"/>
          </a:p>
          <a:p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738" y="5031269"/>
            <a:ext cx="2414588" cy="1586226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>
            <a:off x="3657596" y="2220913"/>
            <a:ext cx="1133475" cy="8286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771775" y="2496532"/>
            <a:ext cx="2019299" cy="26663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446717" y="2371691"/>
            <a:ext cx="3344358" cy="6763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676400" y="2387466"/>
            <a:ext cx="3114672" cy="14743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385467" y="2496532"/>
            <a:ext cx="391309" cy="19624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By Sebastian Goscik for 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5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Arduino IDE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134" y="1907231"/>
            <a:ext cx="3316866" cy="39802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1600" y="2097088"/>
            <a:ext cx="58658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By far one of the most valuable part of the Arduino software is its vast library of example programs. All features of the Arduino are demonstrated in these. </a:t>
            </a:r>
          </a:p>
          <a:p>
            <a:endParaRPr lang="en-GB" dirty="0"/>
          </a:p>
          <a:p>
            <a:r>
              <a:rPr lang="en-GB" dirty="0" smtClean="0"/>
              <a:t>Optional libraries usually add their own examples on how to use them. </a:t>
            </a:r>
          </a:p>
          <a:p>
            <a:endParaRPr lang="en-GB" dirty="0"/>
          </a:p>
          <a:p>
            <a:r>
              <a:rPr lang="en-GB" dirty="0" smtClean="0"/>
              <a:t>Arduino shields will often come with their own libraries and therefore their own examples.</a:t>
            </a:r>
          </a:p>
          <a:p>
            <a:endParaRPr lang="en-GB" dirty="0"/>
          </a:p>
          <a:p>
            <a:r>
              <a:rPr lang="en-GB" dirty="0" smtClean="0"/>
              <a:t>If these examples don’t cover what you need….Google it!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By Sebastian Goscik for 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6beceb8-39c3-4034-a87c-93e7af195faf">EQNV45CJ2ADJ-527-63</_dlc_DocId>
    <_dlc_DocIdUrl xmlns="06beceb8-39c3-4034-a87c-93e7af195faf">
      <Url>http://www.ussu.co.uk/ClubsSocieties/societies/ears/_layouts/15/DocIdRedir.aspx?ID=EQNV45CJ2ADJ-527-63</Url>
      <Description>EQNV45CJ2ADJ-527-63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6A0771C415A44AA698DF902AD050B" ma:contentTypeVersion="8" ma:contentTypeDescription="Create a new document." ma:contentTypeScope="" ma:versionID="e195ad3125efe6df0a0c2b4c0b204a7a">
  <xsd:schema xmlns:xsd="http://www.w3.org/2001/XMLSchema" xmlns:xs="http://www.w3.org/2001/XMLSchema" xmlns:p="http://schemas.microsoft.com/office/2006/metadata/properties" xmlns:ns2="06beceb8-39c3-4034-a87c-93e7af195faf" targetNamespace="http://schemas.microsoft.com/office/2006/metadata/properties" ma:root="true" ma:fieldsID="6d569bbf7d132bf4a7783ca258371386" ns2:_="">
    <xsd:import namespace="06beceb8-39c3-4034-a87c-93e7af195fa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beceb8-39c3-4034-a87c-93e7af195fa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931011-6BB9-4894-B401-8E57C40E0314}"/>
</file>

<file path=customXml/itemProps2.xml><?xml version="1.0" encoding="utf-8"?>
<ds:datastoreItem xmlns:ds="http://schemas.openxmlformats.org/officeDocument/2006/customXml" ds:itemID="{D1B8D33C-11B7-4208-BEDF-A840012F4BF4}"/>
</file>

<file path=customXml/itemProps3.xml><?xml version="1.0" encoding="utf-8"?>
<ds:datastoreItem xmlns:ds="http://schemas.openxmlformats.org/officeDocument/2006/customXml" ds:itemID="{C2005A5A-BB36-424A-882F-5FBA5C2B356A}"/>
</file>

<file path=customXml/itemProps4.xml><?xml version="1.0" encoding="utf-8"?>
<ds:datastoreItem xmlns:ds="http://schemas.openxmlformats.org/officeDocument/2006/customXml" ds:itemID="{FDFC316D-69EF-4534-909B-C6EEE8AA771B}"/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600</TotalTime>
  <Words>1003</Words>
  <Application>Microsoft Office PowerPoint</Application>
  <PresentationFormat>Widescreen</PresentationFormat>
  <Paragraphs>216</Paragraphs>
  <Slides>20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Trebuchet MS</vt:lpstr>
      <vt:lpstr>Tw Cen MT</vt:lpstr>
      <vt:lpstr>Circuit</vt:lpstr>
      <vt:lpstr>Lecture 1 – Arduino Basics </vt:lpstr>
      <vt:lpstr>About me</vt:lpstr>
      <vt:lpstr>What is</vt:lpstr>
      <vt:lpstr>Requirements and assumptions for the course</vt:lpstr>
      <vt:lpstr>Course Structure</vt:lpstr>
      <vt:lpstr>Kit contents</vt:lpstr>
      <vt:lpstr>What is an Arduino?</vt:lpstr>
      <vt:lpstr>The Arduino IDE</vt:lpstr>
      <vt:lpstr>The Arduino IDE</vt:lpstr>
      <vt:lpstr>Before we begin coding</vt:lpstr>
      <vt:lpstr>Structure of an Arduino “sketch”</vt:lpstr>
      <vt:lpstr>My first sketch ( By               )</vt:lpstr>
      <vt:lpstr>Breadboard</vt:lpstr>
      <vt:lpstr>LEDs</vt:lpstr>
      <vt:lpstr>External LEDs</vt:lpstr>
      <vt:lpstr>PWM – Pulse width modulation</vt:lpstr>
      <vt:lpstr>PWM EXAMPLE</vt:lpstr>
      <vt:lpstr>Loopy loop LOOOOOOOPS!</vt:lpstr>
      <vt:lpstr>Loopy loop LOOOOOOOPS!</vt:lpstr>
      <vt:lpstr>Final Challenge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– Arduino Basics</dc:title>
  <dc:creator>Sebastian Goscik</dc:creator>
  <cp:lastModifiedBy>Sebastian Goscik</cp:lastModifiedBy>
  <cp:revision>46</cp:revision>
  <dcterms:created xsi:type="dcterms:W3CDTF">2014-09-03T18:15:56Z</dcterms:created>
  <dcterms:modified xsi:type="dcterms:W3CDTF">2014-10-22T14:50:38Z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0x010100C056A0771C415A44AA698DF902AD050B</vt:lpwstr>
  </property>
  <property fmtid="{D5CDD505-2E9C-101B-9397-08002B2CF9AE}" pid="3" name="_dlc_DocIdItemGuid">
    <vt:lpwstr>1039d2ba-b707-463d-ba86-84a0099a875e</vt:lpwstr>
  </property>
</Properties>
</file>