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204722"/>
            <a:ext cx="7772400" cy="816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176272"/>
            <a:ext cx="6400800" cy="97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C3250C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C3250C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893826"/>
            <a:ext cx="3977640" cy="2564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893826"/>
            <a:ext cx="3977640" cy="2564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105399"/>
            <a:ext cx="91440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768852"/>
            <a:ext cx="91440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600200"/>
            <a:ext cx="9144000" cy="510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76400" y="1354836"/>
            <a:ext cx="5178552" cy="2563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C3250C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105399"/>
            <a:ext cx="9144000" cy="1752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768852"/>
            <a:ext cx="9144000" cy="228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600200"/>
            <a:ext cx="9144000" cy="510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7632" y="1632026"/>
            <a:ext cx="4348734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C3250C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460" y="1731192"/>
            <a:ext cx="7371079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3614166"/>
            <a:ext cx="2926080" cy="19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3614166"/>
            <a:ext cx="2103120" cy="19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3614166"/>
            <a:ext cx="2103120" cy="19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9144000" cy="387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384" y="659891"/>
            <a:ext cx="5420868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43383"/>
            <a:ext cx="4700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30" dirty="0">
                <a:solidFill>
                  <a:srgbClr val="821A08"/>
                </a:solidFill>
                <a:latin typeface="Arial"/>
                <a:cs typeface="Arial"/>
              </a:rPr>
              <a:t>Working </a:t>
            </a:r>
            <a:r>
              <a:rPr sz="4800" spc="-655" dirty="0">
                <a:solidFill>
                  <a:srgbClr val="821A08"/>
                </a:solidFill>
                <a:latin typeface="Arial"/>
                <a:cs typeface="Arial"/>
              </a:rPr>
              <a:t>of </a:t>
            </a:r>
            <a:r>
              <a:rPr sz="4800" spc="-695" dirty="0">
                <a:solidFill>
                  <a:srgbClr val="821A08"/>
                </a:solidFill>
                <a:latin typeface="Arial"/>
                <a:cs typeface="Arial"/>
              </a:rPr>
              <a:t>Bionic</a:t>
            </a:r>
            <a:r>
              <a:rPr sz="4800" spc="-580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800" spc="-890" dirty="0">
                <a:solidFill>
                  <a:srgbClr val="821A08"/>
                </a:solidFill>
                <a:latin typeface="Arial"/>
                <a:cs typeface="Arial"/>
              </a:rPr>
              <a:t>eye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964" y="1604213"/>
            <a:ext cx="6965315" cy="291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indent="-473075">
              <a:lnSpc>
                <a:spcPts val="4530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34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bionic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works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by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stimulating</a:t>
            </a:r>
            <a:r>
              <a:rPr sz="3600" spc="-7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nerves,</a:t>
            </a:r>
            <a:endParaRPr sz="3600">
              <a:latin typeface="PMingLiU"/>
              <a:cs typeface="PMingLiU"/>
            </a:endParaRPr>
          </a:p>
          <a:p>
            <a:pPr marL="195580">
              <a:lnSpc>
                <a:spcPts val="4215"/>
              </a:lnSpc>
            </a:pP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which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are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activated </a:t>
            </a: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by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electrical</a:t>
            </a:r>
            <a:r>
              <a:rPr sz="3600" spc="-14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impulses.</a:t>
            </a:r>
            <a:endParaRPr sz="3600">
              <a:latin typeface="PMingLiU"/>
              <a:cs typeface="PMingLiU"/>
            </a:endParaRPr>
          </a:p>
          <a:p>
            <a:pPr marL="195580" marR="5080" indent="-182880">
              <a:lnSpc>
                <a:spcPct val="97600"/>
              </a:lnSpc>
              <a:spcBef>
                <a:spcPts val="245"/>
              </a:spcBef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In </a:t>
            </a:r>
            <a:r>
              <a:rPr sz="3600" spc="-175" dirty="0">
                <a:solidFill>
                  <a:srgbClr val="6F2F9F"/>
                </a:solidFill>
                <a:latin typeface="PMingLiU"/>
                <a:cs typeface="PMingLiU"/>
              </a:rPr>
              <a:t>this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case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patient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has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small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device  implanted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into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body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that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can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receive radio 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signals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transmit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those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signals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to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nerves.</a:t>
            </a:r>
            <a:endParaRPr sz="3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19" y="457331"/>
            <a:ext cx="8077079" cy="594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3" y="911352"/>
            <a:ext cx="3020567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321310"/>
            <a:ext cx="23336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" dirty="0">
                <a:solidFill>
                  <a:srgbClr val="903D00"/>
                </a:solidFill>
                <a:latin typeface="Trebuchet MS"/>
                <a:cs typeface="Trebuchet MS"/>
              </a:rPr>
              <a:t>METHOD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460" y="1731192"/>
            <a:ext cx="6462395" cy="11271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434340" indent="-422275">
              <a:lnSpc>
                <a:spcPct val="100000"/>
              </a:lnSpc>
              <a:spcBef>
                <a:spcPts val="1075"/>
              </a:spcBef>
              <a:buAutoNum type="alphaUcPeriod"/>
              <a:tabLst>
                <a:tab pos="433705" algn="l"/>
                <a:tab pos="434975" algn="l"/>
                <a:tab pos="1132840" algn="l"/>
              </a:tabLst>
            </a:pPr>
            <a:r>
              <a:rPr sz="2800" spc="-245" dirty="0">
                <a:solidFill>
                  <a:srgbClr val="6F2F9F"/>
                </a:solidFill>
                <a:latin typeface="PMingLiU"/>
                <a:cs typeface="PMingLiU"/>
              </a:rPr>
              <a:t>ASR	</a:t>
            </a:r>
            <a:r>
              <a:rPr sz="2800" spc="-145" dirty="0">
                <a:solidFill>
                  <a:srgbClr val="6F2F9F"/>
                </a:solidFill>
                <a:latin typeface="PMingLiU"/>
                <a:cs typeface="PMingLiU"/>
              </a:rPr>
              <a:t>(Artificial </a:t>
            </a:r>
            <a:r>
              <a:rPr sz="2800" spc="-155" dirty="0">
                <a:solidFill>
                  <a:srgbClr val="6F2F9F"/>
                </a:solidFill>
                <a:latin typeface="PMingLiU"/>
                <a:cs typeface="PMingLiU"/>
              </a:rPr>
              <a:t>silicone </a:t>
            </a:r>
            <a:r>
              <a:rPr sz="2800" spc="-165" dirty="0">
                <a:solidFill>
                  <a:srgbClr val="6F2F9F"/>
                </a:solidFill>
                <a:latin typeface="PMingLiU"/>
                <a:cs typeface="PMingLiU"/>
              </a:rPr>
              <a:t>Retina)</a:t>
            </a:r>
            <a:r>
              <a:rPr sz="2800" spc="-19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2800" spc="-180" dirty="0">
                <a:solidFill>
                  <a:srgbClr val="6F2F9F"/>
                </a:solidFill>
                <a:latin typeface="PMingLiU"/>
                <a:cs typeface="PMingLiU"/>
              </a:rPr>
              <a:t>system</a:t>
            </a:r>
            <a:endParaRPr sz="2800">
              <a:latin typeface="PMingLiU"/>
              <a:cs typeface="PMingLiU"/>
            </a:endParaRPr>
          </a:p>
          <a:p>
            <a:pPr marL="417195" indent="-405130">
              <a:lnSpc>
                <a:spcPct val="100000"/>
              </a:lnSpc>
              <a:spcBef>
                <a:spcPts val="975"/>
              </a:spcBef>
              <a:buAutoNum type="alphaUcPeriod"/>
              <a:tabLst>
                <a:tab pos="417195" algn="l"/>
                <a:tab pos="417830" algn="l"/>
              </a:tabLst>
            </a:pPr>
            <a:r>
              <a:rPr sz="2800" spc="-280" dirty="0">
                <a:solidFill>
                  <a:srgbClr val="6F2F9F"/>
                </a:solidFill>
                <a:latin typeface="PMingLiU"/>
                <a:cs typeface="PMingLiU"/>
              </a:rPr>
              <a:t>MARC </a:t>
            </a:r>
            <a:r>
              <a:rPr sz="2800" spc="-165" dirty="0">
                <a:solidFill>
                  <a:srgbClr val="6F2F9F"/>
                </a:solidFill>
                <a:latin typeface="PMingLiU"/>
                <a:cs typeface="PMingLiU"/>
              </a:rPr>
              <a:t>(Multiple </a:t>
            </a:r>
            <a:r>
              <a:rPr sz="2800" spc="-150" dirty="0">
                <a:solidFill>
                  <a:srgbClr val="6F2F9F"/>
                </a:solidFill>
                <a:latin typeface="PMingLiU"/>
                <a:cs typeface="PMingLiU"/>
              </a:rPr>
              <a:t>unit </a:t>
            </a:r>
            <a:r>
              <a:rPr sz="2800" spc="-145" dirty="0">
                <a:solidFill>
                  <a:srgbClr val="6F2F9F"/>
                </a:solidFill>
                <a:latin typeface="PMingLiU"/>
                <a:cs typeface="PMingLiU"/>
              </a:rPr>
              <a:t>Artificial </a:t>
            </a:r>
            <a:r>
              <a:rPr sz="2800" spc="-170" dirty="0">
                <a:solidFill>
                  <a:srgbClr val="6F2F9F"/>
                </a:solidFill>
                <a:latin typeface="PMingLiU"/>
                <a:cs typeface="PMingLiU"/>
              </a:rPr>
              <a:t>Retina </a:t>
            </a:r>
            <a:r>
              <a:rPr sz="2800" spc="-180" dirty="0">
                <a:solidFill>
                  <a:srgbClr val="6F2F9F"/>
                </a:solidFill>
                <a:latin typeface="PMingLiU"/>
                <a:cs typeface="PMingLiU"/>
              </a:rPr>
              <a:t>Chip)</a:t>
            </a:r>
            <a:r>
              <a:rPr sz="2800" spc="-10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2800" spc="-185" dirty="0">
                <a:solidFill>
                  <a:srgbClr val="6F2F9F"/>
                </a:solidFill>
                <a:latin typeface="PMingLiU"/>
                <a:cs typeface="PMingLiU"/>
              </a:rPr>
              <a:t>system</a:t>
            </a:r>
            <a:endParaRPr sz="2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788" y="851916"/>
            <a:ext cx="5583936" cy="60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194" y="284733"/>
            <a:ext cx="4925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80" dirty="0">
                <a:solidFill>
                  <a:srgbClr val="821A08"/>
                </a:solidFill>
                <a:latin typeface="Arial"/>
                <a:cs typeface="Arial"/>
              </a:rPr>
              <a:t>A. </a:t>
            </a:r>
            <a:r>
              <a:rPr sz="4400" spc="-390" dirty="0">
                <a:solidFill>
                  <a:srgbClr val="821A08"/>
                </a:solidFill>
                <a:latin typeface="Arial"/>
                <a:cs typeface="Arial"/>
              </a:rPr>
              <a:t>Artificial </a:t>
            </a:r>
            <a:r>
              <a:rPr sz="4400" spc="-620" dirty="0">
                <a:solidFill>
                  <a:srgbClr val="821A08"/>
                </a:solidFill>
                <a:latin typeface="Arial"/>
                <a:cs typeface="Arial"/>
              </a:rPr>
              <a:t>silicon</a:t>
            </a:r>
            <a:r>
              <a:rPr sz="4400" spc="-135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400" spc="-495" dirty="0">
                <a:solidFill>
                  <a:srgbClr val="821A08"/>
                </a:solidFill>
                <a:latin typeface="Arial"/>
                <a:cs typeface="Arial"/>
              </a:rPr>
              <a:t>retina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4" y="1462786"/>
            <a:ext cx="2506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64005" algn="l"/>
              </a:tabLst>
            </a:pP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Arti</a:t>
            </a:r>
            <a:r>
              <a:rPr sz="3200" spc="-140" dirty="0">
                <a:solidFill>
                  <a:srgbClr val="6F2F9F"/>
                </a:solidFill>
                <a:latin typeface="PMingLiU"/>
                <a:cs typeface="PMingLiU"/>
              </a:rPr>
              <a:t>f</a:t>
            </a:r>
            <a:r>
              <a:rPr sz="3200" spc="-150" dirty="0">
                <a:solidFill>
                  <a:srgbClr val="6F2F9F"/>
                </a:solidFill>
                <a:latin typeface="PMingLiU"/>
                <a:cs typeface="PMingLiU"/>
              </a:rPr>
              <a:t>icial</a:t>
            </a:r>
            <a:r>
              <a:rPr sz="3200" dirty="0">
                <a:solidFill>
                  <a:srgbClr val="6F2F9F"/>
                </a:solidFill>
                <a:latin typeface="PMingLiU"/>
                <a:cs typeface="PMingLiU"/>
              </a:rPr>
              <a:t>	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Silicon</a:t>
            </a:r>
            <a:endParaRPr sz="32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950847"/>
            <a:ext cx="287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5525" algn="l"/>
              </a:tabLst>
            </a:pP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bioc</a:t>
            </a:r>
            <a:r>
              <a:rPr sz="3200" spc="-229" dirty="0">
                <a:solidFill>
                  <a:srgbClr val="6F2F9F"/>
                </a:solidFill>
                <a:latin typeface="PMingLiU"/>
                <a:cs typeface="PMingLiU"/>
              </a:rPr>
              <a:t>o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mpatible</a:t>
            </a:r>
            <a:r>
              <a:rPr sz="3200" dirty="0">
                <a:solidFill>
                  <a:srgbClr val="6F2F9F"/>
                </a:solidFill>
                <a:latin typeface="PMingLiU"/>
                <a:cs typeface="PMingLiU"/>
              </a:rPr>
              <a:t>	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chip</a:t>
            </a:r>
            <a:endParaRPr sz="32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9146" y="1462786"/>
            <a:ext cx="26606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105"/>
              </a:spcBef>
              <a:tabLst>
                <a:tab pos="1221105" algn="l"/>
                <a:tab pos="1503045" algn="l"/>
                <a:tab pos="2428240" algn="l"/>
              </a:tabLst>
            </a:pP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Retina</a:t>
            </a:r>
            <a:r>
              <a:rPr sz="3200" dirty="0">
                <a:solidFill>
                  <a:srgbClr val="6F2F9F"/>
                </a:solidFill>
                <a:latin typeface="PMingLiU"/>
                <a:cs typeface="PMingLiU"/>
              </a:rPr>
              <a:t>	</a:t>
            </a:r>
            <a:r>
              <a:rPr sz="3200" spc="-250" dirty="0">
                <a:solidFill>
                  <a:srgbClr val="6F2F9F"/>
                </a:solidFill>
                <a:latin typeface="PMingLiU"/>
                <a:cs typeface="PMingLiU"/>
              </a:rPr>
              <a:t>(ASR</a:t>
            </a:r>
            <a:r>
              <a:rPr sz="3200" spc="-145" dirty="0">
                <a:solidFill>
                  <a:srgbClr val="6F2F9F"/>
                </a:solidFill>
                <a:latin typeface="PMingLiU"/>
                <a:cs typeface="PMingLiU"/>
              </a:rPr>
              <a:t>)</a:t>
            </a:r>
            <a:r>
              <a:rPr sz="3200" dirty="0">
                <a:solidFill>
                  <a:srgbClr val="6F2F9F"/>
                </a:solidFill>
                <a:latin typeface="PMingLiU"/>
                <a:cs typeface="PMingLiU"/>
              </a:rPr>
              <a:t>	</a:t>
            </a:r>
            <a:r>
              <a:rPr sz="3200" spc="-130" dirty="0">
                <a:solidFill>
                  <a:srgbClr val="6F2F9F"/>
                </a:solidFill>
                <a:latin typeface="PMingLiU"/>
                <a:cs typeface="PMingLiU"/>
              </a:rPr>
              <a:t>is  </a:t>
            </a:r>
            <a:r>
              <a:rPr sz="3200" spc="-215" dirty="0">
                <a:solidFill>
                  <a:srgbClr val="6F2F9F"/>
                </a:solidFill>
                <a:latin typeface="PMingLiU"/>
                <a:cs typeface="PMingLiU"/>
              </a:rPr>
              <a:t>which		</a:t>
            </a:r>
            <a:r>
              <a:rPr sz="3200" spc="-185" dirty="0">
                <a:solidFill>
                  <a:srgbClr val="6F2F9F"/>
                </a:solidFill>
                <a:latin typeface="PMingLiU"/>
                <a:cs typeface="PMingLiU"/>
              </a:rPr>
              <a:t>contains</a:t>
            </a:r>
            <a:endParaRPr sz="32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4917" y="1462786"/>
            <a:ext cx="21101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5"/>
              </a:spcBef>
              <a:tabLst>
                <a:tab pos="509270" algn="l"/>
                <a:tab pos="737870" algn="l"/>
                <a:tab pos="1497330" algn="l"/>
                <a:tab pos="1823085" algn="l"/>
              </a:tabLst>
            </a:pP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a	</a:t>
            </a:r>
            <a:r>
              <a:rPr sz="3200" spc="-160" dirty="0">
                <a:solidFill>
                  <a:srgbClr val="6F2F9F"/>
                </a:solidFill>
                <a:latin typeface="PMingLiU"/>
                <a:cs typeface="PMingLiU"/>
              </a:rPr>
              <a:t>soli</a:t>
            </a:r>
            <a:r>
              <a:rPr sz="3200" spc="-215" dirty="0">
                <a:solidFill>
                  <a:srgbClr val="6F2F9F"/>
                </a:solidFill>
                <a:latin typeface="PMingLiU"/>
                <a:cs typeface="PMingLiU"/>
              </a:rPr>
              <a:t>d</a:t>
            </a:r>
            <a:r>
              <a:rPr sz="3200" dirty="0">
                <a:solidFill>
                  <a:srgbClr val="6F2F9F"/>
                </a:solidFill>
                <a:latin typeface="PMingLiU"/>
                <a:cs typeface="PMingLiU"/>
              </a:rPr>
              <a:t>	</a:t>
            </a:r>
            <a:r>
              <a:rPr sz="3200" spc="-150" dirty="0">
                <a:solidFill>
                  <a:srgbClr val="6F2F9F"/>
                </a:solidFill>
                <a:latin typeface="PMingLiU"/>
                <a:cs typeface="PMingLiU"/>
              </a:rPr>
              <a:t>state  </a:t>
            </a:r>
            <a:r>
              <a:rPr sz="3200" spc="-200" dirty="0">
                <a:solidFill>
                  <a:srgbClr val="6F2F9F"/>
                </a:solidFill>
                <a:latin typeface="PMingLiU"/>
                <a:cs typeface="PMingLiU"/>
              </a:rPr>
              <a:t>a</a:t>
            </a:r>
            <a:r>
              <a:rPr sz="3200" spc="-215" dirty="0">
                <a:solidFill>
                  <a:srgbClr val="6F2F9F"/>
                </a:solidFill>
                <a:latin typeface="PMingLiU"/>
                <a:cs typeface="PMingLiU"/>
              </a:rPr>
              <a:t>n</a:t>
            </a:r>
            <a:r>
              <a:rPr sz="3200" dirty="0">
                <a:solidFill>
                  <a:srgbClr val="6F2F9F"/>
                </a:solidFill>
                <a:latin typeface="PMingLiU"/>
                <a:cs typeface="PMingLiU"/>
              </a:rPr>
              <a:t>		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ar</a:t>
            </a:r>
            <a:r>
              <a:rPr sz="3200" spc="-135" dirty="0">
                <a:solidFill>
                  <a:srgbClr val="6F2F9F"/>
                </a:solidFill>
                <a:latin typeface="PMingLiU"/>
                <a:cs typeface="PMingLiU"/>
              </a:rPr>
              <a:t>r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a</a:t>
            </a:r>
            <a:r>
              <a:rPr sz="3200" spc="-215" dirty="0">
                <a:solidFill>
                  <a:srgbClr val="6F2F9F"/>
                </a:solidFill>
                <a:latin typeface="PMingLiU"/>
                <a:cs typeface="PMingLiU"/>
              </a:rPr>
              <a:t>y</a:t>
            </a:r>
            <a:r>
              <a:rPr sz="3200" dirty="0">
                <a:solidFill>
                  <a:srgbClr val="6F2F9F"/>
                </a:solidFill>
                <a:latin typeface="PMingLiU"/>
                <a:cs typeface="PMingLiU"/>
              </a:rPr>
              <a:t>		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of</a:t>
            </a:r>
            <a:endParaRPr sz="32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2438526"/>
            <a:ext cx="807148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photoreceptors, </a:t>
            </a:r>
            <a:r>
              <a:rPr sz="3200" spc="-215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3200" spc="-14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implanted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replace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the functionality  </a:t>
            </a:r>
            <a:r>
              <a:rPr sz="3200" spc="-185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defective</a:t>
            </a:r>
            <a:r>
              <a:rPr sz="3200" spc="-16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200" spc="-185" dirty="0">
                <a:solidFill>
                  <a:srgbClr val="6F2F9F"/>
                </a:solidFill>
                <a:latin typeface="PMingLiU"/>
                <a:cs typeface="PMingLiU"/>
              </a:rPr>
              <a:t>photoreceptor</a:t>
            </a:r>
            <a:r>
              <a:rPr sz="3200" spc="-185" dirty="0">
                <a:solidFill>
                  <a:srgbClr val="404040"/>
                </a:solidFill>
                <a:latin typeface="PMingLiU"/>
                <a:cs typeface="PMingLiU"/>
              </a:rPr>
              <a:t>.</a:t>
            </a:r>
            <a:endParaRPr sz="32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248411"/>
            <a:ext cx="8610600" cy="632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988" y="745236"/>
            <a:ext cx="4881372" cy="60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78434"/>
            <a:ext cx="4225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80" dirty="0">
                <a:solidFill>
                  <a:srgbClr val="821A08"/>
                </a:solidFill>
                <a:latin typeface="Arial"/>
                <a:cs typeface="Arial"/>
              </a:rPr>
              <a:t>B. </a:t>
            </a:r>
            <a:r>
              <a:rPr sz="4400" spc="-645" dirty="0">
                <a:solidFill>
                  <a:srgbClr val="821A08"/>
                </a:solidFill>
                <a:latin typeface="Arial"/>
                <a:cs typeface="Arial"/>
              </a:rPr>
              <a:t>The </a:t>
            </a:r>
            <a:r>
              <a:rPr sz="4400" spc="-545" dirty="0">
                <a:solidFill>
                  <a:srgbClr val="821A08"/>
                </a:solidFill>
                <a:latin typeface="Arial"/>
                <a:cs typeface="Arial"/>
              </a:rPr>
              <a:t>MARC</a:t>
            </a:r>
            <a:r>
              <a:rPr sz="4400" spc="-420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400" spc="-830" dirty="0">
                <a:solidFill>
                  <a:srgbClr val="821A08"/>
                </a:solidFill>
                <a:latin typeface="Arial"/>
                <a:cs typeface="Arial"/>
              </a:rPr>
              <a:t>system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51813"/>
            <a:ext cx="818070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sz="3600" spc="-254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355" dirty="0">
                <a:solidFill>
                  <a:srgbClr val="6F2F9F"/>
                </a:solidFill>
                <a:latin typeface="PMingLiU"/>
                <a:cs typeface="PMingLiU"/>
              </a:rPr>
              <a:t>MARC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system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are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power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signal transceiver 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processing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chip,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stimulation-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current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driver </a:t>
            </a:r>
            <a:r>
              <a:rPr sz="3600" spc="-125" dirty="0">
                <a:solidFill>
                  <a:srgbClr val="6F2F9F"/>
                </a:solidFill>
                <a:latin typeface="PMingLiU"/>
                <a:cs typeface="PMingLiU"/>
              </a:rPr>
              <a:t>,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and 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	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proposed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electrode array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fabricating </a:t>
            </a: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on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material 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such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as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silicone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rubber,thin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silicone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or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polyimide with 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ribbon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cables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connecting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device.</a:t>
            </a:r>
            <a:endParaRPr sz="36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275843"/>
            <a:ext cx="8534400" cy="6284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544" y="912875"/>
            <a:ext cx="3302507" cy="656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400558"/>
            <a:ext cx="2705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903D00"/>
                </a:solidFill>
                <a:latin typeface="Trebuchet MS"/>
                <a:cs typeface="Trebuchet MS"/>
              </a:rPr>
              <a:t>Application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364" y="1451813"/>
            <a:ext cx="6868795" cy="321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675" indent="-562610">
              <a:lnSpc>
                <a:spcPct val="100000"/>
              </a:lnSpc>
              <a:spcBef>
                <a:spcPts val="100"/>
              </a:spcBef>
              <a:buClr>
                <a:srgbClr val="C3250C"/>
              </a:buClr>
              <a:buSzPct val="129166"/>
              <a:buFont typeface="Wingdings"/>
              <a:buChar char=""/>
              <a:tabLst>
                <a:tab pos="575310" algn="l"/>
              </a:tabLst>
            </a:pP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Treating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patient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with </a:t>
            </a:r>
            <a:r>
              <a:rPr sz="3600" spc="-175" dirty="0">
                <a:solidFill>
                  <a:srgbClr val="6F2F9F"/>
                </a:solidFill>
                <a:latin typeface="PMingLiU"/>
                <a:cs typeface="PMingLiU"/>
              </a:rPr>
              <a:t>total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vision</a:t>
            </a:r>
            <a:r>
              <a:rPr sz="3600" spc="-29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loss.</a:t>
            </a:r>
            <a:endParaRPr sz="3600">
              <a:latin typeface="PMingLiU"/>
              <a:cs typeface="PMingLiU"/>
            </a:endParaRPr>
          </a:p>
          <a:p>
            <a:pPr marL="574675" indent="-562610">
              <a:lnSpc>
                <a:spcPct val="100000"/>
              </a:lnSpc>
              <a:spcBef>
                <a:spcPts val="1170"/>
              </a:spcBef>
              <a:buClr>
                <a:srgbClr val="C3250C"/>
              </a:buClr>
              <a:buSzPct val="129166"/>
              <a:buFont typeface="Wingdings"/>
              <a:buChar char=""/>
              <a:tabLst>
                <a:tab pos="575310" algn="l"/>
              </a:tabLst>
            </a:pP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Ceramic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detectors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are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biocompatible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ct val="100000"/>
              </a:lnSpc>
              <a:spcBef>
                <a:spcPts val="110"/>
              </a:spcBef>
              <a:buClr>
                <a:srgbClr val="C3250C"/>
              </a:buClr>
              <a:buSzPct val="129166"/>
              <a:buFont typeface="Wingdings"/>
              <a:buChar char=""/>
              <a:tabLst>
                <a:tab pos="485775" algn="l"/>
              </a:tabLst>
            </a:pP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Wonderful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optical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properties.</a:t>
            </a:r>
            <a:endParaRPr sz="3600">
              <a:latin typeface="PMingLiU"/>
              <a:cs typeface="PMingLiU"/>
            </a:endParaRPr>
          </a:p>
          <a:p>
            <a:pPr marL="194945" marR="5080" indent="-182880">
              <a:lnSpc>
                <a:spcPct val="100000"/>
              </a:lnSpc>
              <a:spcBef>
                <a:spcPts val="960"/>
              </a:spcBef>
              <a:buClr>
                <a:srgbClr val="C3250C"/>
              </a:buClr>
              <a:buSzPct val="129166"/>
              <a:buFont typeface="Wingdings"/>
              <a:buChar char=""/>
              <a:tabLst>
                <a:tab pos="575310" algn="l"/>
              </a:tabLst>
            </a:pP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Naturally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porous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structure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allows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nutrients 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flow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from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back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front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</a:t>
            </a:r>
            <a:endParaRPr sz="3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84" y="781812"/>
            <a:ext cx="4299204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66242"/>
            <a:ext cx="3587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95" dirty="0">
                <a:solidFill>
                  <a:srgbClr val="821A08"/>
                </a:solidFill>
                <a:latin typeface="Arial"/>
                <a:cs typeface="Arial"/>
              </a:rPr>
              <a:t>Future</a:t>
            </a:r>
            <a:r>
              <a:rPr sz="4800" spc="-430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800" spc="-810" dirty="0">
                <a:solidFill>
                  <a:srgbClr val="821A08"/>
                </a:solidFill>
                <a:latin typeface="Arial"/>
                <a:cs typeface="Arial"/>
              </a:rPr>
              <a:t>prospects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659" y="1386586"/>
            <a:ext cx="7796530" cy="419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1005">
              <a:lnSpc>
                <a:spcPts val="4040"/>
              </a:lnSpc>
              <a:buClr>
                <a:srgbClr val="C3250C"/>
              </a:buClr>
              <a:buSzPct val="126562"/>
              <a:buFont typeface="Wingdings"/>
              <a:buChar char=""/>
              <a:tabLst>
                <a:tab pos="433705" algn="l"/>
              </a:tabLst>
            </a:pP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Planning 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200" spc="-165" dirty="0">
                <a:solidFill>
                  <a:srgbClr val="6F2F9F"/>
                </a:solidFill>
                <a:latin typeface="PMingLiU"/>
                <a:cs typeface="PMingLiU"/>
              </a:rPr>
              <a:t>third 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version </a:t>
            </a:r>
            <a:r>
              <a:rPr sz="3200" spc="-160" dirty="0">
                <a:solidFill>
                  <a:srgbClr val="6F2F9F"/>
                </a:solidFill>
                <a:latin typeface="PMingLiU"/>
                <a:cs typeface="PMingLiU"/>
              </a:rPr>
              <a:t>that 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has </a:t>
            </a:r>
            <a:r>
              <a:rPr sz="3200" spc="-200" dirty="0">
                <a:solidFill>
                  <a:srgbClr val="6F2F9F"/>
                </a:solidFill>
                <a:latin typeface="PMingLiU"/>
                <a:cs typeface="PMingLiU"/>
              </a:rPr>
              <a:t>1,000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electrodes </a:t>
            </a:r>
            <a:r>
              <a:rPr sz="3200" spc="-220" dirty="0">
                <a:solidFill>
                  <a:srgbClr val="6F2F9F"/>
                </a:solidFill>
                <a:latin typeface="PMingLiU"/>
                <a:cs typeface="PMingLiU"/>
              </a:rPr>
              <a:t>on</a:t>
            </a:r>
            <a:r>
              <a:rPr sz="3200" spc="-12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the</a:t>
            </a:r>
            <a:endParaRPr sz="3200">
              <a:latin typeface="PMingLiU"/>
              <a:cs typeface="PMingLiU"/>
            </a:endParaRPr>
          </a:p>
          <a:p>
            <a:pPr marL="195580" marR="29845">
              <a:lnSpc>
                <a:spcPts val="3840"/>
              </a:lnSpc>
              <a:spcBef>
                <a:spcPts val="35"/>
              </a:spcBef>
            </a:pPr>
            <a:r>
              <a:rPr sz="3200" spc="-160" dirty="0">
                <a:solidFill>
                  <a:srgbClr val="6F2F9F"/>
                </a:solidFill>
                <a:latin typeface="PMingLiU"/>
                <a:cs typeface="PMingLiU"/>
              </a:rPr>
              <a:t>retinal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implant, </a:t>
            </a:r>
            <a:r>
              <a:rPr sz="3200" spc="-210" dirty="0">
                <a:solidFill>
                  <a:srgbClr val="6F2F9F"/>
                </a:solidFill>
                <a:latin typeface="PMingLiU"/>
                <a:cs typeface="PMingLiU"/>
              </a:rPr>
              <a:t>which </a:t>
            </a:r>
            <a:r>
              <a:rPr sz="3200" spc="-185" dirty="0">
                <a:solidFill>
                  <a:srgbClr val="6F2F9F"/>
                </a:solidFill>
                <a:latin typeface="PMingLiU"/>
                <a:cs typeface="PMingLiU"/>
              </a:rPr>
              <a:t>they believe 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could allow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for </a:t>
            </a:r>
            <a:r>
              <a:rPr sz="3200" spc="-160" dirty="0">
                <a:solidFill>
                  <a:srgbClr val="6F2F9F"/>
                </a:solidFill>
                <a:latin typeface="PMingLiU"/>
                <a:cs typeface="PMingLiU"/>
              </a:rPr>
              <a:t>facial-  </a:t>
            </a:r>
            <a:r>
              <a:rPr sz="3200" spc="-185" dirty="0">
                <a:solidFill>
                  <a:srgbClr val="6F2F9F"/>
                </a:solidFill>
                <a:latin typeface="PMingLiU"/>
                <a:cs typeface="PMingLiU"/>
              </a:rPr>
              <a:t>recognition </a:t>
            </a:r>
            <a:r>
              <a:rPr sz="3200" spc="-170" dirty="0">
                <a:solidFill>
                  <a:srgbClr val="6F2F9F"/>
                </a:solidFill>
                <a:latin typeface="PMingLiU"/>
                <a:cs typeface="PMingLiU"/>
              </a:rPr>
              <a:t>capabilities </a:t>
            </a:r>
            <a:r>
              <a:rPr sz="3200" spc="-210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3200" spc="-215" dirty="0">
                <a:solidFill>
                  <a:srgbClr val="6F2F9F"/>
                </a:solidFill>
                <a:latin typeface="PMingLiU"/>
                <a:cs typeface="PMingLiU"/>
              </a:rPr>
              <a:t>hope </a:t>
            </a:r>
            <a:r>
              <a:rPr sz="3200" spc="-170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allow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user </a:t>
            </a:r>
            <a:r>
              <a:rPr sz="3200" spc="-170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200" spc="-185" dirty="0">
                <a:solidFill>
                  <a:srgbClr val="6F2F9F"/>
                </a:solidFill>
                <a:latin typeface="PMingLiU"/>
                <a:cs typeface="PMingLiU"/>
              </a:rPr>
              <a:t>see 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colorful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images.</a:t>
            </a:r>
            <a:endParaRPr sz="3200">
              <a:latin typeface="PMingLiU"/>
              <a:cs typeface="PMingLiU"/>
            </a:endParaRPr>
          </a:p>
          <a:p>
            <a:pPr marL="195580" marR="1051560" indent="-182880">
              <a:lnSpc>
                <a:spcPct val="95300"/>
              </a:lnSpc>
              <a:spcBef>
                <a:spcPts val="225"/>
              </a:spcBef>
              <a:buClr>
                <a:srgbClr val="C3250C"/>
              </a:buClr>
              <a:buSzPct val="126562"/>
              <a:buFont typeface="Wingdings"/>
              <a:buChar char=""/>
              <a:tabLst>
                <a:tab pos="433705" algn="l"/>
              </a:tabLst>
            </a:pP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Hopefully,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technology </a:t>
            </a:r>
            <a:r>
              <a:rPr sz="3200" spc="-250" dirty="0">
                <a:solidFill>
                  <a:srgbClr val="6F2F9F"/>
                </a:solidFill>
                <a:latin typeface="PMingLiU"/>
                <a:cs typeface="PMingLiU"/>
              </a:rPr>
              <a:t>may 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enable </a:t>
            </a:r>
            <a:r>
              <a:rPr sz="3200" spc="-200" dirty="0">
                <a:solidFill>
                  <a:srgbClr val="6F2F9F"/>
                </a:solidFill>
                <a:latin typeface="PMingLiU"/>
                <a:cs typeface="PMingLiU"/>
              </a:rPr>
              <a:t>people </a:t>
            </a:r>
            <a:r>
              <a:rPr sz="3200" spc="-170" dirty="0">
                <a:solidFill>
                  <a:srgbClr val="6F2F9F"/>
                </a:solidFill>
                <a:latin typeface="PMingLiU"/>
                <a:cs typeface="PMingLiU"/>
              </a:rPr>
              <a:t>to  </a:t>
            </a:r>
            <a:r>
              <a:rPr sz="3200" spc="-190" dirty="0">
                <a:solidFill>
                  <a:srgbClr val="6F2F9F"/>
                </a:solidFill>
                <a:latin typeface="PMingLiU"/>
                <a:cs typeface="PMingLiU"/>
              </a:rPr>
              <a:t>recognize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faces </a:t>
            </a:r>
            <a:r>
              <a:rPr sz="3200" spc="-210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3200" spc="-165" dirty="0">
                <a:solidFill>
                  <a:srgbClr val="6F2F9F"/>
                </a:solidFill>
                <a:latin typeface="PMingLiU"/>
                <a:cs typeface="PMingLiU"/>
              </a:rPr>
              <a:t>facial</a:t>
            </a:r>
            <a:r>
              <a:rPr sz="3200" spc="-12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expressions.</a:t>
            </a:r>
            <a:endParaRPr sz="3200">
              <a:latin typeface="PMingLiU"/>
              <a:cs typeface="PMingLiU"/>
            </a:endParaRPr>
          </a:p>
          <a:p>
            <a:pPr marL="12700" marR="26670">
              <a:lnSpc>
                <a:spcPct val="100000"/>
              </a:lnSpc>
              <a:spcBef>
                <a:spcPts val="1065"/>
              </a:spcBef>
            </a:pPr>
            <a:r>
              <a:rPr sz="3200" spc="-150" dirty="0">
                <a:solidFill>
                  <a:srgbClr val="6F2F9F"/>
                </a:solidFill>
                <a:latin typeface="Arial"/>
                <a:cs typeface="Arial"/>
              </a:rPr>
              <a:t>“</a:t>
            </a:r>
            <a:r>
              <a:rPr sz="3200" spc="-15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thing </a:t>
            </a:r>
            <a:r>
              <a:rPr sz="3200" spc="-14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3200" spc="-170" dirty="0">
                <a:solidFill>
                  <a:srgbClr val="6F2F9F"/>
                </a:solidFill>
                <a:latin typeface="PMingLiU"/>
                <a:cs typeface="PMingLiU"/>
              </a:rPr>
              <a:t>to significantly </a:t>
            </a:r>
            <a:r>
              <a:rPr sz="3200" spc="-204" dirty="0">
                <a:solidFill>
                  <a:srgbClr val="6F2F9F"/>
                </a:solidFill>
                <a:latin typeface="PMingLiU"/>
                <a:cs typeface="PMingLiU"/>
              </a:rPr>
              <a:t>improve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the quality </a:t>
            </a:r>
            <a:r>
              <a:rPr sz="3200" spc="-185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3200" spc="-145" dirty="0">
                <a:solidFill>
                  <a:srgbClr val="6F2F9F"/>
                </a:solidFill>
                <a:latin typeface="PMingLiU"/>
                <a:cs typeface="PMingLiU"/>
              </a:rPr>
              <a:t>life</a:t>
            </a:r>
            <a:r>
              <a:rPr sz="3200" spc="-29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200" spc="-175" dirty="0">
                <a:solidFill>
                  <a:srgbClr val="6F2F9F"/>
                </a:solidFill>
                <a:latin typeface="PMingLiU"/>
                <a:cs typeface="PMingLiU"/>
              </a:rPr>
              <a:t>for  </a:t>
            </a:r>
            <a:r>
              <a:rPr sz="3200" spc="-180" dirty="0">
                <a:solidFill>
                  <a:srgbClr val="6F2F9F"/>
                </a:solidFill>
                <a:latin typeface="PMingLiU"/>
                <a:cs typeface="PMingLiU"/>
              </a:rPr>
              <a:t>blind</a:t>
            </a:r>
            <a:r>
              <a:rPr sz="3200" spc="-19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200" spc="-165" dirty="0">
                <a:solidFill>
                  <a:srgbClr val="6F2F9F"/>
                </a:solidFill>
                <a:latin typeface="PMingLiU"/>
                <a:cs typeface="PMingLiU"/>
              </a:rPr>
              <a:t>patients".</a:t>
            </a:r>
            <a:endParaRPr sz="32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183" y="1117091"/>
            <a:ext cx="3087624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501141"/>
            <a:ext cx="2374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70" dirty="0">
                <a:solidFill>
                  <a:srgbClr val="821A08"/>
                </a:solidFill>
                <a:latin typeface="Arial"/>
                <a:cs typeface="Arial"/>
              </a:rPr>
              <a:t>Conclusion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859" y="1680413"/>
            <a:ext cx="7997190" cy="346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indent="-473075">
              <a:lnSpc>
                <a:spcPts val="4530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Bionic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devices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are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being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developed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do </a:t>
            </a: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more</a:t>
            </a:r>
            <a:endParaRPr sz="3600">
              <a:latin typeface="PMingLiU"/>
              <a:cs typeface="PMingLiU"/>
            </a:endParaRPr>
          </a:p>
          <a:p>
            <a:pPr marL="195580">
              <a:lnSpc>
                <a:spcPts val="4215"/>
              </a:lnSpc>
            </a:pP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than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replace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defective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parts</a:t>
            </a:r>
            <a:endParaRPr sz="3600">
              <a:latin typeface="PMingLiU"/>
              <a:cs typeface="PMingLiU"/>
            </a:endParaRPr>
          </a:p>
          <a:p>
            <a:pPr marL="195580" marR="5080" indent="-182880">
              <a:lnSpc>
                <a:spcPct val="98400"/>
              </a:lnSpc>
              <a:spcBef>
                <a:spcPts val="200"/>
              </a:spcBef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340" dirty="0">
                <a:solidFill>
                  <a:srgbClr val="6F2F9F"/>
                </a:solidFill>
                <a:latin typeface="PMingLiU"/>
                <a:cs typeface="PMingLiU"/>
              </a:rPr>
              <a:t>We </a:t>
            </a:r>
            <a:r>
              <a:rPr sz="3600" spc="-280" dirty="0">
                <a:solidFill>
                  <a:srgbClr val="6F2F9F"/>
                </a:solidFill>
                <a:latin typeface="PMingLiU"/>
                <a:cs typeface="PMingLiU"/>
              </a:rPr>
              <a:t>may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not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restore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vision </a:t>
            </a:r>
            <a:r>
              <a:rPr sz="3600" spc="-180" dirty="0">
                <a:solidFill>
                  <a:srgbClr val="6F2F9F"/>
                </a:solidFill>
                <a:latin typeface="PMingLiU"/>
                <a:cs typeface="PMingLiU"/>
              </a:rPr>
              <a:t>fully,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but </a:t>
            </a:r>
            <a:r>
              <a:rPr sz="3600" spc="-285" dirty="0">
                <a:solidFill>
                  <a:srgbClr val="6F2F9F"/>
                </a:solidFill>
                <a:latin typeface="PMingLiU"/>
                <a:cs typeface="PMingLiU"/>
              </a:rPr>
              <a:t>we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can 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help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them </a:t>
            </a:r>
            <a:r>
              <a:rPr sz="3600" spc="-180" dirty="0">
                <a:solidFill>
                  <a:srgbClr val="6F2F9F"/>
                </a:solidFill>
                <a:latin typeface="PMingLiU"/>
                <a:cs typeface="PMingLiU"/>
              </a:rPr>
              <a:t>at least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find </a:t>
            </a:r>
            <a:r>
              <a:rPr sz="3600" spc="-180" dirty="0">
                <a:solidFill>
                  <a:srgbClr val="6F2F9F"/>
                </a:solidFill>
                <a:latin typeface="PMingLiU"/>
                <a:cs typeface="PMingLiU"/>
              </a:rPr>
              <a:t>their </a:t>
            </a: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way,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recognize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faces, 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read books,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distinguish </a:t>
            </a: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between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objects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such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as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cups 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plates, </a:t>
            </a: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above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all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lead </a:t>
            </a: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an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independent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life</a:t>
            </a:r>
            <a:endParaRPr sz="3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23" y="987552"/>
            <a:ext cx="3771900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397510"/>
            <a:ext cx="30848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821A08"/>
                </a:solidFill>
                <a:latin typeface="Trebuchet MS"/>
                <a:cs typeface="Trebuchet MS"/>
              </a:rPr>
              <a:t>References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364" y="1715465"/>
            <a:ext cx="7106284" cy="401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 indent="-316230">
              <a:lnSpc>
                <a:spcPts val="3055"/>
              </a:lnSpc>
              <a:buClr>
                <a:srgbClr val="C3250C"/>
              </a:buClr>
              <a:buSzPct val="125000"/>
              <a:buFont typeface="Wingdings"/>
              <a:buChar char=""/>
              <a:tabLst>
                <a:tab pos="328930" algn="l"/>
              </a:tabLst>
            </a:pPr>
            <a:r>
              <a:rPr sz="2400" spc="-160" dirty="0">
                <a:solidFill>
                  <a:srgbClr val="6F2F9F"/>
                </a:solidFill>
                <a:latin typeface="PMingLiU"/>
                <a:cs typeface="PMingLiU"/>
              </a:rPr>
              <a:t>K. </a:t>
            </a:r>
            <a:r>
              <a:rPr sz="2400" spc="-145" dirty="0">
                <a:solidFill>
                  <a:srgbClr val="6F2F9F"/>
                </a:solidFill>
                <a:latin typeface="PMingLiU"/>
                <a:cs typeface="PMingLiU"/>
              </a:rPr>
              <a:t>Pradeep, </a:t>
            </a:r>
            <a:r>
              <a:rPr sz="2400" spc="-155" dirty="0">
                <a:solidFill>
                  <a:srgbClr val="6F2F9F"/>
                </a:solidFill>
                <a:latin typeface="PMingLiU"/>
                <a:cs typeface="PMingLiU"/>
              </a:rPr>
              <a:t>K.Vasantha </a:t>
            </a:r>
            <a:r>
              <a:rPr sz="2400" spc="-170" dirty="0">
                <a:solidFill>
                  <a:srgbClr val="6F2F9F"/>
                </a:solidFill>
                <a:latin typeface="PMingLiU"/>
                <a:cs typeface="PMingLiU"/>
              </a:rPr>
              <a:t>Kokilam </a:t>
            </a:r>
            <a:r>
              <a:rPr sz="2400" spc="-165" dirty="0">
                <a:solidFill>
                  <a:srgbClr val="6F2F9F"/>
                </a:solidFill>
                <a:latin typeface="PMingLiU"/>
                <a:cs typeface="PMingLiU"/>
              </a:rPr>
              <a:t>and </a:t>
            </a:r>
            <a:r>
              <a:rPr sz="2400" spc="-155" dirty="0">
                <a:solidFill>
                  <a:srgbClr val="6F2F9F"/>
                </a:solidFill>
                <a:latin typeface="PMingLiU"/>
                <a:cs typeface="PMingLiU"/>
              </a:rPr>
              <a:t>C. </a:t>
            </a:r>
            <a:r>
              <a:rPr sz="2400" spc="-145" dirty="0">
                <a:solidFill>
                  <a:srgbClr val="6F2F9F"/>
                </a:solidFill>
                <a:latin typeface="PMingLiU"/>
                <a:cs typeface="PMingLiU"/>
              </a:rPr>
              <a:t>Sunitha </a:t>
            </a:r>
            <a:r>
              <a:rPr sz="2400" spc="-150" dirty="0">
                <a:solidFill>
                  <a:srgbClr val="6F2F9F"/>
                </a:solidFill>
                <a:latin typeface="PMingLiU"/>
                <a:cs typeface="PMingLiU"/>
              </a:rPr>
              <a:t>Proceedings</a:t>
            </a:r>
            <a:r>
              <a:rPr sz="2400" spc="9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2400" spc="-140" dirty="0">
                <a:solidFill>
                  <a:srgbClr val="6F2F9F"/>
                </a:solidFill>
                <a:latin typeface="PMingLiU"/>
                <a:cs typeface="PMingLiU"/>
              </a:rPr>
              <a:t>of</a:t>
            </a:r>
            <a:endParaRPr sz="2400">
              <a:latin typeface="PMingLiU"/>
              <a:cs typeface="PMingLiU"/>
            </a:endParaRPr>
          </a:p>
          <a:p>
            <a:pPr marL="194945">
              <a:lnSpc>
                <a:spcPts val="2810"/>
              </a:lnSpc>
            </a:pPr>
            <a:r>
              <a:rPr sz="2400" spc="-145" dirty="0">
                <a:solidFill>
                  <a:srgbClr val="6F2F9F"/>
                </a:solidFill>
                <a:latin typeface="PMingLiU"/>
                <a:cs typeface="PMingLiU"/>
              </a:rPr>
              <a:t>National </a:t>
            </a:r>
            <a:r>
              <a:rPr sz="2400" spc="-160" dirty="0">
                <a:solidFill>
                  <a:srgbClr val="6F2F9F"/>
                </a:solidFill>
                <a:latin typeface="PMingLiU"/>
                <a:cs typeface="PMingLiU"/>
              </a:rPr>
              <a:t>Conference </a:t>
            </a:r>
            <a:r>
              <a:rPr sz="2400" spc="-165" dirty="0">
                <a:solidFill>
                  <a:srgbClr val="6F2F9F"/>
                </a:solidFill>
                <a:latin typeface="PMingLiU"/>
                <a:cs typeface="PMingLiU"/>
              </a:rPr>
              <a:t>on </a:t>
            </a:r>
            <a:r>
              <a:rPr sz="2400" spc="-204" dirty="0">
                <a:solidFill>
                  <a:srgbClr val="6F2F9F"/>
                </a:solidFill>
                <a:latin typeface="PMingLiU"/>
                <a:cs typeface="PMingLiU"/>
              </a:rPr>
              <a:t>New </a:t>
            </a:r>
            <a:r>
              <a:rPr sz="2400" spc="-155" dirty="0">
                <a:solidFill>
                  <a:srgbClr val="6F2F9F"/>
                </a:solidFill>
                <a:latin typeface="PMingLiU"/>
                <a:cs typeface="PMingLiU"/>
              </a:rPr>
              <a:t>Horizons </a:t>
            </a:r>
            <a:r>
              <a:rPr sz="2400" spc="-130" dirty="0">
                <a:solidFill>
                  <a:srgbClr val="6F2F9F"/>
                </a:solidFill>
                <a:latin typeface="PMingLiU"/>
                <a:cs typeface="PMingLiU"/>
              </a:rPr>
              <a:t>in </a:t>
            </a:r>
            <a:r>
              <a:rPr sz="2400" spc="-155" dirty="0">
                <a:solidFill>
                  <a:srgbClr val="6F2F9F"/>
                </a:solidFill>
                <a:latin typeface="PMingLiU"/>
                <a:cs typeface="PMingLiU"/>
              </a:rPr>
              <a:t>IT </a:t>
            </a:r>
            <a:r>
              <a:rPr sz="2400" spc="-110" dirty="0">
                <a:solidFill>
                  <a:srgbClr val="6F2F9F"/>
                </a:solidFill>
                <a:latin typeface="PMingLiU"/>
                <a:cs typeface="PMingLiU"/>
              </a:rPr>
              <a:t>- </a:t>
            </a:r>
            <a:r>
              <a:rPr sz="2400" spc="-210" dirty="0">
                <a:solidFill>
                  <a:srgbClr val="6F2F9F"/>
                </a:solidFill>
                <a:latin typeface="PMingLiU"/>
                <a:cs typeface="PMingLiU"/>
              </a:rPr>
              <a:t>NCNHIT</a:t>
            </a:r>
            <a:r>
              <a:rPr sz="2400" spc="3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2400" spc="-170" dirty="0">
                <a:solidFill>
                  <a:srgbClr val="6F2F9F"/>
                </a:solidFill>
                <a:latin typeface="PMingLiU"/>
                <a:cs typeface="PMingLiU"/>
              </a:rPr>
              <a:t>2013</a:t>
            </a:r>
            <a:endParaRPr sz="2400">
              <a:latin typeface="PMingLiU"/>
              <a:cs typeface="PMingLiU"/>
            </a:endParaRPr>
          </a:p>
          <a:p>
            <a:pPr marL="194945" marR="5080" indent="-182880">
              <a:lnSpc>
                <a:spcPct val="95400"/>
              </a:lnSpc>
              <a:spcBef>
                <a:spcPts val="345"/>
              </a:spcBef>
              <a:buClr>
                <a:srgbClr val="C3250C"/>
              </a:buClr>
              <a:buSzPct val="125000"/>
              <a:buFont typeface="Wingdings"/>
              <a:buChar char=""/>
              <a:tabLst>
                <a:tab pos="328295" algn="l"/>
              </a:tabLst>
            </a:pPr>
            <a:r>
              <a:rPr sz="2400" spc="-240" dirty="0">
                <a:solidFill>
                  <a:srgbClr val="6F2F9F"/>
                </a:solidFill>
                <a:latin typeface="Arial"/>
                <a:cs typeface="Arial"/>
              </a:rPr>
              <a:t>Bionic </a:t>
            </a:r>
            <a:r>
              <a:rPr sz="2400" spc="-385" dirty="0">
                <a:solidFill>
                  <a:srgbClr val="6F2F9F"/>
                </a:solidFill>
                <a:latin typeface="Arial"/>
                <a:cs typeface="Arial"/>
              </a:rPr>
              <a:t>Eye </a:t>
            </a:r>
            <a:r>
              <a:rPr sz="2400" spc="-310" dirty="0">
                <a:solidFill>
                  <a:srgbClr val="6F2F9F"/>
                </a:solidFill>
                <a:latin typeface="Arial"/>
                <a:cs typeface="Arial"/>
              </a:rPr>
              <a:t>Technology: </a:t>
            </a:r>
            <a:r>
              <a:rPr sz="2400" spc="-290" dirty="0">
                <a:solidFill>
                  <a:srgbClr val="6F2F9F"/>
                </a:solidFill>
                <a:latin typeface="Arial"/>
                <a:cs typeface="Arial"/>
              </a:rPr>
              <a:t>An </a:t>
            </a:r>
            <a:r>
              <a:rPr sz="2400" spc="-365" dirty="0">
                <a:solidFill>
                  <a:srgbClr val="6F2F9F"/>
                </a:solidFill>
                <a:latin typeface="Arial"/>
                <a:cs typeface="Arial"/>
              </a:rPr>
              <a:t>Advanced </a:t>
            </a:r>
            <a:r>
              <a:rPr sz="2400" spc="-290" dirty="0">
                <a:solidFill>
                  <a:srgbClr val="6F2F9F"/>
                </a:solidFill>
                <a:latin typeface="Arial"/>
                <a:cs typeface="Arial"/>
              </a:rPr>
              <a:t>Version </a:t>
            </a:r>
            <a:r>
              <a:rPr sz="2400" spc="-200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400" spc="-140" dirty="0">
                <a:solidFill>
                  <a:srgbClr val="6F2F9F"/>
                </a:solidFill>
                <a:latin typeface="Arial"/>
                <a:cs typeface="Arial"/>
              </a:rPr>
              <a:t>Artificial </a:t>
            </a:r>
            <a:r>
              <a:rPr sz="2400" spc="-190" dirty="0">
                <a:solidFill>
                  <a:srgbClr val="6F2F9F"/>
                </a:solidFill>
                <a:latin typeface="Arial"/>
                <a:cs typeface="Arial"/>
              </a:rPr>
              <a:t>Vision”,  </a:t>
            </a:r>
            <a:r>
              <a:rPr sz="2400" spc="-165" dirty="0">
                <a:solidFill>
                  <a:srgbClr val="6F2F9F"/>
                </a:solidFill>
                <a:latin typeface="PMingLiU"/>
                <a:cs typeface="PMingLiU"/>
              </a:rPr>
              <a:t>Academia, </a:t>
            </a:r>
            <a:r>
              <a:rPr sz="2400" spc="-175" dirty="0">
                <a:solidFill>
                  <a:srgbClr val="6F2F9F"/>
                </a:solidFill>
                <a:latin typeface="PMingLiU"/>
                <a:cs typeface="PMingLiU"/>
              </a:rPr>
              <a:t>Volume </a:t>
            </a:r>
            <a:r>
              <a:rPr sz="2400" spc="-125" dirty="0">
                <a:solidFill>
                  <a:srgbClr val="6F2F9F"/>
                </a:solidFill>
                <a:latin typeface="PMingLiU"/>
                <a:cs typeface="PMingLiU"/>
              </a:rPr>
              <a:t>2, </a:t>
            </a:r>
            <a:r>
              <a:rPr sz="2400" spc="-135" dirty="0">
                <a:solidFill>
                  <a:srgbClr val="6F2F9F"/>
                </a:solidFill>
                <a:latin typeface="PMingLiU"/>
                <a:cs typeface="PMingLiU"/>
              </a:rPr>
              <a:t>Issue </a:t>
            </a:r>
            <a:r>
              <a:rPr sz="2400" spc="-130" dirty="0">
                <a:solidFill>
                  <a:srgbClr val="6F2F9F"/>
                </a:solidFill>
                <a:latin typeface="PMingLiU"/>
                <a:cs typeface="PMingLiU"/>
              </a:rPr>
              <a:t>7, July,</a:t>
            </a:r>
            <a:r>
              <a:rPr sz="2400" spc="-5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2400" spc="-170" dirty="0">
                <a:solidFill>
                  <a:srgbClr val="6F2F9F"/>
                </a:solidFill>
                <a:latin typeface="PMingLiU"/>
                <a:cs typeface="PMingLiU"/>
              </a:rPr>
              <a:t>2012</a:t>
            </a:r>
            <a:endParaRPr sz="2400">
              <a:latin typeface="PMingLiU"/>
              <a:cs typeface="PMingLiU"/>
            </a:endParaRPr>
          </a:p>
          <a:p>
            <a:pPr marL="194945" marR="671830" indent="-182880">
              <a:lnSpc>
                <a:spcPct val="97700"/>
              </a:lnSpc>
              <a:spcBef>
                <a:spcPts val="260"/>
              </a:spcBef>
              <a:buClr>
                <a:srgbClr val="C3250C"/>
              </a:buClr>
              <a:buSzPct val="125000"/>
              <a:buFont typeface="Wingdings"/>
              <a:buChar char=""/>
              <a:tabLst>
                <a:tab pos="328930" algn="l"/>
              </a:tabLst>
            </a:pPr>
            <a:r>
              <a:rPr sz="2400" spc="-155" dirty="0">
                <a:solidFill>
                  <a:srgbClr val="6F2F9F"/>
                </a:solidFill>
                <a:latin typeface="PMingLiU"/>
                <a:cs typeface="PMingLiU"/>
              </a:rPr>
              <a:t>C. </a:t>
            </a:r>
            <a:r>
              <a:rPr sz="2400" spc="-160" dirty="0">
                <a:solidFill>
                  <a:srgbClr val="6F2F9F"/>
                </a:solidFill>
                <a:latin typeface="PMingLiU"/>
                <a:cs typeface="PMingLiU"/>
              </a:rPr>
              <a:t>V. </a:t>
            </a:r>
            <a:r>
              <a:rPr sz="2400" spc="-145" dirty="0">
                <a:solidFill>
                  <a:srgbClr val="6F2F9F"/>
                </a:solidFill>
                <a:latin typeface="PMingLiU"/>
                <a:cs typeface="PMingLiU"/>
              </a:rPr>
              <a:t>Krishnaveni, </a:t>
            </a:r>
            <a:r>
              <a:rPr sz="2400" spc="-180" dirty="0">
                <a:solidFill>
                  <a:srgbClr val="6F2F9F"/>
                </a:solidFill>
                <a:latin typeface="PMingLiU"/>
                <a:cs typeface="PMingLiU"/>
              </a:rPr>
              <a:t>2Ramesh </a:t>
            </a:r>
            <a:r>
              <a:rPr sz="2400" spc="-215" dirty="0">
                <a:solidFill>
                  <a:srgbClr val="6F2F9F"/>
                </a:solidFill>
                <a:latin typeface="PMingLiU"/>
                <a:cs typeface="PMingLiU"/>
              </a:rPr>
              <a:t>B </a:t>
            </a:r>
            <a:r>
              <a:rPr sz="2400" spc="-155" dirty="0">
                <a:solidFill>
                  <a:srgbClr val="6F2F9F"/>
                </a:solidFill>
                <a:latin typeface="PMingLiU"/>
                <a:cs typeface="PMingLiU"/>
              </a:rPr>
              <a:t>Lakkakula, </a:t>
            </a:r>
            <a:r>
              <a:rPr sz="2400" spc="-160" dirty="0">
                <a:solidFill>
                  <a:srgbClr val="6F2F9F"/>
                </a:solidFill>
                <a:latin typeface="PMingLiU"/>
                <a:cs typeface="PMingLiU"/>
              </a:rPr>
              <a:t>3Sunki </a:t>
            </a:r>
            <a:r>
              <a:rPr sz="2400" spc="-175" dirty="0">
                <a:solidFill>
                  <a:srgbClr val="6F2F9F"/>
                </a:solidFill>
                <a:latin typeface="PMingLiU"/>
                <a:cs typeface="PMingLiU"/>
              </a:rPr>
              <a:t>Manasa  </a:t>
            </a:r>
            <a:r>
              <a:rPr sz="2400" spc="-145" dirty="0">
                <a:solidFill>
                  <a:srgbClr val="6F2F9F"/>
                </a:solidFill>
                <a:latin typeface="PMingLiU"/>
                <a:cs typeface="PMingLiU"/>
              </a:rPr>
              <a:t>1,2,3Dept. </a:t>
            </a:r>
            <a:r>
              <a:rPr sz="2400" spc="-140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2400" spc="-135" dirty="0">
                <a:solidFill>
                  <a:srgbClr val="6F2F9F"/>
                </a:solidFill>
                <a:latin typeface="PMingLiU"/>
                <a:cs typeface="PMingLiU"/>
              </a:rPr>
              <a:t>IT, </a:t>
            </a:r>
            <a:r>
              <a:rPr sz="2400" spc="-165" dirty="0">
                <a:solidFill>
                  <a:srgbClr val="6F2F9F"/>
                </a:solidFill>
                <a:latin typeface="PMingLiU"/>
                <a:cs typeface="PMingLiU"/>
              </a:rPr>
              <a:t>Bhoj </a:t>
            </a:r>
            <a:r>
              <a:rPr sz="2400" spc="-175" dirty="0">
                <a:solidFill>
                  <a:srgbClr val="6F2F9F"/>
                </a:solidFill>
                <a:latin typeface="PMingLiU"/>
                <a:cs typeface="PMingLiU"/>
              </a:rPr>
              <a:t>Reddy </a:t>
            </a:r>
            <a:r>
              <a:rPr sz="2400" spc="-150" dirty="0">
                <a:solidFill>
                  <a:srgbClr val="6F2F9F"/>
                </a:solidFill>
                <a:latin typeface="PMingLiU"/>
                <a:cs typeface="PMingLiU"/>
              </a:rPr>
              <a:t>Engineering </a:t>
            </a:r>
            <a:r>
              <a:rPr sz="2400" spc="-140" dirty="0">
                <a:solidFill>
                  <a:srgbClr val="6F2F9F"/>
                </a:solidFill>
                <a:latin typeface="PMingLiU"/>
                <a:cs typeface="PMingLiU"/>
              </a:rPr>
              <a:t>College, </a:t>
            </a:r>
            <a:r>
              <a:rPr sz="2400" spc="-160" dirty="0">
                <a:solidFill>
                  <a:srgbClr val="6F2F9F"/>
                </a:solidFill>
                <a:latin typeface="PMingLiU"/>
                <a:cs typeface="PMingLiU"/>
              </a:rPr>
              <a:t>Hyderabad,  </a:t>
            </a:r>
            <a:r>
              <a:rPr sz="2400" spc="-150" dirty="0">
                <a:solidFill>
                  <a:srgbClr val="6F2F9F"/>
                </a:solidFill>
                <a:latin typeface="PMingLiU"/>
                <a:cs typeface="PMingLiU"/>
              </a:rPr>
              <a:t>AP,India</a:t>
            </a:r>
            <a:endParaRPr sz="2400">
              <a:latin typeface="PMingLiU"/>
              <a:cs typeface="PMingLiU"/>
            </a:endParaRPr>
          </a:p>
          <a:p>
            <a:pPr marL="194945" marR="160020" indent="-182880">
              <a:lnSpc>
                <a:spcPct val="97700"/>
              </a:lnSpc>
              <a:spcBef>
                <a:spcPts val="265"/>
              </a:spcBef>
              <a:buClr>
                <a:srgbClr val="C3250C"/>
              </a:buClr>
              <a:buSzPct val="125000"/>
              <a:buFont typeface="Wingdings"/>
              <a:buChar char=""/>
              <a:tabLst>
                <a:tab pos="328295" algn="l"/>
              </a:tabLst>
            </a:pPr>
            <a:r>
              <a:rPr sz="2400" spc="-165" dirty="0">
                <a:solidFill>
                  <a:srgbClr val="6F2F9F"/>
                </a:solidFill>
                <a:latin typeface="PMingLiU"/>
                <a:cs typeface="PMingLiU"/>
              </a:rPr>
              <a:t>Praveenkumar </a:t>
            </a:r>
            <a:r>
              <a:rPr sz="2400" spc="-155" dirty="0">
                <a:solidFill>
                  <a:srgbClr val="6F2F9F"/>
                </a:solidFill>
                <a:latin typeface="PMingLiU"/>
                <a:cs typeface="PMingLiU"/>
              </a:rPr>
              <a:t>Narayanan, </a:t>
            </a:r>
            <a:r>
              <a:rPr sz="2400" spc="-180" dirty="0">
                <a:solidFill>
                  <a:srgbClr val="6F2F9F"/>
                </a:solidFill>
                <a:latin typeface="PMingLiU"/>
                <a:cs typeface="PMingLiU"/>
              </a:rPr>
              <a:t>Guhan </a:t>
            </a:r>
            <a:r>
              <a:rPr sz="2400" spc="-175" dirty="0">
                <a:solidFill>
                  <a:srgbClr val="6F2F9F"/>
                </a:solidFill>
                <a:latin typeface="PMingLiU"/>
                <a:cs typeface="PMingLiU"/>
              </a:rPr>
              <a:t>Senthil</a:t>
            </a:r>
            <a:r>
              <a:rPr sz="2400" i="1" spc="-175" dirty="0">
                <a:solidFill>
                  <a:srgbClr val="6F2F9F"/>
                </a:solidFill>
                <a:latin typeface="Times New Roman"/>
                <a:cs typeface="Times New Roman"/>
              </a:rPr>
              <a:t>2011 </a:t>
            </a:r>
            <a:r>
              <a:rPr sz="2400" i="1" spc="-195" dirty="0">
                <a:solidFill>
                  <a:srgbClr val="6F2F9F"/>
                </a:solidFill>
                <a:latin typeface="Times New Roman"/>
                <a:cs typeface="Times New Roman"/>
              </a:rPr>
              <a:t>International  </a:t>
            </a:r>
            <a:r>
              <a:rPr sz="2400" i="1" spc="-225" dirty="0">
                <a:solidFill>
                  <a:srgbClr val="6F2F9F"/>
                </a:solidFill>
                <a:latin typeface="Times New Roman"/>
                <a:cs typeface="Times New Roman"/>
              </a:rPr>
              <a:t>Conference </a:t>
            </a:r>
            <a:r>
              <a:rPr sz="2400" i="1" spc="-240" dirty="0">
                <a:solidFill>
                  <a:srgbClr val="6F2F9F"/>
                </a:solidFill>
                <a:latin typeface="Times New Roman"/>
                <a:cs typeface="Times New Roman"/>
              </a:rPr>
              <a:t>on </a:t>
            </a:r>
            <a:r>
              <a:rPr sz="2400" i="1" spc="-180" dirty="0">
                <a:solidFill>
                  <a:srgbClr val="6F2F9F"/>
                </a:solidFill>
                <a:latin typeface="Times New Roman"/>
                <a:cs typeface="Times New Roman"/>
              </a:rPr>
              <a:t>Life </a:t>
            </a:r>
            <a:r>
              <a:rPr sz="2400" i="1" spc="-210" dirty="0">
                <a:solidFill>
                  <a:srgbClr val="6F2F9F"/>
                </a:solidFill>
                <a:latin typeface="Times New Roman"/>
                <a:cs typeface="Times New Roman"/>
              </a:rPr>
              <a:t>Science </a:t>
            </a:r>
            <a:r>
              <a:rPr sz="2400" i="1" spc="-245" dirty="0">
                <a:solidFill>
                  <a:srgbClr val="6F2F9F"/>
                </a:solidFill>
                <a:latin typeface="Times New Roman"/>
                <a:cs typeface="Times New Roman"/>
              </a:rPr>
              <a:t>and </a:t>
            </a:r>
            <a:r>
              <a:rPr sz="2400" i="1" spc="-225" dirty="0">
                <a:solidFill>
                  <a:srgbClr val="6F2F9F"/>
                </a:solidFill>
                <a:latin typeface="Times New Roman"/>
                <a:cs typeface="Times New Roman"/>
              </a:rPr>
              <a:t>Technology </a:t>
            </a:r>
            <a:r>
              <a:rPr sz="2400" i="1" spc="-275" dirty="0">
                <a:solidFill>
                  <a:srgbClr val="6F2F9F"/>
                </a:solidFill>
                <a:latin typeface="Times New Roman"/>
                <a:cs typeface="Times New Roman"/>
              </a:rPr>
              <a:t>IPCBEE </a:t>
            </a:r>
            <a:r>
              <a:rPr sz="2400" i="1" spc="-190" dirty="0">
                <a:solidFill>
                  <a:srgbClr val="6F2F9F"/>
                </a:solidFill>
                <a:latin typeface="Times New Roman"/>
                <a:cs typeface="Times New Roman"/>
              </a:rPr>
              <a:t>vol.3 </a:t>
            </a:r>
            <a:r>
              <a:rPr sz="2400" i="1" spc="-215" dirty="0">
                <a:solidFill>
                  <a:srgbClr val="6F2F9F"/>
                </a:solidFill>
                <a:latin typeface="Times New Roman"/>
                <a:cs typeface="Times New Roman"/>
              </a:rPr>
              <a:t>(2011) </a:t>
            </a:r>
            <a:r>
              <a:rPr sz="2400" i="1" spc="-355" dirty="0">
                <a:solidFill>
                  <a:srgbClr val="6F2F9F"/>
                </a:solidFill>
                <a:latin typeface="Times New Roman"/>
                <a:cs typeface="Times New Roman"/>
              </a:rPr>
              <a:t>©  </a:t>
            </a:r>
            <a:r>
              <a:rPr sz="2400" i="1" spc="-215" dirty="0">
                <a:solidFill>
                  <a:srgbClr val="6F2F9F"/>
                </a:solidFill>
                <a:latin typeface="Times New Roman"/>
                <a:cs typeface="Times New Roman"/>
              </a:rPr>
              <a:t>(2011) </a:t>
            </a:r>
            <a:r>
              <a:rPr sz="2400" i="1" spc="-240" dirty="0">
                <a:solidFill>
                  <a:srgbClr val="6F2F9F"/>
                </a:solidFill>
                <a:latin typeface="Times New Roman"/>
                <a:cs typeface="Times New Roman"/>
              </a:rPr>
              <a:t>IACSIT </a:t>
            </a:r>
            <a:r>
              <a:rPr sz="2400" i="1" spc="-195" dirty="0">
                <a:solidFill>
                  <a:srgbClr val="6F2F9F"/>
                </a:solidFill>
                <a:latin typeface="Times New Roman"/>
                <a:cs typeface="Times New Roman"/>
              </a:rPr>
              <a:t>Press,</a:t>
            </a:r>
            <a:r>
              <a:rPr sz="2400" i="1" spc="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i="1" spc="-225" dirty="0">
                <a:solidFill>
                  <a:srgbClr val="6F2F9F"/>
                </a:solidFill>
                <a:latin typeface="Times New Roman"/>
                <a:cs typeface="Times New Roman"/>
              </a:rPr>
              <a:t>Singapore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632" y="1632026"/>
            <a:ext cx="37363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3135" marR="5080" indent="-94106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  </a:t>
            </a:r>
            <a:r>
              <a:rPr spc="-7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616707" y="2817876"/>
            <a:ext cx="3557016" cy="2563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583" y="812291"/>
            <a:ext cx="3413760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196341"/>
            <a:ext cx="2696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85" dirty="0">
                <a:solidFill>
                  <a:srgbClr val="821A08"/>
                </a:solidFill>
                <a:latin typeface="Arial"/>
                <a:cs typeface="Arial"/>
              </a:rPr>
              <a:t>Introduction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59" y="1715465"/>
            <a:ext cx="7227570" cy="3834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indent="-473075" algn="just">
              <a:lnSpc>
                <a:spcPts val="4370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Bionic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bio-electronic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eye.</a:t>
            </a:r>
            <a:endParaRPr sz="3600">
              <a:latin typeface="PMingLiU"/>
              <a:cs typeface="PMingLiU"/>
            </a:endParaRPr>
          </a:p>
          <a:p>
            <a:pPr marL="195580" marR="6350" indent="-182880" algn="just">
              <a:lnSpc>
                <a:spcPct val="85800"/>
              </a:lnSpc>
              <a:spcBef>
                <a:spcPts val="530"/>
              </a:spcBef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Bionic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replaces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functionality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part 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or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whole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eye.</a:t>
            </a:r>
            <a:endParaRPr sz="3600">
              <a:latin typeface="PMingLiU"/>
              <a:cs typeface="PMingLiU"/>
            </a:endParaRPr>
          </a:p>
          <a:p>
            <a:pPr marL="195580" marR="5080" indent="-182880" algn="just">
              <a:lnSpc>
                <a:spcPct val="88600"/>
              </a:lnSpc>
              <a:spcBef>
                <a:spcPts val="320"/>
              </a:spcBef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In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our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proposed </a:t>
            </a: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method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of bionic eye,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 small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and</a:t>
            </a:r>
            <a:r>
              <a:rPr sz="3600" spc="45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powerful 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camera 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powered by 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nanogenerator,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implanted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inside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390" dirty="0">
                <a:solidFill>
                  <a:srgbClr val="6F2F9F"/>
                </a:solidFill>
                <a:latin typeface="Arial"/>
                <a:cs typeface="Arial"/>
              </a:rPr>
              <a:t>patient’s 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rather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than </a:t>
            </a: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worn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on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pair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of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glasses</a:t>
            </a:r>
            <a:endParaRPr sz="3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008" y="612648"/>
            <a:ext cx="3642360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3300" y="612648"/>
            <a:ext cx="877824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5720" y="612648"/>
            <a:ext cx="3709416" cy="443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58623"/>
            <a:ext cx="65633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630" dirty="0">
                <a:solidFill>
                  <a:srgbClr val="821A08"/>
                </a:solidFill>
                <a:latin typeface="Arial"/>
                <a:cs typeface="Arial"/>
              </a:rPr>
              <a:t>The </a:t>
            </a:r>
            <a:r>
              <a:rPr sz="4300" spc="-685" dirty="0">
                <a:solidFill>
                  <a:srgbClr val="821A08"/>
                </a:solidFill>
                <a:latin typeface="Arial"/>
                <a:cs typeface="Arial"/>
              </a:rPr>
              <a:t>Human </a:t>
            </a:r>
            <a:r>
              <a:rPr sz="4300" spc="-795" dirty="0">
                <a:solidFill>
                  <a:srgbClr val="821A08"/>
                </a:solidFill>
                <a:latin typeface="Arial"/>
                <a:cs typeface="Arial"/>
              </a:rPr>
              <a:t>eye </a:t>
            </a:r>
            <a:r>
              <a:rPr sz="4100" spc="-265" dirty="0">
                <a:solidFill>
                  <a:srgbClr val="821A08"/>
                </a:solidFill>
                <a:latin typeface="Arial"/>
                <a:cs typeface="Arial"/>
              </a:rPr>
              <a:t>: </a:t>
            </a:r>
            <a:r>
              <a:rPr sz="3200" spc="-405" dirty="0">
                <a:solidFill>
                  <a:srgbClr val="821A08"/>
                </a:solidFill>
                <a:latin typeface="Arial"/>
                <a:cs typeface="Arial"/>
              </a:rPr>
              <a:t>Structure </a:t>
            </a:r>
            <a:r>
              <a:rPr sz="3200" spc="-515" dirty="0">
                <a:solidFill>
                  <a:srgbClr val="821A08"/>
                </a:solidFill>
                <a:latin typeface="Arial"/>
                <a:cs typeface="Arial"/>
              </a:rPr>
              <a:t>and</a:t>
            </a:r>
            <a:r>
              <a:rPr sz="3200" spc="-565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3200" spc="-430" dirty="0">
                <a:solidFill>
                  <a:srgbClr val="821A08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1528013"/>
            <a:ext cx="7723505" cy="416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indent="-473075" algn="just">
              <a:lnSpc>
                <a:spcPts val="4530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54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85" dirty="0">
                <a:solidFill>
                  <a:srgbClr val="6F2F9F"/>
                </a:solidFill>
                <a:latin typeface="PMingLiU"/>
                <a:cs typeface="PMingLiU"/>
              </a:rPr>
              <a:t>Human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an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organ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that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reacts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to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80" dirty="0">
                <a:solidFill>
                  <a:srgbClr val="6F2F9F"/>
                </a:solidFill>
                <a:latin typeface="PMingLiU"/>
                <a:cs typeface="PMingLiU"/>
              </a:rPr>
              <a:t>light</a:t>
            </a:r>
            <a:endParaRPr sz="3600">
              <a:latin typeface="PMingLiU"/>
              <a:cs typeface="PMingLiU"/>
            </a:endParaRPr>
          </a:p>
          <a:p>
            <a:pPr marL="195580" algn="just">
              <a:lnSpc>
                <a:spcPts val="4215"/>
              </a:lnSpc>
            </a:pP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for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several</a:t>
            </a:r>
            <a:r>
              <a:rPr sz="3600" spc="-24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purposes.</a:t>
            </a:r>
            <a:endParaRPr sz="3600">
              <a:latin typeface="PMingLiU"/>
              <a:cs typeface="PMingLiU"/>
            </a:endParaRPr>
          </a:p>
          <a:p>
            <a:pPr marL="195580" marR="6350" indent="-182880" algn="just">
              <a:lnSpc>
                <a:spcPct val="95400"/>
              </a:lnSpc>
              <a:spcBef>
                <a:spcPts val="370"/>
              </a:spcBef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important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part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responsible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for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vision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</a:t>
            </a:r>
            <a:r>
              <a:rPr sz="3600" spc="-30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80" dirty="0">
                <a:solidFill>
                  <a:srgbClr val="6F2F9F"/>
                </a:solidFill>
                <a:latin typeface="PMingLiU"/>
                <a:cs typeface="PMingLiU"/>
              </a:rPr>
              <a:t>retina.</a:t>
            </a:r>
            <a:endParaRPr sz="3600">
              <a:latin typeface="PMingLiU"/>
              <a:cs typeface="PMingLiU"/>
            </a:endParaRPr>
          </a:p>
          <a:p>
            <a:pPr marL="195580" marR="5080" indent="-182880" algn="just">
              <a:lnSpc>
                <a:spcPct val="97700"/>
              </a:lnSpc>
              <a:spcBef>
                <a:spcPts val="245"/>
              </a:spcBef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retina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180" dirty="0">
                <a:solidFill>
                  <a:srgbClr val="6F2F9F"/>
                </a:solidFill>
                <a:latin typeface="PMingLiU"/>
                <a:cs typeface="PMingLiU"/>
              </a:rPr>
              <a:t>light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sensitive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tissue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lining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 inner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surface of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eye.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Light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falling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on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3600" spc="-165" dirty="0">
                <a:solidFill>
                  <a:srgbClr val="6F2F9F"/>
                </a:solidFill>
                <a:latin typeface="PMingLiU"/>
                <a:cs typeface="PMingLiU"/>
              </a:rPr>
              <a:t>is 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focused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on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to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sheet of </a:t>
            </a:r>
            <a:r>
              <a:rPr sz="3600" spc="-180" dirty="0">
                <a:solidFill>
                  <a:srgbClr val="6F2F9F"/>
                </a:solidFill>
                <a:latin typeface="PMingLiU"/>
                <a:cs typeface="PMingLiU"/>
              </a:rPr>
              <a:t>light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sensitive</a:t>
            </a:r>
            <a:r>
              <a:rPr sz="3600" spc="-26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75" dirty="0">
                <a:solidFill>
                  <a:srgbClr val="6F2F9F"/>
                </a:solidFill>
                <a:latin typeface="PMingLiU"/>
                <a:cs typeface="PMingLiU"/>
              </a:rPr>
              <a:t>cells.</a:t>
            </a:r>
            <a:endParaRPr sz="3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364" y="6297166"/>
            <a:ext cx="5908547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5964" y="5883351"/>
            <a:ext cx="5435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5" dirty="0">
                <a:solidFill>
                  <a:srgbClr val="6F2F9F"/>
                </a:solidFill>
                <a:latin typeface="Arial"/>
                <a:cs typeface="Arial"/>
              </a:rPr>
              <a:t>Fig.: </a:t>
            </a:r>
            <a:r>
              <a:rPr sz="3200" b="1" spc="-320" dirty="0">
                <a:solidFill>
                  <a:srgbClr val="6F2F9F"/>
                </a:solidFill>
                <a:latin typeface="Arial"/>
                <a:cs typeface="Arial"/>
              </a:rPr>
              <a:t>Internal </a:t>
            </a:r>
            <a:r>
              <a:rPr sz="3200" b="1" spc="-405" dirty="0">
                <a:solidFill>
                  <a:srgbClr val="6F2F9F"/>
                </a:solidFill>
                <a:latin typeface="Arial"/>
                <a:cs typeface="Arial"/>
              </a:rPr>
              <a:t>Structure </a:t>
            </a:r>
            <a:r>
              <a:rPr sz="3200" b="1" spc="-440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3200" b="1" spc="-509" dirty="0">
                <a:solidFill>
                  <a:srgbClr val="6F2F9F"/>
                </a:solidFill>
                <a:latin typeface="Arial"/>
                <a:cs typeface="Arial"/>
              </a:rPr>
              <a:t>Human</a:t>
            </a:r>
            <a:r>
              <a:rPr sz="3200" b="1" spc="-67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200" b="1" spc="-520" dirty="0">
                <a:solidFill>
                  <a:srgbClr val="6F2F9F"/>
                </a:solidFill>
                <a:latin typeface="Arial"/>
                <a:cs typeface="Arial"/>
              </a:rPr>
              <a:t>Eye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57200"/>
            <a:ext cx="7772400" cy="532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384" y="812291"/>
            <a:ext cx="4707636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96341"/>
            <a:ext cx="3995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85" dirty="0">
                <a:solidFill>
                  <a:srgbClr val="821A08"/>
                </a:solidFill>
                <a:latin typeface="Arial"/>
                <a:cs typeface="Arial"/>
              </a:rPr>
              <a:t>Diseases </a:t>
            </a:r>
            <a:r>
              <a:rPr sz="4800" spc="-660" dirty="0">
                <a:solidFill>
                  <a:srgbClr val="821A08"/>
                </a:solidFill>
                <a:latin typeface="Arial"/>
                <a:cs typeface="Arial"/>
              </a:rPr>
              <a:t>of </a:t>
            </a:r>
            <a:r>
              <a:rPr sz="4800" spc="-690" dirty="0">
                <a:solidFill>
                  <a:srgbClr val="821A08"/>
                </a:solidFill>
                <a:latin typeface="Arial"/>
                <a:cs typeface="Arial"/>
              </a:rPr>
              <a:t>the</a:t>
            </a:r>
            <a:r>
              <a:rPr sz="4800" spc="-760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800" spc="-780" dirty="0">
                <a:solidFill>
                  <a:srgbClr val="821A08"/>
                </a:solidFill>
                <a:latin typeface="Arial"/>
                <a:cs typeface="Arial"/>
              </a:rPr>
              <a:t>Eye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622" y="1879219"/>
            <a:ext cx="369442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Retinitis</a:t>
            </a: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Pigmentosa</a:t>
            </a:r>
            <a:endParaRPr sz="3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F2F9F"/>
              </a:buClr>
              <a:buFont typeface="Wingdings"/>
              <a:buChar char=""/>
            </a:pPr>
            <a:endParaRPr sz="3050">
              <a:latin typeface="PMingLiU"/>
              <a:cs typeface="PMingLiU"/>
            </a:endParaRPr>
          </a:p>
          <a:p>
            <a:pPr marL="376555" indent="-364490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Macular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Degeneration</a:t>
            </a:r>
            <a:endParaRPr sz="3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583" y="573023"/>
            <a:ext cx="2638043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5916" y="573023"/>
            <a:ext cx="1043940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6144" y="573023"/>
            <a:ext cx="2868168" cy="662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0"/>
            <a:ext cx="4347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5" dirty="0">
                <a:solidFill>
                  <a:srgbClr val="821A08"/>
                </a:solidFill>
                <a:latin typeface="Arial"/>
                <a:cs typeface="Arial"/>
              </a:rPr>
              <a:t>Retinitis</a:t>
            </a:r>
            <a:r>
              <a:rPr sz="4800" spc="-445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800" spc="-815" dirty="0">
                <a:solidFill>
                  <a:srgbClr val="821A08"/>
                </a:solidFill>
                <a:latin typeface="Arial"/>
                <a:cs typeface="Arial"/>
              </a:rPr>
              <a:t>Pigmentosa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964" y="1154379"/>
            <a:ext cx="6860540" cy="338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indent="-473075">
              <a:lnSpc>
                <a:spcPts val="45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Hereditary Genetic</a:t>
            </a:r>
            <a:r>
              <a:rPr sz="3600" spc="-27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Disease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4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Peripheral </a:t>
            </a:r>
            <a:r>
              <a:rPr sz="3600" spc="-254" dirty="0">
                <a:solidFill>
                  <a:srgbClr val="6F2F9F"/>
                </a:solidFill>
                <a:latin typeface="PMingLiU"/>
                <a:cs typeface="PMingLiU"/>
              </a:rPr>
              <a:t>Rods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degenerate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4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Gradually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progresses 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towards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center of</a:t>
            </a: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 eye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4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Spares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the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foveal</a:t>
            </a:r>
            <a:r>
              <a:rPr sz="3600" spc="-23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region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530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Tunnel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vision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185" dirty="0">
                <a:solidFill>
                  <a:srgbClr val="6F2F9F"/>
                </a:solidFill>
                <a:latin typeface="PMingLiU"/>
                <a:cs typeface="PMingLiU"/>
              </a:rPr>
              <a:t>results</a:t>
            </a:r>
            <a:endParaRPr sz="36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990600"/>
            <a:ext cx="8153400" cy="54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183" y="812291"/>
            <a:ext cx="5254752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196341"/>
            <a:ext cx="4538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70" dirty="0">
                <a:solidFill>
                  <a:srgbClr val="821A08"/>
                </a:solidFill>
                <a:latin typeface="Arial"/>
                <a:cs typeface="Arial"/>
              </a:rPr>
              <a:t>Macular</a:t>
            </a:r>
            <a:r>
              <a:rPr sz="4800" spc="-445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800" spc="-695" dirty="0">
                <a:solidFill>
                  <a:srgbClr val="821A08"/>
                </a:solidFill>
                <a:latin typeface="Arial"/>
                <a:cs typeface="Arial"/>
              </a:rPr>
              <a:t>Degenration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299717"/>
            <a:ext cx="5546725" cy="338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indent="-473075">
              <a:lnSpc>
                <a:spcPts val="45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Genetically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 Related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4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50" dirty="0">
                <a:solidFill>
                  <a:srgbClr val="6F2F9F"/>
                </a:solidFill>
                <a:latin typeface="PMingLiU"/>
                <a:cs typeface="PMingLiU"/>
              </a:rPr>
              <a:t>Cones </a:t>
            </a:r>
            <a:r>
              <a:rPr sz="3600" spc="-190" dirty="0">
                <a:solidFill>
                  <a:srgbClr val="6F2F9F"/>
                </a:solidFill>
                <a:latin typeface="PMingLiU"/>
                <a:cs typeface="PMingLiU"/>
              </a:rPr>
              <a:t>in </a:t>
            </a:r>
            <a:r>
              <a:rPr sz="3600" spc="-245" dirty="0">
                <a:solidFill>
                  <a:srgbClr val="6F2F9F"/>
                </a:solidFill>
                <a:latin typeface="PMingLiU"/>
                <a:cs typeface="PMingLiU"/>
              </a:rPr>
              <a:t>Macula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region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degenrate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4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29" dirty="0">
                <a:solidFill>
                  <a:srgbClr val="6F2F9F"/>
                </a:solidFill>
                <a:latin typeface="PMingLiU"/>
                <a:cs typeface="PMingLiU"/>
              </a:rPr>
              <a:t>Loss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or </a:t>
            </a:r>
            <a:r>
              <a:rPr sz="3600" spc="-260" dirty="0">
                <a:solidFill>
                  <a:srgbClr val="6F2F9F"/>
                </a:solidFill>
                <a:latin typeface="PMingLiU"/>
                <a:cs typeface="PMingLiU"/>
              </a:rPr>
              <a:t>damage </a:t>
            </a: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3600" spc="-195" dirty="0">
                <a:solidFill>
                  <a:srgbClr val="6F2F9F"/>
                </a:solidFill>
                <a:latin typeface="PMingLiU"/>
                <a:cs typeface="PMingLiU"/>
              </a:rPr>
              <a:t>central </a:t>
            </a:r>
            <a:r>
              <a:rPr sz="3600" spc="-200" dirty="0">
                <a:solidFill>
                  <a:srgbClr val="6F2F9F"/>
                </a:solidFill>
                <a:latin typeface="PMingLiU"/>
                <a:cs typeface="PMingLiU"/>
              </a:rPr>
              <a:t>vision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485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204" dirty="0">
                <a:solidFill>
                  <a:srgbClr val="6F2F9F"/>
                </a:solidFill>
                <a:latin typeface="PMingLiU"/>
                <a:cs typeface="PMingLiU"/>
              </a:rPr>
              <a:t>Peripheral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Retina</a:t>
            </a:r>
            <a:r>
              <a:rPr sz="3600" spc="-22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15" dirty="0">
                <a:solidFill>
                  <a:srgbClr val="6F2F9F"/>
                </a:solidFill>
                <a:latin typeface="PMingLiU"/>
                <a:cs typeface="PMingLiU"/>
              </a:rPr>
              <a:t>spared</a:t>
            </a:r>
            <a:endParaRPr sz="3600">
              <a:latin typeface="PMingLiU"/>
              <a:cs typeface="PMingLiU"/>
            </a:endParaRPr>
          </a:p>
          <a:p>
            <a:pPr marL="485140" indent="-473075">
              <a:lnSpc>
                <a:spcPts val="5530"/>
              </a:lnSpc>
              <a:buClr>
                <a:srgbClr val="C3250C"/>
              </a:buClr>
              <a:buSzPct val="126388"/>
              <a:buFont typeface="Wingdings"/>
              <a:buChar char=""/>
              <a:tabLst>
                <a:tab pos="485775" algn="l"/>
              </a:tabLst>
            </a:pPr>
            <a:r>
              <a:rPr sz="3600" spc="-305" dirty="0">
                <a:solidFill>
                  <a:srgbClr val="6F2F9F"/>
                </a:solidFill>
                <a:latin typeface="PMingLiU"/>
                <a:cs typeface="PMingLiU"/>
              </a:rPr>
              <a:t>Common </a:t>
            </a:r>
            <a:r>
              <a:rPr sz="3600" spc="-270" dirty="0">
                <a:solidFill>
                  <a:srgbClr val="6F2F9F"/>
                </a:solidFill>
                <a:latin typeface="PMingLiU"/>
                <a:cs typeface="PMingLiU"/>
              </a:rPr>
              <a:t>among </a:t>
            </a:r>
            <a:r>
              <a:rPr sz="3600" spc="-210" dirty="0">
                <a:solidFill>
                  <a:srgbClr val="6F2F9F"/>
                </a:solidFill>
                <a:latin typeface="PMingLiU"/>
                <a:cs typeface="PMingLiU"/>
              </a:rPr>
              <a:t>old</a:t>
            </a:r>
            <a:r>
              <a:rPr sz="3600" spc="-95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3600" spc="-220" dirty="0">
                <a:solidFill>
                  <a:srgbClr val="6F2F9F"/>
                </a:solidFill>
                <a:latin typeface="PMingLiU"/>
                <a:cs typeface="PMingLiU"/>
              </a:rPr>
              <a:t>people</a:t>
            </a:r>
            <a:endParaRPr sz="36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756" y="1219200"/>
            <a:ext cx="8330183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583" y="736091"/>
            <a:ext cx="3672840" cy="6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120141"/>
            <a:ext cx="2952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45" dirty="0">
                <a:solidFill>
                  <a:srgbClr val="821A08"/>
                </a:solidFill>
                <a:latin typeface="Arial"/>
                <a:cs typeface="Arial"/>
              </a:rPr>
              <a:t>BIONIC</a:t>
            </a:r>
            <a:r>
              <a:rPr sz="4800" spc="-470" dirty="0">
                <a:solidFill>
                  <a:srgbClr val="821A08"/>
                </a:solidFill>
                <a:latin typeface="Arial"/>
                <a:cs typeface="Arial"/>
              </a:rPr>
              <a:t> </a:t>
            </a:r>
            <a:r>
              <a:rPr sz="4800" spc="-560" dirty="0">
                <a:solidFill>
                  <a:srgbClr val="821A08"/>
                </a:solidFill>
                <a:latin typeface="Arial"/>
                <a:cs typeface="Arial"/>
              </a:rPr>
              <a:t>EYE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439621"/>
            <a:ext cx="674052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1765" algn="just">
              <a:lnSpc>
                <a:spcPct val="100000"/>
              </a:lnSpc>
              <a:spcBef>
                <a:spcPts val="95"/>
              </a:spcBef>
            </a:pPr>
            <a:r>
              <a:rPr sz="4000" spc="-390" dirty="0">
                <a:solidFill>
                  <a:srgbClr val="6F2F9F"/>
                </a:solidFill>
                <a:latin typeface="PMingLiU"/>
                <a:cs typeface="PMingLiU"/>
              </a:rPr>
              <a:t>A </a:t>
            </a:r>
            <a:r>
              <a:rPr sz="4000" spc="-220" dirty="0">
                <a:solidFill>
                  <a:srgbClr val="6F2F9F"/>
                </a:solidFill>
                <a:latin typeface="PMingLiU"/>
                <a:cs typeface="PMingLiU"/>
              </a:rPr>
              <a:t>visual prosthesis </a:t>
            </a:r>
            <a:r>
              <a:rPr sz="4000" spc="-229" dirty="0">
                <a:solidFill>
                  <a:srgbClr val="6F2F9F"/>
                </a:solidFill>
                <a:latin typeface="PMingLiU"/>
                <a:cs typeface="PMingLiU"/>
              </a:rPr>
              <a:t>or </a:t>
            </a:r>
            <a:r>
              <a:rPr sz="4000" spc="-225" dirty="0">
                <a:solidFill>
                  <a:srgbClr val="6F2F9F"/>
                </a:solidFill>
                <a:latin typeface="PMingLiU"/>
                <a:cs typeface="PMingLiU"/>
              </a:rPr>
              <a:t>bionic </a:t>
            </a:r>
            <a:r>
              <a:rPr sz="4000" spc="-254" dirty="0">
                <a:solidFill>
                  <a:srgbClr val="6F2F9F"/>
                </a:solidFill>
                <a:latin typeface="PMingLiU"/>
                <a:cs typeface="PMingLiU"/>
              </a:rPr>
              <a:t>eye </a:t>
            </a:r>
            <a:r>
              <a:rPr sz="4000" spc="-185" dirty="0">
                <a:solidFill>
                  <a:srgbClr val="6F2F9F"/>
                </a:solidFill>
                <a:latin typeface="PMingLiU"/>
                <a:cs typeface="PMingLiU"/>
              </a:rPr>
              <a:t>is </a:t>
            </a:r>
            <a:r>
              <a:rPr sz="4000" spc="-240" dirty="0">
                <a:solidFill>
                  <a:srgbClr val="6F2F9F"/>
                </a:solidFill>
                <a:latin typeface="PMingLiU"/>
                <a:cs typeface="PMingLiU"/>
              </a:rPr>
              <a:t>a  </a:t>
            </a:r>
            <a:r>
              <a:rPr sz="4000" spc="-270" dirty="0">
                <a:solidFill>
                  <a:srgbClr val="6F2F9F"/>
                </a:solidFill>
                <a:latin typeface="PMingLiU"/>
                <a:cs typeface="PMingLiU"/>
              </a:rPr>
              <a:t>form </a:t>
            </a:r>
            <a:r>
              <a:rPr sz="4000" spc="-225" dirty="0">
                <a:solidFill>
                  <a:srgbClr val="6F2F9F"/>
                </a:solidFill>
                <a:latin typeface="PMingLiU"/>
                <a:cs typeface="PMingLiU"/>
              </a:rPr>
              <a:t>of </a:t>
            </a:r>
            <a:r>
              <a:rPr sz="4000" spc="-229" dirty="0">
                <a:solidFill>
                  <a:srgbClr val="6F2F9F"/>
                </a:solidFill>
                <a:latin typeface="PMingLiU"/>
                <a:cs typeface="PMingLiU"/>
              </a:rPr>
              <a:t>neural </a:t>
            </a:r>
            <a:r>
              <a:rPr sz="4000" spc="-220" dirty="0">
                <a:solidFill>
                  <a:srgbClr val="6F2F9F"/>
                </a:solidFill>
                <a:latin typeface="PMingLiU"/>
                <a:cs typeface="PMingLiU"/>
              </a:rPr>
              <a:t>prosthesis </a:t>
            </a:r>
            <a:r>
              <a:rPr sz="4000" spc="-235" dirty="0">
                <a:solidFill>
                  <a:srgbClr val="6F2F9F"/>
                </a:solidFill>
                <a:latin typeface="PMingLiU"/>
                <a:cs typeface="PMingLiU"/>
              </a:rPr>
              <a:t>intended </a:t>
            </a:r>
            <a:r>
              <a:rPr sz="4000" spc="-210" dirty="0">
                <a:solidFill>
                  <a:srgbClr val="6F2F9F"/>
                </a:solidFill>
                <a:latin typeface="PMingLiU"/>
                <a:cs typeface="PMingLiU"/>
              </a:rPr>
              <a:t>to  </a:t>
            </a:r>
            <a:r>
              <a:rPr sz="4000" spc="-204" dirty="0">
                <a:solidFill>
                  <a:srgbClr val="6F2F9F"/>
                </a:solidFill>
                <a:latin typeface="PMingLiU"/>
                <a:cs typeface="PMingLiU"/>
              </a:rPr>
              <a:t>partially </a:t>
            </a:r>
            <a:r>
              <a:rPr sz="4000" spc="-215" dirty="0">
                <a:solidFill>
                  <a:srgbClr val="6F2F9F"/>
                </a:solidFill>
                <a:latin typeface="PMingLiU"/>
                <a:cs typeface="PMingLiU"/>
              </a:rPr>
              <a:t>restore </a:t>
            </a:r>
            <a:r>
              <a:rPr sz="4000" spc="-195" dirty="0">
                <a:solidFill>
                  <a:srgbClr val="6F2F9F"/>
                </a:solidFill>
                <a:latin typeface="PMingLiU"/>
                <a:cs typeface="PMingLiU"/>
              </a:rPr>
              <a:t>lost </a:t>
            </a:r>
            <a:r>
              <a:rPr sz="4000" spc="-220" dirty="0">
                <a:solidFill>
                  <a:srgbClr val="6F2F9F"/>
                </a:solidFill>
                <a:latin typeface="PMingLiU"/>
                <a:cs typeface="PMingLiU"/>
              </a:rPr>
              <a:t>vision </a:t>
            </a:r>
            <a:r>
              <a:rPr sz="4000" spc="-229" dirty="0">
                <a:solidFill>
                  <a:srgbClr val="6F2F9F"/>
                </a:solidFill>
                <a:latin typeface="PMingLiU"/>
                <a:cs typeface="PMingLiU"/>
              </a:rPr>
              <a:t>or </a:t>
            </a:r>
            <a:r>
              <a:rPr sz="4000" spc="-240" dirty="0">
                <a:solidFill>
                  <a:srgbClr val="6F2F9F"/>
                </a:solidFill>
                <a:latin typeface="PMingLiU"/>
                <a:cs typeface="PMingLiU"/>
              </a:rPr>
              <a:t>amplify  </a:t>
            </a:r>
            <a:r>
              <a:rPr sz="4000" spc="-220" dirty="0">
                <a:solidFill>
                  <a:srgbClr val="6F2F9F"/>
                </a:solidFill>
                <a:latin typeface="PMingLiU"/>
                <a:cs typeface="PMingLiU"/>
              </a:rPr>
              <a:t>existing</a:t>
            </a:r>
            <a:r>
              <a:rPr sz="4000" spc="-200" dirty="0">
                <a:solidFill>
                  <a:srgbClr val="6F2F9F"/>
                </a:solidFill>
                <a:latin typeface="PMingLiU"/>
                <a:cs typeface="PMingLiU"/>
              </a:rPr>
              <a:t> </a:t>
            </a:r>
            <a:r>
              <a:rPr sz="4000" spc="-215" dirty="0">
                <a:solidFill>
                  <a:srgbClr val="6F2F9F"/>
                </a:solidFill>
                <a:latin typeface="PMingLiU"/>
                <a:cs typeface="PMingLiU"/>
              </a:rPr>
              <a:t>vision.</a:t>
            </a:r>
            <a:endParaRPr sz="40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9647" y="6184391"/>
            <a:ext cx="2887979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47109" y="5720283"/>
            <a:ext cx="235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5" dirty="0">
                <a:solidFill>
                  <a:srgbClr val="6F2F9F"/>
                </a:solidFill>
                <a:latin typeface="Arial"/>
                <a:cs typeface="Arial"/>
              </a:rPr>
              <a:t>Fig: </a:t>
            </a:r>
            <a:r>
              <a:rPr sz="3600" b="1" spc="-525" dirty="0">
                <a:solidFill>
                  <a:srgbClr val="6F2F9F"/>
                </a:solidFill>
                <a:latin typeface="Arial"/>
                <a:cs typeface="Arial"/>
              </a:rPr>
              <a:t>Bionic</a:t>
            </a:r>
            <a:r>
              <a:rPr sz="3600" b="1" spc="-2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spc="-670" dirty="0">
                <a:solidFill>
                  <a:srgbClr val="6F2F9F"/>
                </a:solidFill>
                <a:latin typeface="Arial"/>
                <a:cs typeface="Arial"/>
              </a:rPr>
              <a:t>eye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609600"/>
            <a:ext cx="7732776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On-screen Show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Introduction</vt:lpstr>
      <vt:lpstr>The Human eye : Structure and function</vt:lpstr>
      <vt:lpstr>PowerPoint Presentation</vt:lpstr>
      <vt:lpstr>Diseases of the Eye</vt:lpstr>
      <vt:lpstr>Retinitis Pigmentosa</vt:lpstr>
      <vt:lpstr>Macular Degenration</vt:lpstr>
      <vt:lpstr>BIONIC EYE</vt:lpstr>
      <vt:lpstr>PowerPoint Presentation</vt:lpstr>
      <vt:lpstr>Working of Bionic eye</vt:lpstr>
      <vt:lpstr>PowerPoint Presentation</vt:lpstr>
      <vt:lpstr>METHOD</vt:lpstr>
      <vt:lpstr>A. Artificial silicon retina</vt:lpstr>
      <vt:lpstr>B. The MARC system</vt:lpstr>
      <vt:lpstr>Application</vt:lpstr>
      <vt:lpstr>Future prospects</vt:lpstr>
      <vt:lpstr>Conclusion</vt:lpstr>
      <vt:lpstr>References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Mumbai</cp:lastModifiedBy>
  <cp:revision>1</cp:revision>
  <dcterms:created xsi:type="dcterms:W3CDTF">2021-06-13T04:55:44Z</dcterms:created>
  <dcterms:modified xsi:type="dcterms:W3CDTF">2022-07-16T17:04:13Z</dcterms:modified>
</cp:coreProperties>
</file>