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9" r:id="rId12"/>
    <p:sldId id="271" r:id="rId13"/>
    <p:sldId id="273" r:id="rId14"/>
    <p:sldId id="26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802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239000" cy="936625"/>
          </a:xfrm>
        </p:spPr>
        <p:txBody>
          <a:bodyPr/>
          <a:lstStyle/>
          <a:p>
            <a:r>
              <a:rPr lang="en-US" dirty="0" smtClean="0"/>
              <a:t>Introduction of Python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43000" y="1905000"/>
            <a:ext cx="6705600" cy="35052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Python is a general-purpose interpreted, interactive, object-oriented, and high-level programming language. </a:t>
            </a:r>
          </a:p>
          <a:p>
            <a:pPr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It was created by Guido van </a:t>
            </a:r>
            <a:r>
              <a:rPr lang="en-IN" sz="2800" dirty="0" err="1" smtClean="0">
                <a:solidFill>
                  <a:schemeClr val="tx1"/>
                </a:solidFill>
              </a:rPr>
              <a:t>Rossum</a:t>
            </a:r>
            <a:r>
              <a:rPr lang="en-IN" sz="2800" dirty="0" smtClean="0">
                <a:solidFill>
                  <a:schemeClr val="tx1"/>
                </a:solidFill>
              </a:rPr>
              <a:t> during 1985- 1990. Like Perl, Python source code is also available under the GNU General Public License (GPL). 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3100" b="1" dirty="0" smtClean="0"/>
              <a:t>IF Statement			 IF......ELSE Statement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IN" dirty="0" smtClean="0"/>
              <a:t>	Syntax: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IN" dirty="0" smtClean="0"/>
              <a:t>if expression: </a:t>
            </a:r>
          </a:p>
          <a:p>
            <a:pPr>
              <a:buNone/>
            </a:pPr>
            <a:r>
              <a:rPr lang="en-IN" dirty="0" smtClean="0"/>
              <a:t>		statement(s)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IN" dirty="0" smtClean="0"/>
              <a:t>Syntax:	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	 if expression: </a:t>
            </a:r>
          </a:p>
          <a:p>
            <a:pPr>
              <a:buNone/>
            </a:pPr>
            <a:r>
              <a:rPr lang="en-IN" dirty="0" smtClean="0"/>
              <a:t>		statement(s) 	</a:t>
            </a:r>
          </a:p>
          <a:p>
            <a:pPr>
              <a:buNone/>
            </a:pPr>
            <a:r>
              <a:rPr lang="en-IN" dirty="0" smtClean="0"/>
              <a:t>	else: </a:t>
            </a:r>
          </a:p>
          <a:p>
            <a:pPr>
              <a:buNone/>
            </a:pPr>
            <a:r>
              <a:rPr lang="en-IN" dirty="0" smtClean="0"/>
              <a:t>		statement(s) 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Nested IF Statements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	Syntax: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IN" dirty="0" smtClean="0"/>
              <a:t> if expression1: </a:t>
            </a:r>
          </a:p>
          <a:p>
            <a:pPr>
              <a:buNone/>
            </a:pPr>
            <a:r>
              <a:rPr lang="en-IN" dirty="0" smtClean="0"/>
              <a:t>		statement(s)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elif</a:t>
            </a:r>
            <a:r>
              <a:rPr lang="en-IN" dirty="0" smtClean="0"/>
              <a:t> expression2: </a:t>
            </a:r>
          </a:p>
          <a:p>
            <a:pPr>
              <a:buNone/>
            </a:pPr>
            <a:r>
              <a:rPr lang="en-IN" dirty="0" smtClean="0"/>
              <a:t>		statement(s) </a:t>
            </a:r>
          </a:p>
          <a:p>
            <a:pPr>
              <a:buNone/>
            </a:pPr>
            <a:r>
              <a:rPr lang="en-IN" dirty="0" smtClean="0"/>
              <a:t>	else: </a:t>
            </a:r>
          </a:p>
          <a:p>
            <a:pPr>
              <a:buNone/>
            </a:pPr>
            <a:r>
              <a:rPr lang="en-IN" dirty="0" smtClean="0"/>
              <a:t>		statement(s)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While  Loop			FOR LOOP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3886200" cy="4525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IN" dirty="0" smtClean="0"/>
              <a:t>Syntax: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IN" dirty="0" smtClean="0"/>
              <a:t>while expression: </a:t>
            </a:r>
          </a:p>
          <a:p>
            <a:pPr>
              <a:buNone/>
            </a:pPr>
            <a:r>
              <a:rPr lang="en-IN" dirty="0" smtClean="0"/>
              <a:t>			statement(s)</a:t>
            </a:r>
          </a:p>
          <a:p>
            <a:pPr>
              <a:buNone/>
            </a:pPr>
            <a:r>
              <a:rPr lang="en-IN" dirty="0" smtClean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00600" cy="4525963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IN" dirty="0" smtClean="0"/>
              <a:t>Syntax: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IN" dirty="0" smtClean="0"/>
              <a:t>for </a:t>
            </a:r>
            <a:r>
              <a:rPr lang="en-IN" dirty="0" err="1" smtClean="0"/>
              <a:t>iterating_var</a:t>
            </a:r>
            <a:r>
              <a:rPr lang="en-IN" dirty="0" smtClean="0"/>
              <a:t> in sequence: </a:t>
            </a:r>
          </a:p>
          <a:p>
            <a:pPr>
              <a:buNone/>
            </a:pPr>
            <a:r>
              <a:rPr lang="en-IN" dirty="0" smtClean="0"/>
              <a:t>			statements(s)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Nested loops</a:t>
            </a:r>
            <a:br>
              <a:rPr lang="en-IN" dirty="0" smtClean="0"/>
            </a:br>
            <a:r>
              <a:rPr lang="en-IN" dirty="0" smtClean="0"/>
              <a:t>FOR						WHILE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876800" cy="4525963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IN" dirty="0" smtClean="0"/>
              <a:t>Syntax: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IN" dirty="0" smtClean="0"/>
              <a:t>for </a:t>
            </a:r>
            <a:r>
              <a:rPr lang="en-IN" dirty="0" err="1" smtClean="0"/>
              <a:t>iterating_var</a:t>
            </a:r>
            <a:r>
              <a:rPr lang="en-IN" dirty="0" smtClean="0"/>
              <a:t> in sequence: </a:t>
            </a:r>
          </a:p>
          <a:p>
            <a:pPr>
              <a:buNone/>
            </a:pPr>
            <a:r>
              <a:rPr lang="en-IN" dirty="0" smtClean="0"/>
              <a:t>	for </a:t>
            </a:r>
            <a:r>
              <a:rPr lang="en-IN" dirty="0" err="1" smtClean="0"/>
              <a:t>iterating_var</a:t>
            </a:r>
            <a:r>
              <a:rPr lang="en-IN" dirty="0" smtClean="0"/>
              <a:t> in sequence:			statements(s) </a:t>
            </a:r>
          </a:p>
          <a:p>
            <a:pPr>
              <a:buNone/>
            </a:pPr>
            <a:r>
              <a:rPr lang="en-IN" dirty="0" smtClean="0"/>
              <a:t>	statements(s)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600200"/>
            <a:ext cx="3733800" cy="4525963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IN" dirty="0" smtClean="0"/>
              <a:t> Syntax: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IN" dirty="0" smtClean="0"/>
              <a:t> while expression: </a:t>
            </a:r>
          </a:p>
          <a:p>
            <a:pPr>
              <a:buNone/>
            </a:pPr>
            <a:r>
              <a:rPr lang="en-IN" dirty="0" smtClean="0"/>
              <a:t>		while expression: </a:t>
            </a:r>
          </a:p>
          <a:p>
            <a:pPr>
              <a:buNone/>
            </a:pPr>
            <a:r>
              <a:rPr lang="en-IN" dirty="0" smtClean="0"/>
              <a:t>			statement(s) </a:t>
            </a:r>
          </a:p>
          <a:p>
            <a:pPr>
              <a:buNone/>
            </a:pPr>
            <a:r>
              <a:rPr lang="en-IN" dirty="0" smtClean="0"/>
              <a:t>		statement(s)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Python Strings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1371600"/>
            <a:ext cx="6400800" cy="47244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Strings in Python are identified as a contiguous set of characters represented in the quotation marks. </a:t>
            </a:r>
          </a:p>
          <a:p>
            <a:pPr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Python allows either pair of single or double quotes. </a:t>
            </a:r>
          </a:p>
          <a:p>
            <a:pPr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Subsets of strings can be taken using the slice operator ([ ] and [:] ) with indexes starting at 0 in the beginning of the string and working their way from -1 to the end.</a:t>
            </a:r>
          </a:p>
          <a:p>
            <a:pPr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The plus (+) sign is the string concatenation operator and the asterisk (*) is the repetition operator.</a:t>
            </a:r>
          </a:p>
          <a:p>
            <a:pPr algn="l"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2400"/>
            <a:ext cx="2807948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IN" sz="2000" b="1" dirty="0" smtClean="0"/>
              <a:t>String Special Operators:</a:t>
            </a:r>
            <a:endParaRPr lang="en-IN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0" y="685800"/>
            <a:ext cx="9144000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 smtClean="0"/>
              <a:t>Assume string variable </a:t>
            </a:r>
            <a:r>
              <a:rPr lang="en-IN" sz="2000" b="1" dirty="0" smtClean="0"/>
              <a:t>a</a:t>
            </a:r>
            <a:r>
              <a:rPr lang="en-IN" sz="2000" dirty="0" smtClean="0"/>
              <a:t> holds </a:t>
            </a:r>
            <a:r>
              <a:rPr lang="en-IN" sz="2000" b="1" dirty="0" smtClean="0"/>
              <a:t>'Hello'</a:t>
            </a:r>
            <a:r>
              <a:rPr lang="en-IN" sz="2000" dirty="0" smtClean="0"/>
              <a:t> and variable </a:t>
            </a:r>
            <a:r>
              <a:rPr lang="en-IN" sz="2000" b="1" dirty="0" smtClean="0"/>
              <a:t>b</a:t>
            </a:r>
            <a:r>
              <a:rPr lang="en-IN" sz="2000" dirty="0" smtClean="0"/>
              <a:t> holds </a:t>
            </a:r>
            <a:r>
              <a:rPr lang="en-IN" sz="2000" b="1" dirty="0" smtClean="0"/>
              <a:t>'Python'</a:t>
            </a:r>
            <a:r>
              <a:rPr lang="en-IN" sz="2000" dirty="0" smtClean="0"/>
              <a:t>, then −</a:t>
            </a:r>
            <a:endParaRPr lang="en-IN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1261580"/>
          <a:ext cx="9144000" cy="5382066"/>
        </p:xfrm>
        <a:graphic>
          <a:graphicData uri="http://schemas.openxmlformats.org/drawingml/2006/table">
            <a:tbl>
              <a:tblPr/>
              <a:tblGrid>
                <a:gridCol w="2286000"/>
                <a:gridCol w="3657600"/>
                <a:gridCol w="3200400"/>
              </a:tblGrid>
              <a:tr h="3344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/>
                        <a:t>Operator</a:t>
                      </a:r>
                    </a:p>
                  </a:txBody>
                  <a:tcPr marL="21968" marR="21968" marT="21968" marB="219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/>
                        <a:t>Description</a:t>
                      </a:r>
                    </a:p>
                  </a:txBody>
                  <a:tcPr marL="21968" marR="21968" marT="21968" marB="219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/>
                        <a:t>Example</a:t>
                      </a:r>
                    </a:p>
                  </a:txBody>
                  <a:tcPr marL="21968" marR="21968" marT="21968" marB="219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866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/>
                        <a:t>+</a:t>
                      </a:r>
                    </a:p>
                  </a:txBody>
                  <a:tcPr marL="21968" marR="21968" marT="21968" marB="219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2000" dirty="0"/>
                        <a:t>Concatenation - Adds values on either side of the operator</a:t>
                      </a:r>
                    </a:p>
                  </a:txBody>
                  <a:tcPr marL="21968" marR="21968" marT="21968" marB="219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/>
                        <a:t>a + b will give HelloPython</a:t>
                      </a:r>
                    </a:p>
                  </a:txBody>
                  <a:tcPr marL="21968" marR="21968" marT="21968" marB="219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080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/>
                        <a:t>*</a:t>
                      </a:r>
                    </a:p>
                  </a:txBody>
                  <a:tcPr marL="21968" marR="21968" marT="21968" marB="219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2000" dirty="0"/>
                        <a:t>Repetition - Creates new strings, concatenating multiple copies of the same string</a:t>
                      </a:r>
                    </a:p>
                  </a:txBody>
                  <a:tcPr marL="21968" marR="21968" marT="21968" marB="219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/>
                        <a:t>a*2 will give -</a:t>
                      </a:r>
                      <a:r>
                        <a:rPr lang="en-IN" sz="2000" dirty="0" err="1"/>
                        <a:t>HelloHello</a:t>
                      </a:r>
                      <a:endParaRPr lang="en-IN" sz="2000" dirty="0"/>
                    </a:p>
                  </a:txBody>
                  <a:tcPr marL="21968" marR="21968" marT="21968" marB="219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5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/>
                        <a:t>[]</a:t>
                      </a:r>
                    </a:p>
                  </a:txBody>
                  <a:tcPr marL="21968" marR="21968" marT="21968" marB="219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2000" dirty="0"/>
                        <a:t>Slice - Gives the character from the given index</a:t>
                      </a:r>
                    </a:p>
                  </a:txBody>
                  <a:tcPr marL="21968" marR="21968" marT="21968" marB="219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 smtClean="0"/>
                        <a:t>1</a:t>
                      </a:r>
                      <a:r>
                        <a:rPr lang="en-IN" sz="2000" dirty="0"/>
                        <a:t>] will give e</a:t>
                      </a:r>
                    </a:p>
                  </a:txBody>
                  <a:tcPr marL="21968" marR="21968" marT="21968" marB="219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52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/>
                        <a:t>[ : ]</a:t>
                      </a:r>
                    </a:p>
                  </a:txBody>
                  <a:tcPr marL="21968" marR="21968" marT="21968" marB="219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2000"/>
                        <a:t>Range Slice - Gives the characters from the given range</a:t>
                      </a:r>
                    </a:p>
                  </a:txBody>
                  <a:tcPr marL="21968" marR="21968" marT="21968" marB="2196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/>
                        <a:t>a[1:4] will give ell</a:t>
                      </a:r>
                    </a:p>
                  </a:txBody>
                  <a:tcPr marL="21968" marR="21968" marT="21968" marB="219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05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/>
                        <a:t>in</a:t>
                      </a:r>
                    </a:p>
                  </a:txBody>
                  <a:tcPr marL="21968" marR="21968" marT="21968" marB="219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/>
                        <a:t>Membership - </a:t>
                      </a:r>
                      <a:r>
                        <a:rPr lang="en-IN" sz="2000" dirty="0" smtClean="0"/>
                        <a:t>Returns </a:t>
                      </a:r>
                      <a:r>
                        <a:rPr lang="en-IN" sz="2000" dirty="0"/>
                        <a:t>true if a character exists in the given string</a:t>
                      </a:r>
                    </a:p>
                  </a:txBody>
                  <a:tcPr marL="21968" marR="21968" marT="21968" marB="219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/>
                        <a:t>H in a will give 1</a:t>
                      </a:r>
                    </a:p>
                  </a:txBody>
                  <a:tcPr marL="21968" marR="21968" marT="21968" marB="219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68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/>
                        <a:t>not in</a:t>
                      </a:r>
                    </a:p>
                  </a:txBody>
                  <a:tcPr marL="21968" marR="21968" marT="21968" marB="219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/>
                        <a:t>Membership - Returns true if a character does not exist in the given string</a:t>
                      </a:r>
                    </a:p>
                  </a:txBody>
                  <a:tcPr marL="21968" marR="21968" marT="21968" marB="219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/>
                        <a:t>M not in a will give 1</a:t>
                      </a:r>
                    </a:p>
                  </a:txBody>
                  <a:tcPr marL="21968" marR="21968" marT="21968" marB="2196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Python Lists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The list is the most versatile </a:t>
            </a:r>
            <a:r>
              <a:rPr lang="en-IN" dirty="0" err="1" smtClean="0"/>
              <a:t>datatype</a:t>
            </a:r>
            <a:r>
              <a:rPr lang="en-IN" dirty="0" smtClean="0"/>
              <a:t> available in Python, which can be written as a list of comma-separated values (items) between square brackets. </a:t>
            </a:r>
          </a:p>
          <a:p>
            <a:r>
              <a:rPr lang="en-IN" dirty="0" smtClean="0"/>
              <a:t>Important thing about a list is that the items in a list need not be of the same type.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smtClean="0"/>
              <a:t>Functions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33400" y="1295400"/>
            <a:ext cx="8001000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 smtClean="0"/>
              <a:t>A function is a block of organized, reusable code that is used to perform a single, related action. Functions provide better modularity for your application and a high degree of code reusing</a:t>
            </a:r>
            <a:r>
              <a:rPr lang="en-IN" sz="2800" dirty="0" smtClean="0"/>
              <a:t>.</a:t>
            </a:r>
          </a:p>
          <a:p>
            <a:endParaRPr lang="en-US" sz="2800" dirty="0" smtClean="0"/>
          </a:p>
          <a:p>
            <a:r>
              <a:rPr lang="en-IN" sz="2800" dirty="0" smtClean="0"/>
              <a:t>Syntax:</a:t>
            </a:r>
          </a:p>
          <a:p>
            <a:endParaRPr lang="en-IN" sz="2800" dirty="0" smtClean="0"/>
          </a:p>
          <a:p>
            <a:r>
              <a:rPr lang="en-IN" sz="2800" dirty="0" smtClean="0"/>
              <a:t>def </a:t>
            </a:r>
            <a:r>
              <a:rPr lang="en-IN" sz="2800" dirty="0" err="1" smtClean="0"/>
              <a:t>functionname</a:t>
            </a:r>
            <a:r>
              <a:rPr lang="en-IN" sz="2800" dirty="0" smtClean="0"/>
              <a:t>( parameters ): </a:t>
            </a:r>
            <a:endParaRPr lang="en-IN" sz="2800" dirty="0" smtClean="0"/>
          </a:p>
          <a:p>
            <a:r>
              <a:rPr lang="en-IN" sz="2800" dirty="0" smtClean="0"/>
              <a:t>	"</a:t>
            </a:r>
            <a:r>
              <a:rPr lang="en-IN" sz="2800" dirty="0" err="1" smtClean="0"/>
              <a:t>function_docstring</a:t>
            </a:r>
            <a:r>
              <a:rPr lang="en-IN" sz="2800" dirty="0" smtClean="0"/>
              <a:t>" </a:t>
            </a:r>
            <a:endParaRPr lang="en-IN" sz="2800" dirty="0" smtClean="0"/>
          </a:p>
          <a:p>
            <a:r>
              <a:rPr lang="en-IN" sz="2800" dirty="0" smtClean="0"/>
              <a:t>	</a:t>
            </a:r>
            <a:r>
              <a:rPr lang="en-IN" sz="2800" dirty="0" err="1" smtClean="0"/>
              <a:t>function_suite</a:t>
            </a:r>
            <a:r>
              <a:rPr lang="en-IN" sz="2800" dirty="0" smtClean="0"/>
              <a:t> </a:t>
            </a:r>
          </a:p>
          <a:p>
            <a:r>
              <a:rPr lang="en-IN" sz="2800" dirty="0" smtClean="0"/>
              <a:t>	return </a:t>
            </a:r>
            <a:r>
              <a:rPr lang="en-IN" sz="2800" dirty="0" smtClean="0"/>
              <a:t>[expression</a:t>
            </a:r>
            <a:r>
              <a:rPr lang="en-IN" sz="2800" dirty="0" smtClean="0"/>
              <a:t>]</a:t>
            </a:r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335846"/>
            <a:ext cx="8077200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 smtClean="0"/>
              <a:t>Python is a high-level, interpreted, interactive and object-oriented scripting language. Python is designed to be highly readable. It uses English keywords frequently where as other languages use punctuation, and it has fewer syntactical constructions than other languages.</a:t>
            </a:r>
          </a:p>
          <a:p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b="1" dirty="0" smtClean="0"/>
              <a:t>Python is Interpreted</a:t>
            </a:r>
            <a:r>
              <a:rPr lang="en-IN" sz="2000" dirty="0" smtClean="0"/>
              <a:t> − Python is processed at runtime by the interpreter. You do not need to compile your program before executing it. This is similar to PERL and PHP.</a:t>
            </a:r>
          </a:p>
          <a:p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b="1" dirty="0" smtClean="0"/>
              <a:t>Python is Interactive</a:t>
            </a:r>
            <a:r>
              <a:rPr lang="en-IN" sz="2000" dirty="0" smtClean="0"/>
              <a:t> − You can actually sit at a Python prompt and   interact with the interpreter directly to write your programs.</a:t>
            </a:r>
          </a:p>
          <a:p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b="1" dirty="0" smtClean="0"/>
              <a:t>Python is Object-Oriented</a:t>
            </a:r>
            <a:r>
              <a:rPr lang="en-IN" sz="2000" dirty="0" smtClean="0"/>
              <a:t> − Python supports Object-Oriented style or technique of programming that encapsulates code within objects.</a:t>
            </a:r>
          </a:p>
          <a:p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b="1" dirty="0" smtClean="0"/>
              <a:t>Python is a Beginner's Language</a:t>
            </a:r>
            <a:r>
              <a:rPr lang="en-IN" sz="2000" dirty="0" smtClean="0"/>
              <a:t> − Python is a great language for the beginner-level programmers and supports the development of a wide range of applications from simple text processing to WWW browsers to games.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Python Identifiers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A Python identifier is a name used to identify a variable, function, class, module or other object. An identifier starts with a letter A to Z or a to z or an underscore (_) followed by zero or more letters, underscores and digits (0 to 9).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Python does not allow punctuation characters such as @, $, and % within identifiers. Python is a case sensitive programming language. Thus, </a:t>
            </a:r>
            <a:r>
              <a:rPr lang="en-IN" b="1" dirty="0" smtClean="0"/>
              <a:t>Manpower</a:t>
            </a:r>
            <a:r>
              <a:rPr lang="en-IN" dirty="0" smtClean="0"/>
              <a:t> and </a:t>
            </a:r>
            <a:r>
              <a:rPr lang="en-IN" b="1" dirty="0" smtClean="0"/>
              <a:t>manpower</a:t>
            </a:r>
            <a:r>
              <a:rPr lang="en-IN" dirty="0" smtClean="0"/>
              <a:t> are two different identifiers in Python.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3600" b="1" dirty="0" smtClean="0"/>
              <a:t>Here are naming conventions for Python identifiers −</a:t>
            </a:r>
          </a:p>
          <a:p>
            <a:r>
              <a:rPr lang="en-IN" dirty="0" smtClean="0"/>
              <a:t>Class names start with an uppercase letter. All other identifiers start with a lowercase letter.</a:t>
            </a:r>
          </a:p>
          <a:p>
            <a:r>
              <a:rPr lang="en-IN" dirty="0" smtClean="0"/>
              <a:t>Starting an identifier with a single leading underscore indicates that the identifier is private.</a:t>
            </a:r>
          </a:p>
          <a:p>
            <a:r>
              <a:rPr lang="en-IN" dirty="0" smtClean="0"/>
              <a:t>Starting an identifier with two leading underscores indicates a strongly private identifier.</a:t>
            </a:r>
          </a:p>
          <a:p>
            <a:r>
              <a:rPr lang="en-IN" dirty="0" smtClean="0"/>
              <a:t>If the identifier also ends with two trailing underscores, the identifier is a language-defined special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IN" dirty="0" smtClean="0"/>
              <a:t>Reserved Words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3581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The following list shows the Python keywords. </a:t>
            </a:r>
          </a:p>
          <a:p>
            <a:pPr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These are reserved words and you cannot use them as constants or variables or any other identifier names. </a:t>
            </a:r>
          </a:p>
          <a:p>
            <a:pPr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All the Python keywords contain lowercase letters only.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381005"/>
          <a:ext cx="6934200" cy="6019794"/>
        </p:xfrm>
        <a:graphic>
          <a:graphicData uri="http://schemas.openxmlformats.org/drawingml/2006/table">
            <a:tbl>
              <a:tblPr/>
              <a:tblGrid>
                <a:gridCol w="2311400"/>
                <a:gridCol w="2311400"/>
                <a:gridCol w="2311400"/>
              </a:tblGrid>
              <a:tr h="466048"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8658" marR="78658" marT="39329" marB="39329"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500"/>
                    </a:p>
                  </a:txBody>
                  <a:tcPr marL="78658" marR="78658" marT="39329" marB="39329"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8658" marR="78658" marT="39329" marB="39329"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86"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and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exec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not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86"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as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finally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or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86"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assert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for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pass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86"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break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from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print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86"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class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global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raise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86"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continue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if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return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86"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def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import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try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86"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del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in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while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86"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elif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is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with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86"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else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lambda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yield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86">
                <a:tc>
                  <a:txBody>
                    <a:bodyPr/>
                    <a:lstStyle/>
                    <a:p>
                      <a:pPr fontAlgn="t"/>
                      <a:r>
                        <a:rPr lang="en-IN" sz="1500"/>
                        <a:t>except</a:t>
                      </a:r>
                    </a:p>
                  </a:txBody>
                  <a:tcPr marL="52439" marR="52439" marT="52439" marB="5243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500"/>
                    </a:p>
                  </a:txBody>
                  <a:tcPr marL="78658" marR="78658" marT="39329" marB="3932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8658" marR="78658" marT="39329" marB="39329"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1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Lines and Indentation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752600"/>
            <a:ext cx="6400800" cy="4800600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Python does not use braces({}) to indicate blocks of code for class and function definitions or flow control. 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Blocks of code are denoted by line indentation, which is rigidly enforced.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The number of spaces in the indentation is variable, but all statements within the block must be indented the same amount. </a:t>
            </a:r>
          </a:p>
          <a:p>
            <a:pPr algn="l"/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For example −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if  True: 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	print ("True") 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else: 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	print ("False")</a:t>
            </a:r>
          </a:p>
          <a:p>
            <a:pPr algn="l"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Standard Data Types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The data stored in memory can be of many types. </a:t>
            </a:r>
          </a:p>
          <a:p>
            <a:r>
              <a:rPr lang="en-IN" dirty="0" smtClean="0"/>
              <a:t>Python has various standard data types that are used to define the operations possible on them and the storage method for each of them.</a:t>
            </a:r>
          </a:p>
          <a:p>
            <a:r>
              <a:rPr lang="en-IN" dirty="0" smtClean="0"/>
              <a:t>Numbers</a:t>
            </a:r>
          </a:p>
          <a:p>
            <a:r>
              <a:rPr lang="en-IN" dirty="0" smtClean="0"/>
              <a:t>String</a:t>
            </a:r>
          </a:p>
          <a:p>
            <a:r>
              <a:rPr lang="en-IN" dirty="0" smtClean="0"/>
              <a:t>List</a:t>
            </a:r>
          </a:p>
          <a:p>
            <a:r>
              <a:rPr lang="en-IN" dirty="0" err="1" smtClean="0"/>
              <a:t>Tuple</a:t>
            </a:r>
            <a:endParaRPr lang="en-IN" dirty="0" smtClean="0"/>
          </a:p>
          <a:p>
            <a:r>
              <a:rPr lang="en-IN" dirty="0" smtClean="0"/>
              <a:t>Dictionary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Python Numbers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Number data types store numeric values. Number objects are created when you assign a value to them.</a:t>
            </a:r>
          </a:p>
          <a:p>
            <a:pPr>
              <a:buNone/>
            </a:pPr>
            <a:r>
              <a:rPr lang="en-IN" dirty="0" smtClean="0"/>
              <a:t>Python supports 3 different numerical types :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(signed integers)</a:t>
            </a:r>
          </a:p>
          <a:p>
            <a:r>
              <a:rPr lang="en-IN" dirty="0" smtClean="0"/>
              <a:t>float (floating point real values)</a:t>
            </a:r>
          </a:p>
          <a:p>
            <a:r>
              <a:rPr lang="en-IN" dirty="0" smtClean="0"/>
              <a:t>complex (complex numbers)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304800"/>
            <a:ext cx="365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 Operators  Precedence:</a:t>
            </a:r>
            <a:endParaRPr lang="en-IN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371600"/>
            <a:ext cx="876300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b="1" dirty="0" smtClean="0"/>
              <a:t>  	**    	</a:t>
            </a:r>
            <a:r>
              <a:rPr lang="en-IN" sz="2000" dirty="0" smtClean="0"/>
              <a:t>Exponentiation (raise to the power)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IN" sz="2000" dirty="0" smtClean="0"/>
              <a:t> 	</a:t>
            </a:r>
            <a:r>
              <a:rPr lang="en-IN" sz="2000" b="1" dirty="0" smtClean="0"/>
              <a:t>~ ,+ ,-  	</a:t>
            </a:r>
            <a:r>
              <a:rPr lang="en-IN" sz="2000" dirty="0" smtClean="0"/>
              <a:t>Complement, unary plus and minus 		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	</a:t>
            </a:r>
            <a:r>
              <a:rPr lang="en-IN" sz="2000" b="1" dirty="0" smtClean="0"/>
              <a:t>* ,/, %,//   </a:t>
            </a:r>
            <a:r>
              <a:rPr lang="en-IN" sz="2000" dirty="0" smtClean="0"/>
              <a:t>Multiply, divide, modulo and floor division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   	</a:t>
            </a:r>
            <a:r>
              <a:rPr lang="en-IN" sz="2000" b="1" dirty="0" smtClean="0"/>
              <a:t>+ , - 	  </a:t>
            </a:r>
            <a:r>
              <a:rPr lang="en-IN" sz="2000" dirty="0" smtClean="0"/>
              <a:t>Addition and subtraction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	</a:t>
            </a:r>
            <a:r>
              <a:rPr lang="en-IN" sz="2000" b="1" dirty="0" smtClean="0"/>
              <a:t>&gt;&gt; , &lt;&lt;	</a:t>
            </a:r>
            <a:r>
              <a:rPr lang="en-IN" sz="2000" dirty="0" smtClean="0"/>
              <a:t>Right and left bitwise shift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	</a:t>
            </a:r>
            <a:r>
              <a:rPr lang="en-IN" sz="2000" b="1" dirty="0" smtClean="0"/>
              <a:t>&amp; 	</a:t>
            </a:r>
            <a:r>
              <a:rPr lang="en-IN" sz="2000" dirty="0" smtClean="0"/>
              <a:t>Bitwise 'AND‘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	</a:t>
            </a:r>
            <a:r>
              <a:rPr lang="en-IN" sz="2000" b="1" dirty="0" smtClean="0"/>
              <a:t>^ ,|	</a:t>
            </a:r>
            <a:r>
              <a:rPr lang="en-IN" sz="2000" dirty="0" smtClean="0"/>
              <a:t>Bitwise exclusive `OR' and regular `OR‘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	 </a:t>
            </a:r>
            <a:r>
              <a:rPr lang="en-IN" sz="2000" b="1" dirty="0" smtClean="0"/>
              <a:t>&lt;= , &lt; &gt;,  &gt;=	   </a:t>
            </a:r>
            <a:r>
              <a:rPr lang="en-IN" sz="2000" dirty="0" smtClean="0"/>
              <a:t>Comparison operators</a:t>
            </a:r>
          </a:p>
          <a:p>
            <a:pPr>
              <a:buFont typeface="Wingdings" pitchFamily="2" charset="2"/>
              <a:buChar char="Ø"/>
            </a:pPr>
            <a:r>
              <a:rPr lang="en-IN" sz="2000" b="1" dirty="0" smtClean="0"/>
              <a:t>  	&lt;&gt; , == , !=	   </a:t>
            </a:r>
            <a:r>
              <a:rPr lang="en-IN" sz="2000" dirty="0" smtClean="0"/>
              <a:t>Equality operators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	</a:t>
            </a:r>
            <a:r>
              <a:rPr lang="en-IN" sz="2000" b="1" dirty="0" smtClean="0"/>
              <a:t>=, % =,/= ,//=, -=, +=, *=, **=	</a:t>
            </a:r>
            <a:r>
              <a:rPr lang="en-IN" sz="2000" dirty="0" smtClean="0"/>
              <a:t>Assignment operators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	 </a:t>
            </a:r>
            <a:r>
              <a:rPr lang="en-IN" sz="2000" b="1" dirty="0" smtClean="0"/>
              <a:t>is , is not	 </a:t>
            </a:r>
            <a:r>
              <a:rPr lang="en-IN" sz="2000" dirty="0" smtClean="0"/>
              <a:t>Identity operators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	</a:t>
            </a:r>
            <a:r>
              <a:rPr lang="en-IN" sz="2000" b="1" dirty="0" smtClean="0"/>
              <a:t>in , not in	 </a:t>
            </a:r>
            <a:r>
              <a:rPr lang="en-IN" sz="2000" dirty="0" smtClean="0"/>
              <a:t>Membership operators</a:t>
            </a:r>
          </a:p>
          <a:p>
            <a:pPr>
              <a:buFont typeface="Wingdings" pitchFamily="2" charset="2"/>
              <a:buChar char="Ø"/>
            </a:pPr>
            <a:r>
              <a:rPr lang="en-IN" sz="2000" b="1" dirty="0" smtClean="0"/>
              <a:t>              not, or, and   </a:t>
            </a:r>
            <a:r>
              <a:rPr lang="en-IN" sz="2000" dirty="0" smtClean="0"/>
              <a:t>Logical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708</Words>
  <Application>Microsoft Office PowerPoint</Application>
  <PresentationFormat>On-screen Show (4:3)</PresentationFormat>
  <Paragraphs>178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of Python</vt:lpstr>
      <vt:lpstr>Slide 2</vt:lpstr>
      <vt:lpstr>Python Identifiers </vt:lpstr>
      <vt:lpstr>Reserved Words </vt:lpstr>
      <vt:lpstr>Slide 5</vt:lpstr>
      <vt:lpstr>Lines and Indentation </vt:lpstr>
      <vt:lpstr>Standard Data Types </vt:lpstr>
      <vt:lpstr>Python Numbers </vt:lpstr>
      <vt:lpstr>Slide 9</vt:lpstr>
      <vt:lpstr>IF Statement    IF......ELSE Statement  </vt:lpstr>
      <vt:lpstr>Nested IF Statements </vt:lpstr>
      <vt:lpstr>While  Loop   FOR LOOP </vt:lpstr>
      <vt:lpstr>Nested loops FOR      WHILE </vt:lpstr>
      <vt:lpstr>Python Strings </vt:lpstr>
      <vt:lpstr>Slide 15</vt:lpstr>
      <vt:lpstr>Python Lists </vt:lpstr>
      <vt:lpstr>Functions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Prolific</dc:creator>
  <cp:lastModifiedBy>Prolific</cp:lastModifiedBy>
  <cp:revision>35</cp:revision>
  <dcterms:created xsi:type="dcterms:W3CDTF">2006-08-16T00:00:00Z</dcterms:created>
  <dcterms:modified xsi:type="dcterms:W3CDTF">2019-02-28T06:26:45Z</dcterms:modified>
</cp:coreProperties>
</file>