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1" r:id="rId4"/>
    <p:sldId id="282" r:id="rId5"/>
    <p:sldId id="259" r:id="rId6"/>
    <p:sldId id="283" r:id="rId7"/>
    <p:sldId id="284" r:id="rId8"/>
    <p:sldId id="258" r:id="rId9"/>
    <p:sldId id="276" r:id="rId10"/>
    <p:sldId id="275" r:id="rId11"/>
    <p:sldId id="279" r:id="rId12"/>
    <p:sldId id="280" r:id="rId13"/>
    <p:sldId id="260" r:id="rId14"/>
    <p:sldId id="285" r:id="rId15"/>
    <p:sldId id="286" r:id="rId16"/>
    <p:sldId id="261" r:id="rId17"/>
    <p:sldId id="262" r:id="rId18"/>
    <p:sldId id="263" r:id="rId19"/>
    <p:sldId id="287" r:id="rId20"/>
    <p:sldId id="264" r:id="rId21"/>
    <p:sldId id="289" r:id="rId22"/>
    <p:sldId id="265" r:id="rId23"/>
    <p:sldId id="288" r:id="rId24"/>
    <p:sldId id="29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1FF4A0-CFDF-4577-8A83-B68985CD9FD7}">
          <p14:sldIdLst>
            <p14:sldId id="256"/>
          </p14:sldIdLst>
        </p14:section>
        <p14:section name="App Service" id="{10768321-C8A0-47B9-9B61-9994178699C4}">
          <p14:sldIdLst>
            <p14:sldId id="257"/>
            <p14:sldId id="281"/>
            <p14:sldId id="282"/>
          </p14:sldIdLst>
        </p14:section>
        <p14:section name="AAD" id="{B5156060-2306-4FCD-BE2F-B0A3AD19E5CB}">
          <p14:sldIdLst>
            <p14:sldId id="259"/>
            <p14:sldId id="283"/>
            <p14:sldId id="284"/>
          </p14:sldIdLst>
        </p14:section>
        <p14:section name="SQL Database" id="{E3F6D6C1-BD0A-421B-A96A-56652C36110F}">
          <p14:sldIdLst>
            <p14:sldId id="258"/>
            <p14:sldId id="276"/>
            <p14:sldId id="275"/>
            <p14:sldId id="279"/>
            <p14:sldId id="280"/>
          </p14:sldIdLst>
        </p14:section>
        <p14:section name="Storage" id="{1E6C6408-678C-4A38-BCAC-84672F0F29A5}">
          <p14:sldIdLst>
            <p14:sldId id="260"/>
            <p14:sldId id="285"/>
            <p14:sldId id="286"/>
          </p14:sldIdLst>
        </p14:section>
        <p14:section name="Key Vault" id="{DC3053E5-CA66-4F3E-A9D6-B1F697DC2E16}">
          <p14:sldIdLst>
            <p14:sldId id="261"/>
          </p14:sldIdLst>
        </p14:section>
        <p14:section name="Monitor" id="{884BD468-0337-48FD-A4C9-8A7989EA2C52}">
          <p14:sldIdLst>
            <p14:sldId id="262"/>
          </p14:sldIdLst>
        </p14:section>
        <p14:section name="Serverless" id="{2403C7FB-2F44-4094-983E-ED1E797F0977}">
          <p14:sldIdLst>
            <p14:sldId id="263"/>
            <p14:sldId id="287"/>
            <p14:sldId id="264"/>
          </p14:sldIdLst>
        </p14:section>
        <p14:section name="Load Balancing" id="{9683E557-E39F-475B-AAF0-50EC66ED2926}">
          <p14:sldIdLst>
            <p14:sldId id="289"/>
            <p14:sldId id="265"/>
            <p14:sldId id="288"/>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5T07:25:13.9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13494 5579 16383 0 0,'9'0'0'0'0,"12"0"0"0"0,11 0 0 0 0,10 0 0 0 0,6 0 0 0 0,4 0 0 0 0,2 0 0 0 0,2 0 0 0 0,0 0 0 0 0,-1 0 0 0 0,-1 0 0 0 0,0 0 0 0 0,-1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0,0 0 0 0 0,1 0 0 0 0,-2 0 0 0 0,1 0 0 0 0,0 0 0 0 0,0 0 0 0 0,0 0 0 0 0,0 0 0 0 0,0 0 0 0 0,0 0 0 0 0,0 0 0 0 0,0 0 0 0 0,0 0 0 0 0,-8-9 0 0 0,-5-4 0 0 0,2 2 0 0 0,2 0 0 0 0,2 14 0 0 0,3 6 0 0 0,2 0 0 0 0,1-1 0 0 0,1 0 0 0 0,-9 6 0 0 0,-3 1 0 0 0,1-1 0 0 0,3-4 0 0 0,2-3 0 0 0,-7 7 0 0 0,-1-1 0 0 0,2 0 0 0 0,2-4 0 0 0,4-2 0 0 0,3-3 0 0 0,-8-3-16383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F9EAB-AF4B-48EC-9634-D9317A5077F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26C4-4F75-435F-B301-E9D1BEF688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5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F9EAB-AF4B-48EC-9634-D9317A5077F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132840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F9EAB-AF4B-48EC-9634-D9317A5077F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260139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F9EAB-AF4B-48EC-9634-D9317A5077F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109929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9EAB-AF4B-48EC-9634-D9317A5077F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26C4-4F75-435F-B301-E9D1BEF688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8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F9EAB-AF4B-48EC-9634-D9317A5077F7}"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86672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F9EAB-AF4B-48EC-9634-D9317A5077F7}" type="datetimeFigureOut">
              <a:rPr lang="en-US" smtClean="0"/>
              <a:t>04-Mar-21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358268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F9EAB-AF4B-48EC-9634-D9317A5077F7}" type="datetimeFigureOut">
              <a:rPr lang="en-US" smtClean="0"/>
              <a:t>04-Mar-21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152580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0F9EAB-AF4B-48EC-9634-D9317A5077F7}" type="datetimeFigureOut">
              <a:rPr lang="en-US" smtClean="0"/>
              <a:t>04-Mar-21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68341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0F9EAB-AF4B-48EC-9634-D9317A5077F7}" type="datetimeFigureOut">
              <a:rPr lang="en-US" smtClean="0"/>
              <a:t>04-Mar-21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F726C4-4F75-435F-B301-E9D1BEF68843}" type="slidenum">
              <a:rPr lang="en-US" smtClean="0"/>
              <a:t>‹#›</a:t>
            </a:fld>
            <a:endParaRPr lang="en-US"/>
          </a:p>
        </p:txBody>
      </p:sp>
    </p:spTree>
    <p:extLst>
      <p:ext uri="{BB962C8B-B14F-4D97-AF65-F5344CB8AC3E}">
        <p14:creationId xmlns:p14="http://schemas.microsoft.com/office/powerpoint/2010/main" val="362724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F9EAB-AF4B-48EC-9634-D9317A5077F7}"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26C4-4F75-435F-B301-E9D1BEF68843}" type="slidenum">
              <a:rPr lang="en-US" smtClean="0"/>
              <a:t>‹#›</a:t>
            </a:fld>
            <a:endParaRPr lang="en-US"/>
          </a:p>
        </p:txBody>
      </p:sp>
    </p:spTree>
    <p:extLst>
      <p:ext uri="{BB962C8B-B14F-4D97-AF65-F5344CB8AC3E}">
        <p14:creationId xmlns:p14="http://schemas.microsoft.com/office/powerpoint/2010/main" val="368274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0F9EAB-AF4B-48EC-9634-D9317A5077F7}" type="datetimeFigureOut">
              <a:rPr lang="en-US" smtClean="0"/>
              <a:t>04-Mar-21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F726C4-4F75-435F-B301-E9D1BEF6884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5485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active-directory/develop/developer-glossary#tena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C0A8-7906-4CED-A2C3-87A07EF15E82}"/>
              </a:ext>
            </a:extLst>
          </p:cNvPr>
          <p:cNvSpPr>
            <a:spLocks noGrp="1"/>
          </p:cNvSpPr>
          <p:nvPr>
            <p:ph type="ctrTitle"/>
          </p:nvPr>
        </p:nvSpPr>
        <p:spPr/>
        <p:txBody>
          <a:bodyPr/>
          <a:lstStyle/>
          <a:p>
            <a:r>
              <a:rPr lang="en-US" dirty="0"/>
              <a:t>Azure Workshop</a:t>
            </a:r>
          </a:p>
        </p:txBody>
      </p:sp>
      <p:sp>
        <p:nvSpPr>
          <p:cNvPr id="3" name="Subtitle 2">
            <a:extLst>
              <a:ext uri="{FF2B5EF4-FFF2-40B4-BE49-F238E27FC236}">
                <a16:creationId xmlns:a16="http://schemas.microsoft.com/office/drawing/2014/main" id="{FB06EB87-897B-437C-ADB0-DB184F09A3B0}"/>
              </a:ext>
            </a:extLst>
          </p:cNvPr>
          <p:cNvSpPr>
            <a:spLocks noGrp="1"/>
          </p:cNvSpPr>
          <p:nvPr>
            <p:ph type="subTitle" idx="1"/>
          </p:nvPr>
        </p:nvSpPr>
        <p:spPr/>
        <p:txBody>
          <a:bodyPr/>
          <a:lstStyle/>
          <a:p>
            <a:r>
              <a:rPr lang="en-US" dirty="0"/>
              <a:t>Service Notes</a:t>
            </a:r>
          </a:p>
        </p:txBody>
      </p:sp>
    </p:spTree>
    <p:extLst>
      <p:ext uri="{BB962C8B-B14F-4D97-AF65-F5344CB8AC3E}">
        <p14:creationId xmlns:p14="http://schemas.microsoft.com/office/powerpoint/2010/main" val="267905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สี่เหลี่ยมผืนผ้า 4">
            <a:extLst>
              <a:ext uri="{FF2B5EF4-FFF2-40B4-BE49-F238E27FC236}">
                <a16:creationId xmlns:a16="http://schemas.microsoft.com/office/drawing/2014/main" id="{03B7D470-2515-4CB1-8D1F-78D263C33A3F}"/>
              </a:ext>
            </a:extLst>
          </p:cNvPr>
          <p:cNvSpPr/>
          <p:nvPr/>
        </p:nvSpPr>
        <p:spPr>
          <a:xfrm>
            <a:off x="0" y="-164"/>
            <a:ext cx="3249282" cy="6858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th-TH" sz="3600" dirty="0">
                <a:solidFill>
                  <a:schemeClr val="bg1"/>
                </a:solidFill>
                <a:latin typeface="Segoe UI"/>
                <a:cs typeface="Cordia New"/>
              </a:rPr>
              <a:t>Vcore-based</a:t>
            </a:r>
            <a:endParaRPr lang="th-TH" dirty="0">
              <a:solidFill>
                <a:schemeClr val="bg1"/>
              </a:solidFill>
            </a:endParaRPr>
          </a:p>
          <a:p>
            <a:pPr algn="ctr"/>
            <a:r>
              <a:rPr lang="th-TH" sz="3600" dirty="0">
                <a:solidFill>
                  <a:schemeClr val="bg1"/>
                </a:solidFill>
                <a:latin typeface="Segoe UI"/>
                <a:cs typeface="Cordia New"/>
              </a:rPr>
              <a:t> service tiers</a:t>
            </a:r>
            <a:endParaRPr lang="th-TH" dirty="0">
              <a:solidFill>
                <a:schemeClr val="bg1"/>
              </a:solidFill>
            </a:endParaRPr>
          </a:p>
        </p:txBody>
      </p:sp>
      <p:pic>
        <p:nvPicPr>
          <p:cNvPr id="7" name="รูปภาพ 5" descr="รูปภาพประกอบด้วย โต๊ะ&#10;&#10;คำอธิบายจะถูกสร้างขึ้นโดยอัตโนมัติ">
            <a:extLst>
              <a:ext uri="{FF2B5EF4-FFF2-40B4-BE49-F238E27FC236}">
                <a16:creationId xmlns:a16="http://schemas.microsoft.com/office/drawing/2014/main" id="{4ADF905A-FA7C-4C39-8AD6-58406C5C0FFB}"/>
              </a:ext>
            </a:extLst>
          </p:cNvPr>
          <p:cNvPicPr>
            <a:picLocks noChangeAspect="1"/>
          </p:cNvPicPr>
          <p:nvPr/>
        </p:nvPicPr>
        <p:blipFill>
          <a:blip r:embed="rId2"/>
          <a:stretch>
            <a:fillRect/>
          </a:stretch>
        </p:blipFill>
        <p:spPr>
          <a:xfrm>
            <a:off x="3249282" y="-164"/>
            <a:ext cx="8942718"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56AB02E7-644E-4DE4-9FA7-3CA14014BA53}"/>
                  </a:ext>
                </a:extLst>
              </p14:cNvPr>
              <p14:cNvContentPartPr/>
              <p14:nvPr/>
            </p14:nvContentPartPr>
            <p14:xfrm>
              <a:off x="8343900" y="3775983"/>
              <a:ext cx="1543050" cy="57150"/>
            </p14:xfrm>
          </p:contentPart>
        </mc:Choice>
        <mc:Fallback xmlns="">
          <p:pic>
            <p:nvPicPr>
              <p:cNvPr id="9" name="Ink 8">
                <a:extLst>
                  <a:ext uri="{FF2B5EF4-FFF2-40B4-BE49-F238E27FC236}">
                    <a16:creationId xmlns:a16="http://schemas.microsoft.com/office/drawing/2014/main" id="{56AB02E7-644E-4DE4-9FA7-3CA14014BA53}"/>
                  </a:ext>
                </a:extLst>
              </p:cNvPr>
              <p:cNvPicPr/>
              <p:nvPr/>
            </p:nvPicPr>
            <p:blipFill>
              <a:blip r:embed="rId4"/>
              <a:stretch>
                <a:fillRect/>
              </a:stretch>
            </p:blipFill>
            <p:spPr>
              <a:xfrm>
                <a:off x="8290169" y="3662440"/>
                <a:ext cx="1650872" cy="283858"/>
              </a:xfrm>
              <a:prstGeom prst="rect">
                <a:avLst/>
              </a:prstGeom>
            </p:spPr>
          </p:pic>
        </mc:Fallback>
      </mc:AlternateContent>
    </p:spTree>
    <p:extLst>
      <p:ext uri="{BB962C8B-B14F-4D97-AF65-F5344CB8AC3E}">
        <p14:creationId xmlns:p14="http://schemas.microsoft.com/office/powerpoint/2010/main" val="39830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2" descr="รูปภาพประกอบด้วย ข้อความ&#10;&#10;คำอธิบายจะถูกสร้างขึ้นโดยอัตโนมัติ">
            <a:extLst>
              <a:ext uri="{FF2B5EF4-FFF2-40B4-BE49-F238E27FC236}">
                <a16:creationId xmlns:a16="http://schemas.microsoft.com/office/drawing/2014/main" id="{85E06F74-0636-428E-89EE-3F5BC64C2A26}"/>
              </a:ext>
            </a:extLst>
          </p:cNvPr>
          <p:cNvPicPr>
            <a:picLocks noChangeAspect="1"/>
          </p:cNvPicPr>
          <p:nvPr/>
        </p:nvPicPr>
        <p:blipFill>
          <a:blip r:embed="rId2"/>
          <a:stretch>
            <a:fillRect/>
          </a:stretch>
        </p:blipFill>
        <p:spPr>
          <a:xfrm>
            <a:off x="29497" y="2765"/>
            <a:ext cx="12120715" cy="6852468"/>
          </a:xfrm>
          <a:prstGeom prst="rect">
            <a:avLst/>
          </a:prstGeom>
        </p:spPr>
      </p:pic>
    </p:spTree>
    <p:extLst>
      <p:ext uri="{BB962C8B-B14F-4D97-AF65-F5344CB8AC3E}">
        <p14:creationId xmlns:p14="http://schemas.microsoft.com/office/powerpoint/2010/main" val="187957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8F83-5913-4D98-849C-AC77B7BE89F6}"/>
              </a:ext>
            </a:extLst>
          </p:cNvPr>
          <p:cNvSpPr>
            <a:spLocks noGrp="1"/>
          </p:cNvSpPr>
          <p:nvPr>
            <p:ph type="title"/>
          </p:nvPr>
        </p:nvSpPr>
        <p:spPr/>
        <p:txBody>
          <a:bodyPr/>
          <a:lstStyle/>
          <a:p>
            <a:r>
              <a:rPr lang="en-US" dirty="0"/>
              <a:t>Connectivity Protection Options</a:t>
            </a:r>
          </a:p>
        </p:txBody>
      </p:sp>
      <p:sp>
        <p:nvSpPr>
          <p:cNvPr id="3" name="Content Placeholder 2">
            <a:extLst>
              <a:ext uri="{FF2B5EF4-FFF2-40B4-BE49-F238E27FC236}">
                <a16:creationId xmlns:a16="http://schemas.microsoft.com/office/drawing/2014/main" id="{3114FBE4-F7C2-4FDD-AECE-3DB5C3524FFF}"/>
              </a:ext>
            </a:extLst>
          </p:cNvPr>
          <p:cNvSpPr>
            <a:spLocks noGrp="1"/>
          </p:cNvSpPr>
          <p:nvPr>
            <p:ph idx="1"/>
          </p:nvPr>
        </p:nvSpPr>
        <p:spPr/>
        <p:txBody>
          <a:bodyPr/>
          <a:lstStyle/>
          <a:p>
            <a:r>
              <a:rPr lang="en-US" dirty="0"/>
              <a:t>1. Allow Azure Services</a:t>
            </a:r>
          </a:p>
          <a:p>
            <a:pPr lvl="1"/>
            <a:r>
              <a:rPr lang="en-US" dirty="0"/>
              <a:t>All Azure services (including other user’s resources) can reach the server.</a:t>
            </a:r>
          </a:p>
          <a:p>
            <a:r>
              <a:rPr lang="en-US" dirty="0"/>
              <a:t>2. Virtual Networks</a:t>
            </a:r>
          </a:p>
          <a:p>
            <a:pPr lvl="1"/>
            <a:r>
              <a:rPr lang="en-US" dirty="0"/>
              <a:t>Only specify virtual network can reach the server</a:t>
            </a:r>
          </a:p>
          <a:p>
            <a:r>
              <a:rPr lang="en-US" dirty="0"/>
              <a:t>3. Private Endpoints</a:t>
            </a:r>
          </a:p>
          <a:p>
            <a:pPr lvl="1"/>
            <a:r>
              <a:rPr lang="en-US" dirty="0"/>
              <a:t>Database gains private IP address within the Virtual Network. Force connect to the server using assigned private IP only</a:t>
            </a:r>
          </a:p>
        </p:txBody>
      </p:sp>
    </p:spTree>
    <p:extLst>
      <p:ext uri="{BB962C8B-B14F-4D97-AF65-F5344CB8AC3E}">
        <p14:creationId xmlns:p14="http://schemas.microsoft.com/office/powerpoint/2010/main" val="313355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9A78-96BB-4DC0-92A6-2E7EB2C61E96}"/>
              </a:ext>
            </a:extLst>
          </p:cNvPr>
          <p:cNvSpPr>
            <a:spLocks noGrp="1"/>
          </p:cNvSpPr>
          <p:nvPr>
            <p:ph type="title"/>
          </p:nvPr>
        </p:nvSpPr>
        <p:spPr/>
        <p:txBody>
          <a:bodyPr/>
          <a:lstStyle/>
          <a:p>
            <a:r>
              <a:rPr lang="en-US" dirty="0"/>
              <a:t>Azure Storage</a:t>
            </a:r>
          </a:p>
        </p:txBody>
      </p:sp>
      <p:sp>
        <p:nvSpPr>
          <p:cNvPr id="3" name="Content Placeholder 2">
            <a:extLst>
              <a:ext uri="{FF2B5EF4-FFF2-40B4-BE49-F238E27FC236}">
                <a16:creationId xmlns:a16="http://schemas.microsoft.com/office/drawing/2014/main" id="{EFF8692F-3654-4DC6-B117-D4584DFACDE5}"/>
              </a:ext>
            </a:extLst>
          </p:cNvPr>
          <p:cNvSpPr>
            <a:spLocks noGrp="1"/>
          </p:cNvSpPr>
          <p:nvPr>
            <p:ph idx="1"/>
          </p:nvPr>
        </p:nvSpPr>
        <p:spPr/>
        <p:txBody>
          <a:bodyPr>
            <a:normAutofit lnSpcReduction="10000"/>
          </a:bodyPr>
          <a:lstStyle/>
          <a:p>
            <a:r>
              <a:rPr lang="en-US" dirty="0"/>
              <a:t>The Azure Storage platform includes the following data services:</a:t>
            </a:r>
          </a:p>
          <a:p>
            <a:pPr marL="457200" indent="-457200">
              <a:buFont typeface="+mj-lt"/>
              <a:buAutoNum type="arabicPeriod"/>
            </a:pPr>
            <a:r>
              <a:rPr lang="en-US" b="1" dirty="0"/>
              <a:t>Azure Blobs</a:t>
            </a:r>
            <a:r>
              <a:rPr lang="en-US" dirty="0"/>
              <a:t>: A massively scalable object store for text and binary data. Also includes support for big data analytics through Data Lake Storage Gen2.</a:t>
            </a:r>
          </a:p>
          <a:p>
            <a:pPr marL="749808" lvl="1" indent="-457200"/>
            <a:r>
              <a:rPr lang="en-US" b="1" dirty="0"/>
              <a:t>Block Blob </a:t>
            </a:r>
          </a:p>
          <a:p>
            <a:pPr marL="932688" lvl="2" indent="-457200"/>
            <a:r>
              <a:rPr lang="en-US" b="0" i="0" dirty="0">
                <a:solidFill>
                  <a:srgbClr val="171717"/>
                </a:solidFill>
                <a:effectLst/>
                <a:latin typeface="Segoe UI" panose="020B0502040204020203" pitchFamily="34" charset="0"/>
              </a:rPr>
              <a:t>Block blobs are optimized for uploading large amounts of data efficiently</a:t>
            </a:r>
            <a:endParaRPr lang="en-US" dirty="0"/>
          </a:p>
          <a:p>
            <a:pPr marL="749808" lvl="1" indent="-457200"/>
            <a:r>
              <a:rPr lang="en-US" b="1" dirty="0"/>
              <a:t>Append Blob</a:t>
            </a:r>
          </a:p>
          <a:p>
            <a:pPr marL="932688" lvl="2" indent="-457200"/>
            <a:r>
              <a:rPr lang="en-US" dirty="0"/>
              <a:t>An append blob is comprised of blocks and is optimized for append operations. When you modify an append blob, blocks are added to the end of the blob only</a:t>
            </a:r>
          </a:p>
          <a:p>
            <a:pPr marL="457200" indent="-457200">
              <a:buFont typeface="+mj-lt"/>
              <a:buAutoNum type="arabicPeriod"/>
            </a:pPr>
            <a:r>
              <a:rPr lang="en-US" b="1" dirty="0"/>
              <a:t>Azure Files</a:t>
            </a:r>
            <a:r>
              <a:rPr lang="en-US" dirty="0"/>
              <a:t>: Managed file shares for cloud or on-premises deployments.</a:t>
            </a:r>
          </a:p>
          <a:p>
            <a:pPr marL="457200" indent="-457200">
              <a:buFont typeface="+mj-lt"/>
              <a:buAutoNum type="arabicPeriod"/>
            </a:pPr>
            <a:r>
              <a:rPr lang="en-US" b="1" dirty="0"/>
              <a:t>Azure Queues</a:t>
            </a:r>
            <a:r>
              <a:rPr lang="en-US" dirty="0"/>
              <a:t>: A messaging store for reliable messaging between application components.</a:t>
            </a:r>
          </a:p>
          <a:p>
            <a:pPr marL="457200" indent="-457200">
              <a:buFont typeface="+mj-lt"/>
              <a:buAutoNum type="arabicPeriod"/>
            </a:pPr>
            <a:r>
              <a:rPr lang="en-US" b="1" dirty="0"/>
              <a:t>Azure Tables</a:t>
            </a:r>
            <a:r>
              <a:rPr lang="en-US" dirty="0"/>
              <a:t>: A NoSQL store for </a:t>
            </a:r>
            <a:r>
              <a:rPr lang="en-US" dirty="0" err="1"/>
              <a:t>schemaless</a:t>
            </a:r>
            <a:r>
              <a:rPr lang="en-US" dirty="0"/>
              <a:t> storage of structured data.</a:t>
            </a:r>
          </a:p>
          <a:p>
            <a:pPr marL="457200" indent="-457200">
              <a:buFont typeface="+mj-lt"/>
              <a:buAutoNum type="arabicPeriod"/>
            </a:pPr>
            <a:r>
              <a:rPr lang="en-US" b="1" dirty="0"/>
              <a:t>Azure Disks</a:t>
            </a:r>
            <a:r>
              <a:rPr lang="en-US" dirty="0"/>
              <a:t>: Block-level storage volumes for Azure VMs.</a:t>
            </a:r>
          </a:p>
        </p:txBody>
      </p:sp>
    </p:spTree>
    <p:extLst>
      <p:ext uri="{BB962C8B-B14F-4D97-AF65-F5344CB8AC3E}">
        <p14:creationId xmlns:p14="http://schemas.microsoft.com/office/powerpoint/2010/main" val="306376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AFC3-0EDF-438B-A85F-1485D7F2CB1E}"/>
              </a:ext>
            </a:extLst>
          </p:cNvPr>
          <p:cNvSpPr>
            <a:spLocks noGrp="1"/>
          </p:cNvSpPr>
          <p:nvPr>
            <p:ph type="title"/>
          </p:nvPr>
        </p:nvSpPr>
        <p:spPr/>
        <p:txBody>
          <a:bodyPr/>
          <a:lstStyle/>
          <a:p>
            <a:r>
              <a:rPr lang="en-US" dirty="0"/>
              <a:t>Storage Redundancy</a:t>
            </a:r>
          </a:p>
        </p:txBody>
      </p:sp>
      <p:pic>
        <p:nvPicPr>
          <p:cNvPr id="1026" name="Picture 2" descr="Diagram showing how data is replicated in a single data center with LRS">
            <a:extLst>
              <a:ext uri="{FF2B5EF4-FFF2-40B4-BE49-F238E27FC236}">
                <a16:creationId xmlns:a16="http://schemas.microsoft.com/office/drawing/2014/main" id="{316080AF-AD1E-4E09-883A-1854FD880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504" y="2000536"/>
            <a:ext cx="3554618" cy="37108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 showing how data is replicated in the primary region with ZRS">
            <a:extLst>
              <a:ext uri="{FF2B5EF4-FFF2-40B4-BE49-F238E27FC236}">
                <a16:creationId xmlns:a16="http://schemas.microsoft.com/office/drawing/2014/main" id="{3742BBF8-054F-4B77-9C4F-5ED62634F2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5359" y="1850675"/>
            <a:ext cx="4185701" cy="416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70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AFC3-0EDF-438B-A85F-1485D7F2CB1E}"/>
              </a:ext>
            </a:extLst>
          </p:cNvPr>
          <p:cNvSpPr>
            <a:spLocks noGrp="1"/>
          </p:cNvSpPr>
          <p:nvPr>
            <p:ph type="title"/>
          </p:nvPr>
        </p:nvSpPr>
        <p:spPr/>
        <p:txBody>
          <a:bodyPr/>
          <a:lstStyle/>
          <a:p>
            <a:r>
              <a:rPr lang="en-US" dirty="0"/>
              <a:t>Storage Redundancy</a:t>
            </a:r>
          </a:p>
        </p:txBody>
      </p:sp>
      <p:pic>
        <p:nvPicPr>
          <p:cNvPr id="1030" name="Picture 6" descr="Diagram showing how data is replicated with GRS or RA-GRS">
            <a:extLst>
              <a:ext uri="{FF2B5EF4-FFF2-40B4-BE49-F238E27FC236}">
                <a16:creationId xmlns:a16="http://schemas.microsoft.com/office/drawing/2014/main" id="{D62D16F8-9D84-498B-B075-856A0A079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36" y="1973979"/>
            <a:ext cx="5478227" cy="22407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agram showing how data is replicated with GZRS or RA-GZRS">
            <a:extLst>
              <a:ext uri="{FF2B5EF4-FFF2-40B4-BE49-F238E27FC236}">
                <a16:creationId xmlns:a16="http://schemas.microsoft.com/office/drawing/2014/main" id="{DD93D1A8-D927-4DF1-A785-F5C1BEEF8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1973979"/>
            <a:ext cx="5712901" cy="321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26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2F0-00EA-43CB-B3F9-B4FAED43DC2F}"/>
              </a:ext>
            </a:extLst>
          </p:cNvPr>
          <p:cNvSpPr>
            <a:spLocks noGrp="1"/>
          </p:cNvSpPr>
          <p:nvPr>
            <p:ph type="title"/>
          </p:nvPr>
        </p:nvSpPr>
        <p:spPr/>
        <p:txBody>
          <a:bodyPr/>
          <a:lstStyle/>
          <a:p>
            <a:r>
              <a:rPr lang="en-US" dirty="0"/>
              <a:t>Key Vault</a:t>
            </a:r>
          </a:p>
        </p:txBody>
      </p:sp>
      <p:sp>
        <p:nvSpPr>
          <p:cNvPr id="3" name="Content Placeholder 2">
            <a:extLst>
              <a:ext uri="{FF2B5EF4-FFF2-40B4-BE49-F238E27FC236}">
                <a16:creationId xmlns:a16="http://schemas.microsoft.com/office/drawing/2014/main" id="{03850C8A-5A8B-4C14-B2AD-2914ADFFD5D1}"/>
              </a:ext>
            </a:extLst>
          </p:cNvPr>
          <p:cNvSpPr>
            <a:spLocks noGrp="1"/>
          </p:cNvSpPr>
          <p:nvPr>
            <p:ph idx="1"/>
          </p:nvPr>
        </p:nvSpPr>
        <p:spPr/>
        <p:txBody>
          <a:bodyPr/>
          <a:lstStyle/>
          <a:p>
            <a:pPr marL="457200" indent="-457200">
              <a:buFont typeface="+mj-lt"/>
              <a:buAutoNum type="arabicPeriod"/>
            </a:pPr>
            <a:r>
              <a:rPr lang="en-US" b="1" dirty="0"/>
              <a:t>Secrets Management </a:t>
            </a:r>
            <a:r>
              <a:rPr lang="en-US" dirty="0"/>
              <a:t>- Azure Key Vault can be used to Securely store and tightly control access to tokens, passwords, certificates, API keys, and other secrets</a:t>
            </a:r>
          </a:p>
          <a:p>
            <a:pPr marL="457200" indent="-457200">
              <a:buFont typeface="+mj-lt"/>
              <a:buAutoNum type="arabicPeriod"/>
            </a:pPr>
            <a:r>
              <a:rPr lang="en-US" b="1" dirty="0"/>
              <a:t>Key Management </a:t>
            </a:r>
            <a:r>
              <a:rPr lang="en-US" dirty="0"/>
              <a:t>- Azure Key Vault can also be used as a Key Management solution. Azure Key Vault makes it easy to create and control the encryption keys used to encrypt your data.</a:t>
            </a:r>
          </a:p>
          <a:p>
            <a:pPr marL="457200" indent="-457200">
              <a:buFont typeface="+mj-lt"/>
              <a:buAutoNum type="arabicPeriod"/>
            </a:pPr>
            <a:r>
              <a:rPr lang="en-US" b="1" dirty="0"/>
              <a:t>Certificate Management </a:t>
            </a:r>
            <a:r>
              <a:rPr lang="en-US" dirty="0"/>
              <a:t>- Azure Key Vault is also a service that lets you easily provision, manage, and deploy public and private Transport Layer Security/Secure Sockets Layer (TLS/SSL) certificates for use with Azure and your internal connected resources.</a:t>
            </a:r>
          </a:p>
          <a:p>
            <a:endParaRPr lang="en-US" dirty="0"/>
          </a:p>
          <a:p>
            <a:r>
              <a:rPr lang="en-US" dirty="0"/>
              <a:t>Azure Key Vault has two service tiers: Standard, which encrypts with a software key, and a Premium tier, which includes hardware security module(HSM)-protected keys.</a:t>
            </a:r>
          </a:p>
          <a:p>
            <a:r>
              <a:rPr lang="en-US" dirty="0"/>
              <a:t>Azure Key Vault is designed so that Microsoft does not see or extract your data</a:t>
            </a:r>
          </a:p>
        </p:txBody>
      </p:sp>
    </p:spTree>
    <p:extLst>
      <p:ext uri="{BB962C8B-B14F-4D97-AF65-F5344CB8AC3E}">
        <p14:creationId xmlns:p14="http://schemas.microsoft.com/office/powerpoint/2010/main" val="337794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88E8-7635-4187-9F53-F37CD36CE83A}"/>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C44A1E4B-4C99-45E9-9132-455279BF84F5}"/>
              </a:ext>
            </a:extLst>
          </p:cNvPr>
          <p:cNvSpPr>
            <a:spLocks noGrp="1"/>
          </p:cNvSpPr>
          <p:nvPr>
            <p:ph idx="1"/>
          </p:nvPr>
        </p:nvSpPr>
        <p:spPr>
          <a:xfrm>
            <a:off x="7306322" y="1845734"/>
            <a:ext cx="3849358" cy="4023360"/>
          </a:xfrm>
        </p:spPr>
        <p:txBody>
          <a:bodyPr/>
          <a:lstStyle/>
          <a:p>
            <a:r>
              <a:rPr lang="en-US" b="1" dirty="0"/>
              <a:t>Application Insights </a:t>
            </a:r>
            <a:r>
              <a:rPr lang="en-US" dirty="0"/>
              <a:t>is an extensible </a:t>
            </a:r>
            <a:r>
              <a:rPr lang="en-US" b="1" dirty="0"/>
              <a:t>Application Performance Management (APM) </a:t>
            </a:r>
            <a:r>
              <a:rPr lang="en-US" dirty="0"/>
              <a:t>service for developers and DevOps professionals. Use it to monitor your live applications. It will automatically detect performance anomalies, and includes powerful analytics tools to help you diagnose issues and to understand what users actually do with your app.</a:t>
            </a:r>
          </a:p>
        </p:txBody>
      </p:sp>
      <p:pic>
        <p:nvPicPr>
          <p:cNvPr id="4" name="Picture 3">
            <a:extLst>
              <a:ext uri="{FF2B5EF4-FFF2-40B4-BE49-F238E27FC236}">
                <a16:creationId xmlns:a16="http://schemas.microsoft.com/office/drawing/2014/main" id="{C814FB1C-89A8-453D-964D-F65F9A33E222}"/>
              </a:ext>
            </a:extLst>
          </p:cNvPr>
          <p:cNvPicPr>
            <a:picLocks noChangeAspect="1"/>
          </p:cNvPicPr>
          <p:nvPr/>
        </p:nvPicPr>
        <p:blipFill>
          <a:blip r:embed="rId2"/>
          <a:stretch>
            <a:fillRect/>
          </a:stretch>
        </p:blipFill>
        <p:spPr>
          <a:xfrm>
            <a:off x="745354" y="2032166"/>
            <a:ext cx="6245838" cy="3640666"/>
          </a:xfrm>
          <a:prstGeom prst="rect">
            <a:avLst/>
          </a:prstGeom>
        </p:spPr>
      </p:pic>
    </p:spTree>
    <p:extLst>
      <p:ext uri="{BB962C8B-B14F-4D97-AF65-F5344CB8AC3E}">
        <p14:creationId xmlns:p14="http://schemas.microsoft.com/office/powerpoint/2010/main" val="218990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66F3-AFB6-46B4-8B6F-4DB4F53A5F97}"/>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29F55115-B4F8-4CE7-9A73-FAD18D3E9D53}"/>
              </a:ext>
            </a:extLst>
          </p:cNvPr>
          <p:cNvSpPr>
            <a:spLocks noGrp="1"/>
          </p:cNvSpPr>
          <p:nvPr>
            <p:ph idx="1"/>
          </p:nvPr>
        </p:nvSpPr>
        <p:spPr>
          <a:xfrm>
            <a:off x="5823750" y="2121762"/>
            <a:ext cx="5331929" cy="3747331"/>
          </a:xfrm>
        </p:spPr>
        <p:txBody>
          <a:bodyPr>
            <a:normAutofit fontScale="92500" lnSpcReduction="20000"/>
          </a:bodyPr>
          <a:lstStyle/>
          <a:p>
            <a:r>
              <a:rPr lang="en-US" b="1" dirty="0"/>
              <a:t>Azure Functions </a:t>
            </a:r>
            <a:r>
              <a:rPr lang="en-US" dirty="0"/>
              <a:t>provides "</a:t>
            </a:r>
            <a:r>
              <a:rPr lang="en-US" b="1" dirty="0"/>
              <a:t>compute on-deman</a:t>
            </a:r>
            <a:r>
              <a:rPr lang="en-US" dirty="0"/>
              <a:t>d" in two significant ways.</a:t>
            </a:r>
          </a:p>
          <a:p>
            <a:endParaRPr lang="en-US" dirty="0"/>
          </a:p>
          <a:p>
            <a:r>
              <a:rPr lang="en-US" dirty="0"/>
              <a:t>First, Azure Functions allows you to implement your system's logic into </a:t>
            </a:r>
            <a:r>
              <a:rPr lang="en-US" b="1" dirty="0"/>
              <a:t>readily available blocks of code</a:t>
            </a:r>
            <a:r>
              <a:rPr lang="en-US" dirty="0"/>
              <a:t>. These code blocks are called "functions". Different functions can run anytime you need to </a:t>
            </a:r>
            <a:r>
              <a:rPr lang="en-US" b="1" dirty="0"/>
              <a:t>respond to critical events</a:t>
            </a:r>
            <a:r>
              <a:rPr lang="en-US" dirty="0"/>
              <a:t>.</a:t>
            </a:r>
          </a:p>
          <a:p>
            <a:endParaRPr lang="en-US" dirty="0"/>
          </a:p>
          <a:p>
            <a:r>
              <a:rPr lang="en-US" dirty="0"/>
              <a:t>Second, as requests increase, Azure Functions meets the demand with as many resources and function instances as necessary - but only while needed. As requests fall, any extra resources and application instances drop off automatically</a:t>
            </a:r>
          </a:p>
        </p:txBody>
      </p:sp>
      <p:pic>
        <p:nvPicPr>
          <p:cNvPr id="5" name="Picture 4">
            <a:extLst>
              <a:ext uri="{FF2B5EF4-FFF2-40B4-BE49-F238E27FC236}">
                <a16:creationId xmlns:a16="http://schemas.microsoft.com/office/drawing/2014/main" id="{A4225A97-7DD9-4AC6-9E17-41FA4D3F5A43}"/>
              </a:ext>
            </a:extLst>
          </p:cNvPr>
          <p:cNvPicPr>
            <a:picLocks noChangeAspect="1"/>
          </p:cNvPicPr>
          <p:nvPr/>
        </p:nvPicPr>
        <p:blipFill>
          <a:blip r:embed="rId2"/>
          <a:stretch>
            <a:fillRect/>
          </a:stretch>
        </p:blipFill>
        <p:spPr>
          <a:xfrm>
            <a:off x="310719" y="2321279"/>
            <a:ext cx="5358830" cy="3200631"/>
          </a:xfrm>
          <a:prstGeom prst="rect">
            <a:avLst/>
          </a:prstGeom>
        </p:spPr>
      </p:pic>
    </p:spTree>
    <p:extLst>
      <p:ext uri="{BB962C8B-B14F-4D97-AF65-F5344CB8AC3E}">
        <p14:creationId xmlns:p14="http://schemas.microsoft.com/office/powerpoint/2010/main" val="353247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ADB0-F2D3-4AD7-98D8-0E4FEE426A47}"/>
              </a:ext>
            </a:extLst>
          </p:cNvPr>
          <p:cNvSpPr>
            <a:spLocks noGrp="1"/>
          </p:cNvSpPr>
          <p:nvPr>
            <p:ph type="title"/>
          </p:nvPr>
        </p:nvSpPr>
        <p:spPr/>
        <p:txBody>
          <a:bodyPr/>
          <a:lstStyle/>
          <a:p>
            <a:r>
              <a:rPr lang="en-US" dirty="0"/>
              <a:t>V-NET Integration</a:t>
            </a:r>
          </a:p>
        </p:txBody>
      </p:sp>
      <p:pic>
        <p:nvPicPr>
          <p:cNvPr id="2050" name="Picture 2" descr="UI for virtual network integration">
            <a:extLst>
              <a:ext uri="{FF2B5EF4-FFF2-40B4-BE49-F238E27FC236}">
                <a16:creationId xmlns:a16="http://schemas.microsoft.com/office/drawing/2014/main" id="{F99D74C1-F139-4604-8641-3A1D6F00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665" y="2159630"/>
            <a:ext cx="8882969" cy="304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A6C6B8-FBAC-40FF-80EF-A610BC533D6B}"/>
              </a:ext>
            </a:extLst>
          </p:cNvPr>
          <p:cNvSpPr/>
          <p:nvPr/>
        </p:nvSpPr>
        <p:spPr>
          <a:xfrm>
            <a:off x="1970843" y="2611220"/>
            <a:ext cx="2414726" cy="308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8" name="Rectangle 7">
            <a:extLst>
              <a:ext uri="{FF2B5EF4-FFF2-40B4-BE49-F238E27FC236}">
                <a16:creationId xmlns:a16="http://schemas.microsoft.com/office/drawing/2014/main" id="{29DDBBAD-D8BF-49AE-935B-8BF55033434F}"/>
              </a:ext>
            </a:extLst>
          </p:cNvPr>
          <p:cNvSpPr/>
          <p:nvPr/>
        </p:nvSpPr>
        <p:spPr>
          <a:xfrm>
            <a:off x="1818443" y="2458820"/>
            <a:ext cx="2414726" cy="308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2" name="Title 1">
            <a:extLst>
              <a:ext uri="{FF2B5EF4-FFF2-40B4-BE49-F238E27FC236}">
                <a16:creationId xmlns:a16="http://schemas.microsoft.com/office/drawing/2014/main" id="{483E35A0-09B1-4B18-95F2-0AC55B5F2E1A}"/>
              </a:ext>
            </a:extLst>
          </p:cNvPr>
          <p:cNvSpPr>
            <a:spLocks noGrp="1"/>
          </p:cNvSpPr>
          <p:nvPr>
            <p:ph type="title"/>
          </p:nvPr>
        </p:nvSpPr>
        <p:spPr/>
        <p:txBody>
          <a:bodyPr/>
          <a:lstStyle/>
          <a:p>
            <a:r>
              <a:rPr lang="en-US" dirty="0"/>
              <a:t>App Service</a:t>
            </a:r>
          </a:p>
        </p:txBody>
      </p:sp>
      <p:sp>
        <p:nvSpPr>
          <p:cNvPr id="4" name="Rectangle 3">
            <a:extLst>
              <a:ext uri="{FF2B5EF4-FFF2-40B4-BE49-F238E27FC236}">
                <a16:creationId xmlns:a16="http://schemas.microsoft.com/office/drawing/2014/main" id="{AD3A7010-74B1-48AD-A8A9-F636A4186E93}"/>
              </a:ext>
            </a:extLst>
          </p:cNvPr>
          <p:cNvSpPr/>
          <p:nvPr/>
        </p:nvSpPr>
        <p:spPr>
          <a:xfrm>
            <a:off x="1666043" y="2306420"/>
            <a:ext cx="2414726" cy="308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App Service Plan</a:t>
            </a:r>
          </a:p>
        </p:txBody>
      </p:sp>
      <p:sp>
        <p:nvSpPr>
          <p:cNvPr id="5" name="Rectangle 4">
            <a:extLst>
              <a:ext uri="{FF2B5EF4-FFF2-40B4-BE49-F238E27FC236}">
                <a16:creationId xmlns:a16="http://schemas.microsoft.com/office/drawing/2014/main" id="{B2F845C4-4CDE-4F8A-9A8B-9677064B071D}"/>
              </a:ext>
            </a:extLst>
          </p:cNvPr>
          <p:cNvSpPr/>
          <p:nvPr/>
        </p:nvSpPr>
        <p:spPr>
          <a:xfrm>
            <a:off x="2290438" y="2572305"/>
            <a:ext cx="1535837" cy="6414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a:t>
            </a:r>
          </a:p>
        </p:txBody>
      </p:sp>
      <p:sp>
        <p:nvSpPr>
          <p:cNvPr id="6" name="Rectangle 5">
            <a:extLst>
              <a:ext uri="{FF2B5EF4-FFF2-40B4-BE49-F238E27FC236}">
                <a16:creationId xmlns:a16="http://schemas.microsoft.com/office/drawing/2014/main" id="{3963071E-5F1B-4510-8D4E-3DD5004D6F4E}"/>
              </a:ext>
            </a:extLst>
          </p:cNvPr>
          <p:cNvSpPr/>
          <p:nvPr/>
        </p:nvSpPr>
        <p:spPr>
          <a:xfrm>
            <a:off x="2290438" y="3339113"/>
            <a:ext cx="1535837" cy="6414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a:t>
            </a:r>
          </a:p>
        </p:txBody>
      </p:sp>
      <p:sp>
        <p:nvSpPr>
          <p:cNvPr id="7" name="Rectangle 6">
            <a:extLst>
              <a:ext uri="{FF2B5EF4-FFF2-40B4-BE49-F238E27FC236}">
                <a16:creationId xmlns:a16="http://schemas.microsoft.com/office/drawing/2014/main" id="{05517FB4-F131-4E8E-9B39-C06B3C8350A0}"/>
              </a:ext>
            </a:extLst>
          </p:cNvPr>
          <p:cNvSpPr/>
          <p:nvPr/>
        </p:nvSpPr>
        <p:spPr>
          <a:xfrm>
            <a:off x="2290438" y="4105921"/>
            <a:ext cx="1535837" cy="6414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a:t>
            </a:r>
          </a:p>
        </p:txBody>
      </p:sp>
      <p:sp>
        <p:nvSpPr>
          <p:cNvPr id="11" name="Content Placeholder 2">
            <a:extLst>
              <a:ext uri="{FF2B5EF4-FFF2-40B4-BE49-F238E27FC236}">
                <a16:creationId xmlns:a16="http://schemas.microsoft.com/office/drawing/2014/main" id="{41F26B44-8712-46FA-9EB1-34E10D617A20}"/>
              </a:ext>
            </a:extLst>
          </p:cNvPr>
          <p:cNvSpPr>
            <a:spLocks noGrp="1"/>
          </p:cNvSpPr>
          <p:nvPr>
            <p:ph idx="1"/>
          </p:nvPr>
        </p:nvSpPr>
        <p:spPr>
          <a:xfrm>
            <a:off x="4705164" y="2104008"/>
            <a:ext cx="6516211" cy="4021584"/>
          </a:xfrm>
        </p:spPr>
        <p:txBody>
          <a:bodyPr>
            <a:normAutofit fontScale="77500" lnSpcReduction="20000"/>
          </a:bodyPr>
          <a:lstStyle/>
          <a:p>
            <a:pPr>
              <a:lnSpc>
                <a:spcPct val="120000"/>
              </a:lnSpc>
            </a:pPr>
            <a:r>
              <a:rPr lang="en-US" sz="2200" b="1" i="0" dirty="0">
                <a:solidFill>
                  <a:srgbClr val="171717"/>
                </a:solidFill>
                <a:effectLst/>
                <a:latin typeface="Segoe UI" panose="020B0502040204020203" pitchFamily="34" charset="0"/>
              </a:rPr>
              <a:t>Azure App Service </a:t>
            </a:r>
            <a:r>
              <a:rPr lang="en-US" sz="2200" b="0" i="0" dirty="0">
                <a:solidFill>
                  <a:srgbClr val="171717"/>
                </a:solidFill>
                <a:effectLst/>
                <a:latin typeface="Segoe UI" panose="020B0502040204020203" pitchFamily="34" charset="0"/>
              </a:rPr>
              <a:t>enables you to build and host web apps, mobile back ends, and RESTful APIs in the programming language of your choice </a:t>
            </a:r>
            <a:r>
              <a:rPr lang="en-US" sz="2200" b="1" i="0" dirty="0">
                <a:solidFill>
                  <a:srgbClr val="171717"/>
                </a:solidFill>
                <a:effectLst/>
                <a:latin typeface="Segoe UI" panose="020B0502040204020203" pitchFamily="34" charset="0"/>
              </a:rPr>
              <a:t>without managing infrastructure</a:t>
            </a:r>
            <a:r>
              <a:rPr lang="en-US" sz="2200" b="0" i="0" dirty="0">
                <a:solidFill>
                  <a:srgbClr val="171717"/>
                </a:solidFill>
                <a:effectLst/>
                <a:latin typeface="Segoe UI" panose="020B0502040204020203" pitchFamily="34" charset="0"/>
              </a:rPr>
              <a:t>. It offers </a:t>
            </a:r>
            <a:r>
              <a:rPr lang="en-US" sz="2200" b="1" i="0" dirty="0">
                <a:solidFill>
                  <a:srgbClr val="171717"/>
                </a:solidFill>
                <a:effectLst/>
                <a:latin typeface="Segoe UI" panose="020B0502040204020203" pitchFamily="34" charset="0"/>
              </a:rPr>
              <a:t>auto-scaling and high availability</a:t>
            </a:r>
            <a:r>
              <a:rPr lang="en-US" sz="2200" b="0" i="0" dirty="0">
                <a:solidFill>
                  <a:srgbClr val="171717"/>
                </a:solidFill>
                <a:effectLst/>
                <a:latin typeface="Segoe UI" panose="020B0502040204020203" pitchFamily="34" charset="0"/>
              </a:rPr>
              <a:t>, supports both </a:t>
            </a:r>
            <a:r>
              <a:rPr lang="en-US" sz="2200" b="1" i="0" dirty="0">
                <a:solidFill>
                  <a:srgbClr val="171717"/>
                </a:solidFill>
                <a:effectLst/>
                <a:latin typeface="Segoe UI" panose="020B0502040204020203" pitchFamily="34" charset="0"/>
              </a:rPr>
              <a:t>Windows and Linux</a:t>
            </a:r>
            <a:r>
              <a:rPr lang="en-US" sz="2200" b="0" i="0" dirty="0">
                <a:solidFill>
                  <a:srgbClr val="171717"/>
                </a:solidFill>
                <a:effectLst/>
                <a:latin typeface="Segoe UI" panose="020B0502040204020203" pitchFamily="34" charset="0"/>
              </a:rPr>
              <a:t>, and enables </a:t>
            </a:r>
            <a:r>
              <a:rPr lang="en-US" sz="2200" b="1" i="0" dirty="0">
                <a:solidFill>
                  <a:srgbClr val="171717"/>
                </a:solidFill>
                <a:effectLst/>
                <a:latin typeface="Segoe UI" panose="020B0502040204020203" pitchFamily="34" charset="0"/>
              </a:rPr>
              <a:t>automated deployments </a:t>
            </a:r>
            <a:r>
              <a:rPr lang="en-US" sz="2200" b="0" i="0" dirty="0">
                <a:solidFill>
                  <a:srgbClr val="171717"/>
                </a:solidFill>
                <a:effectLst/>
                <a:latin typeface="Segoe UI" panose="020B0502040204020203" pitchFamily="34" charset="0"/>
              </a:rPr>
              <a:t>from GitHub, Azure DevOps, or any Git repo.</a:t>
            </a:r>
          </a:p>
          <a:p>
            <a:endParaRPr lang="en-US" dirty="0"/>
          </a:p>
          <a:p>
            <a:r>
              <a:rPr lang="en-US" sz="1900" dirty="0"/>
              <a:t>App Service Plan Options</a:t>
            </a:r>
          </a:p>
          <a:p>
            <a:r>
              <a:rPr lang="en-US" sz="1900" dirty="0"/>
              <a:t>- Windows</a:t>
            </a:r>
          </a:p>
          <a:p>
            <a:pPr lvl="1"/>
            <a:r>
              <a:rPr lang="en-US" sz="1700" dirty="0"/>
              <a:t>IIS</a:t>
            </a:r>
          </a:p>
          <a:p>
            <a:pPr lvl="1"/>
            <a:r>
              <a:rPr lang="en-US" sz="1700" dirty="0"/>
              <a:t>Application Runtime Stack (limited by OS type)</a:t>
            </a:r>
          </a:p>
          <a:p>
            <a:r>
              <a:rPr lang="en-US" sz="1900" dirty="0"/>
              <a:t>- Linux</a:t>
            </a:r>
          </a:p>
          <a:p>
            <a:pPr lvl="1"/>
            <a:r>
              <a:rPr lang="en-US" sz="1700" dirty="0"/>
              <a:t>Container</a:t>
            </a:r>
          </a:p>
          <a:p>
            <a:pPr lvl="1"/>
            <a:r>
              <a:rPr lang="en-US" sz="1700" dirty="0"/>
              <a:t>Application Runtime Stack (limited by OS type)</a:t>
            </a:r>
          </a:p>
        </p:txBody>
      </p:sp>
    </p:spTree>
    <p:extLst>
      <p:ext uri="{BB962C8B-B14F-4D97-AF65-F5344CB8AC3E}">
        <p14:creationId xmlns:p14="http://schemas.microsoft.com/office/powerpoint/2010/main" val="1938578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1910-6913-4422-8C06-2F41B11F0046}"/>
              </a:ext>
            </a:extLst>
          </p:cNvPr>
          <p:cNvSpPr>
            <a:spLocks noGrp="1"/>
          </p:cNvSpPr>
          <p:nvPr>
            <p:ph type="title"/>
          </p:nvPr>
        </p:nvSpPr>
        <p:spPr/>
        <p:txBody>
          <a:bodyPr/>
          <a:lstStyle/>
          <a:p>
            <a:r>
              <a:rPr lang="en-US" dirty="0"/>
              <a:t>Logic Apps</a:t>
            </a:r>
          </a:p>
        </p:txBody>
      </p:sp>
      <p:sp>
        <p:nvSpPr>
          <p:cNvPr id="3" name="Content Placeholder 2">
            <a:extLst>
              <a:ext uri="{FF2B5EF4-FFF2-40B4-BE49-F238E27FC236}">
                <a16:creationId xmlns:a16="http://schemas.microsoft.com/office/drawing/2014/main" id="{9B29D39E-1964-4DF9-AFE4-42C12A15EE4D}"/>
              </a:ext>
            </a:extLst>
          </p:cNvPr>
          <p:cNvSpPr>
            <a:spLocks noGrp="1"/>
          </p:cNvSpPr>
          <p:nvPr>
            <p:ph idx="1"/>
          </p:nvPr>
        </p:nvSpPr>
        <p:spPr>
          <a:xfrm>
            <a:off x="1097280" y="1845734"/>
            <a:ext cx="4717594" cy="4023360"/>
          </a:xfrm>
        </p:spPr>
        <p:txBody>
          <a:bodyPr/>
          <a:lstStyle/>
          <a:p>
            <a:r>
              <a:rPr lang="en-US" b="1" dirty="0">
                <a:latin typeface="Segoe UI" panose="020B0502040204020203" pitchFamily="34" charset="0"/>
              </a:rPr>
              <a:t>Azure Logic Apps </a:t>
            </a:r>
            <a:r>
              <a:rPr lang="en-US" b="0" i="0" dirty="0">
                <a:solidFill>
                  <a:srgbClr val="171717"/>
                </a:solidFill>
                <a:effectLst/>
                <a:latin typeface="Segoe UI" panose="020B0502040204020203" pitchFamily="34" charset="0"/>
              </a:rPr>
              <a:t>provides a </a:t>
            </a:r>
            <a:r>
              <a:rPr lang="en-US" b="1" i="0" dirty="0">
                <a:solidFill>
                  <a:srgbClr val="171717"/>
                </a:solidFill>
                <a:effectLst/>
                <a:latin typeface="Segoe UI" panose="020B0502040204020203" pitchFamily="34" charset="0"/>
              </a:rPr>
              <a:t>serverless engine</a:t>
            </a:r>
            <a:r>
              <a:rPr lang="en-US" b="0" i="0" dirty="0">
                <a:solidFill>
                  <a:srgbClr val="171717"/>
                </a:solidFill>
                <a:effectLst/>
                <a:latin typeface="Segoe UI" panose="020B0502040204020203" pitchFamily="34" charset="0"/>
              </a:rPr>
              <a:t> to build </a:t>
            </a:r>
            <a:r>
              <a:rPr lang="en-US" b="1" i="0" dirty="0">
                <a:solidFill>
                  <a:srgbClr val="171717"/>
                </a:solidFill>
                <a:effectLst/>
                <a:latin typeface="Segoe UI" panose="020B0502040204020203" pitchFamily="34" charset="0"/>
              </a:rPr>
              <a:t>automated workflows</a:t>
            </a:r>
            <a:r>
              <a:rPr lang="en-US" b="0" i="0" dirty="0">
                <a:solidFill>
                  <a:srgbClr val="171717"/>
                </a:solidFill>
                <a:effectLst/>
                <a:latin typeface="Segoe UI" panose="020B0502040204020203" pitchFamily="34" charset="0"/>
              </a:rPr>
              <a:t> to integrate apps and data between cloud services and on-premises systems. You build workflows using a </a:t>
            </a:r>
            <a:r>
              <a:rPr lang="en-US" b="1" i="0" dirty="0">
                <a:solidFill>
                  <a:srgbClr val="171717"/>
                </a:solidFill>
                <a:effectLst/>
                <a:latin typeface="Segoe UI" panose="020B0502040204020203" pitchFamily="34" charset="0"/>
              </a:rPr>
              <a:t>visual designer</a:t>
            </a:r>
            <a:r>
              <a:rPr lang="en-US" b="0" i="0" dirty="0">
                <a:solidFill>
                  <a:srgbClr val="171717"/>
                </a:solidFill>
                <a:effectLst/>
                <a:latin typeface="Segoe UI" panose="020B0502040204020203" pitchFamily="34" charset="0"/>
              </a:rPr>
              <a:t>. You can trigger workflows based on events or timers and leverage </a:t>
            </a:r>
            <a:r>
              <a:rPr lang="en-US" b="1" i="0" dirty="0">
                <a:solidFill>
                  <a:srgbClr val="171717"/>
                </a:solidFill>
                <a:effectLst/>
                <a:latin typeface="Segoe UI" panose="020B0502040204020203" pitchFamily="34" charset="0"/>
              </a:rPr>
              <a:t>connectors</a:t>
            </a:r>
            <a:r>
              <a:rPr lang="en-US" b="0" i="0" dirty="0">
                <a:solidFill>
                  <a:srgbClr val="171717"/>
                </a:solidFill>
                <a:effectLst/>
                <a:latin typeface="Segoe UI" panose="020B0502040204020203" pitchFamily="34" charset="0"/>
              </a:rPr>
              <a:t> to integration applications and facilitate business-to-business (B2B) communication.</a:t>
            </a:r>
            <a:endParaRPr lang="en-US" dirty="0"/>
          </a:p>
        </p:txBody>
      </p:sp>
      <p:pic>
        <p:nvPicPr>
          <p:cNvPr id="4" name="Picture 3">
            <a:extLst>
              <a:ext uri="{FF2B5EF4-FFF2-40B4-BE49-F238E27FC236}">
                <a16:creationId xmlns:a16="http://schemas.microsoft.com/office/drawing/2014/main" id="{E4F9C336-B096-406D-953B-168B994A2532}"/>
              </a:ext>
            </a:extLst>
          </p:cNvPr>
          <p:cNvPicPr>
            <a:picLocks noChangeAspect="1"/>
          </p:cNvPicPr>
          <p:nvPr/>
        </p:nvPicPr>
        <p:blipFill>
          <a:blip r:embed="rId2"/>
          <a:stretch>
            <a:fillRect/>
          </a:stretch>
        </p:blipFill>
        <p:spPr>
          <a:xfrm>
            <a:off x="5903649" y="1408886"/>
            <a:ext cx="6054571" cy="4718308"/>
          </a:xfrm>
          <a:prstGeom prst="rect">
            <a:avLst/>
          </a:prstGeom>
        </p:spPr>
      </p:pic>
    </p:spTree>
    <p:extLst>
      <p:ext uri="{BB962C8B-B14F-4D97-AF65-F5344CB8AC3E}">
        <p14:creationId xmlns:p14="http://schemas.microsoft.com/office/powerpoint/2010/main" val="257799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1F-0ECB-4A61-853E-363A0170A24B}"/>
              </a:ext>
            </a:extLst>
          </p:cNvPr>
          <p:cNvSpPr>
            <a:spLocks noGrp="1"/>
          </p:cNvSpPr>
          <p:nvPr>
            <p:ph type="title"/>
          </p:nvPr>
        </p:nvSpPr>
        <p:spPr/>
        <p:txBody>
          <a:bodyPr/>
          <a:lstStyle/>
          <a:p>
            <a:r>
              <a:rPr lang="en-US" dirty="0"/>
              <a:t>Azure Load balancer</a:t>
            </a:r>
          </a:p>
        </p:txBody>
      </p:sp>
      <p:pic>
        <p:nvPicPr>
          <p:cNvPr id="4098" name="Picture 2" descr="Image for post">
            <a:extLst>
              <a:ext uri="{FF2B5EF4-FFF2-40B4-BE49-F238E27FC236}">
                <a16:creationId xmlns:a16="http://schemas.microsoft.com/office/drawing/2014/main" id="{6952C929-F2E8-4BEC-8EE5-84AD9E00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191" y="1807716"/>
            <a:ext cx="69913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80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513E-4967-4FF5-B88E-908932371C9A}"/>
              </a:ext>
            </a:extLst>
          </p:cNvPr>
          <p:cNvSpPr>
            <a:spLocks noGrp="1"/>
          </p:cNvSpPr>
          <p:nvPr>
            <p:ph type="title"/>
          </p:nvPr>
        </p:nvSpPr>
        <p:spPr/>
        <p:txBody>
          <a:bodyPr/>
          <a:lstStyle/>
          <a:p>
            <a:r>
              <a:rPr lang="en-US" dirty="0"/>
              <a:t>Application Gateway</a:t>
            </a:r>
          </a:p>
        </p:txBody>
      </p:sp>
      <p:pic>
        <p:nvPicPr>
          <p:cNvPr id="3074" name="Picture 2" descr="imageURLroute">
            <a:extLst>
              <a:ext uri="{FF2B5EF4-FFF2-40B4-BE49-F238E27FC236}">
                <a16:creationId xmlns:a16="http://schemas.microsoft.com/office/drawing/2014/main" id="{59364058-045F-4409-8927-942386A4D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109" y="1853276"/>
            <a:ext cx="3813334" cy="23356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ildcard Listener">
            <a:extLst>
              <a:ext uri="{FF2B5EF4-FFF2-40B4-BE49-F238E27FC236}">
                <a16:creationId xmlns:a16="http://schemas.microsoft.com/office/drawing/2014/main" id="{E135489B-F69C-4CFF-8688-033793340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109" y="4304859"/>
            <a:ext cx="7539129" cy="195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1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1BC2-054F-48CB-BEFF-B9DCA7213056}"/>
              </a:ext>
            </a:extLst>
          </p:cNvPr>
          <p:cNvSpPr>
            <a:spLocks noGrp="1"/>
          </p:cNvSpPr>
          <p:nvPr>
            <p:ph type="title"/>
          </p:nvPr>
        </p:nvSpPr>
        <p:spPr/>
        <p:txBody>
          <a:bodyPr/>
          <a:lstStyle/>
          <a:p>
            <a:r>
              <a:rPr lang="en-US" dirty="0"/>
              <a:t>Traffic Manager</a:t>
            </a:r>
          </a:p>
        </p:txBody>
      </p:sp>
      <p:pic>
        <p:nvPicPr>
          <p:cNvPr id="5122" name="Picture 2" descr="Azure Traffic Manager 'Performance' traffic-routing method">
            <a:extLst>
              <a:ext uri="{FF2B5EF4-FFF2-40B4-BE49-F238E27FC236}">
                <a16:creationId xmlns:a16="http://schemas.microsoft.com/office/drawing/2014/main" id="{7F705943-3412-48DD-884E-9D1D39595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963" y="1885878"/>
            <a:ext cx="5709267" cy="439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755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D1E5-8CAE-4542-A061-0BC7F9FD5006}"/>
              </a:ext>
            </a:extLst>
          </p:cNvPr>
          <p:cNvSpPr>
            <a:spLocks noGrp="1"/>
          </p:cNvSpPr>
          <p:nvPr>
            <p:ph type="title"/>
          </p:nvPr>
        </p:nvSpPr>
        <p:spPr/>
        <p:txBody>
          <a:bodyPr/>
          <a:lstStyle/>
          <a:p>
            <a:r>
              <a:rPr lang="en-US" dirty="0"/>
              <a:t>Azure Front Door</a:t>
            </a:r>
          </a:p>
        </p:txBody>
      </p:sp>
      <p:pic>
        <p:nvPicPr>
          <p:cNvPr id="6146" name="Picture 2" descr="Front Door architecture">
            <a:extLst>
              <a:ext uri="{FF2B5EF4-FFF2-40B4-BE49-F238E27FC236}">
                <a16:creationId xmlns:a16="http://schemas.microsoft.com/office/drawing/2014/main" id="{89731254-F63B-425E-B8E2-D5A75C888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717" y="1737360"/>
            <a:ext cx="4256966" cy="459752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FC32105-1582-4B1D-9E25-2F4607BB54AE}"/>
              </a:ext>
            </a:extLst>
          </p:cNvPr>
          <p:cNvSpPr>
            <a:spLocks noGrp="1"/>
          </p:cNvSpPr>
          <p:nvPr>
            <p:ph idx="1"/>
          </p:nvPr>
        </p:nvSpPr>
        <p:spPr>
          <a:xfrm>
            <a:off x="5819682" y="1979720"/>
            <a:ext cx="5335997" cy="3889374"/>
          </a:xfrm>
        </p:spPr>
        <p:txBody>
          <a:bodyPr/>
          <a:lstStyle/>
          <a:p>
            <a:r>
              <a:rPr lang="en-US" dirty="0"/>
              <a:t>Front Door works at Layer 7 (HTTP/HTTPS layer) using anycast protocol with split TCP and Microsoft's global network to improve global connectivity. Based on your routing method you can ensure that Front Door will route your client requests to the fastest and most available application backend. An application backend is any Internet-facing service hosted inside or outside of Azure</a:t>
            </a:r>
          </a:p>
        </p:txBody>
      </p:sp>
    </p:spTree>
    <p:extLst>
      <p:ext uri="{BB962C8B-B14F-4D97-AF65-F5344CB8AC3E}">
        <p14:creationId xmlns:p14="http://schemas.microsoft.com/office/powerpoint/2010/main" val="385969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AD4D-5330-4B8F-9916-D9C8CF1F4B34}"/>
              </a:ext>
            </a:extLst>
          </p:cNvPr>
          <p:cNvSpPr>
            <a:spLocks noGrp="1"/>
          </p:cNvSpPr>
          <p:nvPr>
            <p:ph type="title"/>
          </p:nvPr>
        </p:nvSpPr>
        <p:spPr/>
        <p:txBody>
          <a:bodyPr/>
          <a:lstStyle/>
          <a:p>
            <a:r>
              <a:rPr lang="en-US" dirty="0"/>
              <a:t>App Service Tiers</a:t>
            </a:r>
          </a:p>
        </p:txBody>
      </p:sp>
      <p:sp>
        <p:nvSpPr>
          <p:cNvPr id="3" name="Content Placeholder 2">
            <a:extLst>
              <a:ext uri="{FF2B5EF4-FFF2-40B4-BE49-F238E27FC236}">
                <a16:creationId xmlns:a16="http://schemas.microsoft.com/office/drawing/2014/main" id="{C8E43775-B087-41DA-8D0B-B423C87383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43DCC77-4B2A-4240-9AD0-184288237E67}"/>
              </a:ext>
            </a:extLst>
          </p:cNvPr>
          <p:cNvPicPr>
            <a:picLocks noChangeAspect="1"/>
          </p:cNvPicPr>
          <p:nvPr/>
        </p:nvPicPr>
        <p:blipFill>
          <a:blip r:embed="rId2"/>
          <a:stretch>
            <a:fillRect/>
          </a:stretch>
        </p:blipFill>
        <p:spPr>
          <a:xfrm>
            <a:off x="970181" y="1845734"/>
            <a:ext cx="10251637" cy="4206129"/>
          </a:xfrm>
          <a:prstGeom prst="rect">
            <a:avLst/>
          </a:prstGeom>
        </p:spPr>
      </p:pic>
    </p:spTree>
    <p:extLst>
      <p:ext uri="{BB962C8B-B14F-4D97-AF65-F5344CB8AC3E}">
        <p14:creationId xmlns:p14="http://schemas.microsoft.com/office/powerpoint/2010/main" val="160892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4EA5-E33A-45FD-A5E4-59139EB34878}"/>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C34BF89B-A5D0-4E08-A92C-BA1195F72E01}"/>
              </a:ext>
            </a:extLst>
          </p:cNvPr>
          <p:cNvSpPr>
            <a:spLocks noGrp="1"/>
          </p:cNvSpPr>
          <p:nvPr>
            <p:ph idx="1"/>
          </p:nvPr>
        </p:nvSpPr>
        <p:spPr/>
        <p:txBody>
          <a:bodyPr/>
          <a:lstStyle/>
          <a:p>
            <a:pPr marL="457200" indent="-457200">
              <a:buFont typeface="+mj-lt"/>
              <a:buAutoNum type="arabicPeriod"/>
            </a:pPr>
            <a:r>
              <a:rPr lang="en-US" dirty="0"/>
              <a:t>Zip Package or FTP </a:t>
            </a:r>
            <a:r>
              <a:rPr lang="en-US" dirty="0">
                <a:solidFill>
                  <a:srgbClr val="FF0000"/>
                </a:solidFill>
              </a:rPr>
              <a:t>(**Not recommend)</a:t>
            </a:r>
          </a:p>
          <a:p>
            <a:pPr marL="457200" indent="-457200">
              <a:buFont typeface="+mj-lt"/>
              <a:buAutoNum type="arabicPeriod"/>
            </a:pPr>
            <a:r>
              <a:rPr lang="en-US" dirty="0"/>
              <a:t>Automated from Source Control (GIT Server)</a:t>
            </a:r>
          </a:p>
          <a:p>
            <a:pPr marL="457200" indent="-457200">
              <a:buFont typeface="+mj-lt"/>
              <a:buAutoNum type="arabicPeriod"/>
            </a:pPr>
            <a:r>
              <a:rPr lang="en-US" dirty="0"/>
              <a:t>Automated from DevOps Tools</a:t>
            </a:r>
          </a:p>
        </p:txBody>
      </p:sp>
    </p:spTree>
    <p:extLst>
      <p:ext uri="{BB962C8B-B14F-4D97-AF65-F5344CB8AC3E}">
        <p14:creationId xmlns:p14="http://schemas.microsoft.com/office/powerpoint/2010/main" val="332120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EFBC-2FA8-4026-8477-8C716613C4F4}"/>
              </a:ext>
            </a:extLst>
          </p:cNvPr>
          <p:cNvSpPr>
            <a:spLocks noGrp="1"/>
          </p:cNvSpPr>
          <p:nvPr>
            <p:ph type="title"/>
          </p:nvPr>
        </p:nvSpPr>
        <p:spPr/>
        <p:txBody>
          <a:bodyPr/>
          <a:lstStyle/>
          <a:p>
            <a:r>
              <a:rPr lang="en-US" dirty="0"/>
              <a:t>Azure Active Directory</a:t>
            </a:r>
          </a:p>
        </p:txBody>
      </p:sp>
      <p:sp>
        <p:nvSpPr>
          <p:cNvPr id="3" name="Content Placeholder 2">
            <a:extLst>
              <a:ext uri="{FF2B5EF4-FFF2-40B4-BE49-F238E27FC236}">
                <a16:creationId xmlns:a16="http://schemas.microsoft.com/office/drawing/2014/main" id="{963DC809-37A9-408C-955A-259749BF9F61}"/>
              </a:ext>
            </a:extLst>
          </p:cNvPr>
          <p:cNvSpPr>
            <a:spLocks noGrp="1"/>
          </p:cNvSpPr>
          <p:nvPr>
            <p:ph idx="1"/>
          </p:nvPr>
        </p:nvSpPr>
        <p:spPr/>
        <p:txBody>
          <a:bodyPr/>
          <a:lstStyle/>
          <a:p>
            <a:pPr algn="l"/>
            <a:r>
              <a:rPr lang="en-US" b="1" i="0" dirty="0">
                <a:solidFill>
                  <a:srgbClr val="171717"/>
                </a:solidFill>
                <a:effectLst/>
                <a:latin typeface="Segoe UI" panose="020B0502040204020203" pitchFamily="34" charset="0"/>
              </a:rPr>
              <a:t>Azure Active Directory (Azure AD) </a:t>
            </a:r>
            <a:r>
              <a:rPr lang="en-US" b="0" i="0" dirty="0">
                <a:solidFill>
                  <a:srgbClr val="171717"/>
                </a:solidFill>
                <a:effectLst/>
                <a:latin typeface="Segoe UI" panose="020B0502040204020203" pitchFamily="34" charset="0"/>
              </a:rPr>
              <a:t>is Microsoft’s </a:t>
            </a:r>
            <a:r>
              <a:rPr lang="en-US" b="1" i="0" dirty="0">
                <a:solidFill>
                  <a:srgbClr val="171717"/>
                </a:solidFill>
                <a:effectLst/>
                <a:latin typeface="Segoe UI" panose="020B0502040204020203" pitchFamily="34" charset="0"/>
              </a:rPr>
              <a:t>cloud-based identity and access management service</a:t>
            </a:r>
            <a:r>
              <a:rPr lang="en-US" b="0" i="0" dirty="0">
                <a:solidFill>
                  <a:srgbClr val="171717"/>
                </a:solidFill>
                <a:effectLst/>
                <a:latin typeface="Segoe UI" panose="020B0502040204020203" pitchFamily="34" charset="0"/>
              </a:rPr>
              <a:t>, which helps your employees sign in and access resources in:</a:t>
            </a:r>
          </a:p>
          <a:p>
            <a:pPr lvl="1">
              <a:buFont typeface="Arial" panose="020B0604020202020204" pitchFamily="34" charset="0"/>
              <a:buChar char="•"/>
            </a:pPr>
            <a:r>
              <a:rPr lang="en-US" b="0" i="0" dirty="0">
                <a:solidFill>
                  <a:srgbClr val="171717"/>
                </a:solidFill>
                <a:effectLst/>
                <a:latin typeface="Segoe UI" panose="020B0502040204020203" pitchFamily="34" charset="0"/>
              </a:rPr>
              <a:t>External resources, such as Microsoft 365, the Azure portal, and thousands of other SaaS applications.</a:t>
            </a:r>
          </a:p>
          <a:p>
            <a:pPr lvl="1">
              <a:buFont typeface="Arial" panose="020B0604020202020204" pitchFamily="34" charset="0"/>
              <a:buChar char="•"/>
            </a:pPr>
            <a:r>
              <a:rPr lang="en-US" b="0" i="0" dirty="0">
                <a:solidFill>
                  <a:srgbClr val="171717"/>
                </a:solidFill>
                <a:effectLst/>
                <a:latin typeface="Segoe UI" panose="020B0502040204020203" pitchFamily="34" charset="0"/>
              </a:rPr>
              <a:t>Internal resources, such as apps on your corporate network and intranet, along with any cloud apps developed by your own organization. </a:t>
            </a:r>
          </a:p>
          <a:p>
            <a:endParaRPr lang="en-US" dirty="0"/>
          </a:p>
        </p:txBody>
      </p:sp>
    </p:spTree>
    <p:extLst>
      <p:ext uri="{BB962C8B-B14F-4D97-AF65-F5344CB8AC3E}">
        <p14:creationId xmlns:p14="http://schemas.microsoft.com/office/powerpoint/2010/main" val="289397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47AE-81AB-448E-9228-EBCE93FBC475}"/>
              </a:ext>
            </a:extLst>
          </p:cNvPr>
          <p:cNvSpPr>
            <a:spLocks noGrp="1"/>
          </p:cNvSpPr>
          <p:nvPr>
            <p:ph type="title"/>
          </p:nvPr>
        </p:nvSpPr>
        <p:spPr/>
        <p:txBody>
          <a:bodyPr/>
          <a:lstStyle/>
          <a:p>
            <a:r>
              <a:rPr lang="en-US" dirty="0"/>
              <a:t>App Registration</a:t>
            </a:r>
          </a:p>
        </p:txBody>
      </p:sp>
      <p:sp>
        <p:nvSpPr>
          <p:cNvPr id="3" name="Content Placeholder 2">
            <a:extLst>
              <a:ext uri="{FF2B5EF4-FFF2-40B4-BE49-F238E27FC236}">
                <a16:creationId xmlns:a16="http://schemas.microsoft.com/office/drawing/2014/main" id="{F89E25BE-6CBC-4D48-B97F-D9152A6EC0DF}"/>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The application object is the </a:t>
            </a:r>
            <a:r>
              <a:rPr lang="en-US" b="1" i="1" dirty="0">
                <a:solidFill>
                  <a:srgbClr val="171717"/>
                </a:solidFill>
                <a:effectLst/>
                <a:latin typeface="Segoe UI" panose="020B0502040204020203" pitchFamily="34" charset="0"/>
              </a:rPr>
              <a:t>global</a:t>
            </a:r>
            <a:r>
              <a:rPr lang="en-US" b="1" i="0" dirty="0">
                <a:solidFill>
                  <a:srgbClr val="171717"/>
                </a:solidFill>
                <a:effectLst/>
                <a:latin typeface="Segoe UI" panose="020B0502040204020203" pitchFamily="34" charset="0"/>
              </a:rPr>
              <a:t> representation of your application for use across all tenants</a:t>
            </a:r>
          </a:p>
          <a:p>
            <a:r>
              <a:rPr lang="en-US" b="0" i="0" dirty="0">
                <a:solidFill>
                  <a:srgbClr val="171717"/>
                </a:solidFill>
                <a:effectLst/>
                <a:latin typeface="Segoe UI" panose="020B0502040204020203" pitchFamily="34" charset="0"/>
              </a:rPr>
              <a:t>In order to delegate Identity and Access Management functions to Azure AD, an application must be registered with an Azure AD </a:t>
            </a:r>
            <a:r>
              <a:rPr lang="en-US" b="0" i="0" u="none" strike="noStrike" dirty="0">
                <a:effectLst/>
                <a:latin typeface="Segoe UI" panose="020B0502040204020203" pitchFamily="34" charset="0"/>
                <a:hlinkClick r:id="rId2"/>
              </a:rPr>
              <a:t>tenant</a:t>
            </a:r>
            <a:r>
              <a:rPr lang="en-US" b="0" i="0" dirty="0">
                <a:solidFill>
                  <a:srgbClr val="171717"/>
                </a:solidFill>
                <a:effectLst/>
                <a:latin typeface="Segoe UI" panose="020B0502040204020203" pitchFamily="34" charset="0"/>
              </a:rPr>
              <a:t>. When you register your application with Azure AD, you are creating an </a:t>
            </a:r>
            <a:r>
              <a:rPr lang="en-US" b="1" i="0" dirty="0">
                <a:solidFill>
                  <a:srgbClr val="171717"/>
                </a:solidFill>
                <a:effectLst/>
                <a:latin typeface="Segoe UI" panose="020B0502040204020203" pitchFamily="34" charset="0"/>
              </a:rPr>
              <a:t>identity configuration for your application that allows it to integrate with Azure AD</a:t>
            </a:r>
            <a:r>
              <a:rPr lang="en-US" b="0" i="0" dirty="0">
                <a:solidFill>
                  <a:srgbClr val="171717"/>
                </a:solidFill>
                <a:effectLst/>
                <a:latin typeface="Segoe UI" panose="020B0502040204020203" pitchFamily="34" charset="0"/>
              </a:rPr>
              <a:t>.</a:t>
            </a:r>
            <a:endParaRPr lang="en-US" dirty="0">
              <a:solidFill>
                <a:srgbClr val="171717"/>
              </a:solidFill>
              <a:latin typeface="Segoe UI" panose="020B0502040204020203" pitchFamily="34" charset="0"/>
            </a:endParaRPr>
          </a:p>
          <a:p>
            <a:r>
              <a:rPr lang="en-US" b="0" i="0" dirty="0">
                <a:solidFill>
                  <a:srgbClr val="171717"/>
                </a:solidFill>
                <a:effectLst/>
                <a:latin typeface="Segoe UI" panose="020B0502040204020203" pitchFamily="34" charset="0"/>
              </a:rPr>
              <a:t>If you register an application in the portal, an application object as well as a service principal object are automatically created in your home tenant. If you register/create an application using the Microsoft Graph APIs, creating the service principal object is a separate step.</a:t>
            </a:r>
            <a:endParaRPr lang="en-US" dirty="0"/>
          </a:p>
        </p:txBody>
      </p:sp>
    </p:spTree>
    <p:extLst>
      <p:ext uri="{BB962C8B-B14F-4D97-AF65-F5344CB8AC3E}">
        <p14:creationId xmlns:p14="http://schemas.microsoft.com/office/powerpoint/2010/main" val="310057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A596-EBFC-45A1-87CD-2267E43FEF73}"/>
              </a:ext>
            </a:extLst>
          </p:cNvPr>
          <p:cNvSpPr>
            <a:spLocks noGrp="1"/>
          </p:cNvSpPr>
          <p:nvPr>
            <p:ph type="title"/>
          </p:nvPr>
        </p:nvSpPr>
        <p:spPr/>
        <p:txBody>
          <a:bodyPr/>
          <a:lstStyle/>
          <a:p>
            <a:r>
              <a:rPr lang="en-US" dirty="0"/>
              <a:t>Service Principal</a:t>
            </a:r>
          </a:p>
        </p:txBody>
      </p:sp>
      <p:sp>
        <p:nvSpPr>
          <p:cNvPr id="3" name="Content Placeholder 2">
            <a:extLst>
              <a:ext uri="{FF2B5EF4-FFF2-40B4-BE49-F238E27FC236}">
                <a16:creationId xmlns:a16="http://schemas.microsoft.com/office/drawing/2014/main" id="{55CEAC33-DDC9-47BE-8FF8-854E31F34B13}"/>
              </a:ext>
            </a:extLst>
          </p:cNvPr>
          <p:cNvSpPr>
            <a:spLocks noGrp="1"/>
          </p:cNvSpPr>
          <p:nvPr>
            <p:ph idx="1"/>
          </p:nvPr>
        </p:nvSpPr>
        <p:spPr/>
        <p:txBody>
          <a:bodyPr>
            <a:normAutofit/>
          </a:bodyPr>
          <a:lstStyle/>
          <a:p>
            <a:r>
              <a:rPr lang="en-US" dirty="0"/>
              <a:t>A service principal is the </a:t>
            </a:r>
            <a:r>
              <a:rPr lang="en-US" b="1" dirty="0"/>
              <a:t>local representation</a:t>
            </a:r>
            <a:r>
              <a:rPr lang="en-US" dirty="0"/>
              <a:t>, or application instance, of a global application object </a:t>
            </a:r>
            <a:r>
              <a:rPr lang="en-US" b="1" dirty="0"/>
              <a:t>in a single tenant or directory</a:t>
            </a:r>
            <a:r>
              <a:rPr lang="en-US" dirty="0"/>
              <a:t>. A service principal is a concrete instance created from the application object and inherits certain properties from that application object. A service principal is created in each tenant where the application is used and references the globally unique app object. The service principal object defines what the app can actually do in the specific tenant, who can access the app, and what resources the app can access.</a:t>
            </a:r>
          </a:p>
        </p:txBody>
      </p:sp>
    </p:spTree>
    <p:extLst>
      <p:ext uri="{BB962C8B-B14F-4D97-AF65-F5344CB8AC3E}">
        <p14:creationId xmlns:p14="http://schemas.microsoft.com/office/powerpoint/2010/main" val="297722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BCA-9B12-4298-8CEE-564748272F48}"/>
              </a:ext>
            </a:extLst>
          </p:cNvPr>
          <p:cNvSpPr>
            <a:spLocks noGrp="1"/>
          </p:cNvSpPr>
          <p:nvPr>
            <p:ph type="title"/>
          </p:nvPr>
        </p:nvSpPr>
        <p:spPr/>
        <p:txBody>
          <a:bodyPr/>
          <a:lstStyle/>
          <a:p>
            <a:r>
              <a:rPr lang="en-US" dirty="0"/>
              <a:t>SQL Database</a:t>
            </a:r>
          </a:p>
        </p:txBody>
      </p:sp>
      <p:sp>
        <p:nvSpPr>
          <p:cNvPr id="3" name="Content Placeholder 2">
            <a:extLst>
              <a:ext uri="{FF2B5EF4-FFF2-40B4-BE49-F238E27FC236}">
                <a16:creationId xmlns:a16="http://schemas.microsoft.com/office/drawing/2014/main" id="{A9746B08-67A6-47F1-80C3-784920C450BA}"/>
              </a:ext>
            </a:extLst>
          </p:cNvPr>
          <p:cNvSpPr>
            <a:spLocks noGrp="1"/>
          </p:cNvSpPr>
          <p:nvPr>
            <p:ph idx="1"/>
          </p:nvPr>
        </p:nvSpPr>
        <p:spPr/>
        <p:txBody>
          <a:bodyPr/>
          <a:lstStyle/>
          <a:p>
            <a:r>
              <a:rPr lang="en-US" sz="2000" b="1" dirty="0">
                <a:solidFill>
                  <a:srgbClr val="171717"/>
                </a:solidFill>
                <a:latin typeface="Segoe UI"/>
                <a:cs typeface="Segoe UI"/>
              </a:rPr>
              <a:t>Azure SQL Database </a:t>
            </a:r>
            <a:r>
              <a:rPr lang="en-US" sz="2000" dirty="0">
                <a:solidFill>
                  <a:srgbClr val="171717"/>
                </a:solidFill>
                <a:latin typeface="Segoe UI"/>
                <a:cs typeface="Segoe UI"/>
              </a:rPr>
              <a:t>is a </a:t>
            </a:r>
            <a:r>
              <a:rPr lang="en-US" sz="2000" b="1" dirty="0">
                <a:solidFill>
                  <a:srgbClr val="171717"/>
                </a:solidFill>
                <a:latin typeface="Segoe UI"/>
                <a:cs typeface="Segoe UI"/>
              </a:rPr>
              <a:t>fully managed</a:t>
            </a:r>
            <a:r>
              <a:rPr lang="en-US" sz="2000" dirty="0">
                <a:solidFill>
                  <a:srgbClr val="171717"/>
                </a:solidFill>
                <a:latin typeface="Segoe UI"/>
                <a:cs typeface="Segoe UI"/>
              </a:rPr>
              <a:t> platform as a service (PaaS) database engine that </a:t>
            </a:r>
            <a:r>
              <a:rPr lang="en-US" sz="2000" b="1" dirty="0">
                <a:solidFill>
                  <a:srgbClr val="171717"/>
                </a:solidFill>
                <a:latin typeface="Segoe UI"/>
                <a:cs typeface="Segoe UI"/>
              </a:rPr>
              <a:t>handles most of the database management functions </a:t>
            </a:r>
            <a:r>
              <a:rPr lang="en-US" sz="2000" dirty="0">
                <a:solidFill>
                  <a:srgbClr val="171717"/>
                </a:solidFill>
                <a:latin typeface="Segoe UI"/>
                <a:cs typeface="Segoe UI"/>
              </a:rPr>
              <a:t>such as upgrading, patching, backups, and monitoring without user involvement.</a:t>
            </a:r>
            <a:endParaRPr lang="en-US" sz="2000" dirty="0">
              <a:cs typeface="Calibri"/>
            </a:endParaRPr>
          </a:p>
          <a:p>
            <a:endParaRPr lang="en-US" dirty="0"/>
          </a:p>
        </p:txBody>
      </p:sp>
      <p:graphicFrame>
        <p:nvGraphicFramePr>
          <p:cNvPr id="5" name="ตาราง 7">
            <a:extLst>
              <a:ext uri="{FF2B5EF4-FFF2-40B4-BE49-F238E27FC236}">
                <a16:creationId xmlns:a16="http://schemas.microsoft.com/office/drawing/2014/main" id="{7AA940D6-6000-4862-BBCD-231FAF555A38}"/>
              </a:ext>
            </a:extLst>
          </p:cNvPr>
          <p:cNvGraphicFramePr>
            <a:graphicFrameLocks noGrp="1"/>
          </p:cNvGraphicFramePr>
          <p:nvPr>
            <p:extLst>
              <p:ext uri="{D42A27DB-BD31-4B8C-83A1-F6EECF244321}">
                <p14:modId xmlns:p14="http://schemas.microsoft.com/office/powerpoint/2010/main" val="2243201171"/>
              </p:ext>
            </p:extLst>
          </p:nvPr>
        </p:nvGraphicFramePr>
        <p:xfrm>
          <a:off x="1344911" y="3190578"/>
          <a:ext cx="9226332" cy="2678516"/>
        </p:xfrm>
        <a:graphic>
          <a:graphicData uri="http://schemas.openxmlformats.org/drawingml/2006/table">
            <a:tbl>
              <a:tblPr firstRow="1" bandRow="1">
                <a:tableStyleId>{5C22544A-7EE6-4342-B048-85BDC9FD1C3A}</a:tableStyleId>
              </a:tblPr>
              <a:tblGrid>
                <a:gridCol w="9226332">
                  <a:extLst>
                    <a:ext uri="{9D8B030D-6E8A-4147-A177-3AD203B41FA5}">
                      <a16:colId xmlns:a16="http://schemas.microsoft.com/office/drawing/2014/main" val="3621973400"/>
                    </a:ext>
                  </a:extLst>
                </a:gridCol>
              </a:tblGrid>
              <a:tr h="476739">
                <a:tc>
                  <a:txBody>
                    <a:bodyPr/>
                    <a:lstStyle/>
                    <a:p>
                      <a:pPr algn="ctr"/>
                      <a:r>
                        <a:rPr lang="th-TH" sz="1600" dirty="0">
                          <a:latin typeface="Segoe UI" panose="020B0502040204020203" pitchFamily="34" charset="0"/>
                        </a:rPr>
                        <a:t> Purchasing model</a:t>
                      </a:r>
                      <a:endParaRPr lang="th-TH" sz="3200" dirty="0">
                        <a:latin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585092"/>
                  </a:ext>
                </a:extLst>
              </a:tr>
              <a:tr h="2201777">
                <a:tc>
                  <a:txBody>
                    <a:bodyPr/>
                    <a:lstStyle/>
                    <a:p>
                      <a:endParaRPr lang="th-T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2087973"/>
                  </a:ext>
                </a:extLst>
              </a:tr>
            </a:tbl>
          </a:graphicData>
        </a:graphic>
      </p:graphicFrame>
      <p:graphicFrame>
        <p:nvGraphicFramePr>
          <p:cNvPr id="6" name="Table 5">
            <a:extLst>
              <a:ext uri="{FF2B5EF4-FFF2-40B4-BE49-F238E27FC236}">
                <a16:creationId xmlns:a16="http://schemas.microsoft.com/office/drawing/2014/main" id="{7F3DF8FC-0EF4-4E72-8FAD-76C32773D60A}"/>
              </a:ext>
            </a:extLst>
          </p:cNvPr>
          <p:cNvGraphicFramePr>
            <a:graphicFrameLocks noGrp="1"/>
          </p:cNvGraphicFramePr>
          <p:nvPr>
            <p:extLst>
              <p:ext uri="{D42A27DB-BD31-4B8C-83A1-F6EECF244321}">
                <p14:modId xmlns:p14="http://schemas.microsoft.com/office/powerpoint/2010/main" val="1785784221"/>
              </p:ext>
            </p:extLst>
          </p:nvPr>
        </p:nvGraphicFramePr>
        <p:xfrm>
          <a:off x="1555635" y="3347332"/>
          <a:ext cx="8804884" cy="2822208"/>
        </p:xfrm>
        <a:graphic>
          <a:graphicData uri="http://schemas.openxmlformats.org/drawingml/2006/table">
            <a:tbl>
              <a:tblPr firstRow="1" bandRow="1">
                <a:tableStyleId>{5C22544A-7EE6-4342-B048-85BDC9FD1C3A}</a:tableStyleId>
              </a:tblPr>
              <a:tblGrid>
                <a:gridCol w="4402442">
                  <a:extLst>
                    <a:ext uri="{9D8B030D-6E8A-4147-A177-3AD203B41FA5}">
                      <a16:colId xmlns:a16="http://schemas.microsoft.com/office/drawing/2014/main" val="3473893235"/>
                    </a:ext>
                  </a:extLst>
                </a:gridCol>
                <a:gridCol w="4402442">
                  <a:extLst>
                    <a:ext uri="{9D8B030D-6E8A-4147-A177-3AD203B41FA5}">
                      <a16:colId xmlns:a16="http://schemas.microsoft.com/office/drawing/2014/main" val="2029278319"/>
                    </a:ext>
                  </a:extLst>
                </a:gridCol>
              </a:tblGrid>
              <a:tr h="564442">
                <a:tc gridSpan="2">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US" dirty="0"/>
                    </a:p>
                  </a:txBody>
                  <a:tcPr>
                    <a:solidFill>
                      <a:schemeClr val="bg1">
                        <a:lumMod val="95000"/>
                      </a:schemeClr>
                    </a:solidFill>
                  </a:tcPr>
                </a:tc>
                <a:extLst>
                  <a:ext uri="{0D108BD9-81ED-4DB2-BD59-A6C34878D82A}">
                    <a16:rowId xmlns:a16="http://schemas.microsoft.com/office/drawing/2014/main" val="2831269115"/>
                  </a:ext>
                </a:extLst>
              </a:tr>
              <a:tr h="4703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5B9BD5"/>
                          </a:solidFill>
                          <a:latin typeface="Segoe UI"/>
                        </a:rPr>
                        <a:t>DTU-based</a:t>
                      </a:r>
                      <a:endParaRPr lang="en-US" sz="1400" dirty="0">
                        <a:solidFill>
                          <a:srgbClr val="5B9BD5"/>
                        </a:solidFill>
                        <a:latin typeface="Segoe UI"/>
                        <a:cs typeface="Segoe U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1400" dirty="0" err="1">
                          <a:solidFill>
                            <a:srgbClr val="5B9BD5"/>
                          </a:solidFill>
                          <a:latin typeface="Segoe UI"/>
                          <a:ea typeface="Tahoma"/>
                          <a:cs typeface="Tahoma"/>
                        </a:rPr>
                        <a:t>Vcore</a:t>
                      </a:r>
                      <a:r>
                        <a:rPr lang="en-US" sz="1400" dirty="0">
                          <a:solidFill>
                            <a:srgbClr val="5B9BD5"/>
                          </a:solidFill>
                          <a:latin typeface="Segoe UI"/>
                          <a:ea typeface="Tahoma"/>
                          <a:cs typeface="Tahoma"/>
                        </a:rPr>
                        <a:t>-based</a:t>
                      </a:r>
                      <a:r>
                        <a:rPr lang="en-US" sz="1400" dirty="0">
                          <a:latin typeface="Segoe UI"/>
                          <a:ea typeface="Tahoma"/>
                          <a:cs typeface="Tahoma"/>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1721700"/>
                  </a:ext>
                </a:extLst>
              </a:tr>
              <a:tr h="17873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ea typeface="+mn-lt"/>
                          <a:cs typeface="+mn-lt"/>
                        </a:rPr>
                        <a:t>The DTU represents a blended measure of CPU, memory, reads, and writes. The main idea behind this model is its simplicity of using a preconfigured bundle of compute resources at a fixed cost with easy scalable options.</a:t>
                      </a:r>
                      <a:endParaRPr lang="en-US" sz="1400" dirty="0">
                        <a:latin typeface="Segoe UI"/>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100" dirty="0">
                          <a:solidFill>
                            <a:srgbClr val="5B9BD5"/>
                          </a:solidFill>
                          <a:latin typeface="Segoe UI"/>
                          <a:ea typeface="Tahoma"/>
                          <a:cs typeface="Tahoma"/>
                        </a:rPr>
                        <a:t> </a:t>
                      </a:r>
                      <a:r>
                        <a:rPr lang="en-US" sz="1400" dirty="0">
                          <a:latin typeface="Segoe UI"/>
                          <a:ea typeface="+mn-lt"/>
                          <a:cs typeface="+mn-lt"/>
                        </a:rPr>
                        <a:t>The </a:t>
                      </a:r>
                      <a:r>
                        <a:rPr lang="en-US" sz="1400" dirty="0" err="1">
                          <a:latin typeface="Segoe UI"/>
                          <a:ea typeface="+mn-lt"/>
                          <a:cs typeface="+mn-lt"/>
                        </a:rPr>
                        <a:t>vCore</a:t>
                      </a:r>
                      <a:r>
                        <a:rPr lang="en-US" sz="1400" dirty="0">
                          <a:latin typeface="Segoe UI"/>
                          <a:ea typeface="+mn-lt"/>
                          <a:cs typeface="+mn-lt"/>
                        </a:rPr>
                        <a:t> based model is new and it offers a totally different approach to sizing your database. It is easier to translate local workloads to a </a:t>
                      </a:r>
                      <a:r>
                        <a:rPr lang="en-US" sz="1400" dirty="0" err="1">
                          <a:latin typeface="Segoe UI"/>
                          <a:ea typeface="+mn-lt"/>
                          <a:cs typeface="+mn-lt"/>
                        </a:rPr>
                        <a:t>vCore</a:t>
                      </a:r>
                      <a:r>
                        <a:rPr lang="en-US" sz="1400" dirty="0">
                          <a:latin typeface="Segoe UI"/>
                          <a:ea typeface="+mn-lt"/>
                          <a:cs typeface="+mn-lt"/>
                        </a:rPr>
                        <a:t> based model because the components are what we are used too.</a:t>
                      </a:r>
                      <a:endParaRPr lang="en-US" sz="1400" dirty="0">
                        <a:latin typeface="Segoe UI"/>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1876530"/>
                  </a:ext>
                </a:extLst>
              </a:tr>
            </a:tbl>
          </a:graphicData>
        </a:graphic>
      </p:graphicFrame>
    </p:spTree>
    <p:extLst>
      <p:ext uri="{BB962C8B-B14F-4D97-AF65-F5344CB8AC3E}">
        <p14:creationId xmlns:p14="http://schemas.microsoft.com/office/powerpoint/2010/main" val="208585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สี่เหลี่ยมผืนผ้า 4">
            <a:extLst>
              <a:ext uri="{FF2B5EF4-FFF2-40B4-BE49-F238E27FC236}">
                <a16:creationId xmlns:a16="http://schemas.microsoft.com/office/drawing/2014/main" id="{7BF84666-FA78-4808-A60C-CC0F527152E0}"/>
              </a:ext>
            </a:extLst>
          </p:cNvPr>
          <p:cNvSpPr/>
          <p:nvPr/>
        </p:nvSpPr>
        <p:spPr>
          <a:xfrm>
            <a:off x="0" y="0"/>
            <a:ext cx="3240350" cy="6858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th-TH" sz="3600">
                <a:solidFill>
                  <a:schemeClr val="bg1"/>
                </a:solidFill>
                <a:latin typeface="Segoe UI"/>
                <a:cs typeface="Cordia New"/>
              </a:rPr>
              <a:t>DTU-based</a:t>
            </a:r>
            <a:endParaRPr lang="th-TH">
              <a:solidFill>
                <a:schemeClr val="bg1"/>
              </a:solidFill>
            </a:endParaRPr>
          </a:p>
          <a:p>
            <a:pPr algn="ctr"/>
            <a:r>
              <a:rPr lang="th-TH" sz="3600">
                <a:solidFill>
                  <a:schemeClr val="bg1"/>
                </a:solidFill>
                <a:latin typeface="Segoe UI"/>
                <a:cs typeface="Cordia New"/>
              </a:rPr>
              <a:t> service tiers</a:t>
            </a:r>
            <a:endParaRPr lang="th-TH">
              <a:solidFill>
                <a:schemeClr val="bg1"/>
              </a:solidFill>
            </a:endParaRPr>
          </a:p>
        </p:txBody>
      </p:sp>
      <p:pic>
        <p:nvPicPr>
          <p:cNvPr id="7" name="รูปภาพ 7" descr="รูปภาพประกอบด้วย ข้อความ&#10;&#10;คำอธิบายจะถูกสร้างขึ้นโดยอัตโนมัติ">
            <a:extLst>
              <a:ext uri="{FF2B5EF4-FFF2-40B4-BE49-F238E27FC236}">
                <a16:creationId xmlns:a16="http://schemas.microsoft.com/office/drawing/2014/main" id="{EF9957F8-1DAA-450B-AC7E-F52547AE6410}"/>
              </a:ext>
            </a:extLst>
          </p:cNvPr>
          <p:cNvPicPr>
            <a:picLocks noChangeAspect="1"/>
          </p:cNvPicPr>
          <p:nvPr/>
        </p:nvPicPr>
        <p:blipFill>
          <a:blip r:embed="rId2"/>
          <a:stretch>
            <a:fillRect/>
          </a:stretch>
        </p:blipFill>
        <p:spPr>
          <a:xfrm>
            <a:off x="3240350" y="1"/>
            <a:ext cx="8951650" cy="6858000"/>
          </a:xfrm>
          <a:prstGeom prst="rect">
            <a:avLst/>
          </a:prstGeom>
        </p:spPr>
      </p:pic>
    </p:spTree>
    <p:extLst>
      <p:ext uri="{BB962C8B-B14F-4D97-AF65-F5344CB8AC3E}">
        <p14:creationId xmlns:p14="http://schemas.microsoft.com/office/powerpoint/2010/main" val="344065850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340</TotalTime>
  <Words>1188</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Segoe UI</vt:lpstr>
      <vt:lpstr>Retrospect</vt:lpstr>
      <vt:lpstr>Azure Workshop</vt:lpstr>
      <vt:lpstr>App Service</vt:lpstr>
      <vt:lpstr>App Service Tiers</vt:lpstr>
      <vt:lpstr>Deployment Options</vt:lpstr>
      <vt:lpstr>Azure Active Directory</vt:lpstr>
      <vt:lpstr>App Registration</vt:lpstr>
      <vt:lpstr>Service Principal</vt:lpstr>
      <vt:lpstr>SQL Database</vt:lpstr>
      <vt:lpstr>PowerPoint Presentation</vt:lpstr>
      <vt:lpstr>PowerPoint Presentation</vt:lpstr>
      <vt:lpstr>PowerPoint Presentation</vt:lpstr>
      <vt:lpstr>Connectivity Protection Options</vt:lpstr>
      <vt:lpstr>Azure Storage</vt:lpstr>
      <vt:lpstr>Storage Redundancy</vt:lpstr>
      <vt:lpstr>Storage Redundancy</vt:lpstr>
      <vt:lpstr>Key Vault</vt:lpstr>
      <vt:lpstr>Application Insights</vt:lpstr>
      <vt:lpstr>Azure Functions</vt:lpstr>
      <vt:lpstr>V-NET Integration</vt:lpstr>
      <vt:lpstr>Logic Apps</vt:lpstr>
      <vt:lpstr>Azure Load balancer</vt:lpstr>
      <vt:lpstr>Application Gateway</vt:lpstr>
      <vt:lpstr>Traffic Manager</vt:lpstr>
      <vt:lpstr>Azure Front Door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Workshop</dc:title>
  <dc:creator>Sanchai Kongvijitpanit</dc:creator>
  <cp:lastModifiedBy>Sanchai Kongvijitpanit</cp:lastModifiedBy>
  <cp:revision>25</cp:revision>
  <dcterms:created xsi:type="dcterms:W3CDTF">2021-03-04T16:23:21Z</dcterms:created>
  <dcterms:modified xsi:type="dcterms:W3CDTF">2021-03-04T22:03:26Z</dcterms:modified>
</cp:coreProperties>
</file>