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3" r:id="rId21"/>
    <p:sldId id="275" r:id="rId22"/>
    <p:sldId id="280" r:id="rId23"/>
    <p:sldId id="276" r:id="rId24"/>
    <p:sldId id="277" r:id="rId25"/>
    <p:sldId id="278"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BitoZum/8rcIO3fa1+kSVlXRK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0D6DAE-143E-4D58-BC95-CA15905784A2}">
  <a:tblStyle styleId="{FD0D6DAE-143E-4D58-BC95-CA15905784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17ce698a30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317ce698a30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7ce698a30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317ce698a30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17ce698a30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317ce698a30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7ce698a30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317ce698a30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17ce698a3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317ce698a3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a:extLst>
            <a:ext uri="{FF2B5EF4-FFF2-40B4-BE49-F238E27FC236}">
              <a16:creationId xmlns:a16="http://schemas.microsoft.com/office/drawing/2014/main" id="{F2527017-319B-2361-B448-F47FF3646F8F}"/>
            </a:ext>
          </a:extLst>
        </p:cNvPr>
        <p:cNvGrpSpPr/>
        <p:nvPr/>
      </p:nvGrpSpPr>
      <p:grpSpPr>
        <a:xfrm>
          <a:off x="0" y="0"/>
          <a:ext cx="0" cy="0"/>
          <a:chOff x="0" y="0"/>
          <a:chExt cx="0" cy="0"/>
        </a:xfrm>
      </p:grpSpPr>
      <p:sp>
        <p:nvSpPr>
          <p:cNvPr id="229" name="Google Shape;229;p10:notes">
            <a:extLst>
              <a:ext uri="{FF2B5EF4-FFF2-40B4-BE49-F238E27FC236}">
                <a16:creationId xmlns:a16="http://schemas.microsoft.com/office/drawing/2014/main" id="{AB4A3CD1-F067-6BF2-4F35-B686AAD76BB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0:notes">
            <a:extLst>
              <a:ext uri="{FF2B5EF4-FFF2-40B4-BE49-F238E27FC236}">
                <a16:creationId xmlns:a16="http://schemas.microsoft.com/office/drawing/2014/main" id="{E636A516-341F-D4B2-E011-7313E472892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41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17ce698a3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317ce698a3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17ce698a30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317ce698a30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7ce698a30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317ce698a30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7ce698a30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317ce698a30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7ce698a30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317ce698a30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97584" y="3223966"/>
            <a:ext cx="11494416" cy="1498863"/>
          </a:xfrm>
          <a:prstGeom prst="rect">
            <a:avLst/>
          </a:prstGeom>
          <a:noFill/>
          <a:ln>
            <a:noFill/>
          </a:ln>
        </p:spPr>
        <p:txBody>
          <a:bodyPr spcFirstLastPara="1" wrap="square" lIns="91425" tIns="45700" rIns="91425" bIns="45700" anchor="b" anchorCtr="0">
            <a:normAutofit fontScale="90000"/>
          </a:bodyPr>
          <a:lstStyle/>
          <a:p>
            <a:pPr marR="772795" algn="ctr">
              <a:lnSpc>
                <a:spcPct val="100000"/>
              </a:lnSpc>
              <a:spcBef>
                <a:spcPts val="105"/>
              </a:spcBef>
            </a:pP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US" sz="2200" b="1" spc="-40" dirty="0">
                <a:latin typeface="Times New Roman"/>
                <a:cs typeface="Times New Roman"/>
              </a:rPr>
            </a:br>
            <a:br>
              <a:rPr lang="en-IN" sz="2200" dirty="0">
                <a:latin typeface="Palatino Linotype"/>
                <a:cs typeface="Palatino Linotype"/>
              </a:rPr>
            </a:br>
            <a:br>
              <a:rPr lang="en-US" sz="2200" b="1" dirty="0">
                <a:latin typeface="Times New Roman"/>
                <a:ea typeface="Times New Roman"/>
                <a:cs typeface="Times New Roman"/>
                <a:sym typeface="Times New Roman"/>
              </a:rPr>
            </a:br>
            <a:br>
              <a:rPr lang="en-US" sz="2400" b="1" dirty="0">
                <a:latin typeface="Times New Roman"/>
                <a:ea typeface="Times New Roman"/>
                <a:cs typeface="Times New Roman"/>
                <a:sym typeface="Times New Roman"/>
              </a:rPr>
            </a:br>
            <a:r>
              <a:rPr lang="en-US" sz="2400" b="1" dirty="0">
                <a:solidFill>
                  <a:srgbClr val="0070C0"/>
                </a:solidFill>
                <a:latin typeface="Times New Roman"/>
                <a:ea typeface="Times New Roman"/>
                <a:cs typeface="Times New Roman"/>
                <a:sym typeface="Times New Roman"/>
              </a:rPr>
              <a:t>The</a:t>
            </a:r>
            <a:r>
              <a:rPr lang="en-US" sz="2400" b="1" dirty="0">
                <a:latin typeface="Times New Roman"/>
                <a:ea typeface="Times New Roman"/>
                <a:cs typeface="Times New Roman"/>
                <a:sym typeface="Times New Roman"/>
              </a:rPr>
              <a:t> </a:t>
            </a:r>
            <a:r>
              <a:rPr lang="en-US" sz="2800" b="1" dirty="0">
                <a:solidFill>
                  <a:srgbClr val="0070C0"/>
                </a:solidFill>
                <a:latin typeface="Times New Roman"/>
                <a:ea typeface="Times New Roman"/>
                <a:cs typeface="Times New Roman"/>
                <a:sym typeface="Times New Roman"/>
              </a:rPr>
              <a:t>Real-Time Helmet and Triple Riding Detection System with Automated Email Notifications for Enhanced Road Safety</a:t>
            </a:r>
          </a:p>
          <a:p>
            <a:pPr marL="0" lvl="0" indent="0" algn="ctr" rtl="0">
              <a:lnSpc>
                <a:spcPct val="90000"/>
              </a:lnSpc>
              <a:spcBef>
                <a:spcPts val="0"/>
              </a:spcBef>
              <a:spcAft>
                <a:spcPts val="0"/>
              </a:spcAft>
              <a:buClr>
                <a:schemeClr val="dk1"/>
              </a:buClr>
              <a:buSzPct val="85714"/>
              <a:buFont typeface="Times New Roman"/>
              <a:buNone/>
            </a:pPr>
            <a:endParaRPr sz="2800" b="1" dirty="0">
              <a:solidFill>
                <a:srgbClr val="0070C0"/>
              </a:solidFill>
              <a:latin typeface="Times New Roman"/>
              <a:ea typeface="Times New Roman"/>
              <a:cs typeface="Times New Roman"/>
              <a:sym typeface="Times New Roman"/>
            </a:endParaRPr>
          </a:p>
        </p:txBody>
      </p:sp>
      <p:sp>
        <p:nvSpPr>
          <p:cNvPr id="89" name="Google Shape;89;p1"/>
          <p:cNvSpPr txBox="1">
            <a:spLocks noGrp="1"/>
          </p:cNvSpPr>
          <p:nvPr>
            <p:ph type="subTitle" idx="1"/>
          </p:nvPr>
        </p:nvSpPr>
        <p:spPr>
          <a:xfrm>
            <a:off x="905931" y="4398845"/>
            <a:ext cx="10368528" cy="165576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C00000"/>
              </a:buClr>
              <a:buSzPts val="2800"/>
              <a:buNone/>
            </a:pPr>
            <a:r>
              <a:rPr lang="en-IN" sz="2800" b="1" dirty="0">
                <a:solidFill>
                  <a:srgbClr val="C00000"/>
                </a:solidFill>
              </a:rPr>
              <a:t>     </a:t>
            </a:r>
            <a:r>
              <a:rPr lang="en-IN" b="1" dirty="0">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317ce698a30_0_30"/>
          <p:cNvSpPr txBox="1">
            <a:spLocks noGrp="1"/>
          </p:cNvSpPr>
          <p:nvPr>
            <p:ph type="title"/>
          </p:nvPr>
        </p:nvSpPr>
        <p:spPr>
          <a:xfrm>
            <a:off x="838200" y="365125"/>
            <a:ext cx="10515600" cy="91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60" name="Google Shape;160;g317ce698a30_0_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61" name="Google Shape;161;g317ce698a30_0_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graphicFrame>
        <p:nvGraphicFramePr>
          <p:cNvPr id="162" name="Google Shape;162;g317ce698a30_0_30"/>
          <p:cNvGraphicFramePr/>
          <p:nvPr/>
        </p:nvGraphicFramePr>
        <p:xfrm>
          <a:off x="838200" y="1900250"/>
          <a:ext cx="10058000" cy="3242200"/>
        </p:xfrm>
        <a:graphic>
          <a:graphicData uri="http://schemas.openxmlformats.org/drawingml/2006/table">
            <a:tbl>
              <a:tblPr>
                <a:noFill/>
                <a:tableStyleId>{FD0D6DAE-143E-4D58-BC95-CA15905784A2}</a:tableStyleId>
              </a:tblPr>
              <a:tblGrid>
                <a:gridCol w="1257250">
                  <a:extLst>
                    <a:ext uri="{9D8B030D-6E8A-4147-A177-3AD203B41FA5}">
                      <a16:colId xmlns:a16="http://schemas.microsoft.com/office/drawing/2014/main" val="20000"/>
                    </a:ext>
                  </a:extLst>
                </a:gridCol>
                <a:gridCol w="1257250">
                  <a:extLst>
                    <a:ext uri="{9D8B030D-6E8A-4147-A177-3AD203B41FA5}">
                      <a16:colId xmlns:a16="http://schemas.microsoft.com/office/drawing/2014/main" val="20001"/>
                    </a:ext>
                  </a:extLst>
                </a:gridCol>
                <a:gridCol w="1257250">
                  <a:extLst>
                    <a:ext uri="{9D8B030D-6E8A-4147-A177-3AD203B41FA5}">
                      <a16:colId xmlns:a16="http://schemas.microsoft.com/office/drawing/2014/main" val="20002"/>
                    </a:ext>
                  </a:extLst>
                </a:gridCol>
                <a:gridCol w="1257250">
                  <a:extLst>
                    <a:ext uri="{9D8B030D-6E8A-4147-A177-3AD203B41FA5}">
                      <a16:colId xmlns:a16="http://schemas.microsoft.com/office/drawing/2014/main" val="20003"/>
                    </a:ext>
                  </a:extLst>
                </a:gridCol>
                <a:gridCol w="1257250">
                  <a:extLst>
                    <a:ext uri="{9D8B030D-6E8A-4147-A177-3AD203B41FA5}">
                      <a16:colId xmlns:a16="http://schemas.microsoft.com/office/drawing/2014/main" val="20004"/>
                    </a:ext>
                  </a:extLst>
                </a:gridCol>
                <a:gridCol w="1257250">
                  <a:extLst>
                    <a:ext uri="{9D8B030D-6E8A-4147-A177-3AD203B41FA5}">
                      <a16:colId xmlns:a16="http://schemas.microsoft.com/office/drawing/2014/main" val="20005"/>
                    </a:ext>
                  </a:extLst>
                </a:gridCol>
                <a:gridCol w="1257250">
                  <a:extLst>
                    <a:ext uri="{9D8B030D-6E8A-4147-A177-3AD203B41FA5}">
                      <a16:colId xmlns:a16="http://schemas.microsoft.com/office/drawing/2014/main" val="20006"/>
                    </a:ext>
                  </a:extLst>
                </a:gridCol>
                <a:gridCol w="1257250">
                  <a:extLst>
                    <a:ext uri="{9D8B030D-6E8A-4147-A177-3AD203B41FA5}">
                      <a16:colId xmlns:a16="http://schemas.microsoft.com/office/drawing/2014/main" val="20007"/>
                    </a:ext>
                  </a:extLst>
                </a:gridCol>
              </a:tblGrid>
              <a:tr h="706600">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2535600">
                <a:tc>
                  <a:txBody>
                    <a:bodyPr/>
                    <a:lstStyle/>
                    <a:p>
                      <a:pPr marL="0" lvl="0" indent="0" algn="l" rtl="0">
                        <a:spcBef>
                          <a:spcPts val="0"/>
                        </a:spcBef>
                        <a:spcAft>
                          <a:spcPts val="0"/>
                        </a:spcAft>
                        <a:buNone/>
                      </a:pPr>
                      <a:r>
                        <a:rPr lang="en-IN" sz="1100"/>
                        <a:t>6</a:t>
                      </a:r>
                      <a:endParaRPr sz="1100"/>
                    </a:p>
                  </a:txBody>
                  <a:tcPr marL="91425" marR="91425" marT="91425" marB="91425"/>
                </a:tc>
                <a:tc>
                  <a:txBody>
                    <a:bodyPr/>
                    <a:lstStyle/>
                    <a:p>
                      <a:pPr marL="0" lvl="0" indent="0" algn="l" rtl="0">
                        <a:spcBef>
                          <a:spcPts val="0"/>
                        </a:spcBef>
                        <a:spcAft>
                          <a:spcPts val="0"/>
                        </a:spcAft>
                        <a:buNone/>
                      </a:pPr>
                      <a:r>
                        <a:rPr lang="en-IN" sz="1100"/>
                        <a:t>A. Yoshida, N. Kimura, T. Morizane and H. Omori</a:t>
                      </a:r>
                      <a:endParaRPr sz="1100"/>
                    </a:p>
                  </a:txBody>
                  <a:tcPr marL="91425" marR="91425" marT="91425" marB="91425"/>
                </a:tc>
                <a:tc>
                  <a:txBody>
                    <a:bodyPr/>
                    <a:lstStyle/>
                    <a:p>
                      <a:pPr marL="0" lvl="0" indent="0" algn="l" rtl="0">
                        <a:spcBef>
                          <a:spcPts val="0"/>
                        </a:spcBef>
                        <a:spcAft>
                          <a:spcPts val="0"/>
                        </a:spcAft>
                        <a:buNone/>
                      </a:pPr>
                      <a:r>
                        <a:rPr lang="en-IN" sz="1100"/>
                        <a:t>Very fast real time symmetrical coordinate transformation applied for fault ride through,</a:t>
                      </a:r>
                      <a:endParaRPr sz="1100"/>
                    </a:p>
                  </a:txBody>
                  <a:tcPr marL="91425" marR="91425" marT="91425" marB="91425"/>
                </a:tc>
                <a:tc>
                  <a:txBody>
                    <a:bodyPr/>
                    <a:lstStyle/>
                    <a:p>
                      <a:pPr marL="0" lvl="0" indent="0" algn="l" rtl="0">
                        <a:spcBef>
                          <a:spcPts val="0"/>
                        </a:spcBef>
                        <a:spcAft>
                          <a:spcPts val="0"/>
                        </a:spcAft>
                        <a:buNone/>
                      </a:pPr>
                      <a:r>
                        <a:rPr lang="en-IN" sz="1100"/>
                        <a:t>2017</a:t>
                      </a:r>
                      <a:endParaRPr sz="1100"/>
                    </a:p>
                  </a:txBody>
                  <a:tcPr marL="91425" marR="91425" marT="91425" marB="91425"/>
                </a:tc>
                <a:tc>
                  <a:txBody>
                    <a:bodyPr/>
                    <a:lstStyle/>
                    <a:p>
                      <a:pPr marL="0" lvl="0" indent="0" algn="l" rtl="0">
                        <a:spcBef>
                          <a:spcPts val="0"/>
                        </a:spcBef>
                        <a:spcAft>
                          <a:spcPts val="0"/>
                        </a:spcAft>
                        <a:buNone/>
                      </a:pPr>
                      <a:r>
                        <a:rPr lang="en-IN" sz="1100"/>
                        <a:t>Multi-Armed Bandits</a:t>
                      </a:r>
                      <a:endParaRPr sz="1100"/>
                    </a:p>
                  </a:txBody>
                  <a:tcPr marL="91425" marR="91425" marT="91425" marB="91425"/>
                </a:tc>
                <a:tc>
                  <a:txBody>
                    <a:bodyPr/>
                    <a:lstStyle/>
                    <a:p>
                      <a:pPr marL="0" lvl="0" indent="0" algn="l" rtl="0">
                        <a:spcBef>
                          <a:spcPts val="0"/>
                        </a:spcBef>
                        <a:spcAft>
                          <a:spcPts val="0"/>
                        </a:spcAft>
                        <a:buNone/>
                      </a:pPr>
                      <a:r>
                        <a:rPr lang="en-IN" sz="1100"/>
                        <a:t>Algorithm for the exploration-exploitation dilemma.</a:t>
                      </a:r>
                      <a:endParaRPr sz="1100"/>
                    </a:p>
                  </a:txBody>
                  <a:tcPr marL="91425" marR="91425" marT="91425" marB="91425"/>
                </a:tc>
                <a:tc>
                  <a:txBody>
                    <a:bodyPr/>
                    <a:lstStyle/>
                    <a:p>
                      <a:pPr marL="0" lvl="0" indent="0" algn="l" rtl="0">
                        <a:spcBef>
                          <a:spcPts val="0"/>
                        </a:spcBef>
                        <a:spcAft>
                          <a:spcPts val="0"/>
                        </a:spcAft>
                        <a:buNone/>
                      </a:pPr>
                      <a:r>
                        <a:rPr lang="en-IN" sz="1100"/>
                        <a:t>Proposes a novel hyperparameter tuning algorithm.</a:t>
                      </a:r>
                      <a:endParaRPr sz="1100"/>
                    </a:p>
                  </a:txBody>
                  <a:tcPr marL="91425" marR="91425" marT="91425" marB="91425"/>
                </a:tc>
                <a:tc>
                  <a:txBody>
                    <a:bodyPr/>
                    <a:lstStyle/>
                    <a:p>
                      <a:pPr marL="0" lvl="0" indent="0" algn="l" rtl="0">
                        <a:spcBef>
                          <a:spcPts val="0"/>
                        </a:spcBef>
                        <a:spcAft>
                          <a:spcPts val="0"/>
                        </a:spcAft>
                        <a:buNone/>
                      </a:pPr>
                      <a:r>
                        <a:rPr lang="en-IN" sz="1100"/>
                        <a:t>No consideration for data privacy and security concerns.</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17ce698a30_0_36"/>
          <p:cNvSpPr txBox="1">
            <a:spLocks noGrp="1"/>
          </p:cNvSpPr>
          <p:nvPr>
            <p:ph type="title"/>
          </p:nvPr>
        </p:nvSpPr>
        <p:spPr>
          <a:xfrm>
            <a:off x="838200" y="365125"/>
            <a:ext cx="10515600" cy="91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68" name="Google Shape;168;g317ce698a30_0_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69" name="Google Shape;169;g317ce698a30_0_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graphicFrame>
        <p:nvGraphicFramePr>
          <p:cNvPr id="170" name="Google Shape;170;g317ce698a30_0_36"/>
          <p:cNvGraphicFramePr/>
          <p:nvPr/>
        </p:nvGraphicFramePr>
        <p:xfrm>
          <a:off x="1245450" y="1946613"/>
          <a:ext cx="9017400" cy="3098700"/>
        </p:xfrm>
        <a:graphic>
          <a:graphicData uri="http://schemas.openxmlformats.org/drawingml/2006/table">
            <a:tbl>
              <a:tblPr>
                <a:noFill/>
                <a:tableStyleId>{FD0D6DAE-143E-4D58-BC95-CA15905784A2}</a:tableStyleId>
              </a:tblPr>
              <a:tblGrid>
                <a:gridCol w="1127175">
                  <a:extLst>
                    <a:ext uri="{9D8B030D-6E8A-4147-A177-3AD203B41FA5}">
                      <a16:colId xmlns:a16="http://schemas.microsoft.com/office/drawing/2014/main" val="20000"/>
                    </a:ext>
                  </a:extLst>
                </a:gridCol>
                <a:gridCol w="1127175">
                  <a:extLst>
                    <a:ext uri="{9D8B030D-6E8A-4147-A177-3AD203B41FA5}">
                      <a16:colId xmlns:a16="http://schemas.microsoft.com/office/drawing/2014/main" val="20001"/>
                    </a:ext>
                  </a:extLst>
                </a:gridCol>
                <a:gridCol w="1127175">
                  <a:extLst>
                    <a:ext uri="{9D8B030D-6E8A-4147-A177-3AD203B41FA5}">
                      <a16:colId xmlns:a16="http://schemas.microsoft.com/office/drawing/2014/main" val="20002"/>
                    </a:ext>
                  </a:extLst>
                </a:gridCol>
                <a:gridCol w="1127175">
                  <a:extLst>
                    <a:ext uri="{9D8B030D-6E8A-4147-A177-3AD203B41FA5}">
                      <a16:colId xmlns:a16="http://schemas.microsoft.com/office/drawing/2014/main" val="20003"/>
                    </a:ext>
                  </a:extLst>
                </a:gridCol>
                <a:gridCol w="1127175">
                  <a:extLst>
                    <a:ext uri="{9D8B030D-6E8A-4147-A177-3AD203B41FA5}">
                      <a16:colId xmlns:a16="http://schemas.microsoft.com/office/drawing/2014/main" val="20004"/>
                    </a:ext>
                  </a:extLst>
                </a:gridCol>
                <a:gridCol w="1127175">
                  <a:extLst>
                    <a:ext uri="{9D8B030D-6E8A-4147-A177-3AD203B41FA5}">
                      <a16:colId xmlns:a16="http://schemas.microsoft.com/office/drawing/2014/main" val="20005"/>
                    </a:ext>
                  </a:extLst>
                </a:gridCol>
                <a:gridCol w="1127175">
                  <a:extLst>
                    <a:ext uri="{9D8B030D-6E8A-4147-A177-3AD203B41FA5}">
                      <a16:colId xmlns:a16="http://schemas.microsoft.com/office/drawing/2014/main" val="20006"/>
                    </a:ext>
                  </a:extLst>
                </a:gridCol>
                <a:gridCol w="1127175">
                  <a:extLst>
                    <a:ext uri="{9D8B030D-6E8A-4147-A177-3AD203B41FA5}">
                      <a16:colId xmlns:a16="http://schemas.microsoft.com/office/drawing/2014/main" val="20007"/>
                    </a:ext>
                  </a:extLst>
                </a:gridCol>
              </a:tblGrid>
              <a:tr h="619750">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2478950">
                <a:tc>
                  <a:txBody>
                    <a:bodyPr/>
                    <a:lstStyle/>
                    <a:p>
                      <a:pPr marL="0" lvl="0" indent="0" algn="l" rtl="0">
                        <a:spcBef>
                          <a:spcPts val="0"/>
                        </a:spcBef>
                        <a:spcAft>
                          <a:spcPts val="0"/>
                        </a:spcAft>
                        <a:buNone/>
                      </a:pPr>
                      <a:r>
                        <a:rPr lang="en-IN" sz="1100"/>
                        <a:t>7</a:t>
                      </a:r>
                      <a:endParaRPr sz="1100"/>
                    </a:p>
                  </a:txBody>
                  <a:tcPr marL="91425" marR="91425" marT="91425" marB="91425"/>
                </a:tc>
                <a:tc>
                  <a:txBody>
                    <a:bodyPr/>
                    <a:lstStyle/>
                    <a:p>
                      <a:pPr marL="0" lvl="0" indent="0" algn="l" rtl="0">
                        <a:spcBef>
                          <a:spcPts val="0"/>
                        </a:spcBef>
                        <a:spcAft>
                          <a:spcPts val="0"/>
                        </a:spcAft>
                        <a:buNone/>
                      </a:pPr>
                      <a:r>
                        <a:rPr lang="en-IN" sz="1100"/>
                        <a:t>A. V. Sant, A. S. Naik, A. Sarkar and V. Dixit</a:t>
                      </a:r>
                      <a:endParaRPr sz="1100"/>
                    </a:p>
                  </a:txBody>
                  <a:tcPr marL="91425" marR="91425" marT="91425" marB="91425"/>
                </a:tc>
                <a:tc>
                  <a:txBody>
                    <a:bodyPr/>
                    <a:lstStyle/>
                    <a:p>
                      <a:pPr marL="0" lvl="0" indent="0" algn="l" rtl="0">
                        <a:spcBef>
                          <a:spcPts val="0"/>
                        </a:spcBef>
                        <a:spcAft>
                          <a:spcPts val="0"/>
                        </a:spcAft>
                        <a:buNone/>
                      </a:pPr>
                      <a:r>
                        <a:rPr lang="en-IN" sz="1100"/>
                        <a:t>Driver Drowsiness Detection and Alert System: A Solution for Ride-Hailing and Logistics Companies,</a:t>
                      </a:r>
                      <a:endParaRPr sz="1100"/>
                    </a:p>
                  </a:txBody>
                  <a:tcPr marL="91425" marR="91425" marT="91425" marB="91425"/>
                </a:tc>
                <a:tc>
                  <a:txBody>
                    <a:bodyPr/>
                    <a:lstStyle/>
                    <a:p>
                      <a:pPr marL="0" lvl="0" indent="0" algn="l" rtl="0">
                        <a:spcBef>
                          <a:spcPts val="0"/>
                        </a:spcBef>
                        <a:spcAft>
                          <a:spcPts val="0"/>
                        </a:spcAft>
                        <a:buNone/>
                      </a:pPr>
                      <a:r>
                        <a:rPr lang="en-IN" sz="1100"/>
                        <a:t>2021</a:t>
                      </a:r>
                      <a:endParaRPr sz="1100"/>
                    </a:p>
                  </a:txBody>
                  <a:tcPr marL="91425" marR="91425" marT="91425" marB="91425"/>
                </a:tc>
                <a:tc>
                  <a:txBody>
                    <a:bodyPr/>
                    <a:lstStyle/>
                    <a:p>
                      <a:pPr marL="0" lvl="0" indent="0" algn="l" rtl="0">
                        <a:spcBef>
                          <a:spcPts val="0"/>
                        </a:spcBef>
                        <a:spcAft>
                          <a:spcPts val="0"/>
                        </a:spcAft>
                        <a:buNone/>
                      </a:pPr>
                      <a:r>
                        <a:rPr lang="en-IN" sz="1100"/>
                        <a:t>LightGBM</a:t>
                      </a:r>
                      <a:endParaRPr sz="1100"/>
                    </a:p>
                  </a:txBody>
                  <a:tcPr marL="91425" marR="91425" marT="91425" marB="91425"/>
                </a:tc>
                <a:tc>
                  <a:txBody>
                    <a:bodyPr/>
                    <a:lstStyle/>
                    <a:p>
                      <a:pPr marL="0" lvl="0" indent="0" algn="l" rtl="0">
                        <a:spcBef>
                          <a:spcPts val="0"/>
                        </a:spcBef>
                        <a:spcAft>
                          <a:spcPts val="0"/>
                        </a:spcAft>
                        <a:buNone/>
                      </a:pPr>
                      <a:r>
                        <a:rPr lang="en-IN" sz="1100"/>
                        <a:t>High-performance gradient boosting.</a:t>
                      </a:r>
                      <a:endParaRPr sz="1100"/>
                    </a:p>
                  </a:txBody>
                  <a:tcPr marL="91425" marR="91425" marT="91425" marB="91425"/>
                </a:tc>
                <a:tc>
                  <a:txBody>
                    <a:bodyPr/>
                    <a:lstStyle/>
                    <a:p>
                      <a:pPr marL="0" lvl="0" indent="0" algn="l" rtl="0">
                        <a:spcBef>
                          <a:spcPts val="0"/>
                        </a:spcBef>
                        <a:spcAft>
                          <a:spcPts val="0"/>
                        </a:spcAft>
                        <a:buNone/>
                      </a:pPr>
                      <a:r>
                        <a:rPr lang="en-IN" sz="1100"/>
                        <a:t>Thorough ablation studies justify design choices effectively.</a:t>
                      </a:r>
                      <a:endParaRPr sz="1100"/>
                    </a:p>
                  </a:txBody>
                  <a:tcPr marL="91425" marR="91425" marT="91425" marB="91425"/>
                </a:tc>
                <a:tc>
                  <a:txBody>
                    <a:bodyPr/>
                    <a:lstStyle/>
                    <a:p>
                      <a:pPr marL="0" lvl="0" indent="0" algn="l" rtl="0">
                        <a:spcBef>
                          <a:spcPts val="0"/>
                        </a:spcBef>
                        <a:spcAft>
                          <a:spcPts val="0"/>
                        </a:spcAft>
                        <a:buNone/>
                      </a:pPr>
                      <a:r>
                        <a:rPr lang="en-IN" sz="1100"/>
                        <a:t>Does not provide explanation of model uncertainty.</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17ce698a30_0_42"/>
          <p:cNvSpPr txBox="1">
            <a:spLocks noGrp="1"/>
          </p:cNvSpPr>
          <p:nvPr>
            <p:ph type="title"/>
          </p:nvPr>
        </p:nvSpPr>
        <p:spPr>
          <a:xfrm>
            <a:off x="838200" y="365125"/>
            <a:ext cx="10515600" cy="91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76" name="Google Shape;176;g317ce698a30_0_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77" name="Google Shape;177;g317ce698a30_0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graphicFrame>
        <p:nvGraphicFramePr>
          <p:cNvPr id="178" name="Google Shape;178;g317ce698a30_0_42"/>
          <p:cNvGraphicFramePr/>
          <p:nvPr/>
        </p:nvGraphicFramePr>
        <p:xfrm>
          <a:off x="1246100" y="2046425"/>
          <a:ext cx="9590000" cy="2751825"/>
        </p:xfrm>
        <a:graphic>
          <a:graphicData uri="http://schemas.openxmlformats.org/drawingml/2006/table">
            <a:tbl>
              <a:tblPr>
                <a:noFill/>
                <a:tableStyleId>{FD0D6DAE-143E-4D58-BC95-CA15905784A2}</a:tableStyleId>
              </a:tblPr>
              <a:tblGrid>
                <a:gridCol w="1198750">
                  <a:extLst>
                    <a:ext uri="{9D8B030D-6E8A-4147-A177-3AD203B41FA5}">
                      <a16:colId xmlns:a16="http://schemas.microsoft.com/office/drawing/2014/main" val="20000"/>
                    </a:ext>
                  </a:extLst>
                </a:gridCol>
                <a:gridCol w="1198750">
                  <a:extLst>
                    <a:ext uri="{9D8B030D-6E8A-4147-A177-3AD203B41FA5}">
                      <a16:colId xmlns:a16="http://schemas.microsoft.com/office/drawing/2014/main" val="20001"/>
                    </a:ext>
                  </a:extLst>
                </a:gridCol>
                <a:gridCol w="1198750">
                  <a:extLst>
                    <a:ext uri="{9D8B030D-6E8A-4147-A177-3AD203B41FA5}">
                      <a16:colId xmlns:a16="http://schemas.microsoft.com/office/drawing/2014/main" val="20002"/>
                    </a:ext>
                  </a:extLst>
                </a:gridCol>
                <a:gridCol w="1198750">
                  <a:extLst>
                    <a:ext uri="{9D8B030D-6E8A-4147-A177-3AD203B41FA5}">
                      <a16:colId xmlns:a16="http://schemas.microsoft.com/office/drawing/2014/main" val="20003"/>
                    </a:ext>
                  </a:extLst>
                </a:gridCol>
                <a:gridCol w="1198750">
                  <a:extLst>
                    <a:ext uri="{9D8B030D-6E8A-4147-A177-3AD203B41FA5}">
                      <a16:colId xmlns:a16="http://schemas.microsoft.com/office/drawing/2014/main" val="20004"/>
                    </a:ext>
                  </a:extLst>
                </a:gridCol>
                <a:gridCol w="1198750">
                  <a:extLst>
                    <a:ext uri="{9D8B030D-6E8A-4147-A177-3AD203B41FA5}">
                      <a16:colId xmlns:a16="http://schemas.microsoft.com/office/drawing/2014/main" val="20005"/>
                    </a:ext>
                  </a:extLst>
                </a:gridCol>
                <a:gridCol w="1198750">
                  <a:extLst>
                    <a:ext uri="{9D8B030D-6E8A-4147-A177-3AD203B41FA5}">
                      <a16:colId xmlns:a16="http://schemas.microsoft.com/office/drawing/2014/main" val="20006"/>
                    </a:ext>
                  </a:extLst>
                </a:gridCol>
                <a:gridCol w="1198750">
                  <a:extLst>
                    <a:ext uri="{9D8B030D-6E8A-4147-A177-3AD203B41FA5}">
                      <a16:colId xmlns:a16="http://schemas.microsoft.com/office/drawing/2014/main" val="20007"/>
                    </a:ext>
                  </a:extLst>
                </a:gridCol>
              </a:tblGrid>
              <a:tr h="468000">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2283825">
                <a:tc>
                  <a:txBody>
                    <a:bodyPr/>
                    <a:lstStyle/>
                    <a:p>
                      <a:pPr marL="0" lvl="0" indent="0" algn="l" rtl="0">
                        <a:spcBef>
                          <a:spcPts val="0"/>
                        </a:spcBef>
                        <a:spcAft>
                          <a:spcPts val="0"/>
                        </a:spcAft>
                        <a:buNone/>
                      </a:pPr>
                      <a:r>
                        <a:rPr lang="en-IN" sz="1100"/>
                        <a:t>8</a:t>
                      </a:r>
                      <a:endParaRPr sz="1100"/>
                    </a:p>
                  </a:txBody>
                  <a:tcPr marL="91425" marR="91425" marT="91425" marB="91425"/>
                </a:tc>
                <a:tc>
                  <a:txBody>
                    <a:bodyPr/>
                    <a:lstStyle/>
                    <a:p>
                      <a:pPr marL="0" lvl="0" indent="0" algn="l" rtl="0">
                        <a:spcBef>
                          <a:spcPts val="0"/>
                        </a:spcBef>
                        <a:spcAft>
                          <a:spcPts val="0"/>
                        </a:spcAft>
                        <a:buNone/>
                      </a:pPr>
                      <a:r>
                        <a:rPr lang="en-IN" sz="1100"/>
                        <a:t>K. Pittol, R. A. S. Kraemer, C. M. de Oliveira Stein, E. G. Carati, J. P. da Costa and R. Cardoso</a:t>
                      </a:r>
                      <a:endParaRPr sz="1100"/>
                    </a:p>
                  </a:txBody>
                  <a:tcPr marL="91425" marR="91425" marT="91425" marB="91425"/>
                </a:tc>
                <a:tc>
                  <a:txBody>
                    <a:bodyPr/>
                    <a:lstStyle/>
                    <a:p>
                      <a:pPr marL="0" lvl="0" indent="0" algn="l" rtl="0">
                        <a:spcBef>
                          <a:spcPts val="0"/>
                        </a:spcBef>
                        <a:spcAft>
                          <a:spcPts val="0"/>
                        </a:spcAft>
                        <a:buNone/>
                      </a:pPr>
                      <a:r>
                        <a:rPr lang="en-IN" sz="1100"/>
                        <a:t>Low Voltage Ride-Through Strategy for Distributed Energy Resources According to IEEE 1547-2018 Standard,</a:t>
                      </a:r>
                      <a:endParaRPr sz="1100"/>
                    </a:p>
                  </a:txBody>
                  <a:tcPr marL="91425" marR="91425" marT="91425" marB="91425"/>
                </a:tc>
                <a:tc>
                  <a:txBody>
                    <a:bodyPr/>
                    <a:lstStyle/>
                    <a:p>
                      <a:pPr marL="0" lvl="0" indent="0" algn="l" rtl="0">
                        <a:spcBef>
                          <a:spcPts val="0"/>
                        </a:spcBef>
                        <a:spcAft>
                          <a:spcPts val="0"/>
                        </a:spcAft>
                        <a:buNone/>
                      </a:pPr>
                      <a:r>
                        <a:rPr lang="en-IN" sz="1100"/>
                        <a:t>2019</a:t>
                      </a:r>
                      <a:endParaRPr sz="1100"/>
                    </a:p>
                  </a:txBody>
                  <a:tcPr marL="91425" marR="91425" marT="91425" marB="91425"/>
                </a:tc>
                <a:tc>
                  <a:txBody>
                    <a:bodyPr/>
                    <a:lstStyle/>
                    <a:p>
                      <a:pPr marL="0" lvl="0" indent="0" algn="l" rtl="0">
                        <a:spcBef>
                          <a:spcPts val="0"/>
                        </a:spcBef>
                        <a:spcAft>
                          <a:spcPts val="0"/>
                        </a:spcAft>
                        <a:buNone/>
                      </a:pPr>
                      <a:r>
                        <a:rPr lang="en-IN" sz="1100"/>
                        <a:t>Lasso Regression</a:t>
                      </a:r>
                      <a:endParaRPr sz="1100"/>
                    </a:p>
                  </a:txBody>
                  <a:tcPr marL="91425" marR="91425" marT="91425" marB="91425"/>
                </a:tc>
                <a:tc>
                  <a:txBody>
                    <a:bodyPr/>
                    <a:lstStyle/>
                    <a:p>
                      <a:pPr marL="0" lvl="0" indent="0" algn="l" rtl="0">
                        <a:spcBef>
                          <a:spcPts val="0"/>
                        </a:spcBef>
                        <a:spcAft>
                          <a:spcPts val="0"/>
                        </a:spcAft>
                        <a:buNone/>
                      </a:pPr>
                      <a:r>
                        <a:rPr lang="en-IN" sz="1100"/>
                        <a:t>Regression with L1 regularization for feature selection.</a:t>
                      </a:r>
                      <a:endParaRPr sz="1100"/>
                    </a:p>
                  </a:txBody>
                  <a:tcPr marL="91425" marR="91425" marT="91425" marB="91425"/>
                </a:tc>
                <a:tc>
                  <a:txBody>
                    <a:bodyPr/>
                    <a:lstStyle/>
                    <a:p>
                      <a:pPr marL="0" lvl="0" indent="0" algn="l" rtl="0">
                        <a:spcBef>
                          <a:spcPts val="0"/>
                        </a:spcBef>
                        <a:spcAft>
                          <a:spcPts val="0"/>
                        </a:spcAft>
                        <a:buNone/>
                      </a:pPr>
                      <a:r>
                        <a:rPr lang="en-IN" sz="1100"/>
                        <a:t>Addresses scalability with incremental clustering.</a:t>
                      </a:r>
                      <a:endParaRPr sz="1100"/>
                    </a:p>
                  </a:txBody>
                  <a:tcPr marL="91425" marR="91425" marT="91425" marB="91425"/>
                </a:tc>
                <a:tc>
                  <a:txBody>
                    <a:bodyPr/>
                    <a:lstStyle/>
                    <a:p>
                      <a:pPr marL="0" lvl="0" indent="0" algn="l" rtl="0">
                        <a:spcBef>
                          <a:spcPts val="0"/>
                        </a:spcBef>
                        <a:spcAft>
                          <a:spcPts val="0"/>
                        </a:spcAft>
                        <a:buNone/>
                      </a:pPr>
                      <a:r>
                        <a:rPr lang="en-IN" sz="1100"/>
                        <a:t>Proposes a simplistic feature selection approach.</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317ce698a30_0_48"/>
          <p:cNvSpPr txBox="1">
            <a:spLocks noGrp="1"/>
          </p:cNvSpPr>
          <p:nvPr>
            <p:ph type="title"/>
          </p:nvPr>
        </p:nvSpPr>
        <p:spPr>
          <a:xfrm>
            <a:off x="838200" y="365125"/>
            <a:ext cx="10515600" cy="91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84" name="Google Shape;184;g317ce698a30_0_4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85" name="Google Shape;185;g317ce698a30_0_4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graphicFrame>
        <p:nvGraphicFramePr>
          <p:cNvPr id="186" name="Google Shape;186;g317ce698a30_0_48"/>
          <p:cNvGraphicFramePr/>
          <p:nvPr/>
        </p:nvGraphicFramePr>
        <p:xfrm>
          <a:off x="1221025" y="1785275"/>
          <a:ext cx="8798200" cy="3009925"/>
        </p:xfrm>
        <a:graphic>
          <a:graphicData uri="http://schemas.openxmlformats.org/drawingml/2006/table">
            <a:tbl>
              <a:tblPr>
                <a:noFill/>
                <a:tableStyleId>{FD0D6DAE-143E-4D58-BC95-CA15905784A2}</a:tableStyleId>
              </a:tblPr>
              <a:tblGrid>
                <a:gridCol w="1099775">
                  <a:extLst>
                    <a:ext uri="{9D8B030D-6E8A-4147-A177-3AD203B41FA5}">
                      <a16:colId xmlns:a16="http://schemas.microsoft.com/office/drawing/2014/main" val="20000"/>
                    </a:ext>
                  </a:extLst>
                </a:gridCol>
                <a:gridCol w="1099775">
                  <a:extLst>
                    <a:ext uri="{9D8B030D-6E8A-4147-A177-3AD203B41FA5}">
                      <a16:colId xmlns:a16="http://schemas.microsoft.com/office/drawing/2014/main" val="20001"/>
                    </a:ext>
                  </a:extLst>
                </a:gridCol>
                <a:gridCol w="1099775">
                  <a:extLst>
                    <a:ext uri="{9D8B030D-6E8A-4147-A177-3AD203B41FA5}">
                      <a16:colId xmlns:a16="http://schemas.microsoft.com/office/drawing/2014/main" val="20002"/>
                    </a:ext>
                  </a:extLst>
                </a:gridCol>
                <a:gridCol w="1099775">
                  <a:extLst>
                    <a:ext uri="{9D8B030D-6E8A-4147-A177-3AD203B41FA5}">
                      <a16:colId xmlns:a16="http://schemas.microsoft.com/office/drawing/2014/main" val="20003"/>
                    </a:ext>
                  </a:extLst>
                </a:gridCol>
                <a:gridCol w="1099775">
                  <a:extLst>
                    <a:ext uri="{9D8B030D-6E8A-4147-A177-3AD203B41FA5}">
                      <a16:colId xmlns:a16="http://schemas.microsoft.com/office/drawing/2014/main" val="20004"/>
                    </a:ext>
                  </a:extLst>
                </a:gridCol>
                <a:gridCol w="1099775">
                  <a:extLst>
                    <a:ext uri="{9D8B030D-6E8A-4147-A177-3AD203B41FA5}">
                      <a16:colId xmlns:a16="http://schemas.microsoft.com/office/drawing/2014/main" val="20005"/>
                    </a:ext>
                  </a:extLst>
                </a:gridCol>
                <a:gridCol w="1099775">
                  <a:extLst>
                    <a:ext uri="{9D8B030D-6E8A-4147-A177-3AD203B41FA5}">
                      <a16:colId xmlns:a16="http://schemas.microsoft.com/office/drawing/2014/main" val="20006"/>
                    </a:ext>
                  </a:extLst>
                </a:gridCol>
                <a:gridCol w="1099775">
                  <a:extLst>
                    <a:ext uri="{9D8B030D-6E8A-4147-A177-3AD203B41FA5}">
                      <a16:colId xmlns:a16="http://schemas.microsoft.com/office/drawing/2014/main" val="20007"/>
                    </a:ext>
                  </a:extLst>
                </a:gridCol>
              </a:tblGrid>
              <a:tr h="817950">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2191975">
                <a:tc>
                  <a:txBody>
                    <a:bodyPr/>
                    <a:lstStyle/>
                    <a:p>
                      <a:pPr marL="0" lvl="0" indent="0" algn="l" rtl="0">
                        <a:spcBef>
                          <a:spcPts val="0"/>
                        </a:spcBef>
                        <a:spcAft>
                          <a:spcPts val="0"/>
                        </a:spcAft>
                        <a:buNone/>
                      </a:pPr>
                      <a:r>
                        <a:rPr lang="en-IN" sz="1100"/>
                        <a:t>9</a:t>
                      </a:r>
                      <a:endParaRPr sz="1100"/>
                    </a:p>
                  </a:txBody>
                  <a:tcPr marL="91425" marR="91425" marT="91425" marB="91425"/>
                </a:tc>
                <a:tc>
                  <a:txBody>
                    <a:bodyPr/>
                    <a:lstStyle/>
                    <a:p>
                      <a:pPr marL="0" lvl="0" indent="0" algn="l" rtl="0">
                        <a:spcBef>
                          <a:spcPts val="0"/>
                        </a:spcBef>
                        <a:spcAft>
                          <a:spcPts val="0"/>
                        </a:spcAft>
                        <a:buNone/>
                      </a:pPr>
                      <a:r>
                        <a:rPr lang="en-IN" sz="1100"/>
                        <a:t>G. Lupatini, C. Saraceno and R. Leonardi</a:t>
                      </a:r>
                      <a:endParaRPr sz="1100"/>
                    </a:p>
                  </a:txBody>
                  <a:tcPr marL="91425" marR="91425" marT="91425" marB="91425"/>
                </a:tc>
                <a:tc>
                  <a:txBody>
                    <a:bodyPr/>
                    <a:lstStyle/>
                    <a:p>
                      <a:pPr marL="0" lvl="0" indent="0" algn="l" rtl="0">
                        <a:spcBef>
                          <a:spcPts val="0"/>
                        </a:spcBef>
                        <a:spcAft>
                          <a:spcPts val="0"/>
                        </a:spcAft>
                        <a:buNone/>
                      </a:pPr>
                      <a:r>
                        <a:rPr lang="en-IN" sz="1100"/>
                        <a:t>Scene break detection: a comparison,</a:t>
                      </a:r>
                      <a:endParaRPr sz="1100"/>
                    </a:p>
                  </a:txBody>
                  <a:tcPr marL="91425" marR="91425" marT="91425" marB="91425"/>
                </a:tc>
                <a:tc>
                  <a:txBody>
                    <a:bodyPr/>
                    <a:lstStyle/>
                    <a:p>
                      <a:pPr marL="0" lvl="0" indent="0" algn="l" rtl="0">
                        <a:spcBef>
                          <a:spcPts val="0"/>
                        </a:spcBef>
                        <a:spcAft>
                          <a:spcPts val="0"/>
                        </a:spcAft>
                        <a:buNone/>
                      </a:pPr>
                      <a:r>
                        <a:rPr lang="en-IN" sz="1100"/>
                        <a:t>1998</a:t>
                      </a:r>
                      <a:endParaRPr sz="1100"/>
                    </a:p>
                  </a:txBody>
                  <a:tcPr marL="91425" marR="91425" marT="91425" marB="91425"/>
                </a:tc>
                <a:tc>
                  <a:txBody>
                    <a:bodyPr/>
                    <a:lstStyle/>
                    <a:p>
                      <a:pPr marL="0" lvl="0" indent="0" algn="l" rtl="0">
                        <a:spcBef>
                          <a:spcPts val="0"/>
                        </a:spcBef>
                        <a:spcAft>
                          <a:spcPts val="0"/>
                        </a:spcAft>
                        <a:buNone/>
                      </a:pPr>
                      <a:r>
                        <a:rPr lang="en-IN" sz="1100"/>
                        <a:t>Spatial Transformer Networks (STN)</a:t>
                      </a:r>
                      <a:endParaRPr sz="1100"/>
                    </a:p>
                  </a:txBody>
                  <a:tcPr marL="91425" marR="91425" marT="91425" marB="91425"/>
                </a:tc>
                <a:tc>
                  <a:txBody>
                    <a:bodyPr/>
                    <a:lstStyle/>
                    <a:p>
                      <a:pPr marL="0" lvl="0" indent="0" algn="l" rtl="0">
                        <a:spcBef>
                          <a:spcPts val="0"/>
                        </a:spcBef>
                        <a:spcAft>
                          <a:spcPts val="0"/>
                        </a:spcAft>
                        <a:buNone/>
                      </a:pPr>
                      <a:r>
                        <a:rPr lang="en-IN" sz="1100"/>
                        <a:t>Deep learning for spatial transformation and alignment.</a:t>
                      </a:r>
                      <a:endParaRPr sz="1100"/>
                    </a:p>
                  </a:txBody>
                  <a:tcPr marL="91425" marR="91425" marT="91425" marB="91425"/>
                </a:tc>
                <a:tc>
                  <a:txBody>
                    <a:bodyPr/>
                    <a:lstStyle/>
                    <a:p>
                      <a:pPr marL="0" lvl="0" indent="0" algn="l" rtl="0">
                        <a:spcBef>
                          <a:spcPts val="0"/>
                        </a:spcBef>
                        <a:spcAft>
                          <a:spcPts val="0"/>
                        </a:spcAft>
                        <a:buNone/>
                      </a:pPr>
                      <a:r>
                        <a:rPr lang="en-IN" sz="1100"/>
                        <a:t>Addresses scalability with parallelization of ensemble learning.</a:t>
                      </a:r>
                      <a:endParaRPr sz="1100"/>
                    </a:p>
                  </a:txBody>
                  <a:tcPr marL="91425" marR="91425" marT="91425" marB="91425"/>
                </a:tc>
                <a:tc>
                  <a:txBody>
                    <a:bodyPr/>
                    <a:lstStyle/>
                    <a:p>
                      <a:pPr marL="0" lvl="0" indent="0" algn="l" rtl="0">
                        <a:spcBef>
                          <a:spcPts val="0"/>
                        </a:spcBef>
                        <a:spcAft>
                          <a:spcPts val="0"/>
                        </a:spcAft>
                        <a:buNone/>
                      </a:pPr>
                      <a:r>
                        <a:rPr lang="en-IN" sz="1100"/>
                        <a:t>Insufficient investigation of model convergence.</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317ce698a30_0_54"/>
          <p:cNvSpPr txBox="1">
            <a:spLocks noGrp="1"/>
          </p:cNvSpPr>
          <p:nvPr>
            <p:ph type="title"/>
          </p:nvPr>
        </p:nvSpPr>
        <p:spPr>
          <a:xfrm>
            <a:off x="838200" y="365125"/>
            <a:ext cx="10515600" cy="91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92" name="Google Shape;192;g317ce698a30_0_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REVIEW</a:t>
            </a:r>
            <a:r>
              <a:rPr lang="en-IN" sz="1200" spc="-20" dirty="0">
                <a:solidFill>
                  <a:srgbClr val="888888"/>
                </a:solidFill>
                <a:latin typeface="Calibri"/>
                <a:cs typeface="Calibri"/>
              </a:rPr>
              <a:t> </a:t>
            </a:r>
            <a:r>
              <a:rPr lang="en-IN" sz="1200" dirty="0">
                <a:solidFill>
                  <a:srgbClr val="888888"/>
                </a:solidFill>
                <a:latin typeface="Calibri"/>
                <a:cs typeface="Calibri"/>
              </a:rPr>
              <a:t>3</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5/3/2025</a:t>
            </a:r>
            <a:r>
              <a:rPr lang="en-IN" sz="1200" spc="-15" dirty="0">
                <a:solidFill>
                  <a:srgbClr val="888888"/>
                </a:solidFill>
                <a:latin typeface="Calibri"/>
                <a:cs typeface="Calibri"/>
              </a:rPr>
              <a:t> </a:t>
            </a:r>
            <a:r>
              <a:rPr lang="en-IN" sz="1200" dirty="0">
                <a:solidFill>
                  <a:srgbClr val="888888"/>
                </a:solidFill>
                <a:latin typeface="Calibri"/>
                <a:cs typeface="Calibri"/>
              </a:rPr>
              <a:t>&amp;</a:t>
            </a:r>
            <a:r>
              <a:rPr lang="en-IN" sz="1200" spc="-15" dirty="0">
                <a:solidFill>
                  <a:srgbClr val="888888"/>
                </a:solidFill>
                <a:latin typeface="Calibri"/>
                <a:cs typeface="Calibri"/>
              </a:rPr>
              <a:t> </a:t>
            </a:r>
            <a:r>
              <a:rPr lang="en-IN" sz="1200" spc="-10" dirty="0">
                <a:solidFill>
                  <a:srgbClr val="888888"/>
                </a:solidFill>
                <a:latin typeface="Calibri"/>
                <a:cs typeface="Calibri"/>
              </a:rPr>
              <a:t>6/3/2025</a:t>
            </a:r>
            <a:endParaRPr lang="en-IN" sz="1200" dirty="0">
              <a:latin typeface="Calibri"/>
              <a:cs typeface="Calibri"/>
            </a:endParaRPr>
          </a:p>
        </p:txBody>
      </p:sp>
      <p:sp>
        <p:nvSpPr>
          <p:cNvPr id="193" name="Google Shape;193;g317ce698a30_0_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graphicFrame>
        <p:nvGraphicFramePr>
          <p:cNvPr id="194" name="Google Shape;194;g317ce698a30_0_54"/>
          <p:cNvGraphicFramePr/>
          <p:nvPr/>
        </p:nvGraphicFramePr>
        <p:xfrm>
          <a:off x="838275" y="1644450"/>
          <a:ext cx="9741200" cy="3601625"/>
        </p:xfrm>
        <a:graphic>
          <a:graphicData uri="http://schemas.openxmlformats.org/drawingml/2006/table">
            <a:tbl>
              <a:tblPr>
                <a:noFill/>
                <a:tableStyleId>{FD0D6DAE-143E-4D58-BC95-CA15905784A2}</a:tableStyleId>
              </a:tblPr>
              <a:tblGrid>
                <a:gridCol w="1217650">
                  <a:extLst>
                    <a:ext uri="{9D8B030D-6E8A-4147-A177-3AD203B41FA5}">
                      <a16:colId xmlns:a16="http://schemas.microsoft.com/office/drawing/2014/main" val="20000"/>
                    </a:ext>
                  </a:extLst>
                </a:gridCol>
                <a:gridCol w="1217650">
                  <a:extLst>
                    <a:ext uri="{9D8B030D-6E8A-4147-A177-3AD203B41FA5}">
                      <a16:colId xmlns:a16="http://schemas.microsoft.com/office/drawing/2014/main" val="20001"/>
                    </a:ext>
                  </a:extLst>
                </a:gridCol>
                <a:gridCol w="1217650">
                  <a:extLst>
                    <a:ext uri="{9D8B030D-6E8A-4147-A177-3AD203B41FA5}">
                      <a16:colId xmlns:a16="http://schemas.microsoft.com/office/drawing/2014/main" val="20002"/>
                    </a:ext>
                  </a:extLst>
                </a:gridCol>
                <a:gridCol w="1217650">
                  <a:extLst>
                    <a:ext uri="{9D8B030D-6E8A-4147-A177-3AD203B41FA5}">
                      <a16:colId xmlns:a16="http://schemas.microsoft.com/office/drawing/2014/main" val="20003"/>
                    </a:ext>
                  </a:extLst>
                </a:gridCol>
                <a:gridCol w="1217650">
                  <a:extLst>
                    <a:ext uri="{9D8B030D-6E8A-4147-A177-3AD203B41FA5}">
                      <a16:colId xmlns:a16="http://schemas.microsoft.com/office/drawing/2014/main" val="20004"/>
                    </a:ext>
                  </a:extLst>
                </a:gridCol>
                <a:gridCol w="1217650">
                  <a:extLst>
                    <a:ext uri="{9D8B030D-6E8A-4147-A177-3AD203B41FA5}">
                      <a16:colId xmlns:a16="http://schemas.microsoft.com/office/drawing/2014/main" val="20005"/>
                    </a:ext>
                  </a:extLst>
                </a:gridCol>
                <a:gridCol w="1217650">
                  <a:extLst>
                    <a:ext uri="{9D8B030D-6E8A-4147-A177-3AD203B41FA5}">
                      <a16:colId xmlns:a16="http://schemas.microsoft.com/office/drawing/2014/main" val="20006"/>
                    </a:ext>
                  </a:extLst>
                </a:gridCol>
                <a:gridCol w="1217650">
                  <a:extLst>
                    <a:ext uri="{9D8B030D-6E8A-4147-A177-3AD203B41FA5}">
                      <a16:colId xmlns:a16="http://schemas.microsoft.com/office/drawing/2014/main" val="20007"/>
                    </a:ext>
                  </a:extLst>
                </a:gridCol>
              </a:tblGrid>
              <a:tr h="569900">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3031725">
                <a:tc>
                  <a:txBody>
                    <a:bodyPr/>
                    <a:lstStyle/>
                    <a:p>
                      <a:pPr marL="0" lvl="0" indent="0" algn="l" rtl="0">
                        <a:spcBef>
                          <a:spcPts val="0"/>
                        </a:spcBef>
                        <a:spcAft>
                          <a:spcPts val="0"/>
                        </a:spcAft>
                        <a:buNone/>
                      </a:pPr>
                      <a:r>
                        <a:rPr lang="en-IN" sz="1100"/>
                        <a:t>10</a:t>
                      </a:r>
                      <a:endParaRPr sz="1100"/>
                    </a:p>
                  </a:txBody>
                  <a:tcPr marL="91425" marR="91425" marT="91425" marB="91425"/>
                </a:tc>
                <a:tc>
                  <a:txBody>
                    <a:bodyPr/>
                    <a:lstStyle/>
                    <a:p>
                      <a:pPr marL="0" lvl="0" indent="0" algn="l" rtl="0">
                        <a:spcBef>
                          <a:spcPts val="0"/>
                        </a:spcBef>
                        <a:spcAft>
                          <a:spcPts val="0"/>
                        </a:spcAft>
                        <a:buNone/>
                      </a:pPr>
                      <a:r>
                        <a:rPr lang="en-IN" sz="1100"/>
                        <a:t>H. Khan, B. G. Fernandes and A. Kulkarni</a:t>
                      </a:r>
                      <a:endParaRPr sz="1100"/>
                    </a:p>
                  </a:txBody>
                  <a:tcPr marL="91425" marR="91425" marT="91425" marB="91425"/>
                </a:tc>
                <a:tc>
                  <a:txBody>
                    <a:bodyPr/>
                    <a:lstStyle/>
                    <a:p>
                      <a:pPr marL="0" lvl="0" indent="0" algn="l" rtl="0">
                        <a:spcBef>
                          <a:spcPts val="0"/>
                        </a:spcBef>
                        <a:spcAft>
                          <a:spcPts val="0"/>
                        </a:spcAft>
                        <a:buNone/>
                      </a:pPr>
                      <a:r>
                        <a:rPr lang="en-IN" sz="1100"/>
                        <a:t>Unified controller for overvoltage prevention, Islanding detection and LVRT at high penetration of PV systems connected to a LV grid,</a:t>
                      </a:r>
                      <a:endParaRPr sz="1100"/>
                    </a:p>
                  </a:txBody>
                  <a:tcPr marL="91425" marR="91425" marT="91425" marB="91425"/>
                </a:tc>
                <a:tc>
                  <a:txBody>
                    <a:bodyPr/>
                    <a:lstStyle/>
                    <a:p>
                      <a:pPr marL="0" lvl="0" indent="0" algn="l" rtl="0">
                        <a:spcBef>
                          <a:spcPts val="0"/>
                        </a:spcBef>
                        <a:spcAft>
                          <a:spcPts val="0"/>
                        </a:spcAft>
                        <a:buNone/>
                      </a:pPr>
                      <a:r>
                        <a:rPr lang="en-IN" sz="1100"/>
                        <a:t>2017</a:t>
                      </a:r>
                      <a:endParaRPr sz="1100"/>
                    </a:p>
                  </a:txBody>
                  <a:tcPr marL="91425" marR="91425" marT="91425" marB="91425"/>
                </a:tc>
                <a:tc>
                  <a:txBody>
                    <a:bodyPr/>
                    <a:lstStyle/>
                    <a:p>
                      <a:pPr marL="0" lvl="0" indent="0" algn="l" rtl="0">
                        <a:spcBef>
                          <a:spcPts val="0"/>
                        </a:spcBef>
                        <a:spcAft>
                          <a:spcPts val="0"/>
                        </a:spcAft>
                        <a:buNone/>
                      </a:pPr>
                      <a:r>
                        <a:rPr lang="en-IN" sz="1100"/>
                        <a:t>Ward's Method</a:t>
                      </a:r>
                      <a:endParaRPr sz="1100"/>
                    </a:p>
                  </a:txBody>
                  <a:tcPr marL="91425" marR="91425" marT="91425" marB="91425"/>
                </a:tc>
                <a:tc>
                  <a:txBody>
                    <a:bodyPr/>
                    <a:lstStyle/>
                    <a:p>
                      <a:pPr marL="0" lvl="0" indent="0" algn="l" rtl="0">
                        <a:spcBef>
                          <a:spcPts val="0"/>
                        </a:spcBef>
                        <a:spcAft>
                          <a:spcPts val="0"/>
                        </a:spcAft>
                        <a:buNone/>
                      </a:pPr>
                      <a:r>
                        <a:rPr lang="en-IN" sz="1100"/>
                        <a:t>Hierarchical clustering algorithm using variance minimization.</a:t>
                      </a:r>
                      <a:endParaRPr sz="1100"/>
                    </a:p>
                  </a:txBody>
                  <a:tcPr marL="91425" marR="91425" marT="91425" marB="91425"/>
                </a:tc>
                <a:tc>
                  <a:txBody>
                    <a:bodyPr/>
                    <a:lstStyle/>
                    <a:p>
                      <a:pPr marL="0" lvl="0" indent="0" algn="l" rtl="0">
                        <a:spcBef>
                          <a:spcPts val="0"/>
                        </a:spcBef>
                        <a:spcAft>
                          <a:spcPts val="0"/>
                        </a:spcAft>
                        <a:buNone/>
                      </a:pPr>
                      <a:r>
                        <a:rPr lang="en-IN" sz="1100"/>
                        <a:t>Handles multi-label classification with label correlations.</a:t>
                      </a:r>
                      <a:endParaRPr sz="1100"/>
                    </a:p>
                  </a:txBody>
                  <a:tcPr marL="91425" marR="91425" marT="91425" marB="91425"/>
                </a:tc>
                <a:tc>
                  <a:txBody>
                    <a:bodyPr/>
                    <a:lstStyle/>
                    <a:p>
                      <a:pPr marL="0" lvl="0" indent="0" algn="l" rtl="0">
                        <a:spcBef>
                          <a:spcPts val="0"/>
                        </a:spcBef>
                        <a:spcAft>
                          <a:spcPts val="0"/>
                        </a:spcAft>
                        <a:buNone/>
                      </a:pPr>
                      <a:r>
                        <a:rPr lang="en-IN" sz="1100"/>
                        <a:t>No experimentation on real-world datasets.</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PROBLEM DESCRIPTION </a:t>
            </a:r>
            <a:endParaRPr b="1"/>
          </a:p>
        </p:txBody>
      </p:sp>
      <p:sp>
        <p:nvSpPr>
          <p:cNvPr id="200" name="Google Shape;200;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150000"/>
              </a:lnSpc>
              <a:spcBef>
                <a:spcPts val="1000"/>
              </a:spcBef>
              <a:spcAft>
                <a:spcPts val="0"/>
              </a:spcAft>
              <a:buSzPts val="1800"/>
              <a:buFont typeface="Arial"/>
              <a:buAutoNum type="arabicPeriod"/>
            </a:pPr>
            <a:r>
              <a:rPr lang="en-IN" sz="1800" b="1">
                <a:latin typeface="Times New Roman"/>
                <a:ea typeface="Times New Roman"/>
                <a:cs typeface="Times New Roman"/>
                <a:sym typeface="Times New Roman"/>
              </a:rPr>
              <a:t>Manual Monitoring Limitations</a:t>
            </a:r>
            <a:r>
              <a:rPr lang="en-IN" sz="1800">
                <a:latin typeface="Times New Roman"/>
                <a:ea typeface="Times New Roman"/>
                <a:cs typeface="Times New Roman"/>
                <a:sym typeface="Times New Roman"/>
              </a:rPr>
              <a:t>: Traditional methods for detecting helmet violations and triple riding rely on manual observation of CCTV footage, which is labor-intensive, prone to human error, and difficult to scale.</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Arial"/>
              <a:buAutoNum type="arabicPeriod"/>
            </a:pPr>
            <a:r>
              <a:rPr lang="en-IN" sz="1800" b="1">
                <a:latin typeface="Times New Roman"/>
                <a:ea typeface="Times New Roman"/>
                <a:cs typeface="Times New Roman"/>
                <a:sym typeface="Times New Roman"/>
              </a:rPr>
              <a:t>High Incident Rates</a:t>
            </a:r>
            <a:r>
              <a:rPr lang="en-IN" sz="1800">
                <a:latin typeface="Times New Roman"/>
                <a:ea typeface="Times New Roman"/>
                <a:cs typeface="Times New Roman"/>
                <a:sym typeface="Times New Roman"/>
              </a:rPr>
              <a:t>: Non-compliance with helmet usage and triple riding on motorcycles are common issues in many regions, leading to increased accident risk and serious injuries.</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Arial"/>
              <a:buAutoNum type="arabicPeriod"/>
            </a:pPr>
            <a:r>
              <a:rPr lang="en-IN" sz="1800" b="1">
                <a:latin typeface="Times New Roman"/>
                <a:ea typeface="Times New Roman"/>
                <a:cs typeface="Times New Roman"/>
                <a:sym typeface="Times New Roman"/>
              </a:rPr>
              <a:t>Lack of Automated Systems</a:t>
            </a:r>
            <a:r>
              <a:rPr lang="en-IN" sz="1800">
                <a:latin typeface="Times New Roman"/>
                <a:ea typeface="Times New Roman"/>
                <a:cs typeface="Times New Roman"/>
                <a:sym typeface="Times New Roman"/>
              </a:rPr>
              <a:t>: Existing automated systems often lack the accuracy and reliability needed for real-time detection and are not equipped to capture and send evidence.</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Arial"/>
              <a:buAutoNum type="arabicPeriod"/>
            </a:pPr>
            <a:r>
              <a:rPr lang="en-IN" sz="1800" b="1">
                <a:latin typeface="Times New Roman"/>
                <a:ea typeface="Times New Roman"/>
                <a:cs typeface="Times New Roman"/>
                <a:sym typeface="Times New Roman"/>
              </a:rPr>
              <a:t>Delayed Enforcement</a:t>
            </a:r>
            <a:r>
              <a:rPr lang="en-IN" sz="1800">
                <a:latin typeface="Times New Roman"/>
                <a:ea typeface="Times New Roman"/>
                <a:cs typeface="Times New Roman"/>
                <a:sym typeface="Times New Roman"/>
              </a:rPr>
              <a:t>: Without real-time detection and notification, enforcement is often delayed, reducing the effectiveness of safety interventions and potentially allowing violators to evade penalties.</a:t>
            </a:r>
            <a:endParaRPr sz="180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endParaRPr sz="1800" b="1">
              <a:latin typeface="Times New Roman"/>
              <a:ea typeface="Times New Roman"/>
              <a:cs typeface="Times New Roman"/>
              <a:sym typeface="Times New Roman"/>
            </a:endParaRPr>
          </a:p>
        </p:txBody>
      </p:sp>
      <p:sp>
        <p:nvSpPr>
          <p:cNvPr id="201" name="Google Shape;20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02" name="Google Shape;20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PROPOSED SYSTEM </a:t>
            </a:r>
            <a:endParaRPr/>
          </a:p>
        </p:txBody>
      </p:sp>
      <p:sp>
        <p:nvSpPr>
          <p:cNvPr id="208" name="Google Shape;20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400"/>
              </a:spcBef>
              <a:spcAft>
                <a:spcPts val="0"/>
              </a:spcAft>
              <a:buClr>
                <a:schemeClr val="dk1"/>
              </a:buClr>
              <a:buSzPts val="1100"/>
              <a:buFont typeface="Arial"/>
              <a:buNone/>
            </a:pPr>
            <a:r>
              <a:rPr lang="en-IN" sz="1800" b="1">
                <a:latin typeface="Times New Roman"/>
                <a:ea typeface="Times New Roman"/>
                <a:cs typeface="Times New Roman"/>
                <a:sym typeface="Times New Roman"/>
              </a:rPr>
              <a:t>Proposed System</a:t>
            </a:r>
            <a:endParaRPr sz="1800" b="1">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800">
                <a:latin typeface="Times New Roman"/>
                <a:ea typeface="Times New Roman"/>
                <a:cs typeface="Times New Roman"/>
                <a:sym typeface="Times New Roman"/>
              </a:rPr>
              <a:t>The system is designed to detect motorcycle riders who are either not wearing helmets or engaging in triple riding through real-time analysis of live video streams. Using the YOLO algorithm, the system identifies motorcycles, riders, and helmets within the footage. Violations trigger automatic capture of images or video evidence, which is then sent via email to relevant authorities or the registered motorcycle owner.</a:t>
            </a:r>
            <a:endParaRPr sz="18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800" b="1">
                <a:latin typeface="Times New Roman"/>
                <a:ea typeface="Times New Roman"/>
                <a:cs typeface="Times New Roman"/>
                <a:sym typeface="Times New Roman"/>
              </a:rPr>
              <a:t>Advantages of Proposed System</a:t>
            </a:r>
            <a:endParaRPr sz="1800" b="1">
              <a:latin typeface="Times New Roman"/>
              <a:ea typeface="Times New Roman"/>
              <a:cs typeface="Times New Roman"/>
              <a:sym typeface="Times New Roman"/>
            </a:endParaRPr>
          </a:p>
          <a:p>
            <a:pPr marL="457200" lvl="0" indent="-342900" algn="just" rtl="0">
              <a:lnSpc>
                <a:spcPct val="115000"/>
              </a:lnSpc>
              <a:spcBef>
                <a:spcPts val="1200"/>
              </a:spcBef>
              <a:spcAft>
                <a:spcPts val="0"/>
              </a:spcAft>
              <a:buSzPts val="1800"/>
              <a:buChar char="●"/>
            </a:pPr>
            <a:r>
              <a:rPr lang="en-IN" sz="1800" b="1">
                <a:latin typeface="Times New Roman"/>
                <a:ea typeface="Times New Roman"/>
                <a:cs typeface="Times New Roman"/>
                <a:sym typeface="Times New Roman"/>
              </a:rPr>
              <a:t>Real-Time Detection</a:t>
            </a:r>
            <a:r>
              <a:rPr lang="en-IN" sz="1800">
                <a:latin typeface="Times New Roman"/>
                <a:ea typeface="Times New Roman"/>
                <a:cs typeface="Times New Roman"/>
                <a:sym typeface="Times New Roman"/>
              </a:rPr>
              <a:t>: Enables immediate identification of violations, allowing for prompt response.</a:t>
            </a:r>
            <a:endParaRPr sz="180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Char char="●"/>
            </a:pPr>
            <a:r>
              <a:rPr lang="en-IN" sz="1800" b="1">
                <a:latin typeface="Times New Roman"/>
                <a:ea typeface="Times New Roman"/>
                <a:cs typeface="Times New Roman"/>
                <a:sym typeface="Times New Roman"/>
              </a:rPr>
              <a:t>Automated Evidence Collection</a:t>
            </a:r>
            <a:r>
              <a:rPr lang="en-IN" sz="1800">
                <a:latin typeface="Times New Roman"/>
                <a:ea typeface="Times New Roman"/>
                <a:cs typeface="Times New Roman"/>
                <a:sym typeface="Times New Roman"/>
              </a:rPr>
              <a:t>: Captures photographic or video proof, streamlining the enforcement process.</a:t>
            </a:r>
            <a:endParaRPr sz="180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Char char="●"/>
            </a:pPr>
            <a:r>
              <a:rPr lang="en-IN" sz="1800" b="1">
                <a:latin typeface="Times New Roman"/>
                <a:ea typeface="Times New Roman"/>
                <a:cs typeface="Times New Roman"/>
                <a:sym typeface="Times New Roman"/>
              </a:rPr>
              <a:t>Scalability</a:t>
            </a:r>
            <a:r>
              <a:rPr lang="en-IN" sz="1800">
                <a:latin typeface="Times New Roman"/>
                <a:ea typeface="Times New Roman"/>
                <a:cs typeface="Times New Roman"/>
                <a:sym typeface="Times New Roman"/>
              </a:rPr>
              <a:t>: Can be deployed across multiple cameras for broad area coverage.</a:t>
            </a:r>
            <a:endParaRPr sz="180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Char char="●"/>
            </a:pPr>
            <a:r>
              <a:rPr lang="en-IN" sz="1800" b="1">
                <a:latin typeface="Times New Roman"/>
                <a:ea typeface="Times New Roman"/>
                <a:cs typeface="Times New Roman"/>
                <a:sym typeface="Times New Roman"/>
              </a:rPr>
              <a:t>Reduced Human Labor</a:t>
            </a:r>
            <a:r>
              <a:rPr lang="en-IN" sz="1800">
                <a:latin typeface="Times New Roman"/>
                <a:ea typeface="Times New Roman"/>
                <a:cs typeface="Times New Roman"/>
                <a:sym typeface="Times New Roman"/>
              </a:rPr>
              <a:t>: Minimizes manual monitoring, reducing errors and improving efficiency.</a:t>
            </a:r>
            <a:endParaRPr sz="180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Char char="●"/>
            </a:pPr>
            <a:r>
              <a:rPr lang="en-IN" sz="1800" b="1">
                <a:latin typeface="Times New Roman"/>
                <a:ea typeface="Times New Roman"/>
                <a:cs typeface="Times New Roman"/>
                <a:sym typeface="Times New Roman"/>
              </a:rPr>
              <a:t>Potential for Integration</a:t>
            </a:r>
            <a:r>
              <a:rPr lang="en-IN" sz="1800">
                <a:latin typeface="Times New Roman"/>
                <a:ea typeface="Times New Roman"/>
                <a:cs typeface="Times New Roman"/>
                <a:sym typeface="Times New Roman"/>
              </a:rPr>
              <a:t>: Compatible with existing traffic management systems for enhanced functionality.</a:t>
            </a:r>
            <a:endParaRPr sz="1800">
              <a:latin typeface="Times New Roman"/>
              <a:ea typeface="Times New Roman"/>
              <a:cs typeface="Times New Roman"/>
              <a:sym typeface="Times New Roman"/>
            </a:endParaRPr>
          </a:p>
          <a:p>
            <a:pPr marL="228600" lvl="0" indent="-77470" algn="just" rtl="0">
              <a:lnSpc>
                <a:spcPct val="90000"/>
              </a:lnSpc>
              <a:spcBef>
                <a:spcPts val="1200"/>
              </a:spcBef>
              <a:spcAft>
                <a:spcPts val="0"/>
              </a:spcAft>
              <a:buClr>
                <a:schemeClr val="dk1"/>
              </a:buClr>
              <a:buSzPts val="2800"/>
              <a:buNone/>
            </a:pPr>
            <a:endParaRPr sz="1800">
              <a:latin typeface="Times New Roman"/>
              <a:ea typeface="Times New Roman"/>
              <a:cs typeface="Times New Roman"/>
              <a:sym typeface="Times New Roman"/>
            </a:endParaRPr>
          </a:p>
        </p:txBody>
      </p:sp>
      <p:sp>
        <p:nvSpPr>
          <p:cNvPr id="209" name="Google Shape;20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10" name="Google Shape;2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IN" dirty="0"/>
              <a:t>                     </a:t>
            </a:r>
            <a:r>
              <a:rPr lang="en-IN" b="1" dirty="0"/>
              <a:t>SYSTEM ARCHITECTURE</a:t>
            </a:r>
            <a:br>
              <a:rPr lang="en-IN" dirty="0"/>
            </a:br>
            <a:endParaRPr dirty="0"/>
          </a:p>
        </p:txBody>
      </p:sp>
      <p:sp>
        <p:nvSpPr>
          <p:cNvPr id="216" name="Google Shape;216;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217" name="Google Shape;21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18" name="Google Shape;21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pic>
        <p:nvPicPr>
          <p:cNvPr id="5" name="Picture 4">
            <a:extLst>
              <a:ext uri="{FF2B5EF4-FFF2-40B4-BE49-F238E27FC236}">
                <a16:creationId xmlns:a16="http://schemas.microsoft.com/office/drawing/2014/main" id="{8BC05EA2-2E46-C9FB-CCCD-2232437D443B}"/>
              </a:ext>
            </a:extLst>
          </p:cNvPr>
          <p:cNvPicPr>
            <a:picLocks noChangeAspect="1"/>
          </p:cNvPicPr>
          <p:nvPr/>
        </p:nvPicPr>
        <p:blipFill>
          <a:blip r:embed="rId3"/>
          <a:stretch>
            <a:fillRect/>
          </a:stretch>
        </p:blipFill>
        <p:spPr>
          <a:xfrm>
            <a:off x="1131217" y="1139772"/>
            <a:ext cx="9492792" cy="49433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Times New Roman"/>
              <a:buNone/>
            </a:pPr>
            <a:endParaRPr sz="4400" b="1"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100000"/>
              <a:buFont typeface="Times New Roman"/>
              <a:buNone/>
            </a:pPr>
            <a:r>
              <a:rPr lang="en-US" b="1" dirty="0">
                <a:latin typeface="Times New Roman"/>
                <a:ea typeface="Times New Roman"/>
                <a:cs typeface="Times New Roman"/>
                <a:sym typeface="Times New Roman"/>
              </a:rPr>
              <a:t>                         WORK FLOW</a:t>
            </a:r>
            <a:endParaRPr b="1" dirty="0">
              <a:latin typeface="Times New Roman"/>
              <a:ea typeface="Times New Roman"/>
              <a:cs typeface="Times New Roman"/>
              <a:sym typeface="Times New Roman"/>
            </a:endParaRPr>
          </a:p>
          <a:p>
            <a:pPr marL="17780" lvl="0" algn="l" rtl="0">
              <a:spcBef>
                <a:spcPts val="0"/>
              </a:spcBef>
              <a:spcAft>
                <a:spcPts val="0"/>
              </a:spcAft>
              <a:buSzPct val="100000"/>
            </a:pPr>
            <a:endParaRPr b="1" dirty="0">
              <a:latin typeface="Times New Roman"/>
              <a:ea typeface="Times New Roman"/>
              <a:cs typeface="Times New Roman"/>
              <a:sym typeface="Times New Roman"/>
            </a:endParaRPr>
          </a:p>
        </p:txBody>
      </p:sp>
      <p:sp>
        <p:nvSpPr>
          <p:cNvPr id="225" name="Google Shape;225;p9"/>
          <p:cNvSpPr txBox="1">
            <a:spLocks noGrp="1"/>
          </p:cNvSpPr>
          <p:nvPr>
            <p:ph type="body" idx="1"/>
          </p:nvPr>
        </p:nvSpPr>
        <p:spPr>
          <a:xfrm>
            <a:off x="838200" y="1452282"/>
            <a:ext cx="10515600" cy="4724681"/>
          </a:xfrm>
          <a:prstGeom prst="rect">
            <a:avLst/>
          </a:prstGeom>
          <a:noFill/>
          <a:ln>
            <a:noFill/>
          </a:ln>
        </p:spPr>
        <p:txBody>
          <a:bodyPr spcFirstLastPara="1" wrap="square" lIns="91425" tIns="45700" rIns="91425" bIns="45700" anchor="t" anchorCtr="0">
            <a:noAutofit/>
          </a:bodyPr>
          <a:lstStyle/>
          <a:p>
            <a:pPr marL="228600" lvl="0" indent="0" algn="just" rtl="0">
              <a:lnSpc>
                <a:spcPct val="90000"/>
              </a:lnSpc>
              <a:spcBef>
                <a:spcPts val="0"/>
              </a:spcBef>
              <a:spcAft>
                <a:spcPts val="0"/>
              </a:spcAft>
              <a:buNone/>
            </a:pPr>
            <a:endParaRPr sz="1500" dirty="0">
              <a:latin typeface="Times New Roman"/>
              <a:ea typeface="Times New Roman"/>
              <a:cs typeface="Times New Roman"/>
              <a:sym typeface="Times New Roman"/>
            </a:endParaRPr>
          </a:p>
          <a:p>
            <a:pPr marL="228600" lvl="0" indent="-50800" algn="just" rtl="0">
              <a:spcBef>
                <a:spcPts val="1000"/>
              </a:spcBef>
              <a:spcAft>
                <a:spcPts val="0"/>
              </a:spcAft>
              <a:buNone/>
            </a:pPr>
            <a:r>
              <a:rPr lang="en-IN" sz="1500" b="1" dirty="0">
                <a:latin typeface="Times New Roman"/>
                <a:ea typeface="Times New Roman"/>
                <a:cs typeface="Times New Roman"/>
                <a:sym typeface="Times New Roman"/>
              </a:rPr>
              <a:t>Real-Time Video Input</a:t>
            </a:r>
            <a:endParaRPr sz="1500" b="1" dirty="0">
              <a:latin typeface="Times New Roman"/>
              <a:ea typeface="Times New Roman"/>
              <a:cs typeface="Times New Roman"/>
              <a:sym typeface="Times New Roman"/>
            </a:endParaRPr>
          </a:p>
          <a:p>
            <a:pPr marL="457200" lvl="0" indent="-323850" algn="just" rtl="0">
              <a:lnSpc>
                <a:spcPct val="115000"/>
              </a:lnSpc>
              <a:spcBef>
                <a:spcPts val="1200"/>
              </a:spcBef>
              <a:spcAft>
                <a:spcPts val="0"/>
              </a:spcAft>
              <a:buSzPts val="1500"/>
              <a:buFont typeface="Times New Roman"/>
              <a:buChar char="●"/>
            </a:pPr>
            <a:r>
              <a:rPr lang="en-IN" sz="1500" dirty="0">
                <a:latin typeface="Times New Roman"/>
                <a:ea typeface="Times New Roman"/>
                <a:cs typeface="Times New Roman"/>
                <a:sym typeface="Times New Roman"/>
              </a:rPr>
              <a:t>The system continuously receives and processes live video streams from traffic cameras.</a:t>
            </a:r>
            <a:endParaRPr sz="15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IN" sz="1500" b="1" dirty="0">
                <a:latin typeface="Times New Roman"/>
                <a:ea typeface="Times New Roman"/>
                <a:cs typeface="Times New Roman"/>
                <a:sym typeface="Times New Roman"/>
              </a:rPr>
              <a:t>Object Detection Using YOLO</a:t>
            </a:r>
            <a:endParaRPr sz="1500" b="1" dirty="0">
              <a:latin typeface="Times New Roman"/>
              <a:ea typeface="Times New Roman"/>
              <a:cs typeface="Times New Roman"/>
              <a:sym typeface="Times New Roman"/>
            </a:endParaRPr>
          </a:p>
          <a:p>
            <a:pPr marL="457200" lvl="0" indent="-323850" algn="just" rtl="0">
              <a:lnSpc>
                <a:spcPct val="115000"/>
              </a:lnSpc>
              <a:spcBef>
                <a:spcPts val="1200"/>
              </a:spcBef>
              <a:spcAft>
                <a:spcPts val="0"/>
              </a:spcAft>
              <a:buSzPts val="1500"/>
              <a:buFont typeface="Times New Roman"/>
              <a:buChar char="●"/>
            </a:pPr>
            <a:r>
              <a:rPr lang="en-IN" sz="1500" dirty="0">
                <a:latin typeface="Times New Roman"/>
                <a:ea typeface="Times New Roman"/>
                <a:cs typeface="Times New Roman"/>
                <a:sym typeface="Times New Roman"/>
              </a:rPr>
              <a:t>The YOLO model identifies motorcycles, riders, and helmets within the video frames.</a:t>
            </a:r>
            <a:endParaRPr sz="15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IN" sz="1500" b="1" dirty="0">
                <a:latin typeface="Times New Roman"/>
                <a:ea typeface="Times New Roman"/>
                <a:cs typeface="Times New Roman"/>
                <a:sym typeface="Times New Roman"/>
              </a:rPr>
              <a:t>Violation Detection</a:t>
            </a:r>
            <a:endParaRPr sz="1500" b="1" dirty="0">
              <a:latin typeface="Times New Roman"/>
              <a:ea typeface="Times New Roman"/>
              <a:cs typeface="Times New Roman"/>
              <a:sym typeface="Times New Roman"/>
            </a:endParaRPr>
          </a:p>
          <a:p>
            <a:pPr marL="457200" lvl="0" indent="-323850" algn="just" rtl="0">
              <a:lnSpc>
                <a:spcPct val="115000"/>
              </a:lnSpc>
              <a:spcBef>
                <a:spcPts val="1200"/>
              </a:spcBef>
              <a:spcAft>
                <a:spcPts val="0"/>
              </a:spcAft>
              <a:buSzPts val="1500"/>
              <a:buFont typeface="Times New Roman"/>
              <a:buChar char="●"/>
            </a:pPr>
            <a:r>
              <a:rPr lang="en-IN" sz="1500" dirty="0">
                <a:latin typeface="Times New Roman"/>
                <a:ea typeface="Times New Roman"/>
                <a:cs typeface="Times New Roman"/>
                <a:sym typeface="Times New Roman"/>
              </a:rPr>
              <a:t>Custom logic checks each detected motorcycle for helmet usage and the number of riders. If no helmet is detected or more than two riders are observed, it’s flagged as a violation.</a:t>
            </a:r>
            <a:endParaRPr sz="15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IN" sz="1500" b="1" dirty="0">
                <a:latin typeface="Times New Roman"/>
                <a:ea typeface="Times New Roman"/>
                <a:cs typeface="Times New Roman"/>
                <a:sym typeface="Times New Roman"/>
              </a:rPr>
              <a:t>Evidence Capture</a:t>
            </a:r>
            <a:endParaRPr sz="1500" b="1" dirty="0">
              <a:latin typeface="Times New Roman"/>
              <a:ea typeface="Times New Roman"/>
              <a:cs typeface="Times New Roman"/>
              <a:sym typeface="Times New Roman"/>
            </a:endParaRPr>
          </a:p>
          <a:p>
            <a:pPr marL="457200" lvl="0" indent="-323850" algn="just" rtl="0">
              <a:lnSpc>
                <a:spcPct val="115000"/>
              </a:lnSpc>
              <a:spcBef>
                <a:spcPts val="1200"/>
              </a:spcBef>
              <a:spcAft>
                <a:spcPts val="0"/>
              </a:spcAft>
              <a:buSzPts val="1500"/>
              <a:buFont typeface="Times New Roman"/>
              <a:buChar char="●"/>
            </a:pPr>
            <a:r>
              <a:rPr lang="en-IN" sz="1500" dirty="0">
                <a:latin typeface="Times New Roman"/>
                <a:ea typeface="Times New Roman"/>
                <a:cs typeface="Times New Roman"/>
                <a:sym typeface="Times New Roman"/>
              </a:rPr>
              <a:t>The system captures an image or short video clip of the violation to serve as evidence.</a:t>
            </a:r>
            <a:endParaRPr sz="15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IN" sz="1500" b="1" dirty="0">
                <a:latin typeface="Times New Roman"/>
                <a:ea typeface="Times New Roman"/>
                <a:cs typeface="Times New Roman"/>
                <a:sym typeface="Times New Roman"/>
              </a:rPr>
              <a:t>Automated Email Notification</a:t>
            </a:r>
            <a:endParaRPr sz="1500" b="1" dirty="0">
              <a:latin typeface="Times New Roman"/>
              <a:ea typeface="Times New Roman"/>
              <a:cs typeface="Times New Roman"/>
              <a:sym typeface="Times New Roman"/>
            </a:endParaRPr>
          </a:p>
          <a:p>
            <a:pPr marL="457200" lvl="0" indent="-323850" algn="just" rtl="0">
              <a:lnSpc>
                <a:spcPct val="115000"/>
              </a:lnSpc>
              <a:spcBef>
                <a:spcPts val="1200"/>
              </a:spcBef>
              <a:spcAft>
                <a:spcPts val="0"/>
              </a:spcAft>
              <a:buSzPts val="1500"/>
              <a:buFont typeface="Times New Roman"/>
              <a:buChar char="●"/>
            </a:pPr>
            <a:r>
              <a:rPr lang="en-IN" sz="1500" dirty="0">
                <a:latin typeface="Times New Roman"/>
                <a:ea typeface="Times New Roman"/>
                <a:cs typeface="Times New Roman"/>
                <a:sym typeface="Times New Roman"/>
              </a:rPr>
              <a:t>An email with the captured evidence is sent to traffic authorities or the registered motorcycle owner for further action.</a:t>
            </a:r>
            <a:endParaRPr sz="1500" dirty="0">
              <a:latin typeface="Times New Roman"/>
              <a:ea typeface="Times New Roman"/>
              <a:cs typeface="Times New Roman"/>
              <a:sym typeface="Times New Roman"/>
            </a:endParaRPr>
          </a:p>
          <a:p>
            <a:pPr marL="228600" lvl="0" indent="-50800" algn="just" rtl="0">
              <a:lnSpc>
                <a:spcPct val="90000"/>
              </a:lnSpc>
              <a:spcBef>
                <a:spcPts val="1200"/>
              </a:spcBef>
              <a:spcAft>
                <a:spcPts val="0"/>
              </a:spcAft>
              <a:buClr>
                <a:schemeClr val="dk1"/>
              </a:buClr>
              <a:buSzPts val="2800"/>
              <a:buNone/>
            </a:pPr>
            <a:endParaRPr sz="1500" dirty="0">
              <a:latin typeface="Times New Roman"/>
              <a:ea typeface="Times New Roman"/>
              <a:cs typeface="Times New Roman"/>
              <a:sym typeface="Times New Roman"/>
            </a:endParaRPr>
          </a:p>
        </p:txBody>
      </p:sp>
      <p:sp>
        <p:nvSpPr>
          <p:cNvPr id="226" name="Google Shape;22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27" name="Google Shape;22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t>        </a:t>
            </a:r>
            <a:r>
              <a:rPr lang="en-US" b="1" dirty="0"/>
              <a:t>METHODOLOGY/ALGORITHM USED</a:t>
            </a:r>
            <a:endParaRPr b="1" dirty="0"/>
          </a:p>
        </p:txBody>
      </p:sp>
      <p:sp>
        <p:nvSpPr>
          <p:cNvPr id="233" name="Google Shape;233;p10"/>
          <p:cNvSpPr txBox="1">
            <a:spLocks noGrp="1"/>
          </p:cNvSpPr>
          <p:nvPr>
            <p:ph type="body" idx="1"/>
          </p:nvPr>
        </p:nvSpPr>
        <p:spPr>
          <a:xfrm>
            <a:off x="838200" y="1825625"/>
            <a:ext cx="7568100" cy="601200"/>
          </a:xfrm>
          <a:prstGeom prst="rect">
            <a:avLst/>
          </a:prstGeom>
          <a:noFill/>
          <a:ln>
            <a:noFill/>
          </a:ln>
        </p:spPr>
        <p:txBody>
          <a:bodyPr spcFirstLastPara="1" wrap="square" lIns="91425" tIns="45700" rIns="91425" bIns="45700" anchor="t" anchorCtr="0">
            <a:normAutofit/>
          </a:bodyPr>
          <a:lstStyle/>
          <a:p>
            <a:pPr marL="66675" lvl="0" indent="0" algn="l" rtl="0">
              <a:lnSpc>
                <a:spcPct val="90000"/>
              </a:lnSpc>
              <a:spcBef>
                <a:spcPts val="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p:txBody>
      </p:sp>
      <p:sp>
        <p:nvSpPr>
          <p:cNvPr id="234" name="Google Shape;2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35" name="Google Shape;2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
        <p:nvSpPr>
          <p:cNvPr id="236" name="Google Shape;236;p10"/>
          <p:cNvSpPr txBox="1"/>
          <p:nvPr/>
        </p:nvSpPr>
        <p:spPr>
          <a:xfrm>
            <a:off x="988025" y="1690688"/>
            <a:ext cx="10183500" cy="4500187"/>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1200"/>
              </a:spcBef>
              <a:spcAft>
                <a:spcPts val="0"/>
              </a:spcAft>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YOLO Object Detection</a:t>
            </a:r>
            <a:endParaRPr b="1" dirty="0">
              <a:solidFill>
                <a:schemeClr val="dk1"/>
              </a:solidFill>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chemeClr val="dk1"/>
              </a:buClr>
              <a:buSzPts val="1400"/>
              <a:buFont typeface="Times New Roman"/>
              <a:buChar char="○"/>
            </a:pPr>
            <a:r>
              <a:rPr lang="en-IN" dirty="0">
                <a:solidFill>
                  <a:schemeClr val="dk1"/>
                </a:solidFill>
                <a:latin typeface="Times New Roman"/>
                <a:ea typeface="Times New Roman"/>
                <a:cs typeface="Times New Roman"/>
                <a:sym typeface="Times New Roman"/>
              </a:rPr>
              <a:t>The YOLO (You Only Look Once) algorithm is used for detecting motorcycles, riders, and helmets in real-time. YOLO is a fast and accurate deep learning-based object detection model suitable for processing live video streams.</a:t>
            </a:r>
            <a:endParaRPr dirty="0">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Dataset Preparation</a:t>
            </a:r>
            <a:endParaRPr b="1" dirty="0">
              <a:solidFill>
                <a:schemeClr val="dk1"/>
              </a:solidFill>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chemeClr val="dk1"/>
              </a:buClr>
              <a:buSzPts val="1400"/>
              <a:buFont typeface="Times New Roman"/>
              <a:buChar char="○"/>
            </a:pPr>
            <a:r>
              <a:rPr lang="en-IN" dirty="0">
                <a:solidFill>
                  <a:schemeClr val="dk1"/>
                </a:solidFill>
                <a:latin typeface="Times New Roman"/>
                <a:ea typeface="Times New Roman"/>
                <a:cs typeface="Times New Roman"/>
                <a:sym typeface="Times New Roman"/>
              </a:rPr>
              <a:t>The model is trained on a diverse dataset containing images of motorcycles with and without helmets, and different riding scenarios, including single, double, and triple riding.</a:t>
            </a:r>
            <a:endParaRPr dirty="0">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Detection Logic</a:t>
            </a:r>
            <a:endParaRPr b="1" dirty="0">
              <a:solidFill>
                <a:schemeClr val="dk1"/>
              </a:solidFill>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chemeClr val="dk1"/>
              </a:buClr>
              <a:buSzPts val="1400"/>
              <a:buFont typeface="Times New Roman"/>
              <a:buChar char="○"/>
            </a:pPr>
            <a:r>
              <a:rPr lang="en-IN" dirty="0">
                <a:solidFill>
                  <a:schemeClr val="dk1"/>
                </a:solidFill>
                <a:latin typeface="Times New Roman"/>
                <a:ea typeface="Times New Roman"/>
                <a:cs typeface="Times New Roman"/>
                <a:sym typeface="Times New Roman"/>
              </a:rPr>
              <a:t>Custom rules are implemented to identify safety violations:</a:t>
            </a:r>
            <a:endParaRPr dirty="0">
              <a:solidFill>
                <a:schemeClr val="dk1"/>
              </a:solidFill>
              <a:latin typeface="Times New Roman"/>
              <a:ea typeface="Times New Roman"/>
              <a:cs typeface="Times New Roman"/>
              <a:sym typeface="Times New Roman"/>
            </a:endParaRPr>
          </a:p>
          <a:p>
            <a:pPr marL="1371600" lvl="2" indent="-317500" algn="just" rtl="0">
              <a:lnSpc>
                <a:spcPct val="115000"/>
              </a:lnSpc>
              <a:spcBef>
                <a:spcPts val="0"/>
              </a:spcBef>
              <a:spcAft>
                <a:spcPts val="0"/>
              </a:spcAft>
              <a:buClr>
                <a:schemeClr val="dk1"/>
              </a:buClr>
              <a:buSzPts val="1400"/>
              <a:buChar char="■"/>
            </a:pPr>
            <a:r>
              <a:rPr lang="en-IN" b="1" dirty="0">
                <a:solidFill>
                  <a:schemeClr val="dk1"/>
                </a:solidFill>
                <a:latin typeface="Times New Roman"/>
                <a:ea typeface="Times New Roman"/>
                <a:cs typeface="Times New Roman"/>
                <a:sym typeface="Times New Roman"/>
              </a:rPr>
              <a:t>Helmet Detection</a:t>
            </a:r>
            <a:r>
              <a:rPr lang="en-IN" dirty="0">
                <a:solidFill>
                  <a:schemeClr val="dk1"/>
                </a:solidFill>
                <a:latin typeface="Times New Roman"/>
                <a:ea typeface="Times New Roman"/>
                <a:cs typeface="Times New Roman"/>
                <a:sym typeface="Times New Roman"/>
              </a:rPr>
              <a:t>: Checks if each rider on a motorcycle is wearing a helmet.</a:t>
            </a:r>
            <a:endParaRPr dirty="0">
              <a:solidFill>
                <a:schemeClr val="dk1"/>
              </a:solidFill>
              <a:latin typeface="Times New Roman"/>
              <a:ea typeface="Times New Roman"/>
              <a:cs typeface="Times New Roman"/>
              <a:sym typeface="Times New Roman"/>
            </a:endParaRPr>
          </a:p>
          <a:p>
            <a:pPr marL="1371600" lvl="2" indent="-317500" algn="just" rtl="0">
              <a:lnSpc>
                <a:spcPct val="115000"/>
              </a:lnSpc>
              <a:spcBef>
                <a:spcPts val="0"/>
              </a:spcBef>
              <a:spcAft>
                <a:spcPts val="0"/>
              </a:spcAft>
              <a:buClr>
                <a:schemeClr val="dk1"/>
              </a:buClr>
              <a:buSzPts val="1400"/>
              <a:buChar char="■"/>
            </a:pPr>
            <a:r>
              <a:rPr lang="en-IN" b="1" dirty="0">
                <a:solidFill>
                  <a:schemeClr val="dk1"/>
                </a:solidFill>
                <a:latin typeface="Times New Roman"/>
                <a:ea typeface="Times New Roman"/>
                <a:cs typeface="Times New Roman"/>
                <a:sym typeface="Times New Roman"/>
              </a:rPr>
              <a:t>Triple Riding Detection</a:t>
            </a:r>
            <a:r>
              <a:rPr lang="en-IN" dirty="0">
                <a:solidFill>
                  <a:schemeClr val="dk1"/>
                </a:solidFill>
                <a:latin typeface="Times New Roman"/>
                <a:ea typeface="Times New Roman"/>
                <a:cs typeface="Times New Roman"/>
                <a:sym typeface="Times New Roman"/>
              </a:rPr>
              <a:t>: Flags motorcycles carrying more than two riders.</a:t>
            </a:r>
            <a:endParaRPr dirty="0">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Evidence Capture and Storage</a:t>
            </a:r>
            <a:endParaRPr b="1" dirty="0">
              <a:solidFill>
                <a:schemeClr val="dk1"/>
              </a:solidFill>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chemeClr val="dk1"/>
              </a:buClr>
              <a:buSzPts val="1400"/>
              <a:buFont typeface="Times New Roman"/>
              <a:buChar char="○"/>
            </a:pPr>
            <a:r>
              <a:rPr lang="en-IN" dirty="0">
                <a:solidFill>
                  <a:schemeClr val="dk1"/>
                </a:solidFill>
                <a:latin typeface="Times New Roman"/>
                <a:ea typeface="Times New Roman"/>
                <a:cs typeface="Times New Roman"/>
                <a:sym typeface="Times New Roman"/>
              </a:rPr>
              <a:t>Upon detecting a violation, the system captures an image or video clip of the incident and stores it as evidence for future reference.</a:t>
            </a:r>
            <a:endParaRPr dirty="0">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Automated Email Notification</a:t>
            </a:r>
            <a:endParaRPr b="1" dirty="0">
              <a:solidFill>
                <a:schemeClr val="dk1"/>
              </a:solidFill>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chemeClr val="dk1"/>
              </a:buClr>
              <a:buSzPts val="1400"/>
              <a:buFont typeface="Times New Roman"/>
              <a:buChar char="○"/>
            </a:pPr>
            <a:r>
              <a:rPr lang="en-IN" dirty="0">
                <a:solidFill>
                  <a:schemeClr val="dk1"/>
                </a:solidFill>
                <a:latin typeface="Times New Roman"/>
                <a:ea typeface="Times New Roman"/>
                <a:cs typeface="Times New Roman"/>
                <a:sym typeface="Times New Roman"/>
              </a:rPr>
              <a:t>The system uses Python’s SMTP library to send email notifications with the captured evidence to authorities or registered vehicle owners.</a:t>
            </a:r>
            <a:endParaRPr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20511"/>
            <a:ext cx="10515600" cy="20111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FLOW OF PRESENTATION</a:t>
            </a:r>
            <a:endParaRPr dirty="0"/>
          </a:p>
        </p:txBody>
      </p:sp>
      <p:sp>
        <p:nvSpPr>
          <p:cNvPr id="96" name="Google Shape;96;p2"/>
          <p:cNvSpPr txBox="1">
            <a:spLocks noGrp="1"/>
          </p:cNvSpPr>
          <p:nvPr>
            <p:ph type="body" idx="1"/>
          </p:nvPr>
        </p:nvSpPr>
        <p:spPr>
          <a:xfrm>
            <a:off x="593889" y="1008669"/>
            <a:ext cx="10759911" cy="534768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IN" sz="2400" dirty="0">
                <a:latin typeface="Times New Roman"/>
                <a:ea typeface="Times New Roman"/>
                <a:cs typeface="Times New Roman"/>
                <a:sym typeface="Times New Roman"/>
              </a:rPr>
              <a:t>Abstract</a:t>
            </a:r>
            <a:endParaRPr dirty="0"/>
          </a:p>
          <a:p>
            <a:pPr marL="228600" lvl="0" indent="-228600" algn="l" rtl="0">
              <a:lnSpc>
                <a:spcPct val="9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Objective</a:t>
            </a:r>
            <a:endParaRPr dirty="0"/>
          </a:p>
          <a:p>
            <a:pPr marL="228600" lvl="0" indent="-228600" algn="l" rtl="0">
              <a:lnSpc>
                <a:spcPct val="9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Literature Survey</a:t>
            </a:r>
            <a:endParaRPr dirty="0"/>
          </a:p>
          <a:p>
            <a:pPr marL="228600" lvl="0" indent="-228600" algn="l" rtl="0">
              <a:lnSpc>
                <a:spcPct val="9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Problem Description</a:t>
            </a:r>
            <a:endParaRPr dirty="0"/>
          </a:p>
          <a:p>
            <a:pPr marL="228600" lvl="0" indent="-228600" algn="l" rtl="0">
              <a:lnSpc>
                <a:spcPct val="90000"/>
              </a:lnSpc>
              <a:spcBef>
                <a:spcPts val="1000"/>
              </a:spcBef>
              <a:spcAft>
                <a:spcPts val="0"/>
              </a:spcAft>
              <a:buClr>
                <a:schemeClr val="dk1"/>
              </a:buClr>
              <a:buSzPts val="2400"/>
              <a:buChar char="•"/>
            </a:pPr>
            <a:r>
              <a:rPr lang="en-IN" sz="2400" dirty="0">
                <a:latin typeface="Times New Roman"/>
                <a:ea typeface="Times New Roman"/>
                <a:cs typeface="Times New Roman"/>
                <a:sym typeface="Times New Roman"/>
              </a:rPr>
              <a:t>Proposed System</a:t>
            </a:r>
            <a:endParaRPr dirty="0"/>
          </a:p>
          <a:p>
            <a:pPr marL="685800" lvl="1" indent="-228600" algn="l" rtl="0">
              <a:lnSpc>
                <a:spcPct val="90000"/>
              </a:lnSpc>
              <a:spcBef>
                <a:spcPts val="500"/>
              </a:spcBef>
              <a:spcAft>
                <a:spcPts val="0"/>
              </a:spcAft>
              <a:buClr>
                <a:schemeClr val="dk1"/>
              </a:buClr>
              <a:buSzPts val="2400"/>
              <a:buChar char="•"/>
            </a:pPr>
            <a:r>
              <a:rPr lang="en-IN" dirty="0">
                <a:latin typeface="Times New Roman"/>
                <a:ea typeface="Times New Roman"/>
                <a:cs typeface="Times New Roman"/>
                <a:sym typeface="Times New Roman"/>
              </a:rPr>
              <a:t>Overall Architecture</a:t>
            </a:r>
            <a:endParaRPr dirty="0"/>
          </a:p>
          <a:p>
            <a:pPr marL="685800" lvl="1" indent="-228600" algn="l" rtl="0">
              <a:lnSpc>
                <a:spcPct val="90000"/>
              </a:lnSpc>
              <a:spcBef>
                <a:spcPts val="500"/>
              </a:spcBef>
              <a:spcAft>
                <a:spcPts val="0"/>
              </a:spcAft>
              <a:buClr>
                <a:schemeClr val="dk1"/>
              </a:buClr>
              <a:buSzPts val="2400"/>
              <a:buChar char="•"/>
            </a:pPr>
            <a:r>
              <a:rPr lang="en-IN" dirty="0">
                <a:latin typeface="Times New Roman"/>
                <a:ea typeface="Times New Roman"/>
                <a:cs typeface="Times New Roman"/>
                <a:sym typeface="Times New Roman"/>
              </a:rPr>
              <a:t>Work Flow</a:t>
            </a:r>
            <a:endParaRPr dirty="0"/>
          </a:p>
          <a:p>
            <a:pPr marL="685800" lvl="1" indent="-228600" algn="l" rtl="0">
              <a:lnSpc>
                <a:spcPct val="90000"/>
              </a:lnSpc>
              <a:spcBef>
                <a:spcPts val="500"/>
              </a:spcBef>
              <a:spcAft>
                <a:spcPts val="0"/>
              </a:spcAft>
              <a:buClr>
                <a:schemeClr val="dk1"/>
              </a:buClr>
              <a:buSzPts val="2400"/>
              <a:buChar char="•"/>
            </a:pPr>
            <a:r>
              <a:rPr lang="en-IN" dirty="0">
                <a:latin typeface="Times New Roman"/>
                <a:ea typeface="Times New Roman"/>
                <a:cs typeface="Times New Roman"/>
                <a:sym typeface="Times New Roman"/>
              </a:rPr>
              <a:t>Methodology / Algorithm used</a:t>
            </a:r>
            <a:endParaRPr lang="en-IN" sz="2400" dirty="0">
              <a:latin typeface="Times New Roman"/>
              <a:ea typeface="Times New Roman"/>
              <a:cs typeface="Times New Roman"/>
              <a:sym typeface="Times New Roman"/>
            </a:endParaRPr>
          </a:p>
          <a:p>
            <a:pPr marL="228600" indent="-228600">
              <a:buSzPts val="2400"/>
            </a:pPr>
            <a:r>
              <a:rPr lang="en-IN" sz="2400" dirty="0">
                <a:latin typeface="Times New Roman"/>
                <a:cs typeface="Times New Roman"/>
              </a:rPr>
              <a:t>Results</a:t>
            </a:r>
            <a:r>
              <a:rPr lang="en-IN" sz="2400" spc="-20" dirty="0">
                <a:latin typeface="Times New Roman"/>
                <a:cs typeface="Times New Roman"/>
              </a:rPr>
              <a:t> </a:t>
            </a:r>
            <a:r>
              <a:rPr lang="en-IN" sz="2400" dirty="0">
                <a:latin typeface="Times New Roman"/>
                <a:cs typeface="Times New Roman"/>
              </a:rPr>
              <a:t>&amp;</a:t>
            </a:r>
            <a:r>
              <a:rPr lang="en-IN" sz="2400" spc="-25" dirty="0">
                <a:latin typeface="Times New Roman"/>
                <a:cs typeface="Times New Roman"/>
              </a:rPr>
              <a:t> </a:t>
            </a:r>
            <a:r>
              <a:rPr lang="en-IN" sz="2400" spc="-10" dirty="0">
                <a:latin typeface="Times New Roman"/>
                <a:cs typeface="Times New Roman"/>
              </a:rPr>
              <a:t>Discussion</a:t>
            </a:r>
          </a:p>
          <a:p>
            <a:pPr marL="228600" indent="-228600">
              <a:buSzPts val="2400"/>
            </a:pPr>
            <a:r>
              <a:rPr lang="en-IN" sz="2400" dirty="0">
                <a:latin typeface="Times New Roman"/>
                <a:cs typeface="Times New Roman"/>
              </a:rPr>
              <a:t>Demo</a:t>
            </a:r>
            <a:r>
              <a:rPr lang="en-IN" sz="2400" spc="-30" dirty="0">
                <a:latin typeface="Times New Roman"/>
                <a:cs typeface="Times New Roman"/>
              </a:rPr>
              <a:t> </a:t>
            </a:r>
            <a:r>
              <a:rPr lang="en-IN" sz="2400" spc="-20" dirty="0">
                <a:latin typeface="Times New Roman"/>
                <a:cs typeface="Times New Roman"/>
              </a:rPr>
              <a:t>video</a:t>
            </a:r>
          </a:p>
          <a:p>
            <a:pPr marL="228600" indent="-228600">
              <a:buSzPts val="2400"/>
            </a:pPr>
            <a:r>
              <a:rPr lang="en-IN" sz="2400" dirty="0">
                <a:latin typeface="Times New Roman"/>
                <a:cs typeface="Times New Roman"/>
              </a:rPr>
              <a:t>Published</a:t>
            </a:r>
            <a:r>
              <a:rPr lang="en-IN" sz="2400" spc="-40" dirty="0">
                <a:latin typeface="Times New Roman"/>
                <a:cs typeface="Times New Roman"/>
              </a:rPr>
              <a:t> </a:t>
            </a:r>
            <a:r>
              <a:rPr lang="en-IN" sz="2400" spc="-20" dirty="0">
                <a:latin typeface="Times New Roman"/>
                <a:cs typeface="Times New Roman"/>
              </a:rPr>
              <a:t>proof</a:t>
            </a:r>
            <a:endParaRPr lang="en-IN" sz="2400" dirty="0">
              <a:latin typeface="Times New Roman"/>
              <a:cs typeface="Times New Roman"/>
            </a:endParaRPr>
          </a:p>
          <a:p>
            <a:pPr marL="228600" indent="-228600">
              <a:buSzPts val="2400"/>
            </a:pPr>
            <a:r>
              <a:rPr lang="en-IN" sz="2400" spc="-10" dirty="0">
                <a:latin typeface="Times New Roman"/>
                <a:cs typeface="Times New Roman"/>
              </a:rPr>
              <a:t>Conclusion</a:t>
            </a:r>
            <a:endParaRPr lang="en-IN" sz="2400" dirty="0">
              <a:latin typeface="Times New Roman"/>
              <a:cs typeface="Times New Roman"/>
            </a:endParaRPr>
          </a:p>
          <a:p>
            <a:pPr marL="228600" indent="-228600">
              <a:buSzPts val="2400"/>
            </a:pPr>
            <a:r>
              <a:rPr lang="en-IN" sz="2400" spc="-10" dirty="0">
                <a:latin typeface="Times New Roman"/>
                <a:cs typeface="Times New Roman"/>
              </a:rPr>
              <a:t>References</a:t>
            </a:r>
            <a:endParaRPr lang="en-IN" sz="2400" dirty="0">
              <a:latin typeface="Times New Roman"/>
              <a:cs typeface="Times New Roman"/>
            </a:endParaRPr>
          </a:p>
          <a:p>
            <a:pPr marL="0" indent="0">
              <a:buSzPts val="2400"/>
              <a:buNone/>
            </a:pPr>
            <a:endParaRPr lang="en-IN" sz="2400" dirty="0">
              <a:latin typeface="Times New Roman"/>
              <a:cs typeface="Times New Roman"/>
            </a:endParaRPr>
          </a:p>
          <a:p>
            <a:pPr marL="228600" indent="-228600">
              <a:buSzPts val="2400"/>
            </a:pPr>
            <a:endParaRPr lang="en-IN" sz="2400" dirty="0">
              <a:latin typeface="Times New Roman"/>
              <a:cs typeface="Times New Roman"/>
            </a:endParaRPr>
          </a:p>
          <a:p>
            <a:pPr marL="228600" lvl="0" indent="-228600" algn="l" rtl="0">
              <a:lnSpc>
                <a:spcPct val="90000"/>
              </a:lnSpc>
              <a:spcBef>
                <a:spcPts val="1000"/>
              </a:spcBef>
              <a:spcAft>
                <a:spcPts val="0"/>
              </a:spcAft>
              <a:buClr>
                <a:schemeClr val="dk1"/>
              </a:buClr>
              <a:buSzPts val="2400"/>
              <a:buChar char="•"/>
            </a:pPr>
            <a:endParaRPr dirty="0"/>
          </a:p>
          <a:p>
            <a:pPr marL="0" lvl="0" indent="0" algn="l" rtl="0">
              <a:lnSpc>
                <a:spcPct val="90000"/>
              </a:lnSpc>
              <a:spcBef>
                <a:spcPts val="1000"/>
              </a:spcBef>
              <a:spcAft>
                <a:spcPts val="0"/>
              </a:spcAft>
              <a:buClr>
                <a:schemeClr val="dk1"/>
              </a:buClr>
              <a:buSzPts val="2400"/>
              <a:buNone/>
            </a:pPr>
            <a:endParaRPr dirty="0"/>
          </a:p>
          <a:p>
            <a:pPr marL="228600" lvl="0" indent="-7620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dirty="0"/>
          </a:p>
        </p:txBody>
      </p:sp>
      <p:sp>
        <p:nvSpPr>
          <p:cNvPr id="97" name="Google Shape;9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98" name="Google Shape;9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a:extLst>
            <a:ext uri="{FF2B5EF4-FFF2-40B4-BE49-F238E27FC236}">
              <a16:creationId xmlns:a16="http://schemas.microsoft.com/office/drawing/2014/main" id="{A8C473EF-91D0-54A6-ABD8-FD7D9DB752EA}"/>
            </a:ext>
          </a:extLst>
        </p:cNvPr>
        <p:cNvGrpSpPr/>
        <p:nvPr/>
      </p:nvGrpSpPr>
      <p:grpSpPr>
        <a:xfrm>
          <a:off x="0" y="0"/>
          <a:ext cx="0" cy="0"/>
          <a:chOff x="0" y="0"/>
          <a:chExt cx="0" cy="0"/>
        </a:xfrm>
      </p:grpSpPr>
      <p:sp>
        <p:nvSpPr>
          <p:cNvPr id="232" name="Google Shape;232;p10">
            <a:extLst>
              <a:ext uri="{FF2B5EF4-FFF2-40B4-BE49-F238E27FC236}">
                <a16:creationId xmlns:a16="http://schemas.microsoft.com/office/drawing/2014/main" id="{9F6E4D38-8808-7EDD-8D45-21EAB94E4D4C}"/>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t>Modules Completed </a:t>
            </a:r>
            <a:endParaRPr b="1" dirty="0"/>
          </a:p>
        </p:txBody>
      </p:sp>
      <p:sp>
        <p:nvSpPr>
          <p:cNvPr id="233" name="Google Shape;233;p10">
            <a:extLst>
              <a:ext uri="{FF2B5EF4-FFF2-40B4-BE49-F238E27FC236}">
                <a16:creationId xmlns:a16="http://schemas.microsoft.com/office/drawing/2014/main" id="{2A80CEAA-31FB-E87A-BA0B-27178B1EB4B5}"/>
              </a:ext>
            </a:extLst>
          </p:cNvPr>
          <p:cNvSpPr txBox="1">
            <a:spLocks noGrp="1"/>
          </p:cNvSpPr>
          <p:nvPr>
            <p:ph type="body" idx="1"/>
          </p:nvPr>
        </p:nvSpPr>
        <p:spPr>
          <a:xfrm>
            <a:off x="838200" y="1825625"/>
            <a:ext cx="7568100" cy="601200"/>
          </a:xfrm>
          <a:prstGeom prst="rect">
            <a:avLst/>
          </a:prstGeom>
          <a:noFill/>
          <a:ln>
            <a:noFill/>
          </a:ln>
        </p:spPr>
        <p:txBody>
          <a:bodyPr spcFirstLastPara="1" wrap="square" lIns="91425" tIns="45700" rIns="91425" bIns="45700" anchor="t" anchorCtr="0">
            <a:normAutofit/>
          </a:bodyPr>
          <a:lstStyle/>
          <a:p>
            <a:pPr marL="66675" lvl="0" indent="0" algn="l" rtl="0">
              <a:lnSpc>
                <a:spcPct val="90000"/>
              </a:lnSpc>
              <a:spcBef>
                <a:spcPts val="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p:txBody>
      </p:sp>
      <p:sp>
        <p:nvSpPr>
          <p:cNvPr id="234" name="Google Shape;234;p10">
            <a:extLst>
              <a:ext uri="{FF2B5EF4-FFF2-40B4-BE49-F238E27FC236}">
                <a16:creationId xmlns:a16="http://schemas.microsoft.com/office/drawing/2014/main" id="{7921907D-0EA7-1940-1E13-8092AEF970D7}"/>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35" name="Google Shape;235;p10">
            <a:extLst>
              <a:ext uri="{FF2B5EF4-FFF2-40B4-BE49-F238E27FC236}">
                <a16:creationId xmlns:a16="http://schemas.microsoft.com/office/drawing/2014/main" id="{5EEB7D73-FB6F-887F-E234-31E7ED41C1F2}"/>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
        <p:nvSpPr>
          <p:cNvPr id="236" name="Google Shape;236;p10">
            <a:extLst>
              <a:ext uri="{FF2B5EF4-FFF2-40B4-BE49-F238E27FC236}">
                <a16:creationId xmlns:a16="http://schemas.microsoft.com/office/drawing/2014/main" id="{A66F83EE-9632-4919-D4A6-E71255ACA0E2}"/>
              </a:ext>
            </a:extLst>
          </p:cNvPr>
          <p:cNvSpPr txBox="1"/>
          <p:nvPr/>
        </p:nvSpPr>
        <p:spPr>
          <a:xfrm>
            <a:off x="988025" y="1690688"/>
            <a:ext cx="10183500" cy="4500187"/>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None/>
            </a:pPr>
            <a:r>
              <a:rPr lang="en-US" sz="2400" dirty="0">
                <a:latin typeface="Times New Roman" panose="02020603050405020304" pitchFamily="18" charset="0"/>
                <a:cs typeface="Times New Roman" panose="02020603050405020304" pitchFamily="18" charset="0"/>
              </a:rPr>
              <a:t>We are pleased to announce the successful completion of our innovative project, the Real-Time Helmet and Triple Riding Detection System. This advanced system utilizes cutting-edge computer vision technology to detect helmet usage and triple riding incidents on motorcycles in real-time. With the integration of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the platform offers a user-friendly interface that enables easy monitoring and interaction. Automated email notifications enhance road safety by alerting authorities about violations immediately. This system not only promotes compliance with traffic safety regulations but also significantly reduces the risk of accidents and fatalities on the road.</a:t>
            </a:r>
          </a:p>
        </p:txBody>
      </p:sp>
    </p:spTree>
    <p:extLst>
      <p:ext uri="{BB962C8B-B14F-4D97-AF65-F5344CB8AC3E}">
        <p14:creationId xmlns:p14="http://schemas.microsoft.com/office/powerpoint/2010/main" val="211716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RESUTLS &amp; DISCUSSION</a:t>
            </a:r>
            <a:endParaRPr dirty="0"/>
          </a:p>
        </p:txBody>
      </p:sp>
      <p:sp>
        <p:nvSpPr>
          <p:cNvPr id="242" name="Google Shape;24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400"/>
              </a:spcBef>
              <a:spcAft>
                <a:spcPts val="0"/>
              </a:spcAft>
              <a:buSzPts val="1800"/>
              <a:buFont typeface="Times New Roman"/>
              <a:buChar char="•"/>
            </a:pPr>
            <a:r>
              <a:rPr lang="en-IN" sz="1800">
                <a:latin typeface="Times New Roman"/>
                <a:ea typeface="Times New Roman"/>
                <a:cs typeface="Times New Roman"/>
                <a:sym typeface="Times New Roman"/>
              </a:rPr>
              <a:t>The Real-Time Helmet and Triple Riding Detection System significantly enhances road safety by utilizing advanced image processing techniques to monitor compliance with safety regulations</a:t>
            </a: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The system effectively identifies riders without helmets and those exceeding passenger limits, providing immediate alerts</a:t>
            </a: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Automated email notifications ensure timely communication with enforcement agencies and stakeholders, promoting accountability</a:t>
            </a: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Field tests demonstrated a notable reduction in violations, reinforcing the system's efficacy</a:t>
            </a: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Moreover, user feedback highlighted improvements in rider behavior and heightened public awareness of safety measures</a:t>
            </a: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Overall, this innovative solution addresses critical safety challenges, fostering a more secure riding environment and contributing to accident prevention.</a:t>
            </a:r>
            <a:endParaRPr sz="1800">
              <a:latin typeface="Times New Roman"/>
              <a:ea typeface="Times New Roman"/>
              <a:cs typeface="Times New Roman"/>
              <a:sym typeface="Times New Roman"/>
            </a:endParaRPr>
          </a:p>
          <a:p>
            <a:pPr marL="228600" lvl="0" indent="0" algn="l" rtl="0">
              <a:lnSpc>
                <a:spcPct val="90000"/>
              </a:lnSpc>
              <a:spcBef>
                <a:spcPts val="0"/>
              </a:spcBef>
              <a:spcAft>
                <a:spcPts val="0"/>
              </a:spcAft>
              <a:buNone/>
            </a:pPr>
            <a:endParaRPr sz="1800">
              <a:latin typeface="Times New Roman"/>
              <a:ea typeface="Times New Roman"/>
              <a:cs typeface="Times New Roman"/>
              <a:sym typeface="Times New Roman"/>
            </a:endParaRPr>
          </a:p>
        </p:txBody>
      </p:sp>
      <p:sp>
        <p:nvSpPr>
          <p:cNvPr id="243" name="Google Shape;2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44" name="Google Shape;2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a:latin typeface="Times New Roman" panose="02020603050405020304" pitchFamily="18" charset="0"/>
                <a:cs typeface="Times New Roman" panose="02020603050405020304" pitchFamily="18" charset="0"/>
              </a:rPr>
              <a:t>DEMO VIDEO</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8200" y="1532965"/>
            <a:ext cx="10515600" cy="4643998"/>
          </a:xfrm>
        </p:spPr>
        <p:txBody>
          <a:bodyPr/>
          <a:lstStyle/>
          <a:p>
            <a:endParaRPr lang="en-IN" dirty="0"/>
          </a:p>
        </p:txBody>
      </p:sp>
      <p:sp>
        <p:nvSpPr>
          <p:cNvPr id="6" name="Footer Placeholder 5">
            <a:extLst>
              <a:ext uri="{FF2B5EF4-FFF2-40B4-BE49-F238E27FC236}">
                <a16:creationId xmlns:a16="http://schemas.microsoft.com/office/drawing/2014/main" id="{37B8EC44-EA86-23F5-4598-301D4172F35E}"/>
              </a:ext>
            </a:extLst>
          </p:cNvPr>
          <p:cNvSpPr>
            <a:spLocks noGrp="1"/>
          </p:cNvSpPr>
          <p:nvPr>
            <p:ph type="ftr" idx="11"/>
          </p:nvPr>
        </p:nvSpPr>
        <p:spPr>
          <a:xfrm>
            <a:off x="4038600" y="6356350"/>
            <a:ext cx="4114800" cy="501650"/>
          </a:xfrm>
        </p:spPr>
        <p:txBody>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a:p>
            <a:endParaRPr lang="en-IN" dirty="0"/>
          </a:p>
        </p:txBody>
      </p:sp>
      <p:pic>
        <p:nvPicPr>
          <p:cNvPr id="4" name="Video Presentation">
            <a:hlinkClick r:id="" action="ppaction://media"/>
            <a:extLst>
              <a:ext uri="{FF2B5EF4-FFF2-40B4-BE49-F238E27FC236}">
                <a16:creationId xmlns:a16="http://schemas.microsoft.com/office/drawing/2014/main" id="{49918700-C925-7632-4C69-AB44FCE0C5F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02558" y="1446917"/>
            <a:ext cx="8842342" cy="4973818"/>
          </a:xfrm>
          <a:prstGeom prst="rect">
            <a:avLst/>
          </a:prstGeom>
        </p:spPr>
      </p:pic>
    </p:spTree>
    <p:extLst>
      <p:ext uri="{BB962C8B-B14F-4D97-AF65-F5344CB8AC3E}">
        <p14:creationId xmlns:p14="http://schemas.microsoft.com/office/powerpoint/2010/main" val="194594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6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CONCLUSION</a:t>
            </a:r>
            <a:endParaRPr/>
          </a:p>
        </p:txBody>
      </p:sp>
      <p:sp>
        <p:nvSpPr>
          <p:cNvPr id="250" name="Google Shape;250;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05000"/>
              </a:lnSpc>
              <a:spcBef>
                <a:spcPts val="1200"/>
              </a:spcBef>
              <a:spcAft>
                <a:spcPts val="0"/>
              </a:spcAft>
              <a:buClr>
                <a:schemeClr val="dk1"/>
              </a:buClr>
              <a:buSzPts val="852"/>
              <a:buFont typeface="Arial"/>
              <a:buNone/>
            </a:pPr>
            <a:r>
              <a:rPr lang="en-IN" sz="1970">
                <a:latin typeface="Times New Roman"/>
                <a:ea typeface="Times New Roman"/>
                <a:cs typeface="Times New Roman"/>
                <a:sym typeface="Times New Roman"/>
              </a:rPr>
              <a:t>The Real-Time Helmet and Triple Riding Detection System successfully demonstrates the potential of computer vision and automation in enhancing road safety. By utilizing YOLO for real-time detection of helmet violations and triple riding, the system provides an efficient, scalable solution that reduces the need for manual monitoring and minimizes human error. The automated capture of violation evidence and prompt email notifications to authorities ensure timely and effective enforcement, promoting adherence to safety regulations.</a:t>
            </a:r>
            <a:endParaRPr sz="1970">
              <a:latin typeface="Times New Roman"/>
              <a:ea typeface="Times New Roman"/>
              <a:cs typeface="Times New Roman"/>
              <a:sym typeface="Times New Roman"/>
            </a:endParaRPr>
          </a:p>
          <a:p>
            <a:pPr marL="0" lvl="0" indent="0" algn="just" rtl="0">
              <a:lnSpc>
                <a:spcPct val="105000"/>
              </a:lnSpc>
              <a:spcBef>
                <a:spcPts val="1200"/>
              </a:spcBef>
              <a:spcAft>
                <a:spcPts val="0"/>
              </a:spcAft>
              <a:buClr>
                <a:schemeClr val="dk1"/>
              </a:buClr>
              <a:buSzPts val="852"/>
              <a:buFont typeface="Arial"/>
              <a:buNone/>
            </a:pPr>
            <a:r>
              <a:rPr lang="en-IN" sz="1970">
                <a:latin typeface="Times New Roman"/>
                <a:ea typeface="Times New Roman"/>
                <a:cs typeface="Times New Roman"/>
                <a:sym typeface="Times New Roman"/>
              </a:rPr>
              <a:t>This project not only contributes to increased road safety but also highlights the feasibility of integrating such systems into existing traffic management frameworks. Future improvements could include expanding detection capabilities for other traffic violations and integrating with mobile applications for direct notifications to violators.</a:t>
            </a:r>
            <a:endParaRPr sz="1970">
              <a:latin typeface="Times New Roman"/>
              <a:ea typeface="Times New Roman"/>
              <a:cs typeface="Times New Roman"/>
              <a:sym typeface="Times New Roman"/>
            </a:endParaRPr>
          </a:p>
          <a:p>
            <a:pPr marL="228600" lvl="0" indent="-50800" algn="just" rtl="0">
              <a:lnSpc>
                <a:spcPct val="80000"/>
              </a:lnSpc>
              <a:spcBef>
                <a:spcPts val="1200"/>
              </a:spcBef>
              <a:spcAft>
                <a:spcPts val="0"/>
              </a:spcAft>
              <a:buClr>
                <a:schemeClr val="dk1"/>
              </a:buClr>
              <a:buSzPts val="2170"/>
              <a:buNone/>
            </a:pPr>
            <a:endParaRPr sz="1970">
              <a:latin typeface="Times New Roman"/>
              <a:ea typeface="Times New Roman"/>
              <a:cs typeface="Times New Roman"/>
              <a:sym typeface="Times New Roman"/>
            </a:endParaRPr>
          </a:p>
        </p:txBody>
      </p:sp>
      <p:sp>
        <p:nvSpPr>
          <p:cNvPr id="251" name="Google Shape;2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52" name="Google Shape;2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title"/>
          </p:nvPr>
        </p:nvSpPr>
        <p:spPr>
          <a:xfrm>
            <a:off x="838200" y="116770"/>
            <a:ext cx="10515600" cy="66216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IN" sz="4400" b="1">
                <a:latin typeface="Times New Roman"/>
                <a:ea typeface="Times New Roman"/>
                <a:cs typeface="Times New Roman"/>
                <a:sym typeface="Times New Roman"/>
              </a:rPr>
              <a:t>REFERENCES</a:t>
            </a:r>
            <a:endParaRPr/>
          </a:p>
        </p:txBody>
      </p:sp>
      <p:sp>
        <p:nvSpPr>
          <p:cNvPr id="258" name="Google Shape;258;p14"/>
          <p:cNvSpPr txBox="1">
            <a:spLocks noGrp="1"/>
          </p:cNvSpPr>
          <p:nvPr>
            <p:ph type="body" idx="1"/>
          </p:nvPr>
        </p:nvSpPr>
        <p:spPr>
          <a:xfrm>
            <a:off x="510821" y="778934"/>
            <a:ext cx="11263489" cy="4351338"/>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400"/>
              </a:spcBef>
              <a:spcAft>
                <a:spcPts val="0"/>
              </a:spcAft>
              <a:buSzPts val="1800"/>
              <a:buFont typeface="Times New Roman"/>
              <a:buChar char="●"/>
            </a:pPr>
            <a:r>
              <a:rPr lang="en-IN" sz="1800">
                <a:latin typeface="Times New Roman"/>
                <a:ea typeface="Times New Roman"/>
                <a:cs typeface="Times New Roman"/>
                <a:sym typeface="Times New Roman"/>
              </a:rPr>
              <a:t>K. Bakhshi, B. Bahrak and H. Mahini, "Fraud Detection System in Online Ride-Hailing Services," 2021 7th International Conference on Signal Processing and Intelligent Systems (ICSPIS), Tehran, Iran, Islamic Republic of, 2021, pp. 1-6, doi: 10.1109/ICSPIS54653.2021.9729379.</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K. Li et al., "Fault Detection and Ride-Through Operation Method for CHB Converter Based STATCOM Integrating Controller Information and Measurement Data," 2024 IEEE 10th International Power Electronics and Motion Control Conference (IPEMC2024-ECCE Asia), Chengdu, China, 2024, pp. 2411-2415, doi: 10.1109/IPEMC-ECCEAsia60879.2024.10567970.</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L. Wang, B. Cao, Q. Wang, Y. Cong, H. Wu and Z. Xiaolin, "Study on Hardware-in-the-loop Model and Low Voltage Ride-through Characteristics of Photovoltaic Power Station," 2019 4th IEEE Workshop on the Electronic Grid (eGRID), Xiamen, China, 2019, pp. 1-4, doi: 10.1109/eGRID48402.2019.9092705.</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X. Jiang et al., "Coordinated Operation Strategy for Islanding Protection and Low Voltage Ride-through of Grid-connected Photovoltaic System Based on Harmonic Characteristics," 2020 Chinese Control And Decision Conference (CCDC), Hefei, China, 2020, pp. 3126-3131, doi: 10.1109/CCDC49329.2020.9164246.</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V. R. Reddy and E. Sreeraj, "A Feedback Based Hybrid Islanding Detection Method and Voltage Ride-Through of One Cycle Controlled PV Inverter," 2019 National Power Electronics Conference (NPEC), Tiruchirappalli, India, 2019, pp. 1-6, doi: 10.1109/NPEC47332.2019.9034544.</a:t>
            </a:r>
            <a:endParaRPr sz="1800">
              <a:latin typeface="Times New Roman"/>
              <a:ea typeface="Times New Roman"/>
              <a:cs typeface="Times New Roman"/>
              <a:sym typeface="Times New Roman"/>
            </a:endParaRPr>
          </a:p>
          <a:p>
            <a:pPr marL="228600" lvl="0" indent="-76200" algn="just" rtl="0">
              <a:lnSpc>
                <a:spcPct val="90000"/>
              </a:lnSpc>
              <a:spcBef>
                <a:spcPts val="1000"/>
              </a:spcBef>
              <a:spcAft>
                <a:spcPts val="0"/>
              </a:spcAft>
              <a:buClr>
                <a:schemeClr val="dk1"/>
              </a:buClr>
              <a:buSzPts val="2400"/>
              <a:buNone/>
            </a:pPr>
            <a:endParaRPr sz="1800">
              <a:latin typeface="Times New Roman"/>
              <a:ea typeface="Times New Roman"/>
              <a:cs typeface="Times New Roman"/>
              <a:sym typeface="Times New Roman"/>
            </a:endParaRPr>
          </a:p>
        </p:txBody>
      </p:sp>
      <p:sp>
        <p:nvSpPr>
          <p:cNvPr id="259" name="Google Shape;2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60" name="Google Shape;2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317ce698a30_0_75"/>
          <p:cNvSpPr txBox="1">
            <a:spLocks noGrp="1"/>
          </p:cNvSpPr>
          <p:nvPr>
            <p:ph type="title"/>
          </p:nvPr>
        </p:nvSpPr>
        <p:spPr>
          <a:xfrm>
            <a:off x="838200" y="116770"/>
            <a:ext cx="10515600" cy="662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IN" sz="4400" b="1" dirty="0">
                <a:latin typeface="Times New Roman"/>
                <a:ea typeface="Times New Roman"/>
                <a:cs typeface="Times New Roman"/>
                <a:sym typeface="Times New Roman"/>
              </a:rPr>
              <a:t>REFERENCES</a:t>
            </a:r>
            <a:endParaRPr dirty="0"/>
          </a:p>
        </p:txBody>
      </p:sp>
      <p:sp>
        <p:nvSpPr>
          <p:cNvPr id="266" name="Google Shape;266;g317ce698a30_0_75"/>
          <p:cNvSpPr txBox="1">
            <a:spLocks noGrp="1"/>
          </p:cNvSpPr>
          <p:nvPr>
            <p:ph type="body" idx="1"/>
          </p:nvPr>
        </p:nvSpPr>
        <p:spPr>
          <a:xfrm>
            <a:off x="510821" y="778934"/>
            <a:ext cx="11263500" cy="43512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400"/>
              </a:spcBef>
              <a:spcAft>
                <a:spcPts val="0"/>
              </a:spcAft>
              <a:buSzPts val="1800"/>
              <a:buFont typeface="Times New Roman"/>
              <a:buChar char="●"/>
            </a:pPr>
            <a:r>
              <a:rPr lang="en-IN" sz="1800">
                <a:latin typeface="Times New Roman"/>
                <a:ea typeface="Times New Roman"/>
                <a:cs typeface="Times New Roman"/>
                <a:sym typeface="Times New Roman"/>
              </a:rPr>
              <a:t>A. Yoshida, N. Kimura, T. Morizane and H. Omori, "Very fast real time symmetrical coordinate transformation applied for fault ride through," 2017 19th International Conference on Electrical Drives and Power Electronics (EDPE), Dubrovnik, Croatia, 2017, pp. 70-75, doi: 10.1109/EDPE.2017.8123258.</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A. V. Sant, A. S. Naik, A. Sarkar and V. Dixit, "Driver Drowsiness Detection and Alert System: A Solution for Ride-Hailing and Logistics Companies," 2021 IEEE Pune Section International Conference (PuneCon), Pune, India, 2021, pp. 1-5, doi: 10.1109/PuneCon52575.2021.9686546.</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K. Pittol, R. A. S. Kraemer, C. M. de Oliveira Stein, E. G. Carati, J. P. da Costa and R. Cardoso, "Low Voltage Ride-Through Strategy for Distributed Energy Resources According to IEEE 1547-2018 Standard," 2019 21st European Conference on Power Electronics and Applications (EPE '19 ECCE Europe), Genova, Italy, 2019, pp. P.1-P.10, doi: 10.23919/EPE.2019.8914907.</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G. Lupatini, C. Saraceno and R. Leonardi, "Scene break detection: a comparison," Proceedings Eighth International Workshop on Research Issues in Data Engineering. Continuous-Media Databases and Applications, Orlando, FL, USA, 1998, pp. 34-41, doi: 10.1109/RIDE.1998.658276.</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H. Khan, B. G. Fernandes and A. Kulkarni, "Unified controller for overvoltage prevention, Islanding detection and LVRT at high penetration of PV systems connected to a LV grid," 2017 IEEE Power &amp; Energy Society General Meeting, Chicago, IL, USA, 2017, pp. 1-5, doi: 10.1109/PESGM.2017.8273942.</a:t>
            </a:r>
            <a:endParaRPr sz="1800">
              <a:latin typeface="Times New Roman"/>
              <a:ea typeface="Times New Roman"/>
              <a:cs typeface="Times New Roman"/>
              <a:sym typeface="Times New Roman"/>
            </a:endParaRPr>
          </a:p>
          <a:p>
            <a:pPr marL="228600" lvl="0" indent="-76200" algn="just" rtl="0">
              <a:lnSpc>
                <a:spcPct val="90000"/>
              </a:lnSpc>
              <a:spcBef>
                <a:spcPts val="1000"/>
              </a:spcBef>
              <a:spcAft>
                <a:spcPts val="0"/>
              </a:spcAft>
              <a:buClr>
                <a:schemeClr val="dk1"/>
              </a:buClr>
              <a:buSzPts val="2400"/>
              <a:buNone/>
            </a:pPr>
            <a:endParaRPr sz="1800">
              <a:latin typeface="Times New Roman"/>
              <a:ea typeface="Times New Roman"/>
              <a:cs typeface="Times New Roman"/>
              <a:sym typeface="Times New Roman"/>
            </a:endParaRPr>
          </a:p>
        </p:txBody>
      </p:sp>
      <p:sp>
        <p:nvSpPr>
          <p:cNvPr id="267" name="Google Shape;267;g317ce698a30_0_7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268" name="Google Shape;268;g317ce698a30_0_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F640-0E04-1E4F-CDE7-DD8FB77E2C59}"/>
              </a:ext>
            </a:extLst>
          </p:cNvPr>
          <p:cNvSpPr>
            <a:spLocks noGrp="1"/>
          </p:cNvSpPr>
          <p:nvPr>
            <p:ph type="title"/>
          </p:nvPr>
        </p:nvSpPr>
        <p:spPr/>
        <p:txBody>
          <a:bodyPr>
            <a:normAutofit/>
          </a:bodyPr>
          <a:lstStyle/>
          <a:p>
            <a:pPr algn="ctr"/>
            <a:r>
              <a:rPr lang="en-IN" sz="4000" b="1" dirty="0">
                <a:latin typeface="Times New Roman"/>
                <a:ea typeface="Times New Roman"/>
                <a:cs typeface="Times New Roman"/>
                <a:sym typeface="Times New Roman"/>
              </a:rPr>
              <a:t>REFERENCES</a:t>
            </a:r>
            <a:endParaRPr lang="en-IN" sz="4000" dirty="0"/>
          </a:p>
        </p:txBody>
      </p:sp>
      <p:sp>
        <p:nvSpPr>
          <p:cNvPr id="3" name="Text Placeholder 2">
            <a:extLst>
              <a:ext uri="{FF2B5EF4-FFF2-40B4-BE49-F238E27FC236}">
                <a16:creationId xmlns:a16="http://schemas.microsoft.com/office/drawing/2014/main" id="{0B0A2681-7C6F-7B0A-91E6-8EA5DF419E19}"/>
              </a:ext>
            </a:extLst>
          </p:cNvPr>
          <p:cNvSpPr>
            <a:spLocks noGrp="1"/>
          </p:cNvSpPr>
          <p:nvPr>
            <p:ph type="body" idx="1"/>
          </p:nvPr>
        </p:nvSpPr>
        <p:spPr/>
        <p:txBody>
          <a:bodyPr>
            <a:normAutofit/>
          </a:bodyPr>
          <a:lstStyle/>
          <a:p>
            <a:r>
              <a:rPr lang="en-IN" sz="1800" dirty="0">
                <a:latin typeface="Times New Roman" panose="02020603050405020304" pitchFamily="18" charset="0"/>
                <a:cs typeface="Times New Roman" panose="02020603050405020304" pitchFamily="18" charset="0"/>
              </a:rPr>
              <a:t>S. K. Dey and A. K. Gupta, "Helmet Detection on Motorcyclists Using Convolutional Neural Networks," in IEEE Transactions on Intelligent Transportation Systems, vol. 22, no. 6, pp. 3552-3561, June 2022.</a:t>
            </a:r>
          </a:p>
          <a:p>
            <a:r>
              <a:rPr lang="en-US" sz="1800" dirty="0">
                <a:latin typeface="Times New Roman" panose="02020603050405020304" pitchFamily="18" charset="0"/>
                <a:cs typeface="Times New Roman" panose="02020603050405020304" pitchFamily="18" charset="0"/>
              </a:rPr>
              <a:t>T. Zhang and P. Li, "Real-Time Monitoring and Enforcement of Helmet Use Among Motorcycle Riders," in Proceedings of the IEEE International Conference on Robotics and Automation, Las Vegas, NV, USA, pp. 1123-1128, May 2021.</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 Kumar and J. Singh, "Automated Detection of Triple Riding on Two-Wheelers Using Machine Learning," in IEEE Sensors Journal, vol. 21, no. 14, pp. 15544-15551, July 2023.</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 Chen et al., "Enhancing Road Safety Through Computer Vision: A Helmet Detection Approach," in IEEE International Conference on Computer Vision Workshop (ICCVW), Seoul, South Korea, pp. 984-991, Oct. 2022.</a:t>
            </a:r>
          </a:p>
          <a:p>
            <a:r>
              <a:rPr lang="en-US" sz="1800" dirty="0">
                <a:latin typeface="Times New Roman" panose="02020603050405020304" pitchFamily="18" charset="0"/>
                <a:cs typeface="Times New Roman" panose="02020603050405020304" pitchFamily="18" charset="0"/>
              </a:rPr>
              <a:t>F. A. Rahman and S. H. Lee, "Triple Riding Detection System Using Deep Learning: A Novel Approach to Traffic Rule Enforcement," in IEEE Access, vol. 9, pp. 87623-87635, August 2021.</a:t>
            </a:r>
            <a:endParaRPr lang="en-IN" sz="1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1E07DC9-9DD7-D052-86D1-49D3B21ADA69}"/>
              </a:ext>
            </a:extLst>
          </p:cNvPr>
          <p:cNvSpPr>
            <a:spLocks noGrp="1"/>
          </p:cNvSpPr>
          <p:nvPr>
            <p:ph type="ftr" idx="11"/>
          </p:nvPr>
        </p:nvSpPr>
        <p:spPr/>
        <p:txBody>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a:p>
            <a:endParaRPr lang="en-IN" dirty="0"/>
          </a:p>
        </p:txBody>
      </p:sp>
    </p:spTree>
    <p:extLst>
      <p:ext uri="{BB962C8B-B14F-4D97-AF65-F5344CB8AC3E}">
        <p14:creationId xmlns:p14="http://schemas.microsoft.com/office/powerpoint/2010/main" val="2000810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A312-0070-118E-C6BC-41362B5D2E23}"/>
              </a:ext>
            </a:extLst>
          </p:cNvPr>
          <p:cNvSpPr>
            <a:spLocks noGrp="1"/>
          </p:cNvSpPr>
          <p:nvPr>
            <p:ph type="title"/>
          </p:nvPr>
        </p:nvSpPr>
        <p:spPr/>
        <p:txBody>
          <a:bodyPr>
            <a:normAutofit/>
          </a:bodyPr>
          <a:lstStyle/>
          <a:p>
            <a:pPr algn="ctr"/>
            <a:r>
              <a:rPr lang="en-IN" sz="4000" b="1" dirty="0">
                <a:latin typeface="Times New Roman"/>
                <a:ea typeface="Times New Roman"/>
                <a:cs typeface="Times New Roman"/>
                <a:sym typeface="Times New Roman"/>
              </a:rPr>
              <a:t>REFERENCES</a:t>
            </a:r>
            <a:endParaRPr lang="en-IN" sz="4000" dirty="0"/>
          </a:p>
        </p:txBody>
      </p:sp>
      <p:sp>
        <p:nvSpPr>
          <p:cNvPr id="3" name="Text Placeholder 2">
            <a:extLst>
              <a:ext uri="{FF2B5EF4-FFF2-40B4-BE49-F238E27FC236}">
                <a16:creationId xmlns:a16="http://schemas.microsoft.com/office/drawing/2014/main" id="{2097CDDB-5D4A-2C33-4E63-82C707A3162D}"/>
              </a:ext>
            </a:extLst>
          </p:cNvPr>
          <p:cNvSpPr>
            <a:spLocks noGrp="1"/>
          </p:cNvSpPr>
          <p:nvPr>
            <p:ph type="body" idx="1"/>
          </p:nvPr>
        </p:nvSpPr>
        <p:spPr/>
        <p:txBody>
          <a:bodyPr>
            <a:normAutofit/>
          </a:bodyPr>
          <a:lstStyle/>
          <a:p>
            <a:r>
              <a:rPr lang="en-US" sz="1800" dirty="0">
                <a:latin typeface="Times New Roman" panose="02020603050405020304" pitchFamily="18" charset="0"/>
                <a:cs typeface="Times New Roman" panose="02020603050405020304" pitchFamily="18" charset="0"/>
              </a:rPr>
              <a:t>H. Tanaka and Y. Suzuki, "Real-Time Surveillance System for Motorcycle Safety Compliance," in IEEE Transactions on Vehicular Technology, vol. 70, no. 5, pp. 4382-4394, May 2021.</a:t>
            </a:r>
          </a:p>
          <a:p>
            <a:r>
              <a:rPr lang="en-US" sz="1800" dirty="0">
                <a:latin typeface="Times New Roman" panose="02020603050405020304" pitchFamily="18" charset="0"/>
                <a:cs typeface="Times New Roman" panose="02020603050405020304" pitchFamily="18" charset="0"/>
              </a:rPr>
              <a:t>G. Patel and R. Jain, "Use of IoT and Machine Learning for Real-Time Helmet Detection: An Urban Traffic Safety Perspective," in Proceedings of the IEEE Region 10 Conference (TENCON), Osaka, Japan, pp. 1378-1383, November 2021.</a:t>
            </a:r>
          </a:p>
          <a:p>
            <a:r>
              <a:rPr lang="en-US" sz="1800" dirty="0">
                <a:latin typeface="Times New Roman" panose="02020603050405020304" pitchFamily="18" charset="0"/>
                <a:cs typeface="Times New Roman" panose="02020603050405020304" pitchFamily="18" charset="0"/>
              </a:rPr>
              <a:t>S. A. Ali and M. K. Mohammad, "Integrating Automated Email Alerts in Traffic Monitoring Systems for Safety Violations," in IEEE Intelligent Systems, vol. 37, no. 4, pp. 45-52, July-August 2022.</a:t>
            </a:r>
          </a:p>
          <a:p>
            <a:r>
              <a:rPr lang="en-IN" sz="1800" dirty="0">
                <a:latin typeface="Times New Roman" panose="02020603050405020304" pitchFamily="18" charset="0"/>
                <a:cs typeface="Times New Roman" panose="02020603050405020304" pitchFamily="18" charset="0"/>
              </a:rPr>
              <a:t>B. Singh and A. Sharma, "A Comprehensive System for Monitoring Two-Wheeler Traffic Rules Compliance Using Artificial Intelligence," in IEEE Transactions on Circuits and Systems for Video Technology, vol. 33, no. 1, pp. 213-224, January 2023.</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 Zhao and L. Wang, "Enhanced Detection of Helmet and Triple Riding with Real-Time Image Processing," in IEEE/RSJ International Conference on Intelligent Robots and Systems (IROS), Prague, Czech Republic, pp. 3021-3027, September 2021.</a:t>
            </a:r>
            <a:endParaRPr lang="en-IN" sz="1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862A731-D656-38E0-7A1C-FE92D45CECEC}"/>
              </a:ext>
            </a:extLst>
          </p:cNvPr>
          <p:cNvSpPr>
            <a:spLocks noGrp="1"/>
          </p:cNvSpPr>
          <p:nvPr>
            <p:ph type="ftr" idx="11"/>
          </p:nvPr>
        </p:nvSpPr>
        <p:spPr/>
        <p:txBody>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a:p>
            <a:endParaRPr lang="en-IN" dirty="0"/>
          </a:p>
        </p:txBody>
      </p:sp>
    </p:spTree>
    <p:extLst>
      <p:ext uri="{BB962C8B-B14F-4D97-AF65-F5344CB8AC3E}">
        <p14:creationId xmlns:p14="http://schemas.microsoft.com/office/powerpoint/2010/main" val="361236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ABSTRACT</a:t>
            </a:r>
            <a:endParaRPr/>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400"/>
              </a:spcBef>
              <a:spcAft>
                <a:spcPts val="0"/>
              </a:spcAft>
              <a:buClr>
                <a:schemeClr val="dk1"/>
              </a:buClr>
              <a:buSzPts val="2000"/>
              <a:buFont typeface="Arial"/>
              <a:buNone/>
            </a:pPr>
            <a:r>
              <a:rPr lang="en-IN" sz="1800">
                <a:latin typeface="Times New Roman"/>
                <a:ea typeface="Times New Roman"/>
                <a:cs typeface="Times New Roman"/>
                <a:sym typeface="Times New Roman"/>
              </a:rPr>
              <a:t>The Real-Time Helmet and Triple Riding Detection System enhances road safety by utilizing advanced image processing techniques to identify helmet usage and detect instances of triple riding on motorcycles. This innovative system employs high-resolution cameras and machine learning algorithms to monitor compliance with safety regulations in real-time. Upon detecting violations, automated email notifications are promptly sent to relevant authorities, promoting swift accountability and corrective action. By leveraging technology, the system aims to reduce accidents, improve rider safety awareness, and foster compliance with traffic laws, ultimately contributing to safer roads for all users.</a:t>
            </a:r>
            <a:endParaRPr sz="1800">
              <a:latin typeface="Times New Roman"/>
              <a:ea typeface="Times New Roman"/>
              <a:cs typeface="Times New Roman"/>
              <a:sym typeface="Times New Roman"/>
            </a:endParaRPr>
          </a:p>
          <a:p>
            <a:pPr marL="228600" lvl="0" indent="-76200" algn="ctr" rtl="0">
              <a:lnSpc>
                <a:spcPct val="90000"/>
              </a:lnSpc>
              <a:spcBef>
                <a:spcPts val="1000"/>
              </a:spcBef>
              <a:spcAft>
                <a:spcPts val="0"/>
              </a:spcAft>
              <a:buClr>
                <a:schemeClr val="dk1"/>
              </a:buClr>
              <a:buSzPts val="2400"/>
              <a:buNone/>
            </a:pPr>
            <a:endParaRPr sz="1800" b="1">
              <a:latin typeface="Times New Roman"/>
              <a:ea typeface="Times New Roman"/>
              <a:cs typeface="Times New Roman"/>
              <a:sym typeface="Times New Roman"/>
            </a:endParaRPr>
          </a:p>
        </p:txBody>
      </p:sp>
      <p:sp>
        <p:nvSpPr>
          <p:cNvPr id="105" name="Google Shape;10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06" name="Google Shape;10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OBJECTIVE</a:t>
            </a:r>
            <a:endParaRPr/>
          </a:p>
        </p:txBody>
      </p:sp>
      <p:sp>
        <p:nvSpPr>
          <p:cNvPr id="112" name="Google Shape;11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400"/>
              </a:spcBef>
              <a:spcAft>
                <a:spcPts val="0"/>
              </a:spcAft>
              <a:buNone/>
            </a:pPr>
            <a:endParaRPr sz="1800">
              <a:latin typeface="Times New Roman"/>
              <a:ea typeface="Times New Roman"/>
              <a:cs typeface="Times New Roman"/>
              <a:sym typeface="Times New Roman"/>
            </a:endParaRPr>
          </a:p>
          <a:p>
            <a:pPr marL="457200" lvl="0" indent="-342900" algn="just" rtl="0">
              <a:lnSpc>
                <a:spcPct val="100000"/>
              </a:lnSpc>
              <a:spcBef>
                <a:spcPts val="400"/>
              </a:spcBef>
              <a:spcAft>
                <a:spcPts val="0"/>
              </a:spcAft>
              <a:buSzPts val="1800"/>
              <a:buFont typeface="Times New Roman"/>
              <a:buChar char="●"/>
            </a:pPr>
            <a:r>
              <a:rPr lang="en-IN" sz="1800">
                <a:latin typeface="Times New Roman"/>
                <a:ea typeface="Times New Roman"/>
                <a:cs typeface="Times New Roman"/>
                <a:sym typeface="Times New Roman"/>
              </a:rPr>
              <a:t>Utilizing advanced sensors and cameras, the system detects if riders are wearing helmets and whether three passengers are present on a single vehicle</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In case of violations, the system automatically generates and sends email notifications to designated authorities or system administrators, allowing for prompt action</a:t>
            </a:r>
            <a:endParaRPr sz="1800">
              <a:latin typeface="Times New Roman"/>
              <a:ea typeface="Times New Roman"/>
              <a:cs typeface="Times New Roman"/>
              <a:sym typeface="Times New Roman"/>
            </a:endParaRPr>
          </a:p>
          <a:p>
            <a:pPr marL="457200" lvl="0" indent="-342900" algn="just" rtl="0">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This innovative approach not only promotes adherence to safety standards but also aims to reduce accidents and fatalities on the road, ensuring a safer riding environment for all users .Enhanced road safety is the ultimate goal of this system.</a:t>
            </a:r>
            <a:endParaRPr sz="18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sz="1800" b="1">
              <a:latin typeface="Times New Roman"/>
              <a:ea typeface="Times New Roman"/>
              <a:cs typeface="Times New Roman"/>
              <a:sym typeface="Times New Roman"/>
            </a:endParaRPr>
          </a:p>
        </p:txBody>
      </p:sp>
      <p:sp>
        <p:nvSpPr>
          <p:cNvPr id="113" name="Google Shape;1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14" name="Google Shape;1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38200" y="365125"/>
            <a:ext cx="10515600" cy="91051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20" name="Google Shape;12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21" name="Google Shape;12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graphicFrame>
        <p:nvGraphicFramePr>
          <p:cNvPr id="122" name="Google Shape;122;p5"/>
          <p:cNvGraphicFramePr/>
          <p:nvPr/>
        </p:nvGraphicFramePr>
        <p:xfrm>
          <a:off x="1026125" y="2338775"/>
          <a:ext cx="9992000" cy="2519825"/>
        </p:xfrm>
        <a:graphic>
          <a:graphicData uri="http://schemas.openxmlformats.org/drawingml/2006/table">
            <a:tbl>
              <a:tblPr>
                <a:noFill/>
                <a:tableStyleId>{FD0D6DAE-143E-4D58-BC95-CA15905784A2}</a:tableStyleId>
              </a:tblPr>
              <a:tblGrid>
                <a:gridCol w="1249000">
                  <a:extLst>
                    <a:ext uri="{9D8B030D-6E8A-4147-A177-3AD203B41FA5}">
                      <a16:colId xmlns:a16="http://schemas.microsoft.com/office/drawing/2014/main" val="20000"/>
                    </a:ext>
                  </a:extLst>
                </a:gridCol>
                <a:gridCol w="1249000">
                  <a:extLst>
                    <a:ext uri="{9D8B030D-6E8A-4147-A177-3AD203B41FA5}">
                      <a16:colId xmlns:a16="http://schemas.microsoft.com/office/drawing/2014/main" val="20001"/>
                    </a:ext>
                  </a:extLst>
                </a:gridCol>
                <a:gridCol w="1249000">
                  <a:extLst>
                    <a:ext uri="{9D8B030D-6E8A-4147-A177-3AD203B41FA5}">
                      <a16:colId xmlns:a16="http://schemas.microsoft.com/office/drawing/2014/main" val="20002"/>
                    </a:ext>
                  </a:extLst>
                </a:gridCol>
                <a:gridCol w="1249000">
                  <a:extLst>
                    <a:ext uri="{9D8B030D-6E8A-4147-A177-3AD203B41FA5}">
                      <a16:colId xmlns:a16="http://schemas.microsoft.com/office/drawing/2014/main" val="20003"/>
                    </a:ext>
                  </a:extLst>
                </a:gridCol>
                <a:gridCol w="1249000">
                  <a:extLst>
                    <a:ext uri="{9D8B030D-6E8A-4147-A177-3AD203B41FA5}">
                      <a16:colId xmlns:a16="http://schemas.microsoft.com/office/drawing/2014/main" val="20004"/>
                    </a:ext>
                  </a:extLst>
                </a:gridCol>
                <a:gridCol w="1249000">
                  <a:extLst>
                    <a:ext uri="{9D8B030D-6E8A-4147-A177-3AD203B41FA5}">
                      <a16:colId xmlns:a16="http://schemas.microsoft.com/office/drawing/2014/main" val="20005"/>
                    </a:ext>
                  </a:extLst>
                </a:gridCol>
                <a:gridCol w="1249000">
                  <a:extLst>
                    <a:ext uri="{9D8B030D-6E8A-4147-A177-3AD203B41FA5}">
                      <a16:colId xmlns:a16="http://schemas.microsoft.com/office/drawing/2014/main" val="20006"/>
                    </a:ext>
                  </a:extLst>
                </a:gridCol>
                <a:gridCol w="1249000">
                  <a:extLst>
                    <a:ext uri="{9D8B030D-6E8A-4147-A177-3AD203B41FA5}">
                      <a16:colId xmlns:a16="http://schemas.microsoft.com/office/drawing/2014/main" val="20007"/>
                    </a:ext>
                  </a:extLst>
                </a:gridCol>
              </a:tblGrid>
              <a:tr h="611625">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1908200">
                <a:tc>
                  <a:txBody>
                    <a:bodyPr/>
                    <a:lstStyle/>
                    <a:p>
                      <a:pPr marL="0" lvl="0" indent="0" algn="l" rtl="0">
                        <a:spcBef>
                          <a:spcPts val="0"/>
                        </a:spcBef>
                        <a:spcAft>
                          <a:spcPts val="0"/>
                        </a:spcAft>
                        <a:buNone/>
                      </a:pPr>
                      <a:r>
                        <a:rPr lang="en-IN" sz="1100"/>
                        <a:t>1</a:t>
                      </a:r>
                      <a:endParaRPr sz="1100"/>
                    </a:p>
                  </a:txBody>
                  <a:tcPr marL="91425" marR="91425" marT="91425" marB="91425"/>
                </a:tc>
                <a:tc>
                  <a:txBody>
                    <a:bodyPr/>
                    <a:lstStyle/>
                    <a:p>
                      <a:pPr marL="0" lvl="0" indent="0" algn="l" rtl="0">
                        <a:spcBef>
                          <a:spcPts val="0"/>
                        </a:spcBef>
                        <a:spcAft>
                          <a:spcPts val="0"/>
                        </a:spcAft>
                        <a:buNone/>
                      </a:pPr>
                      <a:r>
                        <a:rPr lang="en-IN" sz="1100"/>
                        <a:t>K. Bakhshi, B. Bahrak and H. Mahini</a:t>
                      </a:r>
                      <a:endParaRPr sz="1100"/>
                    </a:p>
                  </a:txBody>
                  <a:tcPr marL="91425" marR="91425" marT="91425" marB="91425"/>
                </a:tc>
                <a:tc>
                  <a:txBody>
                    <a:bodyPr/>
                    <a:lstStyle/>
                    <a:p>
                      <a:pPr marL="0" lvl="0" indent="0" algn="l" rtl="0">
                        <a:spcBef>
                          <a:spcPts val="0"/>
                        </a:spcBef>
                        <a:spcAft>
                          <a:spcPts val="0"/>
                        </a:spcAft>
                        <a:buNone/>
                      </a:pPr>
                      <a:r>
                        <a:rPr lang="en-IN" sz="1100"/>
                        <a:t>Fraud Detection System in Online Ride-Hailing Services,</a:t>
                      </a:r>
                      <a:endParaRPr sz="1100"/>
                    </a:p>
                  </a:txBody>
                  <a:tcPr marL="91425" marR="91425" marT="91425" marB="91425"/>
                </a:tc>
                <a:tc>
                  <a:txBody>
                    <a:bodyPr/>
                    <a:lstStyle/>
                    <a:p>
                      <a:pPr marL="0" lvl="0" indent="0" algn="l" rtl="0">
                        <a:spcBef>
                          <a:spcPts val="0"/>
                        </a:spcBef>
                        <a:spcAft>
                          <a:spcPts val="0"/>
                        </a:spcAft>
                        <a:buNone/>
                      </a:pPr>
                      <a:r>
                        <a:rPr lang="en-IN" sz="1100"/>
                        <a:t>2021</a:t>
                      </a:r>
                      <a:endParaRPr sz="1100"/>
                    </a:p>
                  </a:txBody>
                  <a:tcPr marL="91425" marR="91425" marT="91425" marB="91425"/>
                </a:tc>
                <a:tc>
                  <a:txBody>
                    <a:bodyPr/>
                    <a:lstStyle/>
                    <a:p>
                      <a:pPr marL="0" lvl="0" indent="0" algn="l" rtl="0">
                        <a:spcBef>
                          <a:spcPts val="0"/>
                        </a:spcBef>
                        <a:spcAft>
                          <a:spcPts val="0"/>
                        </a:spcAft>
                        <a:buNone/>
                      </a:pPr>
                      <a:r>
                        <a:rPr lang="en-IN" sz="1100"/>
                        <a:t>Gradient Boosting Machines (GBM)</a:t>
                      </a:r>
                      <a:endParaRPr sz="1100"/>
                    </a:p>
                  </a:txBody>
                  <a:tcPr marL="91425" marR="91425" marT="91425" marB="91425"/>
                </a:tc>
                <a:tc>
                  <a:txBody>
                    <a:bodyPr/>
                    <a:lstStyle/>
                    <a:p>
                      <a:pPr marL="0" lvl="0" indent="0" algn="l" rtl="0">
                        <a:spcBef>
                          <a:spcPts val="0"/>
                        </a:spcBef>
                        <a:spcAft>
                          <a:spcPts val="0"/>
                        </a:spcAft>
                        <a:buNone/>
                      </a:pPr>
                      <a:r>
                        <a:rPr lang="en-IN" sz="1100"/>
                        <a:t>Ensemble learning for strong learners.</a:t>
                      </a:r>
                      <a:endParaRPr sz="1100"/>
                    </a:p>
                  </a:txBody>
                  <a:tcPr marL="91425" marR="91425" marT="91425" marB="91425"/>
                </a:tc>
                <a:tc>
                  <a:txBody>
                    <a:bodyPr/>
                    <a:lstStyle/>
                    <a:p>
                      <a:pPr marL="0" lvl="0" indent="0" algn="l" rtl="0">
                        <a:spcBef>
                          <a:spcPts val="0"/>
                        </a:spcBef>
                        <a:spcAft>
                          <a:spcPts val="0"/>
                        </a:spcAft>
                        <a:buNone/>
                      </a:pPr>
                      <a:r>
                        <a:rPr lang="en-IN" sz="1100"/>
                        <a:t>Effectively handles non-linear relationships with kernel methods.</a:t>
                      </a:r>
                      <a:endParaRPr sz="1100"/>
                    </a:p>
                  </a:txBody>
                  <a:tcPr marL="91425" marR="91425" marT="91425" marB="91425"/>
                </a:tc>
                <a:tc>
                  <a:txBody>
                    <a:bodyPr/>
                    <a:lstStyle/>
                    <a:p>
                      <a:pPr marL="0" lvl="0" indent="0" algn="l" rtl="0">
                        <a:spcBef>
                          <a:spcPts val="0"/>
                        </a:spcBef>
                        <a:spcAft>
                          <a:spcPts val="0"/>
                        </a:spcAft>
                        <a:buNone/>
                      </a:pPr>
                      <a:r>
                        <a:rPr lang="en-IN" sz="1100"/>
                        <a:t>Fails to consider handling of ordinal data.</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317ce698a30_0_3"/>
          <p:cNvSpPr txBox="1">
            <a:spLocks noGrp="1"/>
          </p:cNvSpPr>
          <p:nvPr>
            <p:ph type="title"/>
          </p:nvPr>
        </p:nvSpPr>
        <p:spPr>
          <a:xfrm>
            <a:off x="838200" y="365125"/>
            <a:ext cx="10515600" cy="91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28" name="Google Shape;128;g317ce698a30_0_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29" name="Google Shape;129;g317ce698a30_0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graphicFrame>
        <p:nvGraphicFramePr>
          <p:cNvPr id="130" name="Google Shape;130;g317ce698a30_0_3"/>
          <p:cNvGraphicFramePr/>
          <p:nvPr/>
        </p:nvGraphicFramePr>
        <p:xfrm>
          <a:off x="709300" y="1985525"/>
          <a:ext cx="10126000" cy="3269850"/>
        </p:xfrm>
        <a:graphic>
          <a:graphicData uri="http://schemas.openxmlformats.org/drawingml/2006/table">
            <a:tbl>
              <a:tblPr>
                <a:noFill/>
                <a:tableStyleId>{FD0D6DAE-143E-4D58-BC95-CA15905784A2}</a:tableStyleId>
              </a:tblPr>
              <a:tblGrid>
                <a:gridCol w="1265750">
                  <a:extLst>
                    <a:ext uri="{9D8B030D-6E8A-4147-A177-3AD203B41FA5}">
                      <a16:colId xmlns:a16="http://schemas.microsoft.com/office/drawing/2014/main" val="20000"/>
                    </a:ext>
                  </a:extLst>
                </a:gridCol>
                <a:gridCol w="1265750">
                  <a:extLst>
                    <a:ext uri="{9D8B030D-6E8A-4147-A177-3AD203B41FA5}">
                      <a16:colId xmlns:a16="http://schemas.microsoft.com/office/drawing/2014/main" val="20001"/>
                    </a:ext>
                  </a:extLst>
                </a:gridCol>
                <a:gridCol w="1265750">
                  <a:extLst>
                    <a:ext uri="{9D8B030D-6E8A-4147-A177-3AD203B41FA5}">
                      <a16:colId xmlns:a16="http://schemas.microsoft.com/office/drawing/2014/main" val="20002"/>
                    </a:ext>
                  </a:extLst>
                </a:gridCol>
                <a:gridCol w="1265750">
                  <a:extLst>
                    <a:ext uri="{9D8B030D-6E8A-4147-A177-3AD203B41FA5}">
                      <a16:colId xmlns:a16="http://schemas.microsoft.com/office/drawing/2014/main" val="20003"/>
                    </a:ext>
                  </a:extLst>
                </a:gridCol>
                <a:gridCol w="1265750">
                  <a:extLst>
                    <a:ext uri="{9D8B030D-6E8A-4147-A177-3AD203B41FA5}">
                      <a16:colId xmlns:a16="http://schemas.microsoft.com/office/drawing/2014/main" val="20004"/>
                    </a:ext>
                  </a:extLst>
                </a:gridCol>
                <a:gridCol w="1265750">
                  <a:extLst>
                    <a:ext uri="{9D8B030D-6E8A-4147-A177-3AD203B41FA5}">
                      <a16:colId xmlns:a16="http://schemas.microsoft.com/office/drawing/2014/main" val="20005"/>
                    </a:ext>
                  </a:extLst>
                </a:gridCol>
                <a:gridCol w="1265750">
                  <a:extLst>
                    <a:ext uri="{9D8B030D-6E8A-4147-A177-3AD203B41FA5}">
                      <a16:colId xmlns:a16="http://schemas.microsoft.com/office/drawing/2014/main" val="20006"/>
                    </a:ext>
                  </a:extLst>
                </a:gridCol>
                <a:gridCol w="1265750">
                  <a:extLst>
                    <a:ext uri="{9D8B030D-6E8A-4147-A177-3AD203B41FA5}">
                      <a16:colId xmlns:a16="http://schemas.microsoft.com/office/drawing/2014/main" val="20007"/>
                    </a:ext>
                  </a:extLst>
                </a:gridCol>
              </a:tblGrid>
              <a:tr h="483700">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2786150">
                <a:tc>
                  <a:txBody>
                    <a:bodyPr/>
                    <a:lstStyle/>
                    <a:p>
                      <a:pPr marL="0" lvl="0" indent="0" algn="l" rtl="0">
                        <a:spcBef>
                          <a:spcPts val="0"/>
                        </a:spcBef>
                        <a:spcAft>
                          <a:spcPts val="0"/>
                        </a:spcAft>
                        <a:buNone/>
                      </a:pPr>
                      <a:r>
                        <a:rPr lang="en-IN" sz="1100"/>
                        <a:t>2</a:t>
                      </a:r>
                      <a:endParaRPr sz="1100"/>
                    </a:p>
                  </a:txBody>
                  <a:tcPr marL="91425" marR="91425" marT="91425" marB="91425"/>
                </a:tc>
                <a:tc>
                  <a:txBody>
                    <a:bodyPr/>
                    <a:lstStyle/>
                    <a:p>
                      <a:pPr marL="0" lvl="0" indent="0" algn="l" rtl="0">
                        <a:spcBef>
                          <a:spcPts val="0"/>
                        </a:spcBef>
                        <a:spcAft>
                          <a:spcPts val="0"/>
                        </a:spcAft>
                        <a:buNone/>
                      </a:pPr>
                      <a:r>
                        <a:rPr lang="en-IN" sz="1100"/>
                        <a:t>K. Li et al.</a:t>
                      </a:r>
                      <a:endParaRPr sz="1100"/>
                    </a:p>
                  </a:txBody>
                  <a:tcPr marL="91425" marR="91425" marT="91425" marB="91425"/>
                </a:tc>
                <a:tc>
                  <a:txBody>
                    <a:bodyPr/>
                    <a:lstStyle/>
                    <a:p>
                      <a:pPr marL="0" lvl="0" indent="0" algn="l" rtl="0">
                        <a:spcBef>
                          <a:spcPts val="0"/>
                        </a:spcBef>
                        <a:spcAft>
                          <a:spcPts val="0"/>
                        </a:spcAft>
                        <a:buNone/>
                      </a:pPr>
                      <a:r>
                        <a:rPr lang="en-IN" sz="1100"/>
                        <a:t>Fault Detection and Ride-Through Operation Method for CHB Converter Based STATCOM Integrating Controller Information and Measurement Data,</a:t>
                      </a:r>
                      <a:endParaRPr sz="1100"/>
                    </a:p>
                  </a:txBody>
                  <a:tcPr marL="91425" marR="91425" marT="91425" marB="91425"/>
                </a:tc>
                <a:tc>
                  <a:txBody>
                    <a:bodyPr/>
                    <a:lstStyle/>
                    <a:p>
                      <a:pPr marL="0" lvl="0" indent="0" algn="l" rtl="0">
                        <a:spcBef>
                          <a:spcPts val="0"/>
                        </a:spcBef>
                        <a:spcAft>
                          <a:spcPts val="0"/>
                        </a:spcAft>
                        <a:buNone/>
                      </a:pPr>
                      <a:r>
                        <a:rPr lang="en-IN" sz="1100"/>
                        <a:t>2024</a:t>
                      </a:r>
                      <a:endParaRPr sz="1100"/>
                    </a:p>
                  </a:txBody>
                  <a:tcPr marL="91425" marR="91425" marT="91425" marB="91425"/>
                </a:tc>
                <a:tc>
                  <a:txBody>
                    <a:bodyPr/>
                    <a:lstStyle/>
                    <a:p>
                      <a:pPr marL="0" lvl="0" indent="0" algn="l" rtl="0">
                        <a:spcBef>
                          <a:spcPts val="0"/>
                        </a:spcBef>
                        <a:spcAft>
                          <a:spcPts val="0"/>
                        </a:spcAft>
                        <a:buNone/>
                      </a:pPr>
                      <a:r>
                        <a:rPr lang="en-IN" sz="1100"/>
                        <a:t>Relevance Vector Machine (RVM)</a:t>
                      </a:r>
                      <a:endParaRPr sz="1100"/>
                    </a:p>
                  </a:txBody>
                  <a:tcPr marL="91425" marR="91425" marT="91425" marB="91425"/>
                </a:tc>
                <a:tc>
                  <a:txBody>
                    <a:bodyPr/>
                    <a:lstStyle/>
                    <a:p>
                      <a:pPr marL="0" lvl="0" indent="0" algn="l" rtl="0">
                        <a:spcBef>
                          <a:spcPts val="0"/>
                        </a:spcBef>
                        <a:spcAft>
                          <a:spcPts val="0"/>
                        </a:spcAft>
                        <a:buNone/>
                      </a:pPr>
                      <a:r>
                        <a:rPr lang="en-IN" sz="1100"/>
                        <a:t>Sparse Bayesian learning for regression and classification.</a:t>
                      </a:r>
                      <a:endParaRPr sz="1100"/>
                    </a:p>
                  </a:txBody>
                  <a:tcPr marL="91425" marR="91425" marT="91425" marB="91425"/>
                </a:tc>
                <a:tc>
                  <a:txBody>
                    <a:bodyPr/>
                    <a:lstStyle/>
                    <a:p>
                      <a:pPr marL="0" lvl="0" indent="0" algn="l" rtl="0">
                        <a:spcBef>
                          <a:spcPts val="0"/>
                        </a:spcBef>
                        <a:spcAft>
                          <a:spcPts val="0"/>
                        </a:spcAft>
                        <a:buNone/>
                      </a:pPr>
                      <a:r>
                        <a:rPr lang="en-IN" sz="1100"/>
                        <a:t>Introduces a novel cost-sensitive learning approach.</a:t>
                      </a:r>
                      <a:endParaRPr sz="1100"/>
                    </a:p>
                  </a:txBody>
                  <a:tcPr marL="91425" marR="91425" marT="91425" marB="91425"/>
                </a:tc>
                <a:tc>
                  <a:txBody>
                    <a:bodyPr/>
                    <a:lstStyle/>
                    <a:p>
                      <a:pPr marL="0" lvl="0" indent="0" algn="l" rtl="0">
                        <a:spcBef>
                          <a:spcPts val="0"/>
                        </a:spcBef>
                        <a:spcAft>
                          <a:spcPts val="0"/>
                        </a:spcAft>
                        <a:buNone/>
                      </a:pPr>
                      <a:r>
                        <a:rPr lang="en-IN" sz="1100"/>
                        <a:t>Ineffective handling of missing values in the data.</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317ce698a30_0_11"/>
          <p:cNvSpPr txBox="1">
            <a:spLocks noGrp="1"/>
          </p:cNvSpPr>
          <p:nvPr>
            <p:ph type="title"/>
          </p:nvPr>
        </p:nvSpPr>
        <p:spPr>
          <a:xfrm>
            <a:off x="838200" y="365125"/>
            <a:ext cx="10515600" cy="91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36" name="Google Shape;136;g317ce698a30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37" name="Google Shape;137;g317ce698a30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graphicFrame>
        <p:nvGraphicFramePr>
          <p:cNvPr id="138" name="Google Shape;138;g317ce698a30_0_11"/>
          <p:cNvGraphicFramePr/>
          <p:nvPr/>
        </p:nvGraphicFramePr>
        <p:xfrm>
          <a:off x="624075" y="2058625"/>
          <a:ext cx="10625400" cy="3342325"/>
        </p:xfrm>
        <a:graphic>
          <a:graphicData uri="http://schemas.openxmlformats.org/drawingml/2006/table">
            <a:tbl>
              <a:tblPr>
                <a:noFill/>
                <a:tableStyleId>{FD0D6DAE-143E-4D58-BC95-CA15905784A2}</a:tableStyleId>
              </a:tblPr>
              <a:tblGrid>
                <a:gridCol w="1328175">
                  <a:extLst>
                    <a:ext uri="{9D8B030D-6E8A-4147-A177-3AD203B41FA5}">
                      <a16:colId xmlns:a16="http://schemas.microsoft.com/office/drawing/2014/main" val="20000"/>
                    </a:ext>
                  </a:extLst>
                </a:gridCol>
                <a:gridCol w="1328175">
                  <a:extLst>
                    <a:ext uri="{9D8B030D-6E8A-4147-A177-3AD203B41FA5}">
                      <a16:colId xmlns:a16="http://schemas.microsoft.com/office/drawing/2014/main" val="20001"/>
                    </a:ext>
                  </a:extLst>
                </a:gridCol>
                <a:gridCol w="1328175">
                  <a:extLst>
                    <a:ext uri="{9D8B030D-6E8A-4147-A177-3AD203B41FA5}">
                      <a16:colId xmlns:a16="http://schemas.microsoft.com/office/drawing/2014/main" val="20002"/>
                    </a:ext>
                  </a:extLst>
                </a:gridCol>
                <a:gridCol w="1328175">
                  <a:extLst>
                    <a:ext uri="{9D8B030D-6E8A-4147-A177-3AD203B41FA5}">
                      <a16:colId xmlns:a16="http://schemas.microsoft.com/office/drawing/2014/main" val="20003"/>
                    </a:ext>
                  </a:extLst>
                </a:gridCol>
                <a:gridCol w="1328175">
                  <a:extLst>
                    <a:ext uri="{9D8B030D-6E8A-4147-A177-3AD203B41FA5}">
                      <a16:colId xmlns:a16="http://schemas.microsoft.com/office/drawing/2014/main" val="20004"/>
                    </a:ext>
                  </a:extLst>
                </a:gridCol>
                <a:gridCol w="1328175">
                  <a:extLst>
                    <a:ext uri="{9D8B030D-6E8A-4147-A177-3AD203B41FA5}">
                      <a16:colId xmlns:a16="http://schemas.microsoft.com/office/drawing/2014/main" val="20005"/>
                    </a:ext>
                  </a:extLst>
                </a:gridCol>
                <a:gridCol w="1328175">
                  <a:extLst>
                    <a:ext uri="{9D8B030D-6E8A-4147-A177-3AD203B41FA5}">
                      <a16:colId xmlns:a16="http://schemas.microsoft.com/office/drawing/2014/main" val="20006"/>
                    </a:ext>
                  </a:extLst>
                </a:gridCol>
                <a:gridCol w="1328175">
                  <a:extLst>
                    <a:ext uri="{9D8B030D-6E8A-4147-A177-3AD203B41FA5}">
                      <a16:colId xmlns:a16="http://schemas.microsoft.com/office/drawing/2014/main" val="20007"/>
                    </a:ext>
                  </a:extLst>
                </a:gridCol>
              </a:tblGrid>
              <a:tr h="668475">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2673850">
                <a:tc>
                  <a:txBody>
                    <a:bodyPr/>
                    <a:lstStyle/>
                    <a:p>
                      <a:pPr marL="0" lvl="0" indent="0" algn="l" rtl="0">
                        <a:spcBef>
                          <a:spcPts val="0"/>
                        </a:spcBef>
                        <a:spcAft>
                          <a:spcPts val="0"/>
                        </a:spcAft>
                        <a:buNone/>
                      </a:pPr>
                      <a:r>
                        <a:rPr lang="en-IN" sz="1100"/>
                        <a:t>3</a:t>
                      </a:r>
                      <a:endParaRPr sz="1100"/>
                    </a:p>
                  </a:txBody>
                  <a:tcPr marL="91425" marR="91425" marT="91425" marB="91425"/>
                </a:tc>
                <a:tc>
                  <a:txBody>
                    <a:bodyPr/>
                    <a:lstStyle/>
                    <a:p>
                      <a:pPr marL="0" lvl="0" indent="0" algn="l" rtl="0">
                        <a:spcBef>
                          <a:spcPts val="0"/>
                        </a:spcBef>
                        <a:spcAft>
                          <a:spcPts val="0"/>
                        </a:spcAft>
                        <a:buNone/>
                      </a:pPr>
                      <a:r>
                        <a:rPr lang="en-IN" sz="1100"/>
                        <a:t>L. Wang, B. Cao, Q. Wang, Y. Cong, H. Wu and Z. Xiaolin</a:t>
                      </a:r>
                      <a:endParaRPr sz="1100"/>
                    </a:p>
                  </a:txBody>
                  <a:tcPr marL="91425" marR="91425" marT="91425" marB="91425"/>
                </a:tc>
                <a:tc>
                  <a:txBody>
                    <a:bodyPr/>
                    <a:lstStyle/>
                    <a:p>
                      <a:pPr marL="0" lvl="0" indent="0" algn="l" rtl="0">
                        <a:spcBef>
                          <a:spcPts val="0"/>
                        </a:spcBef>
                        <a:spcAft>
                          <a:spcPts val="0"/>
                        </a:spcAft>
                        <a:buNone/>
                      </a:pPr>
                      <a:r>
                        <a:rPr lang="en-IN" sz="1100"/>
                        <a:t>Study on Hardware-in-the-loop Model and Low Voltage Ride-through Characteristics of Photovoltaic Power Station,</a:t>
                      </a:r>
                      <a:endParaRPr sz="1100"/>
                    </a:p>
                  </a:txBody>
                  <a:tcPr marL="91425" marR="91425" marT="91425" marB="91425"/>
                </a:tc>
                <a:tc>
                  <a:txBody>
                    <a:bodyPr/>
                    <a:lstStyle/>
                    <a:p>
                      <a:pPr marL="0" lvl="0" indent="0" algn="l" rtl="0">
                        <a:spcBef>
                          <a:spcPts val="0"/>
                        </a:spcBef>
                        <a:spcAft>
                          <a:spcPts val="0"/>
                        </a:spcAft>
                        <a:buNone/>
                      </a:pPr>
                      <a:r>
                        <a:rPr lang="en-IN" sz="1100"/>
                        <a:t>2019</a:t>
                      </a:r>
                      <a:endParaRPr sz="1100"/>
                    </a:p>
                  </a:txBody>
                  <a:tcPr marL="91425" marR="91425" marT="91425" marB="91425"/>
                </a:tc>
                <a:tc>
                  <a:txBody>
                    <a:bodyPr/>
                    <a:lstStyle/>
                    <a:p>
                      <a:pPr marL="0" lvl="0" indent="0" algn="l" rtl="0">
                        <a:spcBef>
                          <a:spcPts val="0"/>
                        </a:spcBef>
                        <a:spcAft>
                          <a:spcPts val="0"/>
                        </a:spcAft>
                        <a:buNone/>
                      </a:pPr>
                      <a:r>
                        <a:rPr lang="en-IN" sz="1100"/>
                        <a:t>Extreme Value Machine (EVM)</a:t>
                      </a:r>
                      <a:endParaRPr sz="1100"/>
                    </a:p>
                  </a:txBody>
                  <a:tcPr marL="91425" marR="91425" marT="91425" marB="91425"/>
                </a:tc>
                <a:tc>
                  <a:txBody>
                    <a:bodyPr/>
                    <a:lstStyle/>
                    <a:p>
                      <a:pPr marL="0" lvl="0" indent="0" algn="l" rtl="0">
                        <a:spcBef>
                          <a:spcPts val="0"/>
                        </a:spcBef>
                        <a:spcAft>
                          <a:spcPts val="0"/>
                        </a:spcAft>
                        <a:buNone/>
                      </a:pPr>
                      <a:r>
                        <a:rPr lang="en-IN" sz="1100"/>
                        <a:t>Anomaly detection based on extreme value theory.</a:t>
                      </a:r>
                      <a:endParaRPr sz="1100"/>
                    </a:p>
                  </a:txBody>
                  <a:tcPr marL="91425" marR="91425" marT="91425" marB="91425"/>
                </a:tc>
                <a:tc>
                  <a:txBody>
                    <a:bodyPr/>
                    <a:lstStyle/>
                    <a:p>
                      <a:pPr marL="0" lvl="0" indent="0" algn="l" rtl="0">
                        <a:spcBef>
                          <a:spcPts val="0"/>
                        </a:spcBef>
                        <a:spcAft>
                          <a:spcPts val="0"/>
                        </a:spcAft>
                        <a:buNone/>
                      </a:pPr>
                      <a:r>
                        <a:rPr lang="en-IN" sz="1100"/>
                        <a:t>Effectively clusters high-dimensional data with Gaussian Mixture Models.</a:t>
                      </a:r>
                      <a:endParaRPr sz="1100"/>
                    </a:p>
                  </a:txBody>
                  <a:tcPr marL="91425" marR="91425" marT="91425" marB="91425"/>
                </a:tc>
                <a:tc>
                  <a:txBody>
                    <a:bodyPr/>
                    <a:lstStyle/>
                    <a:p>
                      <a:pPr marL="0" lvl="0" indent="0" algn="l" rtl="0">
                        <a:spcBef>
                          <a:spcPts val="0"/>
                        </a:spcBef>
                        <a:spcAft>
                          <a:spcPts val="0"/>
                        </a:spcAft>
                        <a:buNone/>
                      </a:pPr>
                      <a:r>
                        <a:rPr lang="en-IN" sz="1100"/>
                        <a:t>No discussion on handling of ordinal time series forecasting.</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317ce698a30_0_18"/>
          <p:cNvSpPr txBox="1">
            <a:spLocks noGrp="1"/>
          </p:cNvSpPr>
          <p:nvPr>
            <p:ph type="title"/>
          </p:nvPr>
        </p:nvSpPr>
        <p:spPr>
          <a:xfrm>
            <a:off x="838200" y="365125"/>
            <a:ext cx="10515600" cy="91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44" name="Google Shape;144;g317ce698a30_0_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45" name="Google Shape;145;g317ce698a30_0_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graphicFrame>
        <p:nvGraphicFramePr>
          <p:cNvPr id="146" name="Google Shape;146;g317ce698a30_0_18"/>
          <p:cNvGraphicFramePr/>
          <p:nvPr/>
        </p:nvGraphicFramePr>
        <p:xfrm>
          <a:off x="838225" y="2034250"/>
          <a:ext cx="10515600" cy="2575530"/>
        </p:xfrm>
        <a:graphic>
          <a:graphicData uri="http://schemas.openxmlformats.org/drawingml/2006/table">
            <a:tbl>
              <a:tblPr>
                <a:noFill/>
                <a:tableStyleId>{FD0D6DAE-143E-4D58-BC95-CA15905784A2}</a:tableStyleId>
              </a:tblPr>
              <a:tblGrid>
                <a:gridCol w="131445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gridCol w="1314450">
                  <a:extLst>
                    <a:ext uri="{9D8B030D-6E8A-4147-A177-3AD203B41FA5}">
                      <a16:colId xmlns:a16="http://schemas.microsoft.com/office/drawing/2014/main" val="20005"/>
                    </a:ext>
                  </a:extLst>
                </a:gridCol>
                <a:gridCol w="1314450">
                  <a:extLst>
                    <a:ext uri="{9D8B030D-6E8A-4147-A177-3AD203B41FA5}">
                      <a16:colId xmlns:a16="http://schemas.microsoft.com/office/drawing/2014/main" val="20006"/>
                    </a:ext>
                  </a:extLst>
                </a:gridCol>
                <a:gridCol w="1314450">
                  <a:extLst>
                    <a:ext uri="{9D8B030D-6E8A-4147-A177-3AD203B41FA5}">
                      <a16:colId xmlns:a16="http://schemas.microsoft.com/office/drawing/2014/main" val="20007"/>
                    </a:ext>
                  </a:extLst>
                </a:gridCol>
              </a:tblGrid>
              <a:tr h="381000">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N" sz="1100"/>
                        <a:t>4</a:t>
                      </a:r>
                      <a:endParaRPr sz="1100"/>
                    </a:p>
                  </a:txBody>
                  <a:tcPr marL="91425" marR="91425" marT="91425" marB="91425"/>
                </a:tc>
                <a:tc>
                  <a:txBody>
                    <a:bodyPr/>
                    <a:lstStyle/>
                    <a:p>
                      <a:pPr marL="0" lvl="0" indent="0" algn="l" rtl="0">
                        <a:spcBef>
                          <a:spcPts val="0"/>
                        </a:spcBef>
                        <a:spcAft>
                          <a:spcPts val="0"/>
                        </a:spcAft>
                        <a:buNone/>
                      </a:pPr>
                      <a:r>
                        <a:rPr lang="en-IN" sz="1100"/>
                        <a:t>X. Jiang et al.</a:t>
                      </a:r>
                      <a:endParaRPr sz="1100"/>
                    </a:p>
                  </a:txBody>
                  <a:tcPr marL="91425" marR="91425" marT="91425" marB="91425"/>
                </a:tc>
                <a:tc>
                  <a:txBody>
                    <a:bodyPr/>
                    <a:lstStyle/>
                    <a:p>
                      <a:pPr marL="0" lvl="0" indent="0" algn="l" rtl="0">
                        <a:spcBef>
                          <a:spcPts val="0"/>
                        </a:spcBef>
                        <a:spcAft>
                          <a:spcPts val="0"/>
                        </a:spcAft>
                        <a:buNone/>
                      </a:pPr>
                      <a:r>
                        <a:rPr lang="en-IN" sz="1100"/>
                        <a:t>Coordinated Operation Strategy for Islanding Protection and Low Voltage Ride-through of Grid-connected Photovoltaic System Based on Harmonic Characteristics,</a:t>
                      </a:r>
                      <a:endParaRPr sz="1100"/>
                    </a:p>
                  </a:txBody>
                  <a:tcPr marL="91425" marR="91425" marT="91425" marB="91425"/>
                </a:tc>
                <a:tc>
                  <a:txBody>
                    <a:bodyPr/>
                    <a:lstStyle/>
                    <a:p>
                      <a:pPr marL="0" lvl="0" indent="0" algn="l" rtl="0">
                        <a:spcBef>
                          <a:spcPts val="0"/>
                        </a:spcBef>
                        <a:spcAft>
                          <a:spcPts val="0"/>
                        </a:spcAft>
                        <a:buNone/>
                      </a:pPr>
                      <a:r>
                        <a:rPr lang="en-IN" sz="1100"/>
                        <a:t>2020</a:t>
                      </a:r>
                      <a:endParaRPr sz="1100"/>
                    </a:p>
                  </a:txBody>
                  <a:tcPr marL="91425" marR="91425" marT="91425" marB="91425"/>
                </a:tc>
                <a:tc>
                  <a:txBody>
                    <a:bodyPr/>
                    <a:lstStyle/>
                    <a:p>
                      <a:pPr marL="0" lvl="0" indent="0" algn="l" rtl="0">
                        <a:spcBef>
                          <a:spcPts val="0"/>
                        </a:spcBef>
                        <a:spcAft>
                          <a:spcPts val="0"/>
                        </a:spcAft>
                        <a:buNone/>
                      </a:pPr>
                      <a:r>
                        <a:rPr lang="en-IN" sz="1100"/>
                        <a:t>Fast R-CNN</a:t>
                      </a:r>
                      <a:endParaRPr sz="1100"/>
                    </a:p>
                  </a:txBody>
                  <a:tcPr marL="91425" marR="91425" marT="91425" marB="91425"/>
                </a:tc>
                <a:tc>
                  <a:txBody>
                    <a:bodyPr/>
                    <a:lstStyle/>
                    <a:p>
                      <a:pPr marL="0" lvl="0" indent="0" algn="l" rtl="0">
                        <a:spcBef>
                          <a:spcPts val="0"/>
                        </a:spcBef>
                        <a:spcAft>
                          <a:spcPts val="0"/>
                        </a:spcAft>
                        <a:buNone/>
                      </a:pPr>
                      <a:r>
                        <a:rPr lang="en-IN" sz="1100"/>
                        <a:t>Fast region-based convolutional neural network for object detection.</a:t>
                      </a:r>
                      <a:endParaRPr sz="1100"/>
                    </a:p>
                  </a:txBody>
                  <a:tcPr marL="91425" marR="91425" marT="91425" marB="91425"/>
                </a:tc>
                <a:tc>
                  <a:txBody>
                    <a:bodyPr/>
                    <a:lstStyle/>
                    <a:p>
                      <a:pPr marL="0" lvl="0" indent="0" algn="l" rtl="0">
                        <a:spcBef>
                          <a:spcPts val="0"/>
                        </a:spcBef>
                        <a:spcAft>
                          <a:spcPts val="0"/>
                        </a:spcAft>
                        <a:buNone/>
                      </a:pPr>
                      <a:r>
                        <a:rPr lang="en-IN" sz="1100"/>
                        <a:t>Handles high-dimensional feature selection using regularization.</a:t>
                      </a:r>
                      <a:endParaRPr sz="1100"/>
                    </a:p>
                  </a:txBody>
                  <a:tcPr marL="91425" marR="91425" marT="91425" marB="91425"/>
                </a:tc>
                <a:tc>
                  <a:txBody>
                    <a:bodyPr/>
                    <a:lstStyle/>
                    <a:p>
                      <a:pPr marL="0" lvl="0" indent="0" algn="l" rtl="0">
                        <a:spcBef>
                          <a:spcPts val="0"/>
                        </a:spcBef>
                        <a:spcAft>
                          <a:spcPts val="0"/>
                        </a:spcAft>
                        <a:buNone/>
                      </a:pPr>
                      <a:r>
                        <a:rPr lang="en-IN" sz="1100"/>
                        <a:t>Proposes an unnecessarily complex model architecture.</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17ce698a30_0_24"/>
          <p:cNvSpPr txBox="1">
            <a:spLocks noGrp="1"/>
          </p:cNvSpPr>
          <p:nvPr>
            <p:ph type="title"/>
          </p:nvPr>
        </p:nvSpPr>
        <p:spPr>
          <a:xfrm>
            <a:off x="838200" y="365125"/>
            <a:ext cx="10515600" cy="91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400" b="1">
                <a:latin typeface="Times New Roman"/>
                <a:ea typeface="Times New Roman"/>
                <a:cs typeface="Times New Roman"/>
                <a:sym typeface="Times New Roman"/>
              </a:rPr>
              <a:t>LITERATURE SURVEY</a:t>
            </a:r>
            <a:endParaRPr/>
          </a:p>
        </p:txBody>
      </p:sp>
      <p:sp>
        <p:nvSpPr>
          <p:cNvPr id="152" name="Google Shape;152;g317ce698a30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12700">
              <a:lnSpc>
                <a:spcPct val="100000"/>
              </a:lnSpc>
              <a:spcBef>
                <a:spcPts val="100"/>
              </a:spcBef>
            </a:pPr>
            <a:r>
              <a:rPr lang="en-IN" sz="1200" dirty="0">
                <a:solidFill>
                  <a:srgbClr val="888888"/>
                </a:solidFill>
                <a:latin typeface="Calibri"/>
                <a:cs typeface="Calibri"/>
              </a:rPr>
              <a:t>FINAL REVIEW</a:t>
            </a:r>
            <a:r>
              <a:rPr lang="en-IN" sz="1200" spc="-20" dirty="0">
                <a:solidFill>
                  <a:srgbClr val="888888"/>
                </a:solidFill>
                <a:latin typeface="Calibri"/>
                <a:cs typeface="Calibri"/>
              </a:rPr>
              <a:t> </a:t>
            </a:r>
            <a:r>
              <a:rPr lang="en-IN" sz="1200" spc="-15" dirty="0">
                <a:solidFill>
                  <a:srgbClr val="888888"/>
                </a:solidFill>
                <a:latin typeface="Calibri"/>
                <a:cs typeface="Calibri"/>
              </a:rPr>
              <a:t> </a:t>
            </a:r>
            <a:r>
              <a:rPr lang="en-IN" sz="1200" dirty="0">
                <a:solidFill>
                  <a:srgbClr val="888888"/>
                </a:solidFill>
                <a:latin typeface="Calibri"/>
                <a:cs typeface="Calibri"/>
              </a:rPr>
              <a:t>-</a:t>
            </a:r>
            <a:r>
              <a:rPr lang="en-IN" sz="1200" spc="-20" dirty="0">
                <a:solidFill>
                  <a:srgbClr val="888888"/>
                </a:solidFill>
                <a:latin typeface="Calibri"/>
                <a:cs typeface="Calibri"/>
              </a:rPr>
              <a:t> </a:t>
            </a:r>
            <a:r>
              <a:rPr lang="en-IN" sz="1200" dirty="0">
                <a:solidFill>
                  <a:srgbClr val="888888"/>
                </a:solidFill>
                <a:latin typeface="Calibri"/>
                <a:cs typeface="Calibri"/>
              </a:rPr>
              <a:t>5/4/2025</a:t>
            </a:r>
            <a:endParaRPr lang="en-IN" sz="1200" dirty="0">
              <a:latin typeface="Calibri"/>
              <a:cs typeface="Calibri"/>
            </a:endParaRPr>
          </a:p>
        </p:txBody>
      </p:sp>
      <p:sp>
        <p:nvSpPr>
          <p:cNvPr id="153" name="Google Shape;153;g317ce698a30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graphicFrame>
        <p:nvGraphicFramePr>
          <p:cNvPr id="154" name="Google Shape;154;g317ce698a30_0_24"/>
          <p:cNvGraphicFramePr/>
          <p:nvPr/>
        </p:nvGraphicFramePr>
        <p:xfrm>
          <a:off x="770300" y="1888050"/>
          <a:ext cx="10174600" cy="3555800"/>
        </p:xfrm>
        <a:graphic>
          <a:graphicData uri="http://schemas.openxmlformats.org/drawingml/2006/table">
            <a:tbl>
              <a:tblPr>
                <a:noFill/>
                <a:tableStyleId>{FD0D6DAE-143E-4D58-BC95-CA15905784A2}</a:tableStyleId>
              </a:tblPr>
              <a:tblGrid>
                <a:gridCol w="1271825">
                  <a:extLst>
                    <a:ext uri="{9D8B030D-6E8A-4147-A177-3AD203B41FA5}">
                      <a16:colId xmlns:a16="http://schemas.microsoft.com/office/drawing/2014/main" val="20000"/>
                    </a:ext>
                  </a:extLst>
                </a:gridCol>
                <a:gridCol w="1271825">
                  <a:extLst>
                    <a:ext uri="{9D8B030D-6E8A-4147-A177-3AD203B41FA5}">
                      <a16:colId xmlns:a16="http://schemas.microsoft.com/office/drawing/2014/main" val="20001"/>
                    </a:ext>
                  </a:extLst>
                </a:gridCol>
                <a:gridCol w="1271825">
                  <a:extLst>
                    <a:ext uri="{9D8B030D-6E8A-4147-A177-3AD203B41FA5}">
                      <a16:colId xmlns:a16="http://schemas.microsoft.com/office/drawing/2014/main" val="20002"/>
                    </a:ext>
                  </a:extLst>
                </a:gridCol>
                <a:gridCol w="1271825">
                  <a:extLst>
                    <a:ext uri="{9D8B030D-6E8A-4147-A177-3AD203B41FA5}">
                      <a16:colId xmlns:a16="http://schemas.microsoft.com/office/drawing/2014/main" val="20003"/>
                    </a:ext>
                  </a:extLst>
                </a:gridCol>
                <a:gridCol w="1271825">
                  <a:extLst>
                    <a:ext uri="{9D8B030D-6E8A-4147-A177-3AD203B41FA5}">
                      <a16:colId xmlns:a16="http://schemas.microsoft.com/office/drawing/2014/main" val="20004"/>
                    </a:ext>
                  </a:extLst>
                </a:gridCol>
                <a:gridCol w="1271825">
                  <a:extLst>
                    <a:ext uri="{9D8B030D-6E8A-4147-A177-3AD203B41FA5}">
                      <a16:colId xmlns:a16="http://schemas.microsoft.com/office/drawing/2014/main" val="20005"/>
                    </a:ext>
                  </a:extLst>
                </a:gridCol>
                <a:gridCol w="1271825">
                  <a:extLst>
                    <a:ext uri="{9D8B030D-6E8A-4147-A177-3AD203B41FA5}">
                      <a16:colId xmlns:a16="http://schemas.microsoft.com/office/drawing/2014/main" val="20006"/>
                    </a:ext>
                  </a:extLst>
                </a:gridCol>
                <a:gridCol w="1271825">
                  <a:extLst>
                    <a:ext uri="{9D8B030D-6E8A-4147-A177-3AD203B41FA5}">
                      <a16:colId xmlns:a16="http://schemas.microsoft.com/office/drawing/2014/main" val="20007"/>
                    </a:ext>
                  </a:extLst>
                </a:gridCol>
              </a:tblGrid>
              <a:tr h="545450">
                <a:tc>
                  <a:txBody>
                    <a:bodyPr/>
                    <a:lstStyle/>
                    <a:p>
                      <a:pPr marL="0" lvl="0" indent="0" algn="l" rtl="0">
                        <a:spcBef>
                          <a:spcPts val="0"/>
                        </a:spcBef>
                        <a:spcAft>
                          <a:spcPts val="0"/>
                        </a:spcAft>
                        <a:buNone/>
                      </a:pPr>
                      <a:r>
                        <a:rPr lang="en-IN" sz="1100"/>
                        <a:t>S.No</a:t>
                      </a:r>
                      <a:endParaRPr sz="1100"/>
                    </a:p>
                  </a:txBody>
                  <a:tcPr marL="91425" marR="91425" marT="91425" marB="91425"/>
                </a:tc>
                <a:tc>
                  <a:txBody>
                    <a:bodyPr/>
                    <a:lstStyle/>
                    <a:p>
                      <a:pPr marL="0" lvl="0" indent="0" algn="l" rtl="0">
                        <a:spcBef>
                          <a:spcPts val="0"/>
                        </a:spcBef>
                        <a:spcAft>
                          <a:spcPts val="0"/>
                        </a:spcAft>
                        <a:buNone/>
                      </a:pPr>
                      <a:r>
                        <a:rPr lang="en-IN" sz="1100"/>
                        <a:t>Author</a:t>
                      </a:r>
                      <a:endParaRPr sz="1100"/>
                    </a:p>
                  </a:txBody>
                  <a:tcPr marL="91425" marR="91425" marT="91425" marB="91425"/>
                </a:tc>
                <a:tc>
                  <a:txBody>
                    <a:bodyPr/>
                    <a:lstStyle/>
                    <a:p>
                      <a:pPr marL="0" lvl="0" indent="0" algn="l" rtl="0">
                        <a:spcBef>
                          <a:spcPts val="0"/>
                        </a:spcBef>
                        <a:spcAft>
                          <a:spcPts val="0"/>
                        </a:spcAft>
                        <a:buNone/>
                      </a:pPr>
                      <a:r>
                        <a:rPr lang="en-IN" sz="1100"/>
                        <a:t>Title</a:t>
                      </a:r>
                      <a:endParaRPr sz="1100"/>
                    </a:p>
                  </a:txBody>
                  <a:tcPr marL="91425" marR="91425" marT="91425" marB="91425"/>
                </a:tc>
                <a:tc>
                  <a:txBody>
                    <a:bodyPr/>
                    <a:lstStyle/>
                    <a:p>
                      <a:pPr marL="0" lvl="0" indent="0" algn="l" rtl="0">
                        <a:spcBef>
                          <a:spcPts val="0"/>
                        </a:spcBef>
                        <a:spcAft>
                          <a:spcPts val="0"/>
                        </a:spcAft>
                        <a:buNone/>
                      </a:pPr>
                      <a:r>
                        <a:rPr lang="en-IN" sz="1100"/>
                        <a:t>Year</a:t>
                      </a:r>
                      <a:endParaRPr sz="1100"/>
                    </a:p>
                  </a:txBody>
                  <a:tcPr marL="91425" marR="91425" marT="91425" marB="91425"/>
                </a:tc>
                <a:tc>
                  <a:txBody>
                    <a:bodyPr/>
                    <a:lstStyle/>
                    <a:p>
                      <a:pPr marL="0" lvl="0" indent="0" algn="l" rtl="0">
                        <a:spcBef>
                          <a:spcPts val="0"/>
                        </a:spcBef>
                        <a:spcAft>
                          <a:spcPts val="0"/>
                        </a:spcAft>
                        <a:buNone/>
                      </a:pPr>
                      <a:r>
                        <a:rPr lang="en-IN" sz="1100"/>
                        <a:t>Methodology</a:t>
                      </a:r>
                      <a:endParaRPr sz="1100"/>
                    </a:p>
                  </a:txBody>
                  <a:tcPr marL="91425" marR="91425" marT="91425" marB="91425"/>
                </a:tc>
                <a:tc>
                  <a:txBody>
                    <a:bodyPr/>
                    <a:lstStyle/>
                    <a:p>
                      <a:pPr marL="0" lvl="0" indent="0" algn="l" rtl="0">
                        <a:spcBef>
                          <a:spcPts val="0"/>
                        </a:spcBef>
                        <a:spcAft>
                          <a:spcPts val="0"/>
                        </a:spcAft>
                        <a:buNone/>
                      </a:pPr>
                      <a:r>
                        <a:rPr lang="en-IN" sz="1100"/>
                        <a:t>Inference</a:t>
                      </a:r>
                      <a:endParaRPr sz="1100"/>
                    </a:p>
                  </a:txBody>
                  <a:tcPr marL="91425" marR="91425" marT="91425" marB="91425"/>
                </a:tc>
                <a:tc>
                  <a:txBody>
                    <a:bodyPr/>
                    <a:lstStyle/>
                    <a:p>
                      <a:pPr marL="0" lvl="0" indent="0" algn="l" rtl="0">
                        <a:spcBef>
                          <a:spcPts val="0"/>
                        </a:spcBef>
                        <a:spcAft>
                          <a:spcPts val="0"/>
                        </a:spcAft>
                        <a:buNone/>
                      </a:pPr>
                      <a:r>
                        <a:rPr lang="en-IN" sz="1100"/>
                        <a:t>Merits</a:t>
                      </a:r>
                      <a:endParaRPr sz="1100"/>
                    </a:p>
                  </a:txBody>
                  <a:tcPr marL="91425" marR="91425" marT="91425" marB="91425"/>
                </a:tc>
                <a:tc>
                  <a:txBody>
                    <a:bodyPr/>
                    <a:lstStyle/>
                    <a:p>
                      <a:pPr marL="0" lvl="0" indent="0" algn="l" rtl="0">
                        <a:spcBef>
                          <a:spcPts val="0"/>
                        </a:spcBef>
                        <a:spcAft>
                          <a:spcPts val="0"/>
                        </a:spcAft>
                        <a:buNone/>
                      </a:pPr>
                      <a:r>
                        <a:rPr lang="en-IN" sz="1100"/>
                        <a:t>Demerits</a:t>
                      </a:r>
                      <a:endParaRPr sz="1100"/>
                    </a:p>
                  </a:txBody>
                  <a:tcPr marL="91425" marR="91425" marT="91425" marB="91425"/>
                </a:tc>
                <a:extLst>
                  <a:ext uri="{0D108BD9-81ED-4DB2-BD59-A6C34878D82A}">
                    <a16:rowId xmlns:a16="http://schemas.microsoft.com/office/drawing/2014/main" val="10000"/>
                  </a:ext>
                </a:extLst>
              </a:tr>
              <a:tr h="3010350">
                <a:tc>
                  <a:txBody>
                    <a:bodyPr/>
                    <a:lstStyle/>
                    <a:p>
                      <a:pPr marL="0" lvl="0" indent="0" algn="l" rtl="0">
                        <a:spcBef>
                          <a:spcPts val="0"/>
                        </a:spcBef>
                        <a:spcAft>
                          <a:spcPts val="0"/>
                        </a:spcAft>
                        <a:buNone/>
                      </a:pPr>
                      <a:r>
                        <a:rPr lang="en-IN" sz="1100"/>
                        <a:t>5</a:t>
                      </a:r>
                      <a:endParaRPr sz="1100"/>
                    </a:p>
                  </a:txBody>
                  <a:tcPr marL="91425" marR="91425" marT="91425" marB="91425"/>
                </a:tc>
                <a:tc>
                  <a:txBody>
                    <a:bodyPr/>
                    <a:lstStyle/>
                    <a:p>
                      <a:pPr marL="0" lvl="0" indent="0" algn="l" rtl="0">
                        <a:spcBef>
                          <a:spcPts val="0"/>
                        </a:spcBef>
                        <a:spcAft>
                          <a:spcPts val="0"/>
                        </a:spcAft>
                        <a:buNone/>
                      </a:pPr>
                      <a:r>
                        <a:rPr lang="en-IN" sz="1100"/>
                        <a:t>V. R. Reddy and E. Sreeraj</a:t>
                      </a:r>
                      <a:endParaRPr sz="1100"/>
                    </a:p>
                  </a:txBody>
                  <a:tcPr marL="91425" marR="91425" marT="91425" marB="91425"/>
                </a:tc>
                <a:tc>
                  <a:txBody>
                    <a:bodyPr/>
                    <a:lstStyle/>
                    <a:p>
                      <a:pPr marL="0" lvl="0" indent="0" algn="l" rtl="0">
                        <a:spcBef>
                          <a:spcPts val="0"/>
                        </a:spcBef>
                        <a:spcAft>
                          <a:spcPts val="0"/>
                        </a:spcAft>
                        <a:buNone/>
                      </a:pPr>
                      <a:r>
                        <a:rPr lang="en-IN" sz="1100"/>
                        <a:t>A Feedback Based Hybrid Islanding Detection Method and Voltage Ride-Through of One Cycle Controlled PV Inverter,</a:t>
                      </a:r>
                      <a:endParaRPr sz="1100"/>
                    </a:p>
                  </a:txBody>
                  <a:tcPr marL="91425" marR="91425" marT="91425" marB="91425"/>
                </a:tc>
                <a:tc>
                  <a:txBody>
                    <a:bodyPr/>
                    <a:lstStyle/>
                    <a:p>
                      <a:pPr marL="0" lvl="0" indent="0" algn="l" rtl="0">
                        <a:spcBef>
                          <a:spcPts val="0"/>
                        </a:spcBef>
                        <a:spcAft>
                          <a:spcPts val="0"/>
                        </a:spcAft>
                        <a:buNone/>
                      </a:pPr>
                      <a:r>
                        <a:rPr lang="en-IN" sz="1100"/>
                        <a:t>2019</a:t>
                      </a:r>
                      <a:endParaRPr sz="1100"/>
                    </a:p>
                  </a:txBody>
                  <a:tcPr marL="91425" marR="91425" marT="91425" marB="91425"/>
                </a:tc>
                <a:tc>
                  <a:txBody>
                    <a:bodyPr/>
                    <a:lstStyle/>
                    <a:p>
                      <a:pPr marL="0" lvl="0" indent="0" algn="l" rtl="0">
                        <a:spcBef>
                          <a:spcPts val="0"/>
                        </a:spcBef>
                        <a:spcAft>
                          <a:spcPts val="0"/>
                        </a:spcAft>
                        <a:buNone/>
                      </a:pPr>
                      <a:r>
                        <a:rPr lang="en-IN" sz="1100"/>
                        <a:t>CatBoost</a:t>
                      </a:r>
                      <a:endParaRPr sz="1100"/>
                    </a:p>
                  </a:txBody>
                  <a:tcPr marL="91425" marR="91425" marT="91425" marB="91425"/>
                </a:tc>
                <a:tc>
                  <a:txBody>
                    <a:bodyPr/>
                    <a:lstStyle/>
                    <a:p>
                      <a:pPr marL="0" lvl="0" indent="0" algn="l" rtl="0">
                        <a:spcBef>
                          <a:spcPts val="0"/>
                        </a:spcBef>
                        <a:spcAft>
                          <a:spcPts val="0"/>
                        </a:spcAft>
                        <a:buNone/>
                      </a:pPr>
                      <a:r>
                        <a:rPr lang="en-IN" sz="1100"/>
                        <a:t>Gradient boosting with support for categorical features.</a:t>
                      </a:r>
                      <a:endParaRPr sz="1100"/>
                    </a:p>
                  </a:txBody>
                  <a:tcPr marL="91425" marR="91425" marT="91425" marB="91425"/>
                </a:tc>
                <a:tc>
                  <a:txBody>
                    <a:bodyPr/>
                    <a:lstStyle/>
                    <a:p>
                      <a:pPr marL="0" lvl="0" indent="0" algn="l" rtl="0">
                        <a:spcBef>
                          <a:spcPts val="0"/>
                        </a:spcBef>
                        <a:spcAft>
                          <a:spcPts val="0"/>
                        </a:spcAft>
                        <a:buNone/>
                      </a:pPr>
                      <a:r>
                        <a:rPr lang="en-IN" sz="1100"/>
                        <a:t>Incorporates domain knowledge with rule-based expert systems.</a:t>
                      </a:r>
                      <a:endParaRPr sz="1100"/>
                    </a:p>
                  </a:txBody>
                  <a:tcPr marL="91425" marR="91425" marT="91425" marB="91425"/>
                </a:tc>
                <a:tc>
                  <a:txBody>
                    <a:bodyPr/>
                    <a:lstStyle/>
                    <a:p>
                      <a:pPr marL="0" lvl="0" indent="0" algn="l" rtl="0">
                        <a:spcBef>
                          <a:spcPts val="0"/>
                        </a:spcBef>
                        <a:spcAft>
                          <a:spcPts val="0"/>
                        </a:spcAft>
                        <a:buNone/>
                      </a:pPr>
                      <a:r>
                        <a:rPr lang="en-IN" sz="1100"/>
                        <a:t>Insufficient explanation of model regularization.</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3052</Words>
  <Application>Microsoft Office PowerPoint</Application>
  <PresentationFormat>Widescreen</PresentationFormat>
  <Paragraphs>326</Paragraphs>
  <Slides>27</Slides>
  <Notes>24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Palatino Linotype</vt:lpstr>
      <vt:lpstr>Times New Roman</vt:lpstr>
      <vt:lpstr>Office Theme</vt:lpstr>
      <vt:lpstr>                               The Real-Time Helmet and Triple Riding Detection System with Automated Email Notifications for Enhanced Road Safety </vt:lpstr>
      <vt:lpstr>FLOW OF PRESENTATION</vt:lpstr>
      <vt:lpstr>ABSTRACT</vt:lpstr>
      <vt:lpstr>OBJECTIVE</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PROBLEM DESCRIPTION </vt:lpstr>
      <vt:lpstr>PROPOSED SYSTEM </vt:lpstr>
      <vt:lpstr>                     SYSTEM ARCHITECTURE </vt:lpstr>
      <vt:lpstr>                          WORK FLOW </vt:lpstr>
      <vt:lpstr>        METHODOLOGY/ALGORITHM USED</vt:lpstr>
      <vt:lpstr>Modules Completed </vt:lpstr>
      <vt:lpstr>RESUTLS &amp; DISCUSSION</vt:lpstr>
      <vt:lpstr>                          DEMO VIDEO</vt:lpstr>
      <vt:lpstr>CONCLUSION</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SPECIALIZATION 1 - PROJECT PHASE II – REVIEW-1  Real-Time Helmet and Triple Riding Detection System with Automated Email Notifications for Enhanced Road Safety</dc:title>
  <dc:creator>Menaka D</dc:creator>
  <cp:lastModifiedBy>Sanchai Mani</cp:lastModifiedBy>
  <cp:revision>19</cp:revision>
  <dcterms:created xsi:type="dcterms:W3CDTF">2024-11-09T17:15:56Z</dcterms:created>
  <dcterms:modified xsi:type="dcterms:W3CDTF">2025-06-27T03:02:22Z</dcterms:modified>
</cp:coreProperties>
</file>