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32918400"/>
  <p:notesSz cx="700405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416">
          <p15:clr>
            <a:srgbClr val="A4A3A4"/>
          </p15:clr>
        </p15:guide>
        <p15:guide id="2" pos="10368">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vsIRPvf9IGs7EjTgfuROxE47d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207EDD-B05D-4DF3-A8A0-8ACAD6A4674A}">
  <a:tblStyle styleId="{2E207EDD-B05D-4DF3-A8A0-8ACAD6A4674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1454" y="53"/>
      </p:cViewPr>
      <p:guideLst>
        <p:guide orient="horz" pos="10416"/>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275"/>
            <a:ext cx="4669600" cy="34813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09750"/>
            <a:ext cx="5603225" cy="41776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700400" y="4409750"/>
            <a:ext cx="5603225" cy="4177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1760538" y="696913"/>
            <a:ext cx="3482975"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2"/>
        <p:cNvGrpSpPr/>
        <p:nvPr/>
      </p:nvGrpSpPr>
      <p:grpSpPr>
        <a:xfrm>
          <a:off x="0" y="0"/>
          <a:ext cx="0" cy="0"/>
          <a:chOff x="0" y="0"/>
          <a:chExt cx="0" cy="0"/>
        </a:xfrm>
      </p:grpSpPr>
      <p:sp>
        <p:nvSpPr>
          <p:cNvPr id="13" name="Google Shape;13;p3"/>
          <p:cNvSpPr/>
          <p:nvPr/>
        </p:nvSpPr>
        <p:spPr>
          <a:xfrm>
            <a:off x="-102870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a:solidFill>
                  <a:srgbClr val="7F7F7F"/>
                </a:solidFill>
                <a:latin typeface="Calibri"/>
                <a:ea typeface="Calibri"/>
                <a:cs typeface="Calibri"/>
                <a:sym typeface="Calibri"/>
              </a:rPr>
              <a:t>Poster Print Size:</a:t>
            </a:r>
            <a:endParaRPr sz="7200">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a:solidFill>
                  <a:srgbClr val="7F7F7F"/>
                </a:solidFill>
                <a:latin typeface="Calibri"/>
                <a:ea typeface="Calibri"/>
                <a:cs typeface="Calibri"/>
                <a:sym typeface="Calibri"/>
              </a:rPr>
              <a:t>This poster template is 36” high by 36” wide. It can be used to print any poster with a 1:1 aspect ratio.</a:t>
            </a:r>
            <a:endParaRPr/>
          </a:p>
          <a:p>
            <a:pPr marL="0" marR="0" lvl="0" indent="0" algn="l" rtl="0">
              <a:spcBef>
                <a:spcPts val="1800"/>
              </a:spcBef>
              <a:spcAft>
                <a:spcPts val="0"/>
              </a:spcAft>
              <a:buNone/>
            </a:pPr>
            <a:r>
              <a:rPr lang="en-US" sz="7200">
                <a:solidFill>
                  <a:srgbClr val="7F7F7F"/>
                </a:solidFill>
                <a:latin typeface="Calibri"/>
                <a:ea typeface="Calibri"/>
                <a:cs typeface="Calibri"/>
                <a:sym typeface="Calibri"/>
              </a:rPr>
              <a:t>Placeholders:</a:t>
            </a:r>
            <a:endParaRPr sz="7200">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a:solidFill>
                  <a:srgbClr val="7F7F7F"/>
                </a:solidFill>
                <a:latin typeface="Calibri"/>
                <a:ea typeface="Calibri"/>
                <a:cs typeface="Calibri"/>
                <a:sym typeface="Calibri"/>
              </a:rPr>
              <a:t>You can place digital photos or logo art in your poster file by selecting the </a:t>
            </a:r>
            <a:r>
              <a:rPr lang="en-US" sz="4900" b="1">
                <a:solidFill>
                  <a:srgbClr val="7F7F7F"/>
                </a:solidFill>
                <a:latin typeface="Calibri"/>
                <a:ea typeface="Calibri"/>
                <a:cs typeface="Calibri"/>
                <a:sym typeface="Calibri"/>
              </a:rPr>
              <a:t>Insert, Picture</a:t>
            </a:r>
            <a:r>
              <a:rPr lang="en-US" sz="4900">
                <a:solidFill>
                  <a:srgbClr val="7F7F7F"/>
                </a:solidFill>
                <a:latin typeface="Calibri"/>
                <a:ea typeface="Calibri"/>
                <a:cs typeface="Calibri"/>
                <a:sym typeface="Calibri"/>
              </a:rPr>
              <a:t> command, or by using standard copy &amp; paste. For best results, all graphic elements should be at least </a:t>
            </a:r>
            <a:r>
              <a:rPr lang="en-US" sz="4900" b="1">
                <a:solidFill>
                  <a:srgbClr val="7F7F7F"/>
                </a:solidFill>
                <a:latin typeface="Calibri"/>
                <a:ea typeface="Calibri"/>
                <a:cs typeface="Calibri"/>
                <a:sym typeface="Calibri"/>
              </a:rPr>
              <a:t>150-200 pixels per inch in their final printed size</a:t>
            </a:r>
            <a:r>
              <a:rPr lang="en-US" sz="4900">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a:solidFill>
                  <a:srgbClr val="7F7F7F"/>
                </a:solidFill>
                <a:latin typeface="Calibri"/>
                <a:ea typeface="Calibri"/>
                <a:cs typeface="Calibri"/>
                <a:sym typeface="Calibri"/>
              </a:rPr>
            </a:br>
            <a:r>
              <a:rPr lang="en-US" sz="3600">
                <a:solidFill>
                  <a:srgbClr val="7F7F7F"/>
                </a:solidFill>
                <a:latin typeface="Calibri"/>
                <a:ea typeface="Calibri"/>
                <a:cs typeface="Calibri"/>
                <a:sym typeface="Calibri"/>
              </a:rPr>
              <a:t>[This sidebar area does not print.]</a:t>
            </a:r>
            <a:endParaRPr/>
          </a:p>
        </p:txBody>
      </p:sp>
      <p:grpSp>
        <p:nvGrpSpPr>
          <p:cNvPr id="14" name="Google Shape;14;p3"/>
          <p:cNvGrpSpPr/>
          <p:nvPr/>
        </p:nvGrpSpPr>
        <p:grpSpPr>
          <a:xfrm>
            <a:off x="33604200" y="0"/>
            <a:ext cx="9601200" cy="32918399"/>
            <a:chOff x="33832800" y="0"/>
            <a:chExt cx="12801600" cy="43891199"/>
          </a:xfrm>
        </p:grpSpPr>
        <p:sp>
          <p:nvSpPr>
            <p:cNvPr id="15" name="Google Shape;15;p3"/>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a:solidFill>
                    <a:srgbClr val="7F7F7F"/>
                  </a:solidFill>
                  <a:latin typeface="Calibri"/>
                  <a:ea typeface="Calibri"/>
                  <a:cs typeface="Calibri"/>
                  <a:sym typeface="Calibri"/>
                </a:rPr>
                <a:t>Change Color Theme:</a:t>
              </a:r>
              <a:endParaRPr sz="7200">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a:solidFill>
                    <a:srgbClr val="7F7F7F"/>
                  </a:solidFill>
                  <a:latin typeface="Calibri"/>
                  <a:ea typeface="Calibri"/>
                  <a:cs typeface="Calibri"/>
                  <a:sym typeface="Calibri"/>
                </a:rPr>
                <a:t>To change the color theme, select the </a:t>
              </a:r>
              <a:r>
                <a:rPr lang="en-US" sz="4900" b="1">
                  <a:solidFill>
                    <a:srgbClr val="7F7F7F"/>
                  </a:solidFill>
                  <a:latin typeface="Calibri"/>
                  <a:ea typeface="Calibri"/>
                  <a:cs typeface="Calibri"/>
                  <a:sym typeface="Calibri"/>
                </a:rPr>
                <a:t>Design</a:t>
              </a:r>
              <a:r>
                <a:rPr lang="en-US" sz="4900">
                  <a:solidFill>
                    <a:srgbClr val="7F7F7F"/>
                  </a:solidFill>
                  <a:latin typeface="Calibri"/>
                  <a:ea typeface="Calibri"/>
                  <a:cs typeface="Calibri"/>
                  <a:sym typeface="Calibri"/>
                </a:rPr>
                <a:t> tab, then select the </a:t>
              </a:r>
              <a:r>
                <a:rPr lang="en-US" sz="4900" b="1">
                  <a:solidFill>
                    <a:srgbClr val="7F7F7F"/>
                  </a:solidFill>
                  <a:latin typeface="Calibri"/>
                  <a:ea typeface="Calibri"/>
                  <a:cs typeface="Calibri"/>
                  <a:sym typeface="Calibri"/>
                </a:rPr>
                <a:t>Colors</a:t>
              </a:r>
              <a:r>
                <a:rPr lang="en-US" sz="4900">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a:solidFill>
                  <a:srgbClr val="7F7F7F"/>
                </a:solidFill>
                <a:latin typeface="Calibri"/>
                <a:ea typeface="Calibri"/>
                <a:cs typeface="Calibri"/>
                <a:sym typeface="Calibri"/>
              </a:endParaRPr>
            </a:p>
            <a:p>
              <a:pPr marL="0" marR="0" lvl="0" indent="0" algn="l" rtl="0">
                <a:spcBef>
                  <a:spcPts val="1800"/>
                </a:spcBef>
                <a:spcAft>
                  <a:spcPts val="0"/>
                </a:spcAft>
                <a:buNone/>
              </a:pPr>
              <a:endParaRPr sz="4900">
                <a:solidFill>
                  <a:srgbClr val="7F7F7F"/>
                </a:solidFill>
                <a:latin typeface="Calibri"/>
                <a:ea typeface="Calibri"/>
                <a:cs typeface="Calibri"/>
                <a:sym typeface="Calibri"/>
              </a:endParaRPr>
            </a:p>
            <a:p>
              <a:pPr marL="0" marR="0" lvl="0" indent="0" algn="l" rtl="0">
                <a:spcBef>
                  <a:spcPts val="1800"/>
                </a:spcBef>
                <a:spcAft>
                  <a:spcPts val="0"/>
                </a:spcAft>
                <a:buNone/>
              </a:pPr>
              <a:endParaRPr sz="4900">
                <a:solidFill>
                  <a:srgbClr val="7F7F7F"/>
                </a:solidFill>
                <a:latin typeface="Calibri"/>
                <a:ea typeface="Calibri"/>
                <a:cs typeface="Calibri"/>
                <a:sym typeface="Calibri"/>
              </a:endParaRPr>
            </a:p>
            <a:p>
              <a:pPr marL="0" marR="0" lvl="0" indent="0" algn="l" rtl="0">
                <a:spcBef>
                  <a:spcPts val="1800"/>
                </a:spcBef>
                <a:spcAft>
                  <a:spcPts val="0"/>
                </a:spcAft>
                <a:buNone/>
              </a:pPr>
              <a:endParaRPr sz="4900">
                <a:solidFill>
                  <a:srgbClr val="7F7F7F"/>
                </a:solidFill>
                <a:latin typeface="Calibri"/>
                <a:ea typeface="Calibri"/>
                <a:cs typeface="Calibri"/>
                <a:sym typeface="Calibri"/>
              </a:endParaRPr>
            </a:p>
            <a:p>
              <a:pPr marL="0" marR="0" lvl="0" indent="0" algn="l" rtl="0">
                <a:spcBef>
                  <a:spcPts val="1800"/>
                </a:spcBef>
                <a:spcAft>
                  <a:spcPts val="0"/>
                </a:spcAft>
                <a:buNone/>
              </a:pPr>
              <a:endParaRPr sz="4900">
                <a:solidFill>
                  <a:srgbClr val="7F7F7F"/>
                </a:solidFill>
                <a:latin typeface="Calibri"/>
                <a:ea typeface="Calibri"/>
                <a:cs typeface="Calibri"/>
                <a:sym typeface="Calibri"/>
              </a:endParaRPr>
            </a:p>
            <a:p>
              <a:pPr marL="0" marR="0" lvl="0" indent="0" algn="l" rtl="0">
                <a:spcBef>
                  <a:spcPts val="1800"/>
                </a:spcBef>
                <a:spcAft>
                  <a:spcPts val="0"/>
                </a:spcAft>
                <a:buNone/>
              </a:pPr>
              <a:endParaRPr sz="4900">
                <a:solidFill>
                  <a:srgbClr val="7F7F7F"/>
                </a:solidFill>
                <a:latin typeface="Calibri"/>
                <a:ea typeface="Calibri"/>
                <a:cs typeface="Calibri"/>
                <a:sym typeface="Calibri"/>
              </a:endParaRPr>
            </a:p>
            <a:p>
              <a:pPr marL="0" marR="0" lvl="0" indent="0" algn="l" rtl="0">
                <a:spcBef>
                  <a:spcPts val="1800"/>
                </a:spcBef>
                <a:spcAft>
                  <a:spcPts val="0"/>
                </a:spcAft>
                <a:buNone/>
              </a:pPr>
              <a:endParaRPr sz="4900">
                <a:solidFill>
                  <a:srgbClr val="7F7F7F"/>
                </a:solidFill>
                <a:latin typeface="Calibri"/>
                <a:ea typeface="Calibri"/>
                <a:cs typeface="Calibri"/>
                <a:sym typeface="Calibri"/>
              </a:endParaRPr>
            </a:p>
            <a:p>
              <a:pPr marL="0" marR="0" lvl="0" indent="0" algn="l" rtl="0">
                <a:spcBef>
                  <a:spcPts val="1800"/>
                </a:spcBef>
                <a:spcAft>
                  <a:spcPts val="0"/>
                </a:spcAft>
                <a:buNone/>
              </a:pPr>
              <a:endParaRPr sz="4900">
                <a:solidFill>
                  <a:srgbClr val="7F7F7F"/>
                </a:solidFill>
                <a:latin typeface="Calibri"/>
                <a:ea typeface="Calibri"/>
                <a:cs typeface="Calibri"/>
                <a:sym typeface="Calibri"/>
              </a:endParaRPr>
            </a:p>
            <a:p>
              <a:pPr marL="0" marR="0" lvl="0" indent="0" algn="l" rtl="0">
                <a:spcBef>
                  <a:spcPts val="1800"/>
                </a:spcBef>
                <a:spcAft>
                  <a:spcPts val="0"/>
                </a:spcAft>
                <a:buNone/>
              </a:pPr>
              <a:endParaRPr sz="4900">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a:solidFill>
                    <a:srgbClr val="7F7F7F"/>
                  </a:solidFill>
                  <a:latin typeface="Calibri"/>
                  <a:ea typeface="Calibri"/>
                  <a:cs typeface="Calibri"/>
                  <a:sym typeface="Calibri"/>
                </a:rPr>
                <a:t>Once your poster file is ready, visit </a:t>
              </a:r>
              <a:r>
                <a:rPr lang="en-US" sz="4900" b="1">
                  <a:solidFill>
                    <a:srgbClr val="7F7F7F"/>
                  </a:solidFill>
                  <a:latin typeface="Calibri"/>
                  <a:ea typeface="Calibri"/>
                  <a:cs typeface="Calibri"/>
                  <a:sym typeface="Calibri"/>
                </a:rPr>
                <a:t>www.genigraphics.com</a:t>
              </a:r>
              <a:r>
                <a:rPr lang="en-US" sz="4900">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a:solidFill>
                    <a:srgbClr val="7F7F7F"/>
                  </a:solidFill>
                  <a:latin typeface="Calibri"/>
                  <a:ea typeface="Calibri"/>
                  <a:cs typeface="Calibri"/>
                  <a:sym typeface="Calibri"/>
                </a:rPr>
                <a:t>US and Canada:  1-800-790-4001</a:t>
              </a:r>
              <a:br>
                <a:rPr lang="en-US" sz="4900">
                  <a:solidFill>
                    <a:srgbClr val="7F7F7F"/>
                  </a:solidFill>
                  <a:latin typeface="Calibri"/>
                  <a:ea typeface="Calibri"/>
                  <a:cs typeface="Calibri"/>
                  <a:sym typeface="Calibri"/>
                </a:rPr>
              </a:br>
              <a:r>
                <a:rPr lang="en-US" sz="4900">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a:solidFill>
                    <a:srgbClr val="7F7F7F"/>
                  </a:solidFill>
                  <a:latin typeface="Calibri"/>
                  <a:ea typeface="Calibri"/>
                  <a:cs typeface="Calibri"/>
                  <a:sym typeface="Calibri"/>
                </a:rPr>
              </a:br>
              <a:r>
                <a:rPr lang="en-US" sz="3600">
                  <a:solidFill>
                    <a:srgbClr val="7F7F7F"/>
                  </a:solidFill>
                  <a:latin typeface="Calibri"/>
                  <a:ea typeface="Calibri"/>
                  <a:cs typeface="Calibri"/>
                  <a:sym typeface="Calibri"/>
                </a:rPr>
                <a:t>[This sidebar area does not print.]</a:t>
              </a:r>
              <a:endParaRPr/>
            </a:p>
          </p:txBody>
        </p:sp>
        <p:pic>
          <p:nvPicPr>
            <p:cNvPr id="16" name="Google Shape;16;p3"/>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p:nvPr/>
        </p:nvSpPr>
        <p:spPr>
          <a:xfrm>
            <a:off x="0" y="4572000"/>
            <a:ext cx="6583680" cy="28346400"/>
          </a:xfrm>
          <a:prstGeom prst="rect">
            <a:avLst/>
          </a:prstGeom>
          <a:solidFill>
            <a:srgbClr val="366092"/>
          </a:solidFill>
          <a:ln>
            <a:noFill/>
          </a:ln>
        </p:spPr>
        <p:txBody>
          <a:bodyPr spcFirstLastPara="1" wrap="square" lIns="342850" tIns="171425" rIns="342850" bIns="342850" anchor="t" anchorCtr="0">
            <a:noAutofit/>
          </a:bodyPr>
          <a:lstStyle/>
          <a:p>
            <a:pPr marL="0" marR="0" lvl="0" indent="0" algn="ctr"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7" name="Google Shape;7;p2"/>
          <p:cNvSpPr/>
          <p:nvPr/>
        </p:nvSpPr>
        <p:spPr>
          <a:xfrm>
            <a:off x="6583680" y="1"/>
            <a:ext cx="26334721" cy="4572000"/>
          </a:xfrm>
          <a:prstGeom prst="rect">
            <a:avLst/>
          </a:prstGeom>
          <a:solidFill>
            <a:srgbClr val="366092"/>
          </a:solidFill>
          <a:ln>
            <a:noFill/>
          </a:ln>
        </p:spPr>
        <p:txBody>
          <a:bodyPr spcFirstLastPara="1" wrap="square" lIns="374050" tIns="374050" rIns="374050" bIns="374050" anchor="t" anchorCtr="0">
            <a:noAutofit/>
          </a:bodyPr>
          <a:lstStyle/>
          <a:p>
            <a:pPr marL="0" marR="0" lvl="0" indent="0" algn="l" rtl="0">
              <a:spcBef>
                <a:spcPts val="0"/>
              </a:spcBef>
              <a:spcAft>
                <a:spcPts val="0"/>
              </a:spcAft>
              <a:buNone/>
            </a:pPr>
            <a:endParaRPr sz="2600">
              <a:solidFill>
                <a:schemeClr val="dk1"/>
              </a:solidFill>
              <a:latin typeface="Calibri"/>
              <a:ea typeface="Calibri"/>
              <a:cs typeface="Calibri"/>
              <a:sym typeface="Calibri"/>
            </a:endParaRPr>
          </a:p>
        </p:txBody>
      </p:sp>
      <p:sp>
        <p:nvSpPr>
          <p:cNvPr id="8" name="Google Shape;8;p2"/>
          <p:cNvSpPr/>
          <p:nvPr/>
        </p:nvSpPr>
        <p:spPr>
          <a:xfrm>
            <a:off x="6583680" y="4572000"/>
            <a:ext cx="26334721" cy="28346400"/>
          </a:xfrm>
          <a:prstGeom prst="rect">
            <a:avLst/>
          </a:prstGeom>
          <a:solidFill>
            <a:schemeClr val="lt2"/>
          </a:solidFill>
          <a:ln>
            <a:noFill/>
          </a:ln>
        </p:spPr>
        <p:txBody>
          <a:bodyPr spcFirstLastPara="1" wrap="square" lIns="374050" tIns="374050" rIns="374050" bIns="374050" anchor="t" anchorCtr="0">
            <a:noAutofit/>
          </a:bodyPr>
          <a:lstStyle/>
          <a:p>
            <a:pPr marL="0" marR="0" lvl="0" indent="0" algn="l" rtl="0">
              <a:spcBef>
                <a:spcPts val="0"/>
              </a:spcBef>
              <a:spcAft>
                <a:spcPts val="0"/>
              </a:spcAft>
              <a:buNone/>
            </a:pPr>
            <a:endParaRPr sz="2600">
              <a:solidFill>
                <a:schemeClr val="dk1"/>
              </a:solidFill>
              <a:latin typeface="Calibri"/>
              <a:ea typeface="Calibri"/>
              <a:cs typeface="Calibri"/>
              <a:sym typeface="Calibri"/>
            </a:endParaRPr>
          </a:p>
        </p:txBody>
      </p:sp>
      <p:cxnSp>
        <p:nvCxnSpPr>
          <p:cNvPr id="9" name="Google Shape;9;p2"/>
          <p:cNvCxnSpPr/>
          <p:nvPr/>
        </p:nvCxnSpPr>
        <p:spPr>
          <a:xfrm>
            <a:off x="6583680" y="0"/>
            <a:ext cx="0" cy="32918401"/>
          </a:xfrm>
          <a:prstGeom prst="straightConnector1">
            <a:avLst/>
          </a:prstGeom>
          <a:noFill/>
          <a:ln w="76200" cap="flat" cmpd="sng">
            <a:solidFill>
              <a:schemeClr val="dk1"/>
            </a:solidFill>
            <a:prstDash val="solid"/>
            <a:round/>
            <a:headEnd type="none" w="med" len="med"/>
            <a:tailEnd type="none" w="med" len="med"/>
          </a:ln>
        </p:spPr>
      </p:cxnSp>
      <p:cxnSp>
        <p:nvCxnSpPr>
          <p:cNvPr id="10" name="Google Shape;10;p2"/>
          <p:cNvCxnSpPr/>
          <p:nvPr/>
        </p:nvCxnSpPr>
        <p:spPr>
          <a:xfrm>
            <a:off x="0" y="4572000"/>
            <a:ext cx="32918401" cy="0"/>
          </a:xfrm>
          <a:prstGeom prst="straightConnector1">
            <a:avLst/>
          </a:prstGeom>
          <a:noFill/>
          <a:ln w="76200" cap="flat" cmpd="sng">
            <a:solidFill>
              <a:schemeClr val="dk1"/>
            </a:solidFill>
            <a:prstDash val="solid"/>
            <a:round/>
            <a:headEnd type="none" w="med" len="med"/>
            <a:tailEnd type="none" w="med" len="med"/>
          </a:ln>
        </p:spPr>
      </p:cxnSp>
      <p:pic>
        <p:nvPicPr>
          <p:cNvPr id="11" name="Google Shape;11;p2"/>
          <p:cNvPicPr preferRelativeResize="0"/>
          <p:nvPr/>
        </p:nvPicPr>
        <p:blipFill rotWithShape="1">
          <a:blip r:embed="rId3">
            <a:alphaModFix/>
          </a:blip>
          <a:srcRect/>
          <a:stretch/>
        </p:blipFill>
        <p:spPr>
          <a:xfrm>
            <a:off x="27432000" y="32613600"/>
            <a:ext cx="5297435" cy="1859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sp>
        <p:nvSpPr>
          <p:cNvPr id="21" name="Google Shape;21;p1"/>
          <p:cNvSpPr txBox="1"/>
          <p:nvPr/>
        </p:nvSpPr>
        <p:spPr>
          <a:xfrm>
            <a:off x="6583680" y="0"/>
            <a:ext cx="26334721" cy="2286000"/>
          </a:xfrm>
          <a:prstGeom prst="rect">
            <a:avLst/>
          </a:prstGeom>
          <a:noFill/>
          <a:ln>
            <a:noFill/>
          </a:ln>
        </p:spPr>
        <p:txBody>
          <a:bodyPr spcFirstLastPara="1" wrap="square" lIns="342850" tIns="685725" rIns="342850" bIns="342850" anchor="ctr" anchorCtr="1">
            <a:noAutofit/>
          </a:bodyPr>
          <a:lstStyle/>
          <a:p>
            <a:pPr marL="0" marR="0" lvl="0" indent="0" algn="ctr" rtl="0">
              <a:spcBef>
                <a:spcPts val="0"/>
              </a:spcBef>
              <a:spcAft>
                <a:spcPts val="0"/>
              </a:spcAft>
              <a:buNone/>
            </a:pPr>
            <a:r>
              <a:rPr lang="en-US" sz="8000" b="1" dirty="0">
                <a:solidFill>
                  <a:schemeClr val="lt1"/>
                </a:solidFill>
                <a:latin typeface="Calibri"/>
                <a:ea typeface="Calibri"/>
                <a:cs typeface="Calibri"/>
                <a:sym typeface="Calibri"/>
              </a:rPr>
              <a:t>Finger Millet (Ragi) Price Prediction using RNN</a:t>
            </a:r>
            <a:endParaRPr sz="8000" b="1" dirty="0">
              <a:solidFill>
                <a:schemeClr val="lt1"/>
              </a:solidFill>
              <a:latin typeface="Calibri"/>
              <a:ea typeface="Calibri"/>
              <a:cs typeface="Calibri"/>
              <a:sym typeface="Calibri"/>
            </a:endParaRPr>
          </a:p>
        </p:txBody>
      </p:sp>
      <p:sp>
        <p:nvSpPr>
          <p:cNvPr id="22" name="Google Shape;22;p1"/>
          <p:cNvSpPr txBox="1"/>
          <p:nvPr/>
        </p:nvSpPr>
        <p:spPr>
          <a:xfrm>
            <a:off x="6583680" y="2574348"/>
            <a:ext cx="26334721" cy="1769052"/>
          </a:xfrm>
          <a:prstGeom prst="rect">
            <a:avLst/>
          </a:prstGeom>
          <a:noFill/>
          <a:ln>
            <a:noFill/>
          </a:ln>
        </p:spPr>
        <p:txBody>
          <a:bodyPr spcFirstLastPara="1" wrap="square" lIns="342850" tIns="342850" rIns="342850" bIns="342850" anchor="ctr" anchorCtr="1">
            <a:noAutofit/>
          </a:bodyPr>
          <a:lstStyle/>
          <a:p>
            <a:pPr marL="0" marR="0" lvl="0" indent="0" algn="ctr" rtl="0">
              <a:spcBef>
                <a:spcPts val="0"/>
              </a:spcBef>
              <a:spcAft>
                <a:spcPts val="0"/>
              </a:spcAft>
              <a:buNone/>
            </a:pPr>
            <a:r>
              <a:rPr lang="en-US" sz="4400" dirty="0">
                <a:solidFill>
                  <a:schemeClr val="lt1"/>
                </a:solidFill>
                <a:latin typeface="Calibri"/>
                <a:ea typeface="Calibri"/>
                <a:cs typeface="Calibri"/>
                <a:sym typeface="Calibri"/>
              </a:rPr>
              <a:t>Narayana D, Abdul Sheraz K R, Naveen Kumar Thippirishetty, Pradeep </a:t>
            </a:r>
            <a:r>
              <a:rPr lang="en-US" sz="4400" dirty="0" err="1">
                <a:solidFill>
                  <a:schemeClr val="lt1"/>
                </a:solidFill>
                <a:latin typeface="Calibri"/>
                <a:ea typeface="Calibri"/>
                <a:cs typeface="Calibri"/>
                <a:sym typeface="Calibri"/>
              </a:rPr>
              <a:t>Sanchana</a:t>
            </a:r>
            <a:r>
              <a:rPr lang="en-US" sz="4400" dirty="0">
                <a:solidFill>
                  <a:schemeClr val="lt1"/>
                </a:solidFill>
                <a:latin typeface="Calibri"/>
                <a:ea typeface="Calibri"/>
                <a:cs typeface="Calibri"/>
                <a:sym typeface="Calibri"/>
              </a:rPr>
              <a:t>, </a:t>
            </a:r>
          </a:p>
          <a:p>
            <a:pPr marL="0" marR="0" lvl="0" indent="0" algn="ctr" rtl="0">
              <a:spcBef>
                <a:spcPts val="0"/>
              </a:spcBef>
              <a:spcAft>
                <a:spcPts val="0"/>
              </a:spcAft>
              <a:buNone/>
            </a:pPr>
            <a:r>
              <a:rPr lang="en-US" sz="4400" dirty="0">
                <a:solidFill>
                  <a:schemeClr val="lt1"/>
                </a:solidFill>
                <a:latin typeface="Calibri"/>
                <a:ea typeface="Calibri"/>
                <a:cs typeface="Calibri"/>
                <a:sym typeface="Calibri"/>
              </a:rPr>
              <a:t>Sandesh Ramesh Kannur, Vaishnavi K  from Great Lakes Institute of Management</a:t>
            </a:r>
          </a:p>
        </p:txBody>
      </p:sp>
      <p:sp>
        <p:nvSpPr>
          <p:cNvPr id="23" name="Google Shape;23;p1"/>
          <p:cNvSpPr txBox="1"/>
          <p:nvPr/>
        </p:nvSpPr>
        <p:spPr>
          <a:xfrm>
            <a:off x="7269480" y="4638502"/>
            <a:ext cx="7772400" cy="897775"/>
          </a:xfrm>
          <a:prstGeom prst="rect">
            <a:avLst/>
          </a:prstGeom>
          <a:noFill/>
          <a:ln>
            <a:noFill/>
          </a:ln>
        </p:spPr>
        <p:txBody>
          <a:bodyPr spcFirstLastPara="1" wrap="square" lIns="171425" tIns="171425" rIns="171425" bIns="171425" anchor="ctr" anchorCtr="1">
            <a:noAutofit/>
          </a:bodyPr>
          <a:lstStyle/>
          <a:p>
            <a:pPr marL="0" marR="0" lvl="0" indent="0" algn="l" rtl="0">
              <a:spcBef>
                <a:spcPts val="0"/>
              </a:spcBef>
              <a:spcAft>
                <a:spcPts val="0"/>
              </a:spcAft>
              <a:buNone/>
            </a:pPr>
            <a:r>
              <a:rPr lang="en-US" sz="4400" b="1">
                <a:solidFill>
                  <a:srgbClr val="244061"/>
                </a:solidFill>
                <a:latin typeface="Calibri"/>
                <a:ea typeface="Calibri"/>
                <a:cs typeface="Calibri"/>
                <a:sym typeface="Calibri"/>
              </a:rPr>
              <a:t>INTRODUCTION</a:t>
            </a:r>
            <a:endParaRPr/>
          </a:p>
        </p:txBody>
      </p:sp>
      <p:sp>
        <p:nvSpPr>
          <p:cNvPr id="24" name="Google Shape;24;p1"/>
          <p:cNvSpPr txBox="1"/>
          <p:nvPr/>
        </p:nvSpPr>
        <p:spPr>
          <a:xfrm>
            <a:off x="24460200" y="4638502"/>
            <a:ext cx="7772400" cy="897775"/>
          </a:xfrm>
          <a:prstGeom prst="rect">
            <a:avLst/>
          </a:prstGeom>
          <a:noFill/>
          <a:ln>
            <a:noFill/>
          </a:ln>
        </p:spPr>
        <p:txBody>
          <a:bodyPr spcFirstLastPara="1" wrap="square" lIns="171425" tIns="171425" rIns="171425" bIns="171425" anchor="ctr" anchorCtr="1">
            <a:noAutofit/>
          </a:bodyPr>
          <a:lstStyle/>
          <a:p>
            <a:pPr marL="0" marR="0" lvl="0" indent="0" algn="l" rtl="0">
              <a:spcBef>
                <a:spcPts val="0"/>
              </a:spcBef>
              <a:spcAft>
                <a:spcPts val="0"/>
              </a:spcAft>
              <a:buNone/>
            </a:pPr>
            <a:r>
              <a:rPr lang="en-US" sz="4400" b="1">
                <a:solidFill>
                  <a:srgbClr val="244061"/>
                </a:solidFill>
                <a:latin typeface="Calibri"/>
                <a:ea typeface="Calibri"/>
                <a:cs typeface="Calibri"/>
                <a:sym typeface="Calibri"/>
              </a:rPr>
              <a:t>DISCUSSION</a:t>
            </a:r>
            <a:endParaRPr/>
          </a:p>
        </p:txBody>
      </p:sp>
      <p:sp>
        <p:nvSpPr>
          <p:cNvPr id="25" name="Google Shape;25;p1"/>
          <p:cNvSpPr txBox="1"/>
          <p:nvPr/>
        </p:nvSpPr>
        <p:spPr>
          <a:xfrm>
            <a:off x="15294866" y="10239201"/>
            <a:ext cx="8851392" cy="897775"/>
          </a:xfrm>
          <a:prstGeom prst="rect">
            <a:avLst/>
          </a:prstGeom>
          <a:noFill/>
          <a:ln>
            <a:noFill/>
          </a:ln>
        </p:spPr>
        <p:txBody>
          <a:bodyPr spcFirstLastPara="1" wrap="square" lIns="171425" tIns="171425" rIns="171425" bIns="171425" anchor="ctr" anchorCtr="1">
            <a:noAutofit/>
          </a:bodyPr>
          <a:lstStyle/>
          <a:p>
            <a:pPr marL="0" marR="0" lvl="0" indent="0" algn="l" rtl="0">
              <a:spcBef>
                <a:spcPts val="0"/>
              </a:spcBef>
              <a:spcAft>
                <a:spcPts val="0"/>
              </a:spcAft>
              <a:buNone/>
            </a:pPr>
            <a:r>
              <a:rPr lang="en-US" sz="4400" b="1" dirty="0">
                <a:solidFill>
                  <a:srgbClr val="244061"/>
                </a:solidFill>
                <a:latin typeface="Calibri"/>
                <a:ea typeface="Calibri"/>
                <a:cs typeface="Calibri"/>
                <a:sym typeface="Calibri"/>
              </a:rPr>
              <a:t>RESULTS</a:t>
            </a:r>
            <a:endParaRPr dirty="0"/>
          </a:p>
        </p:txBody>
      </p:sp>
      <p:sp>
        <p:nvSpPr>
          <p:cNvPr id="28" name="Google Shape;28;p1"/>
          <p:cNvSpPr txBox="1"/>
          <p:nvPr/>
        </p:nvSpPr>
        <p:spPr>
          <a:xfrm>
            <a:off x="457200" y="4638502"/>
            <a:ext cx="5669280" cy="897775"/>
          </a:xfrm>
          <a:prstGeom prst="rect">
            <a:avLst/>
          </a:prstGeom>
          <a:noFill/>
          <a:ln>
            <a:noFill/>
          </a:ln>
        </p:spPr>
        <p:txBody>
          <a:bodyPr spcFirstLastPara="1" wrap="square" lIns="171425" tIns="171425" rIns="171425" bIns="171425" anchor="ctr" anchorCtr="0">
            <a:noAutofit/>
          </a:bodyPr>
          <a:lstStyle/>
          <a:p>
            <a:pPr marL="0" marR="0" lvl="0" indent="0" algn="l" rtl="0">
              <a:spcBef>
                <a:spcPts val="0"/>
              </a:spcBef>
              <a:spcAft>
                <a:spcPts val="0"/>
              </a:spcAft>
              <a:buNone/>
            </a:pPr>
            <a:r>
              <a:rPr lang="en-US" sz="4400">
                <a:solidFill>
                  <a:schemeClr val="lt1"/>
                </a:solidFill>
                <a:latin typeface="Calibri"/>
                <a:ea typeface="Calibri"/>
                <a:cs typeface="Calibri"/>
                <a:sym typeface="Calibri"/>
              </a:rPr>
              <a:t>ABSTRACT</a:t>
            </a:r>
            <a:endParaRPr/>
          </a:p>
        </p:txBody>
      </p:sp>
      <p:sp>
        <p:nvSpPr>
          <p:cNvPr id="29" name="Google Shape;29;p1"/>
          <p:cNvSpPr txBox="1"/>
          <p:nvPr/>
        </p:nvSpPr>
        <p:spPr>
          <a:xfrm>
            <a:off x="7158499" y="15858605"/>
            <a:ext cx="7772400" cy="897775"/>
          </a:xfrm>
          <a:prstGeom prst="rect">
            <a:avLst/>
          </a:prstGeom>
          <a:noFill/>
          <a:ln>
            <a:noFill/>
          </a:ln>
        </p:spPr>
        <p:txBody>
          <a:bodyPr spcFirstLastPara="1" wrap="square" lIns="171425" tIns="171425" rIns="171425" bIns="171425" anchor="ctr" anchorCtr="1">
            <a:noAutofit/>
          </a:bodyPr>
          <a:lstStyle/>
          <a:p>
            <a:pPr marL="0" marR="0" lvl="0" indent="0" algn="l" rtl="0">
              <a:spcBef>
                <a:spcPts val="0"/>
              </a:spcBef>
              <a:spcAft>
                <a:spcPts val="0"/>
              </a:spcAft>
              <a:buNone/>
            </a:pPr>
            <a:r>
              <a:rPr lang="en-US" sz="4400" b="1">
                <a:solidFill>
                  <a:srgbClr val="244061"/>
                </a:solidFill>
                <a:latin typeface="Calibri"/>
                <a:ea typeface="Calibri"/>
                <a:cs typeface="Calibri"/>
                <a:sym typeface="Calibri"/>
              </a:rPr>
              <a:t>METHODS AND MATERIALS</a:t>
            </a:r>
            <a:endParaRPr/>
          </a:p>
        </p:txBody>
      </p:sp>
      <p:sp>
        <p:nvSpPr>
          <p:cNvPr id="30" name="Google Shape;30;p1"/>
          <p:cNvSpPr txBox="1"/>
          <p:nvPr/>
        </p:nvSpPr>
        <p:spPr>
          <a:xfrm>
            <a:off x="24460200" y="7524750"/>
            <a:ext cx="7772400" cy="897775"/>
          </a:xfrm>
          <a:prstGeom prst="rect">
            <a:avLst/>
          </a:prstGeom>
          <a:noFill/>
          <a:ln>
            <a:noFill/>
          </a:ln>
        </p:spPr>
        <p:txBody>
          <a:bodyPr spcFirstLastPara="1" wrap="square" lIns="171425" tIns="171425" rIns="171425" bIns="171425" anchor="ctr" anchorCtr="1">
            <a:noAutofit/>
          </a:bodyPr>
          <a:lstStyle/>
          <a:p>
            <a:pPr marL="0" marR="0" lvl="0" indent="0" algn="l" rtl="0">
              <a:spcBef>
                <a:spcPts val="0"/>
              </a:spcBef>
              <a:spcAft>
                <a:spcPts val="0"/>
              </a:spcAft>
              <a:buNone/>
            </a:pPr>
            <a:r>
              <a:rPr lang="en-US" sz="4400" b="1">
                <a:solidFill>
                  <a:srgbClr val="244061"/>
                </a:solidFill>
                <a:latin typeface="Calibri"/>
                <a:ea typeface="Calibri"/>
                <a:cs typeface="Calibri"/>
                <a:sym typeface="Calibri"/>
              </a:rPr>
              <a:t>CONCLUSIONS</a:t>
            </a:r>
            <a:endParaRPr/>
          </a:p>
        </p:txBody>
      </p:sp>
      <p:sp>
        <p:nvSpPr>
          <p:cNvPr id="31" name="Google Shape;31;p1"/>
          <p:cNvSpPr txBox="1"/>
          <p:nvPr/>
        </p:nvSpPr>
        <p:spPr>
          <a:xfrm>
            <a:off x="24536400" y="16111000"/>
            <a:ext cx="7772400" cy="897775"/>
          </a:xfrm>
          <a:prstGeom prst="rect">
            <a:avLst/>
          </a:prstGeom>
          <a:noFill/>
          <a:ln>
            <a:noFill/>
          </a:ln>
        </p:spPr>
        <p:txBody>
          <a:bodyPr spcFirstLastPara="1" wrap="square" lIns="171425" tIns="171425" rIns="171425" bIns="171425" anchor="ctr" anchorCtr="1">
            <a:noAutofit/>
          </a:bodyPr>
          <a:lstStyle/>
          <a:p>
            <a:pPr marL="0" marR="0" lvl="0" indent="0" algn="l" rtl="0">
              <a:spcBef>
                <a:spcPts val="0"/>
              </a:spcBef>
              <a:spcAft>
                <a:spcPts val="0"/>
              </a:spcAft>
              <a:buNone/>
            </a:pPr>
            <a:r>
              <a:rPr lang="en-US" sz="4400" b="1">
                <a:solidFill>
                  <a:srgbClr val="244061"/>
                </a:solidFill>
                <a:latin typeface="Calibri"/>
                <a:ea typeface="Calibri"/>
                <a:cs typeface="Calibri"/>
                <a:sym typeface="Calibri"/>
              </a:rPr>
              <a:t>REFERENCES</a:t>
            </a:r>
            <a:endParaRPr/>
          </a:p>
        </p:txBody>
      </p:sp>
      <p:sp>
        <p:nvSpPr>
          <p:cNvPr id="32" name="Google Shape;32;p1"/>
          <p:cNvSpPr txBox="1"/>
          <p:nvPr/>
        </p:nvSpPr>
        <p:spPr>
          <a:xfrm>
            <a:off x="457200" y="28651200"/>
            <a:ext cx="5669280" cy="897775"/>
          </a:xfrm>
          <a:prstGeom prst="rect">
            <a:avLst/>
          </a:prstGeom>
          <a:noFill/>
          <a:ln>
            <a:noFill/>
          </a:ln>
        </p:spPr>
        <p:txBody>
          <a:bodyPr spcFirstLastPara="1" wrap="square" lIns="171425" tIns="171425" rIns="171425" bIns="171425" anchor="ctr" anchorCtr="0">
            <a:noAutofit/>
          </a:bodyPr>
          <a:lstStyle/>
          <a:p>
            <a:pPr marL="0" marR="0" lvl="0" indent="0" algn="l" rtl="0">
              <a:spcBef>
                <a:spcPts val="0"/>
              </a:spcBef>
              <a:spcAft>
                <a:spcPts val="0"/>
              </a:spcAft>
              <a:buNone/>
            </a:pPr>
            <a:r>
              <a:rPr lang="en-US" sz="4400">
                <a:solidFill>
                  <a:schemeClr val="lt1"/>
                </a:solidFill>
                <a:latin typeface="Calibri"/>
                <a:ea typeface="Calibri"/>
                <a:cs typeface="Calibri"/>
                <a:sym typeface="Calibri"/>
              </a:rPr>
              <a:t>CONTACT</a:t>
            </a:r>
            <a:endParaRPr/>
          </a:p>
        </p:txBody>
      </p:sp>
      <p:sp>
        <p:nvSpPr>
          <p:cNvPr id="33" name="Google Shape;33;p1"/>
          <p:cNvSpPr txBox="1"/>
          <p:nvPr/>
        </p:nvSpPr>
        <p:spPr>
          <a:xfrm>
            <a:off x="15746729" y="11156172"/>
            <a:ext cx="8046720" cy="7263517"/>
          </a:xfrm>
          <a:prstGeom prst="rect">
            <a:avLst/>
          </a:prstGeom>
          <a:solidFill>
            <a:schemeClr val="lt1"/>
          </a:solidFill>
          <a:ln>
            <a:noFill/>
          </a:ln>
        </p:spPr>
        <p:txBody>
          <a:bodyPr spcFirstLastPara="1" wrap="square" lIns="182875" tIns="182875" rIns="182875" bIns="182875" anchor="t" anchorCtr="0">
            <a:spAutoFit/>
          </a:bodyPr>
          <a:lstStyle/>
          <a:p>
            <a:pPr marL="0" marR="0" lvl="0" indent="0" algn="l" rtl="0">
              <a:spcBef>
                <a:spcPts val="0"/>
              </a:spcBef>
              <a:spcAft>
                <a:spcPts val="0"/>
              </a:spcAft>
              <a:buNone/>
            </a:pPr>
            <a:r>
              <a:rPr lang="en-US" sz="2800" dirty="0">
                <a:solidFill>
                  <a:srgbClr val="000000"/>
                </a:solidFill>
                <a:latin typeface="Calibri"/>
                <a:ea typeface="Calibri"/>
                <a:cs typeface="Calibri"/>
                <a:sym typeface="Calibri"/>
              </a:rPr>
              <a:t>Initially the above described model is used with the split of 1056 training data and 264 test data with the </a:t>
            </a:r>
            <a:r>
              <a:rPr lang="en-US" sz="2800" dirty="0">
                <a:latin typeface="Calibri"/>
                <a:ea typeface="Calibri"/>
                <a:cs typeface="Calibri"/>
                <a:sym typeface="Calibri"/>
              </a:rPr>
              <a:t>and trained the model as Sequential with using </a:t>
            </a:r>
            <a:r>
              <a:rPr lang="en-US" sz="2800" dirty="0">
                <a:solidFill>
                  <a:schemeClr val="tx1"/>
                </a:solidFill>
                <a:latin typeface="Calibri"/>
                <a:ea typeface="Calibri"/>
                <a:cs typeface="Calibri"/>
                <a:sym typeface="Calibri"/>
              </a:rPr>
              <a:t>epochs of 20.</a:t>
            </a:r>
          </a:p>
          <a:p>
            <a:pPr marL="0" marR="0" lvl="0" indent="0" algn="l" rtl="0">
              <a:spcBef>
                <a:spcPts val="0"/>
              </a:spcBef>
              <a:spcAft>
                <a:spcPts val="0"/>
              </a:spcAft>
              <a:buNone/>
            </a:pPr>
            <a:r>
              <a:rPr lang="en-US" sz="2800" dirty="0">
                <a:solidFill>
                  <a:srgbClr val="000000"/>
                </a:solidFill>
                <a:latin typeface="Calibri"/>
                <a:ea typeface="Calibri"/>
                <a:cs typeface="Calibri"/>
                <a:sym typeface="Calibri"/>
              </a:rPr>
              <a:t>And </a:t>
            </a:r>
            <a:r>
              <a:rPr lang="en-US" sz="2800" dirty="0">
                <a:latin typeface="Calibri"/>
                <a:ea typeface="Calibri"/>
                <a:cs typeface="Calibri"/>
                <a:sym typeface="Calibri"/>
              </a:rPr>
              <a:t>Calculated Root Mean Squared Error estimator. It gives the standard deviation of the residuals. It tells how spread out these residuals, measure of how far from the regression line data points  and best fit.</a:t>
            </a:r>
          </a:p>
          <a:p>
            <a:pPr marL="0" marR="0" lvl="0" indent="0" algn="l" rtl="0">
              <a:spcBef>
                <a:spcPts val="0"/>
              </a:spcBef>
              <a:spcAft>
                <a:spcPts val="0"/>
              </a:spcAft>
              <a:buNone/>
            </a:pPr>
            <a:endParaRPr lang="en-US" sz="2800" dirty="0">
              <a:latin typeface="Calibri"/>
              <a:ea typeface="Calibri"/>
              <a:cs typeface="Calibri"/>
              <a:sym typeface="Calibri"/>
            </a:endParaRPr>
          </a:p>
          <a:p>
            <a:pPr marL="0" marR="0" lvl="0" indent="0" algn="l" rtl="0">
              <a:spcBef>
                <a:spcPts val="0"/>
              </a:spcBef>
              <a:spcAft>
                <a:spcPts val="0"/>
              </a:spcAft>
              <a:buNone/>
            </a:pPr>
            <a:r>
              <a:rPr lang="en-US" sz="2800" dirty="0">
                <a:latin typeface="Calibri"/>
                <a:ea typeface="Calibri"/>
                <a:cs typeface="Calibri"/>
                <a:sym typeface="Calibri"/>
              </a:rPr>
              <a:t>Below are the results got from Training Model.</a:t>
            </a:r>
          </a:p>
          <a:p>
            <a:pPr marL="0" marR="0" lvl="0" indent="0" algn="l" rtl="0">
              <a:spcBef>
                <a:spcPts val="0"/>
              </a:spcBef>
              <a:spcAft>
                <a:spcPts val="0"/>
              </a:spcAft>
              <a:buNone/>
            </a:pPr>
            <a:endParaRPr lang="en-US" sz="2800" dirty="0">
              <a:solidFill>
                <a:srgbClr val="000000"/>
              </a:solidFill>
              <a:latin typeface="Calibri"/>
              <a:ea typeface="Calibri"/>
              <a:cs typeface="Calibri"/>
              <a:sym typeface="Calibri"/>
            </a:endParaRPr>
          </a:p>
          <a:p>
            <a:pPr lvl="0"/>
            <a:r>
              <a:rPr lang="en-US" sz="2800" dirty="0">
                <a:latin typeface="Calibri"/>
                <a:cs typeface="Calibri"/>
                <a:sym typeface="Calibri"/>
              </a:rPr>
              <a:t>Train Score: 736.15 MSE</a:t>
            </a:r>
          </a:p>
          <a:p>
            <a:pPr lvl="0"/>
            <a:r>
              <a:rPr lang="en-US" sz="2800" dirty="0">
                <a:latin typeface="Calibri"/>
                <a:cs typeface="Calibri"/>
                <a:sym typeface="Calibri"/>
              </a:rPr>
              <a:t>Test Score: 396.56 MSE</a:t>
            </a:r>
          </a:p>
          <a:p>
            <a:pPr lvl="0"/>
            <a:r>
              <a:rPr lang="en-US" sz="2800" dirty="0">
                <a:latin typeface="Calibri"/>
                <a:ea typeface="Calibri"/>
                <a:cs typeface="Calibri"/>
                <a:sym typeface="Calibri"/>
              </a:rPr>
              <a:t>And Plotted the predicted graph and below are the performance of predicting model </a:t>
            </a:r>
            <a:endParaRPr lang="en-US" sz="2800" dirty="0">
              <a:solidFill>
                <a:srgbClr val="000000"/>
              </a:solidFill>
              <a:latin typeface="Calibri"/>
              <a:ea typeface="Calibri"/>
              <a:cs typeface="Calibri"/>
              <a:sym typeface="Calibri"/>
            </a:endParaRPr>
          </a:p>
        </p:txBody>
      </p:sp>
      <p:sp>
        <p:nvSpPr>
          <p:cNvPr id="34" name="Google Shape;34;p1"/>
          <p:cNvSpPr txBox="1"/>
          <p:nvPr/>
        </p:nvSpPr>
        <p:spPr>
          <a:xfrm>
            <a:off x="457200" y="5611091"/>
            <a:ext cx="5669400" cy="15881400"/>
          </a:xfrm>
          <a:prstGeom prst="rect">
            <a:avLst/>
          </a:prstGeom>
          <a:solidFill>
            <a:srgbClr val="366092"/>
          </a:solidFill>
          <a:ln>
            <a:noFill/>
          </a:ln>
        </p:spPr>
        <p:txBody>
          <a:bodyPr spcFirstLastPara="1" wrap="square" lIns="182875" tIns="182875" rIns="182875" bIns="182875" anchor="t" anchorCtr="0">
            <a:spAutoFit/>
          </a:bodyPr>
          <a:lstStyle/>
          <a:p>
            <a:pPr marL="0" marR="0" lvl="0" indent="0" algn="l" rtl="0">
              <a:spcBef>
                <a:spcPts val="0"/>
              </a:spcBef>
              <a:spcAft>
                <a:spcPts val="0"/>
              </a:spcAft>
              <a:buNone/>
            </a:pPr>
            <a:r>
              <a:rPr lang="en-US" sz="2800" dirty="0">
                <a:solidFill>
                  <a:srgbClr val="FFFFFF"/>
                </a:solidFill>
                <a:latin typeface="Calibri"/>
                <a:ea typeface="Calibri"/>
                <a:cs typeface="Calibri"/>
                <a:sym typeface="Calibri"/>
              </a:rPr>
              <a:t>Finger millet is one of the most important in the tropics covering 12% of global millet area. The major producers are Uganda, India, Nepal, and China. Finger millet is a rich source of calcium, iron, protein, fiber and other minerals and is a gluten-free food. The cereal has low fat content and contains mainly unsaturated fat. Major </a:t>
            </a:r>
            <a:r>
              <a:rPr lang="en-US" sz="2800" dirty="0" err="1">
                <a:solidFill>
                  <a:srgbClr val="FFFFFF"/>
                </a:solidFill>
                <a:latin typeface="Calibri"/>
                <a:ea typeface="Calibri"/>
                <a:cs typeface="Calibri"/>
                <a:sym typeface="Calibri"/>
              </a:rPr>
              <a:t>ragi</a:t>
            </a:r>
            <a:r>
              <a:rPr lang="en-US" sz="2800" dirty="0">
                <a:solidFill>
                  <a:srgbClr val="FFFFFF"/>
                </a:solidFill>
                <a:latin typeface="Calibri"/>
                <a:ea typeface="Calibri"/>
                <a:cs typeface="Calibri"/>
                <a:sym typeface="Calibri"/>
              </a:rPr>
              <a:t> producing states in India are Karnataka, Tamil Nadu, </a:t>
            </a:r>
            <a:r>
              <a:rPr lang="en-US" sz="2800" dirty="0" err="1">
                <a:solidFill>
                  <a:srgbClr val="FFFFFF"/>
                </a:solidFill>
                <a:latin typeface="Calibri"/>
                <a:ea typeface="Calibri"/>
                <a:cs typeface="Calibri"/>
                <a:sym typeface="Calibri"/>
              </a:rPr>
              <a:t>Odissa</a:t>
            </a:r>
            <a:r>
              <a:rPr lang="en-US" sz="2800" dirty="0">
                <a:solidFill>
                  <a:srgbClr val="FFFFFF"/>
                </a:solidFill>
                <a:latin typeface="Calibri"/>
                <a:ea typeface="Calibri"/>
                <a:cs typeface="Calibri"/>
                <a:sym typeface="Calibri"/>
              </a:rPr>
              <a:t>, Andhra Pradesh, </a:t>
            </a:r>
            <a:r>
              <a:rPr lang="en-US" sz="2800" dirty="0" err="1">
                <a:solidFill>
                  <a:srgbClr val="FFFFFF"/>
                </a:solidFill>
                <a:latin typeface="Calibri"/>
                <a:ea typeface="Calibri"/>
                <a:cs typeface="Calibri"/>
                <a:sym typeface="Calibri"/>
              </a:rPr>
              <a:t>Uttarakand</a:t>
            </a:r>
            <a:r>
              <a:rPr lang="en-US" sz="2800" dirty="0">
                <a:solidFill>
                  <a:srgbClr val="FFFFFF"/>
                </a:solidFill>
                <a:latin typeface="Calibri"/>
                <a:ea typeface="Calibri"/>
                <a:cs typeface="Calibri"/>
                <a:sym typeface="Calibri"/>
              </a:rPr>
              <a:t>, Maharashtra, Uttar Pradesh and Himachal Pradesh. The area covered under </a:t>
            </a:r>
            <a:r>
              <a:rPr lang="en-US" sz="2800" dirty="0" err="1">
                <a:solidFill>
                  <a:srgbClr val="FFFFFF"/>
                </a:solidFill>
                <a:latin typeface="Calibri"/>
                <a:ea typeface="Calibri"/>
                <a:cs typeface="Calibri"/>
                <a:sym typeface="Calibri"/>
              </a:rPr>
              <a:t>ragi</a:t>
            </a:r>
            <a:r>
              <a:rPr lang="en-US" sz="2800" dirty="0">
                <a:solidFill>
                  <a:srgbClr val="FFFFFF"/>
                </a:solidFill>
                <a:latin typeface="Calibri"/>
                <a:ea typeface="Calibri"/>
                <a:cs typeface="Calibri"/>
                <a:sym typeface="Calibri"/>
              </a:rPr>
              <a:t> in Telangana during 2017-18 was 460 ha. </a:t>
            </a:r>
            <a:endParaRPr sz="2800" dirty="0">
              <a:solidFill>
                <a:srgbClr val="FFFFFF"/>
              </a:solidFill>
              <a:latin typeface="Calibri"/>
              <a:ea typeface="Calibri"/>
              <a:cs typeface="Calibri"/>
              <a:sym typeface="Calibri"/>
            </a:endParaRPr>
          </a:p>
          <a:p>
            <a:pPr marL="0" marR="0" lvl="0" indent="0" algn="l" rtl="0">
              <a:spcBef>
                <a:spcPts val="0"/>
              </a:spcBef>
              <a:spcAft>
                <a:spcPts val="0"/>
              </a:spcAft>
              <a:buNone/>
            </a:pPr>
            <a:endParaRPr sz="2800" dirty="0">
              <a:solidFill>
                <a:srgbClr val="FFFFFF"/>
              </a:solidFill>
              <a:latin typeface="Calibri"/>
              <a:ea typeface="Calibri"/>
              <a:cs typeface="Calibri"/>
              <a:sym typeface="Calibri"/>
            </a:endParaRPr>
          </a:p>
          <a:p>
            <a:pPr marL="0" marR="0" lvl="0" indent="0" algn="l" rtl="0">
              <a:spcBef>
                <a:spcPts val="0"/>
              </a:spcBef>
              <a:spcAft>
                <a:spcPts val="0"/>
              </a:spcAft>
              <a:buNone/>
            </a:pPr>
            <a:r>
              <a:rPr lang="en-US" sz="2800" dirty="0">
                <a:solidFill>
                  <a:srgbClr val="FFFFFF"/>
                </a:solidFill>
                <a:latin typeface="Calibri"/>
                <a:ea typeface="Calibri"/>
                <a:cs typeface="Calibri"/>
                <a:sym typeface="Calibri"/>
              </a:rPr>
              <a:t>Predicting millets prices will be useful and decision making for farmers, agri-business industries.</a:t>
            </a:r>
            <a:endParaRPr sz="2800" dirty="0">
              <a:solidFill>
                <a:srgbClr val="FFFFFF"/>
              </a:solidFill>
              <a:latin typeface="Calibri"/>
              <a:ea typeface="Calibri"/>
              <a:cs typeface="Calibri"/>
              <a:sym typeface="Calibri"/>
            </a:endParaRPr>
          </a:p>
          <a:p>
            <a:pPr marL="0" marR="0" lvl="0" indent="0" algn="l" rtl="0">
              <a:spcBef>
                <a:spcPts val="0"/>
              </a:spcBef>
              <a:spcAft>
                <a:spcPts val="0"/>
              </a:spcAft>
              <a:buNone/>
            </a:pPr>
            <a:endParaRPr sz="2800" dirty="0">
              <a:solidFill>
                <a:srgbClr val="FFFFFF"/>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800" dirty="0">
                <a:solidFill>
                  <a:srgbClr val="FFFFFF"/>
                </a:solidFill>
                <a:latin typeface="Calibri"/>
                <a:ea typeface="Calibri"/>
                <a:cs typeface="Calibri"/>
                <a:sym typeface="Calibri"/>
              </a:rPr>
              <a:t>The price behavior of a commodity plays a crucial role in farm-level crop production planning. We are attempting to forecast millet price using statistical time-series modeling techniques- Long Short Term Memory(LSTM) which in on Recurrent Neural Network(RNN) models. </a:t>
            </a:r>
            <a:endParaRPr sz="2800" dirty="0">
              <a:solidFill>
                <a:srgbClr val="FFFFFF"/>
              </a:solidFill>
              <a:latin typeface="Calibri"/>
              <a:ea typeface="Calibri"/>
              <a:cs typeface="Calibri"/>
              <a:sym typeface="Calibri"/>
            </a:endParaRPr>
          </a:p>
          <a:p>
            <a:pPr marL="0" lvl="0" indent="0" algn="l" rtl="0">
              <a:lnSpc>
                <a:spcPct val="115000"/>
              </a:lnSpc>
              <a:spcBef>
                <a:spcPts val="0"/>
              </a:spcBef>
              <a:spcAft>
                <a:spcPts val="0"/>
              </a:spcAft>
              <a:buSzPts val="1100"/>
              <a:buNone/>
            </a:pPr>
            <a:endParaRPr sz="2800" dirty="0">
              <a:solidFill>
                <a:srgbClr val="FFFFFF"/>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800" dirty="0">
                <a:solidFill>
                  <a:srgbClr val="FFFFFF"/>
                </a:solidFill>
                <a:latin typeface="Calibri"/>
                <a:ea typeface="Calibri"/>
                <a:cs typeface="Calibri"/>
                <a:sym typeface="Calibri"/>
              </a:rPr>
              <a:t>The data used in this study include the monthly wholesale price of millet from January 2006 to October 2019.</a:t>
            </a:r>
            <a:endParaRPr sz="2800" dirty="0">
              <a:solidFill>
                <a:srgbClr val="FFFFFF"/>
              </a:solidFill>
              <a:latin typeface="Calibri"/>
              <a:ea typeface="Calibri"/>
              <a:cs typeface="Calibri"/>
              <a:sym typeface="Calibri"/>
            </a:endParaRPr>
          </a:p>
          <a:p>
            <a:pPr marL="0" marR="0" lvl="0" indent="0" algn="l" rtl="0">
              <a:spcBef>
                <a:spcPts val="0"/>
              </a:spcBef>
              <a:spcAft>
                <a:spcPts val="0"/>
              </a:spcAft>
              <a:buNone/>
            </a:pPr>
            <a:endParaRPr sz="2800" dirty="0">
              <a:solidFill>
                <a:srgbClr val="FFFFFF"/>
              </a:solidFill>
              <a:latin typeface="Calibri"/>
              <a:ea typeface="Calibri"/>
              <a:cs typeface="Calibri"/>
              <a:sym typeface="Calibri"/>
            </a:endParaRPr>
          </a:p>
          <a:p>
            <a:pPr marL="0" marR="0" lvl="0" indent="0" algn="l" rtl="0">
              <a:spcBef>
                <a:spcPts val="0"/>
              </a:spcBef>
              <a:spcAft>
                <a:spcPts val="0"/>
              </a:spcAft>
              <a:buNone/>
            </a:pPr>
            <a:r>
              <a:rPr lang="en-US" sz="2800" dirty="0">
                <a:solidFill>
                  <a:srgbClr val="FFFFFF"/>
                </a:solidFill>
                <a:latin typeface="Calibri"/>
                <a:ea typeface="Calibri"/>
                <a:cs typeface="Calibri"/>
                <a:sym typeface="Calibri"/>
              </a:rPr>
              <a:t> </a:t>
            </a:r>
            <a:endParaRPr sz="2800" dirty="0">
              <a:solidFill>
                <a:srgbClr val="FFFFFF"/>
              </a:solidFill>
              <a:latin typeface="Calibri"/>
              <a:ea typeface="Calibri"/>
              <a:cs typeface="Calibri"/>
              <a:sym typeface="Calibri"/>
            </a:endParaRPr>
          </a:p>
        </p:txBody>
      </p:sp>
      <p:sp>
        <p:nvSpPr>
          <p:cNvPr id="35" name="Google Shape;35;p1"/>
          <p:cNvSpPr txBox="1"/>
          <p:nvPr/>
        </p:nvSpPr>
        <p:spPr>
          <a:xfrm>
            <a:off x="24460200" y="5611091"/>
            <a:ext cx="7772400" cy="1877427"/>
          </a:xfrm>
          <a:prstGeom prst="rect">
            <a:avLst/>
          </a:prstGeom>
          <a:solidFill>
            <a:schemeClr val="lt1"/>
          </a:solidFill>
          <a:ln>
            <a:noFill/>
          </a:ln>
        </p:spPr>
        <p:txBody>
          <a:bodyPr spcFirstLastPara="1" wrap="square" lIns="182875" tIns="182875" rIns="182875" bIns="182875" anchor="t" anchorCtr="0">
            <a:spAutoFit/>
          </a:bodyPr>
          <a:lstStyle/>
          <a:p>
            <a:pPr marL="0" marR="0" lvl="0" indent="0" algn="l" rtl="0">
              <a:spcBef>
                <a:spcPts val="0"/>
              </a:spcBef>
              <a:spcAft>
                <a:spcPts val="0"/>
              </a:spcAft>
              <a:buNone/>
            </a:pPr>
            <a:r>
              <a:rPr lang="en-US" sz="2800" dirty="0">
                <a:solidFill>
                  <a:srgbClr val="000000"/>
                </a:solidFill>
                <a:latin typeface="Calibri"/>
                <a:ea typeface="Calibri"/>
                <a:cs typeface="Calibri"/>
                <a:sym typeface="Calibri"/>
              </a:rPr>
              <a:t>Predicting Millets prices helps to the farmers, Agri business on the crop planning, price planning, stock management, transport management.</a:t>
            </a:r>
          </a:p>
          <a:p>
            <a:pPr marL="0" marR="0" lvl="0" indent="0" algn="l" rtl="0">
              <a:spcBef>
                <a:spcPts val="0"/>
              </a:spcBef>
              <a:spcAft>
                <a:spcPts val="0"/>
              </a:spcAft>
              <a:buNone/>
            </a:pPr>
            <a:endParaRPr dirty="0"/>
          </a:p>
        </p:txBody>
      </p:sp>
      <p:sp>
        <p:nvSpPr>
          <p:cNvPr id="36" name="Google Shape;36;p1"/>
          <p:cNvSpPr txBox="1"/>
          <p:nvPr/>
        </p:nvSpPr>
        <p:spPr>
          <a:xfrm>
            <a:off x="7269475" y="16765772"/>
            <a:ext cx="7772400" cy="12285661"/>
          </a:xfrm>
          <a:prstGeom prst="rect">
            <a:avLst/>
          </a:prstGeom>
          <a:solidFill>
            <a:schemeClr val="lt1"/>
          </a:solidFill>
          <a:ln>
            <a:noFill/>
          </a:ln>
        </p:spPr>
        <p:txBody>
          <a:bodyPr spcFirstLastPara="1" wrap="square" lIns="182875" tIns="182875" rIns="182875" bIns="182875" anchor="t" anchorCtr="0">
            <a:spAutoFit/>
          </a:bodyPr>
          <a:lstStyle/>
          <a:p>
            <a:pPr marL="0" marR="0" lvl="0" indent="0" algn="l" rtl="0">
              <a:spcBef>
                <a:spcPts val="0"/>
              </a:spcBef>
              <a:spcAft>
                <a:spcPts val="0"/>
              </a:spcAft>
              <a:buNone/>
            </a:pPr>
            <a:r>
              <a:rPr lang="en-US" sz="2800" b="1" dirty="0">
                <a:latin typeface="Calibri"/>
                <a:ea typeface="Calibri"/>
                <a:cs typeface="Calibri"/>
                <a:sym typeface="Calibri"/>
              </a:rPr>
              <a:t>Data Collection - </a:t>
            </a:r>
            <a:endParaRPr sz="2800" b="1" dirty="0">
              <a:latin typeface="Calibri"/>
              <a:ea typeface="Calibri"/>
              <a:cs typeface="Calibri"/>
              <a:sym typeface="Calibri"/>
            </a:endParaRPr>
          </a:p>
          <a:p>
            <a:pPr marL="0" lvl="0" indent="0" algn="l" rtl="0">
              <a:lnSpc>
                <a:spcPct val="115000"/>
              </a:lnSpc>
              <a:spcBef>
                <a:spcPts val="0"/>
              </a:spcBef>
              <a:spcAft>
                <a:spcPts val="0"/>
              </a:spcAft>
              <a:buSzPts val="1100"/>
              <a:buNone/>
            </a:pPr>
            <a:r>
              <a:rPr lang="en-US" sz="2800" dirty="0">
                <a:solidFill>
                  <a:schemeClr val="dk1"/>
                </a:solidFill>
                <a:latin typeface="Calibri"/>
                <a:ea typeface="Calibri"/>
                <a:cs typeface="Calibri"/>
                <a:sym typeface="Calibri"/>
              </a:rPr>
              <a:t>Collected more than 15 years (2001 to 2019) of data from Data.gov.in (Indian government data website) on </a:t>
            </a:r>
            <a:r>
              <a:rPr lang="en-US" sz="2800" dirty="0" err="1">
                <a:solidFill>
                  <a:schemeClr val="dk1"/>
                </a:solidFill>
                <a:latin typeface="Calibri"/>
                <a:ea typeface="Calibri"/>
                <a:cs typeface="Calibri"/>
                <a:sym typeface="Calibri"/>
              </a:rPr>
              <a:t>Ragi</a:t>
            </a:r>
            <a:r>
              <a:rPr lang="en-US" sz="2800" dirty="0">
                <a:solidFill>
                  <a:schemeClr val="dk1"/>
                </a:solidFill>
                <a:latin typeface="Calibri"/>
                <a:ea typeface="Calibri"/>
                <a:cs typeface="Calibri"/>
                <a:sym typeface="Calibri"/>
              </a:rPr>
              <a:t> and other few millets. The data has State, District, Market, Commodity, Variety, Arrival  Date, Min Price, Max Price, Model Price.</a:t>
            </a:r>
            <a:endParaRPr sz="28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endParaRPr sz="1100" dirty="0">
              <a:solidFill>
                <a:schemeClr val="dk1"/>
              </a:solidFill>
            </a:endParaRPr>
          </a:p>
          <a:p>
            <a:pPr marL="0" lvl="0" indent="0" algn="l" rtl="0">
              <a:lnSpc>
                <a:spcPct val="115000"/>
              </a:lnSpc>
              <a:spcBef>
                <a:spcPts val="0"/>
              </a:spcBef>
              <a:spcAft>
                <a:spcPts val="0"/>
              </a:spcAft>
              <a:buSzPts val="1100"/>
              <a:buNone/>
            </a:pPr>
            <a:r>
              <a:rPr lang="en-US" sz="2800" b="1" dirty="0">
                <a:solidFill>
                  <a:schemeClr val="dk1"/>
                </a:solidFill>
                <a:latin typeface="Calibri"/>
                <a:ea typeface="Calibri"/>
                <a:cs typeface="Calibri"/>
                <a:sym typeface="Calibri"/>
              </a:rPr>
              <a:t>Data Pre-Processing</a:t>
            </a:r>
            <a:endParaRPr sz="2800" b="1" dirty="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endParaRPr sz="1100" dirty="0">
              <a:solidFill>
                <a:schemeClr val="dk1"/>
              </a:solidFill>
            </a:endParaRPr>
          </a:p>
          <a:p>
            <a:pPr marL="0" lvl="0" indent="0" algn="l" rtl="0">
              <a:lnSpc>
                <a:spcPct val="115000"/>
              </a:lnSpc>
              <a:spcBef>
                <a:spcPts val="0"/>
              </a:spcBef>
              <a:spcAft>
                <a:spcPts val="0"/>
              </a:spcAft>
              <a:buSzPts val="1100"/>
              <a:buNone/>
            </a:pPr>
            <a:r>
              <a:rPr lang="en-US" sz="2800" dirty="0">
                <a:solidFill>
                  <a:schemeClr val="dk1"/>
                </a:solidFill>
                <a:latin typeface="Calibri"/>
                <a:ea typeface="Calibri"/>
                <a:cs typeface="Calibri"/>
                <a:sym typeface="Calibri"/>
              </a:rPr>
              <a:t>Combined all the years of data files to one file. We’re building two initial models on Min and Max Pricing, on a particular market (Bengaluru and Mysuru) with the fine variety, and validating null values if there are any we are using Forward fill method with using frequency Date. Frequency date helps to fill the missing dates, Forward fill method helps to fill the empty values with a previous date value.</a:t>
            </a:r>
          </a:p>
          <a:p>
            <a:pPr marL="0" lvl="0" indent="0" algn="l" rtl="0">
              <a:lnSpc>
                <a:spcPct val="115000"/>
              </a:lnSpc>
              <a:spcBef>
                <a:spcPts val="0"/>
              </a:spcBef>
              <a:spcAft>
                <a:spcPts val="0"/>
              </a:spcAft>
              <a:buSzPts val="1100"/>
              <a:buNone/>
            </a:pPr>
            <a:endParaRPr lang="en-US" sz="28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800" b="1" dirty="0">
                <a:solidFill>
                  <a:schemeClr val="dk1"/>
                </a:solidFill>
                <a:latin typeface="Calibri"/>
                <a:ea typeface="Calibri"/>
                <a:cs typeface="Calibri"/>
                <a:sym typeface="Calibri"/>
              </a:rPr>
              <a:t>Train, Test Split</a:t>
            </a:r>
          </a:p>
          <a:p>
            <a:pPr marL="0" lvl="0" indent="0" algn="l" rtl="0">
              <a:lnSpc>
                <a:spcPct val="115000"/>
              </a:lnSpc>
              <a:spcBef>
                <a:spcPts val="0"/>
              </a:spcBef>
              <a:spcAft>
                <a:spcPts val="0"/>
              </a:spcAft>
              <a:buSzPts val="1100"/>
              <a:buNone/>
            </a:pPr>
            <a:r>
              <a:rPr lang="en-US" sz="2800" dirty="0">
                <a:solidFill>
                  <a:schemeClr val="dk1"/>
                </a:solidFill>
                <a:latin typeface="Calibri"/>
                <a:ea typeface="Calibri"/>
                <a:cs typeface="Calibri"/>
                <a:sym typeface="Calibri"/>
              </a:rPr>
              <a:t>Data has been split in to First 75% of data to Train and remaining 25% to the Test and scaled the values using </a:t>
            </a:r>
            <a:r>
              <a:rPr lang="en-US" sz="2800" dirty="0" err="1">
                <a:solidFill>
                  <a:schemeClr val="dk1"/>
                </a:solidFill>
                <a:latin typeface="Calibri"/>
                <a:ea typeface="Calibri"/>
                <a:cs typeface="Calibri"/>
                <a:sym typeface="Calibri"/>
              </a:rPr>
              <a:t>MinMaxScaler</a:t>
            </a:r>
            <a:r>
              <a:rPr lang="en-US" sz="2800" dirty="0">
                <a:solidFill>
                  <a:schemeClr val="dk1"/>
                </a:solidFill>
                <a:latin typeface="Calibri"/>
                <a:ea typeface="Calibri"/>
                <a:cs typeface="Calibri"/>
                <a:sym typeface="Calibri"/>
              </a:rPr>
              <a:t>  with feature range of 0,1.</a:t>
            </a:r>
          </a:p>
          <a:p>
            <a:pPr marL="0" lvl="0" indent="0" algn="l" rtl="0">
              <a:lnSpc>
                <a:spcPct val="115000"/>
              </a:lnSpc>
              <a:spcBef>
                <a:spcPts val="0"/>
              </a:spcBef>
              <a:spcAft>
                <a:spcPts val="0"/>
              </a:spcAft>
              <a:buSzPts val="1100"/>
              <a:buNone/>
            </a:pPr>
            <a:endParaRPr sz="2800" b="1" dirty="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endParaRPr sz="1100" dirty="0">
              <a:solidFill>
                <a:schemeClr val="dk1"/>
              </a:solidFill>
            </a:endParaRPr>
          </a:p>
        </p:txBody>
      </p:sp>
      <p:sp>
        <p:nvSpPr>
          <p:cNvPr id="37" name="Google Shape;37;p1"/>
          <p:cNvSpPr txBox="1"/>
          <p:nvPr/>
        </p:nvSpPr>
        <p:spPr>
          <a:xfrm>
            <a:off x="24460200" y="8403475"/>
            <a:ext cx="7772400" cy="7694404"/>
          </a:xfrm>
          <a:prstGeom prst="rect">
            <a:avLst/>
          </a:prstGeom>
          <a:solidFill>
            <a:schemeClr val="lt1"/>
          </a:solidFill>
          <a:ln>
            <a:noFill/>
          </a:ln>
        </p:spPr>
        <p:txBody>
          <a:bodyPr spcFirstLastPara="1" wrap="square" lIns="182875" tIns="182875" rIns="182875" bIns="182875" anchor="t" anchorCtr="0">
            <a:spAutoFit/>
          </a:bodyPr>
          <a:lstStyle/>
          <a:p>
            <a:r>
              <a:rPr lang="en-US" sz="2800" dirty="0">
                <a:latin typeface="Calibri" panose="020F0502020204030204" pitchFamily="34" charset="0"/>
                <a:cs typeface="Calibri" panose="020F0502020204030204" pitchFamily="34" charset="0"/>
              </a:rPr>
              <a:t>In recent years, great efforts have been undertaken on the challenging task of predicting Millet price.  Developing accurate models for predicting price using Information and Communication Technologies may help farmers and other stakeholders improve decision making in relation to national food import/exports and food security.</a:t>
            </a:r>
          </a:p>
          <a:p>
            <a:endParaRPr lang="en-IN"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In future we can add more features such as comparison of different crops within the same city, also we can make use of this model to compare multi city with multi crops which will understand the correlation and predict future price with more accuracy. The most important factor for successful prediction would be high-quality and up-to-date data. </a:t>
            </a:r>
            <a:endParaRPr lang="en-IN" sz="2800" dirty="0">
              <a:latin typeface="Calibri" panose="020F0502020204030204" pitchFamily="34" charset="0"/>
              <a:cs typeface="Calibri" panose="020F0502020204030204" pitchFamily="34" charset="0"/>
            </a:endParaRPr>
          </a:p>
        </p:txBody>
      </p:sp>
      <p:sp>
        <p:nvSpPr>
          <p:cNvPr id="38" name="Google Shape;38;p1"/>
          <p:cNvSpPr txBox="1"/>
          <p:nvPr/>
        </p:nvSpPr>
        <p:spPr>
          <a:xfrm>
            <a:off x="7269480" y="5611091"/>
            <a:ext cx="7772400" cy="9417953"/>
          </a:xfrm>
          <a:prstGeom prst="rect">
            <a:avLst/>
          </a:prstGeom>
          <a:solidFill>
            <a:schemeClr val="lt1"/>
          </a:solidFill>
          <a:ln>
            <a:noFill/>
          </a:ln>
        </p:spPr>
        <p:txBody>
          <a:bodyPr spcFirstLastPara="1" wrap="square" lIns="182875" tIns="182875" rIns="182875" bIns="182875" anchor="t" anchorCtr="0">
            <a:spAutoFit/>
          </a:bodyPr>
          <a:lstStyle/>
          <a:p>
            <a:pPr lvl="0"/>
            <a:r>
              <a:rPr lang="en-US" sz="2800" dirty="0">
                <a:solidFill>
                  <a:schemeClr val="dk1"/>
                </a:solidFill>
                <a:latin typeface="Calibri"/>
                <a:ea typeface="Calibri"/>
                <a:cs typeface="Calibri"/>
                <a:sym typeface="Calibri"/>
              </a:rPr>
              <a:t>Problem of predicting millets market price can be solved using Structural and Time-Series. Here we’re solving using Long-Short-Term-Memory (LSTM). It is artificial recurrent neural network (RNN) used for the deep-learning and It is a good choice for sequence prediction problems which finds the patterns and solves the problem. It is also used to predicting sales to find patterns into the stock market exchange. it is found that for almost all of these sequence prediction problems, LSTMs have been observed as the most effective solution.</a:t>
            </a:r>
          </a:p>
          <a:p>
            <a:pPr lvl="0"/>
            <a:br>
              <a:rPr lang="en-US" sz="2800" dirty="0">
                <a:solidFill>
                  <a:schemeClr val="dk1"/>
                </a:solidFill>
                <a:latin typeface="Calibri"/>
                <a:ea typeface="Calibri"/>
                <a:cs typeface="Calibri"/>
                <a:sym typeface="Calibri"/>
              </a:rPr>
            </a:br>
            <a:r>
              <a:rPr lang="en-US" sz="2800" dirty="0">
                <a:solidFill>
                  <a:schemeClr val="dk1"/>
                </a:solidFill>
                <a:latin typeface="Calibri"/>
                <a:ea typeface="Calibri"/>
                <a:cs typeface="Calibri"/>
                <a:sym typeface="Calibri"/>
              </a:rPr>
              <a:t>Traditional neural networks cannot remember more of the past, but only the recent past (short term memory) and this is considered as a shortcoming of these networks. RNN can fix this problem.</a:t>
            </a:r>
          </a:p>
          <a:p>
            <a:pPr lvl="0"/>
            <a:endParaRPr lang="en-US" sz="2800" dirty="0">
              <a:solidFill>
                <a:schemeClr val="dk1"/>
              </a:solidFill>
              <a:latin typeface="Calibri"/>
              <a:ea typeface="Calibri"/>
              <a:cs typeface="Calibri"/>
              <a:sym typeface="Calibri"/>
            </a:endParaRPr>
          </a:p>
          <a:p>
            <a:pPr lvl="0"/>
            <a:r>
              <a:rPr lang="en-US" sz="2800" dirty="0">
                <a:solidFill>
                  <a:schemeClr val="dk1"/>
                </a:solidFill>
                <a:latin typeface="Calibri"/>
                <a:ea typeface="Calibri"/>
                <a:cs typeface="Calibri"/>
                <a:sym typeface="Calibri"/>
              </a:rPr>
              <a:t>LSTM and GRU well-suited for processing, predictions based on time-series data.</a:t>
            </a:r>
          </a:p>
          <a:p>
            <a:pPr lvl="0"/>
            <a:endParaRPr lang="en-US" sz="2800" dirty="0">
              <a:solidFill>
                <a:schemeClr val="dk1"/>
              </a:solidFill>
              <a:latin typeface="Calibri"/>
              <a:ea typeface="Calibri"/>
              <a:cs typeface="Calibri"/>
              <a:sym typeface="Calibri"/>
            </a:endParaRPr>
          </a:p>
        </p:txBody>
      </p:sp>
      <p:sp>
        <p:nvSpPr>
          <p:cNvPr id="39" name="Google Shape;39;p1"/>
          <p:cNvSpPr txBox="1"/>
          <p:nvPr/>
        </p:nvSpPr>
        <p:spPr>
          <a:xfrm>
            <a:off x="24460200" y="16986938"/>
            <a:ext cx="7772400" cy="3139311"/>
          </a:xfrm>
          <a:prstGeom prst="rect">
            <a:avLst/>
          </a:prstGeom>
          <a:solidFill>
            <a:schemeClr val="lt1"/>
          </a:solidFill>
          <a:ln>
            <a:noFill/>
          </a:ln>
        </p:spPr>
        <p:txBody>
          <a:bodyPr spcFirstLastPara="1" wrap="square" lIns="182875" tIns="182875" rIns="182875" bIns="182875" anchor="t" anchorCtr="0">
            <a:spAutoFit/>
          </a:bodyPr>
          <a:lstStyle/>
          <a:p>
            <a:pPr lvl="0"/>
            <a:r>
              <a:rPr lang="en-US" sz="2000" dirty="0"/>
              <a:t>1. Pearl and Finger Millets: The Hope of food Security by </a:t>
            </a:r>
            <a:r>
              <a:rPr lang="en-US" sz="2000" dirty="0" err="1"/>
              <a:t>Anubha</a:t>
            </a:r>
            <a:r>
              <a:rPr lang="en-US" sz="2000" dirty="0"/>
              <a:t> Shukla, Adarsh Lalit, Vinay Sharma, Sharad Vats and </a:t>
            </a:r>
            <a:r>
              <a:rPr lang="en-US" sz="2000" dirty="0" err="1"/>
              <a:t>Afroz</a:t>
            </a:r>
            <a:r>
              <a:rPr lang="en-US" sz="2000" dirty="0"/>
              <a:t> </a:t>
            </a:r>
            <a:r>
              <a:rPr lang="en-US" sz="2000" dirty="0" err="1"/>
              <a:t>Alam</a:t>
            </a:r>
            <a:endParaRPr lang="en-IN" sz="2000" dirty="0"/>
          </a:p>
          <a:p>
            <a:r>
              <a:rPr lang="en-US" sz="2000" i="1" dirty="0"/>
              <a:t>Applied Research Journal Vol.1, Issue 2,pp.59-66,April,2015</a:t>
            </a:r>
          </a:p>
          <a:p>
            <a:endParaRPr lang="en-IN" sz="2000" dirty="0"/>
          </a:p>
          <a:p>
            <a:pPr lvl="0"/>
            <a:r>
              <a:rPr lang="en-US" sz="2000" dirty="0"/>
              <a:t>2.  Processing of Millets – by S. Balasubramanian</a:t>
            </a:r>
            <a:endParaRPr lang="en-IN" sz="2000" dirty="0"/>
          </a:p>
          <a:p>
            <a:r>
              <a:rPr lang="en-US" sz="2000" i="1" dirty="0"/>
              <a:t>National Seminar on Recent Advances in processing, utilization and nutritional impact of small millets, At I, 1-14, Volume: I, 1-14</a:t>
            </a:r>
            <a:endParaRPr lang="en-IN" sz="2000" dirty="0"/>
          </a:p>
          <a:p>
            <a:endParaRPr lang="en-IN" sz="2000" i="1" dirty="0"/>
          </a:p>
          <a:p>
            <a:endParaRPr lang="en-IN" sz="2000" i="1" dirty="0"/>
          </a:p>
        </p:txBody>
      </p:sp>
      <p:sp>
        <p:nvSpPr>
          <p:cNvPr id="40" name="Google Shape;40;p1"/>
          <p:cNvSpPr txBox="1"/>
          <p:nvPr/>
        </p:nvSpPr>
        <p:spPr>
          <a:xfrm>
            <a:off x="457200" y="29596772"/>
            <a:ext cx="5669280" cy="2105459"/>
          </a:xfrm>
          <a:prstGeom prst="rect">
            <a:avLst/>
          </a:prstGeom>
          <a:solidFill>
            <a:srgbClr val="366092"/>
          </a:solidFill>
          <a:ln>
            <a:noFill/>
          </a:ln>
        </p:spPr>
        <p:txBody>
          <a:bodyPr spcFirstLastPara="1" wrap="square" lIns="149625" tIns="149625" rIns="149625" bIns="149625" anchor="t" anchorCtr="0">
            <a:noAutofit/>
          </a:bodyPr>
          <a:lstStyle/>
          <a:p>
            <a:r>
              <a:rPr lang="en-US" sz="2800" dirty="0">
                <a:solidFill>
                  <a:srgbClr val="FFFFFF"/>
                </a:solidFill>
                <a:latin typeface="Calibri"/>
                <a:cs typeface="Calibri"/>
              </a:rPr>
              <a:t>ABDUL SHERAZ K R</a:t>
            </a:r>
          </a:p>
          <a:p>
            <a:r>
              <a:rPr lang="en-US" sz="2800" dirty="0">
                <a:solidFill>
                  <a:srgbClr val="FFFFFF"/>
                </a:solidFill>
                <a:latin typeface="Calibri"/>
                <a:cs typeface="Calibri"/>
              </a:rPr>
              <a:t>NAVEEN KUMAR THIPPIRISHETTY</a:t>
            </a:r>
          </a:p>
          <a:p>
            <a:r>
              <a:rPr lang="en-US" sz="2800" dirty="0">
                <a:solidFill>
                  <a:srgbClr val="FFFFFF"/>
                </a:solidFill>
                <a:latin typeface="Calibri"/>
                <a:cs typeface="Calibri"/>
              </a:rPr>
              <a:t>PRADEEP SANCHANA</a:t>
            </a:r>
          </a:p>
          <a:p>
            <a:r>
              <a:rPr lang="en-US" sz="2800" dirty="0">
                <a:solidFill>
                  <a:srgbClr val="FFFFFF"/>
                </a:solidFill>
                <a:latin typeface="Calibri"/>
                <a:cs typeface="Calibri"/>
              </a:rPr>
              <a:t>SANDESH RAMESH KANNUR</a:t>
            </a:r>
          </a:p>
          <a:p>
            <a:r>
              <a:rPr lang="en-US" sz="2800" dirty="0">
                <a:solidFill>
                  <a:srgbClr val="FFFFFF"/>
                </a:solidFill>
                <a:latin typeface="Calibri"/>
                <a:cs typeface="Calibri"/>
              </a:rPr>
              <a:t>VAISHNAVI K</a:t>
            </a:r>
          </a:p>
          <a:p>
            <a:r>
              <a:rPr lang="en-US" sz="2800" dirty="0">
                <a:solidFill>
                  <a:srgbClr val="FFFFFF"/>
                </a:solidFill>
                <a:latin typeface="Calibri"/>
                <a:cs typeface="Calibri"/>
              </a:rPr>
              <a:t>Contact :9620828735</a:t>
            </a:r>
          </a:p>
          <a:p>
            <a:r>
              <a:rPr lang="en-US" sz="2800" dirty="0">
                <a:solidFill>
                  <a:srgbClr val="FFFFFF"/>
                </a:solidFill>
                <a:latin typeface="Calibri"/>
                <a:cs typeface="Calibri"/>
              </a:rPr>
              <a:t>Email :</a:t>
            </a:r>
            <a:r>
              <a:rPr lang="en-US" sz="2800" dirty="0" err="1">
                <a:solidFill>
                  <a:srgbClr val="FFFFFF"/>
                </a:solidFill>
                <a:latin typeface="Calibri"/>
                <a:cs typeface="Calibri"/>
              </a:rPr>
              <a:t>Sandeshkannur@gmail</a:t>
            </a:r>
            <a:endParaRPr sz="2800" dirty="0">
              <a:solidFill>
                <a:srgbClr val="FFFFFF"/>
              </a:solidFill>
              <a:latin typeface="Calibri"/>
              <a:cs typeface="Calibri"/>
            </a:endParaRPr>
          </a:p>
        </p:txBody>
      </p:sp>
      <p:pic>
        <p:nvPicPr>
          <p:cNvPr id="41" name="Google Shape;41;p1"/>
          <p:cNvPicPr preferRelativeResize="0"/>
          <p:nvPr/>
        </p:nvPicPr>
        <p:blipFill rotWithShape="1">
          <a:blip r:embed="rId3">
            <a:alphaModFix/>
          </a:blip>
          <a:srcRect/>
          <a:stretch/>
        </p:blipFill>
        <p:spPr>
          <a:xfrm>
            <a:off x="435080" y="829200"/>
            <a:ext cx="5965720" cy="1152000"/>
          </a:xfrm>
          <a:prstGeom prst="rect">
            <a:avLst/>
          </a:prstGeom>
          <a:noFill/>
          <a:ln>
            <a:noFill/>
          </a:ln>
        </p:spPr>
      </p:pic>
      <p:pic>
        <p:nvPicPr>
          <p:cNvPr id="42" name="Google Shape;42;p1"/>
          <p:cNvPicPr preferRelativeResize="0"/>
          <p:nvPr/>
        </p:nvPicPr>
        <p:blipFill rotWithShape="1">
          <a:blip r:embed="rId4">
            <a:alphaModFix/>
          </a:blip>
          <a:srcRect/>
          <a:stretch/>
        </p:blipFill>
        <p:spPr>
          <a:xfrm>
            <a:off x="672199" y="2743200"/>
            <a:ext cx="5500001" cy="1188000"/>
          </a:xfrm>
          <a:prstGeom prst="rect">
            <a:avLst/>
          </a:prstGeom>
          <a:noFill/>
          <a:ln>
            <a:noFill/>
          </a:ln>
        </p:spPr>
      </p:pic>
      <p:sp>
        <p:nvSpPr>
          <p:cNvPr id="125" name="Google Shape;27;p1">
            <a:extLst>
              <a:ext uri="{FF2B5EF4-FFF2-40B4-BE49-F238E27FC236}">
                <a16:creationId xmlns:a16="http://schemas.microsoft.com/office/drawing/2014/main" id="{9A088D73-C6F2-4EDE-8031-995566AA8A68}"/>
              </a:ext>
            </a:extLst>
          </p:cNvPr>
          <p:cNvSpPr txBox="1"/>
          <p:nvPr/>
        </p:nvSpPr>
        <p:spPr>
          <a:xfrm>
            <a:off x="15041875" y="20303882"/>
            <a:ext cx="6150713" cy="37702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2000" b="1" dirty="0">
                <a:solidFill>
                  <a:srgbClr val="244061"/>
                </a:solidFill>
                <a:latin typeface="Calibri"/>
                <a:ea typeface="Calibri"/>
                <a:cs typeface="Calibri"/>
                <a:sym typeface="Calibri"/>
              </a:rPr>
              <a:t>Image 1  – Performance of Predicting Model </a:t>
            </a:r>
            <a:endParaRPr sz="2000" dirty="0">
              <a:solidFill>
                <a:srgbClr val="244061"/>
              </a:solidFill>
              <a:latin typeface="Calibri"/>
              <a:ea typeface="Calibri"/>
              <a:cs typeface="Calibri"/>
              <a:sym typeface="Calibri"/>
            </a:endParaRPr>
          </a:p>
        </p:txBody>
      </p:sp>
      <p:pic>
        <p:nvPicPr>
          <p:cNvPr id="1027" name="Picture 5">
            <a:extLst>
              <a:ext uri="{FF2B5EF4-FFF2-40B4-BE49-F238E27FC236}">
                <a16:creationId xmlns:a16="http://schemas.microsoft.com/office/drawing/2014/main" id="{22C6EE9A-A123-4B09-B5BE-A444FC519F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5687" y="6138862"/>
            <a:ext cx="7669152" cy="411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Google Shape;27;p1">
            <a:extLst>
              <a:ext uri="{FF2B5EF4-FFF2-40B4-BE49-F238E27FC236}">
                <a16:creationId xmlns:a16="http://schemas.microsoft.com/office/drawing/2014/main" id="{F5A7091D-7A0A-48CA-AA06-95CF8140D76F}"/>
              </a:ext>
            </a:extLst>
          </p:cNvPr>
          <p:cNvSpPr txBox="1"/>
          <p:nvPr/>
        </p:nvSpPr>
        <p:spPr>
          <a:xfrm>
            <a:off x="15670410" y="5624366"/>
            <a:ext cx="6150713" cy="37702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2000" b="1" dirty="0">
                <a:solidFill>
                  <a:srgbClr val="244061"/>
                </a:solidFill>
                <a:latin typeface="Calibri"/>
                <a:ea typeface="Calibri"/>
                <a:cs typeface="Calibri"/>
                <a:sym typeface="Calibri"/>
              </a:rPr>
              <a:t>Table 1.</a:t>
            </a:r>
            <a:r>
              <a:rPr lang="en-US" sz="2000" dirty="0">
                <a:solidFill>
                  <a:srgbClr val="244061"/>
                </a:solidFill>
                <a:latin typeface="Calibri"/>
                <a:ea typeface="Calibri"/>
                <a:cs typeface="Calibri"/>
                <a:sym typeface="Calibri"/>
              </a:rPr>
              <a:t> After Pre-Processing the Data with forward fill.</a:t>
            </a:r>
            <a:endParaRPr sz="2000" dirty="0">
              <a:solidFill>
                <a:srgbClr val="244061"/>
              </a:solidFill>
              <a:latin typeface="Calibri"/>
              <a:ea typeface="Calibri"/>
              <a:cs typeface="Calibri"/>
              <a:sym typeface="Calibri"/>
            </a:endParaRPr>
          </a:p>
        </p:txBody>
      </p:sp>
      <p:pic>
        <p:nvPicPr>
          <p:cNvPr id="26" name="Picture 25">
            <a:extLst>
              <a:ext uri="{FF2B5EF4-FFF2-40B4-BE49-F238E27FC236}">
                <a16:creationId xmlns:a16="http://schemas.microsoft.com/office/drawing/2014/main" id="{8F0EA6A8-9D6F-40EA-9D5C-7FEBD6FD1C34}"/>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Lst>
          </a:blip>
          <a:stretch>
            <a:fillRect/>
          </a:stretch>
        </p:blipFill>
        <p:spPr>
          <a:xfrm>
            <a:off x="15670409" y="20845091"/>
            <a:ext cx="16638391" cy="82063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862</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Arun</dc:creator>
  <cp:lastModifiedBy>Kannur,Sandesh,BANGALORE,GLOBE-GTS-SECURITY,RISK &amp; COMPLIANCE</cp:lastModifiedBy>
  <cp:revision>26</cp:revision>
  <dcterms:created xsi:type="dcterms:W3CDTF">2008-05-03T03:01:56Z</dcterms:created>
  <dcterms:modified xsi:type="dcterms:W3CDTF">2020-01-25T04:11:58Z</dcterms:modified>
</cp:coreProperties>
</file>