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3648" r:id="rId2"/>
  </p:sldMasterIdLst>
  <p:handoutMasterIdLst>
    <p:handoutMasterId r:id="rId17"/>
  </p:handoutMasterIdLst>
  <p:sldIdLst>
    <p:sldId id="264" r:id="rId3"/>
    <p:sldId id="257" r:id="rId4"/>
    <p:sldId id="259" r:id="rId5"/>
    <p:sldId id="261" r:id="rId6"/>
    <p:sldId id="276" r:id="rId7"/>
    <p:sldId id="262" r:id="rId8"/>
    <p:sldId id="263" r:id="rId9"/>
    <p:sldId id="266" r:id="rId10"/>
    <p:sldId id="267" r:id="rId11"/>
    <p:sldId id="269" r:id="rId12"/>
    <p:sldId id="270" r:id="rId13"/>
    <p:sldId id="271"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2"/>
    <p:restoredTop sz="94691"/>
  </p:normalViewPr>
  <p:slideViewPr>
    <p:cSldViewPr snapToGrid="0" snapToObjects="1">
      <p:cViewPr varScale="1">
        <p:scale>
          <a:sx n="86" d="100"/>
          <a:sy n="86" d="100"/>
        </p:scale>
        <p:origin x="533" y="5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DBA497-041C-43DB-9632-DC0049C9C3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48C2FD-E937-4309-9396-93329F8CB9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857D13-9B4D-4FE7-BF92-368FB103D847}" type="datetimeFigureOut">
              <a:rPr lang="en-US" smtClean="0"/>
              <a:t>25-Jan-20</a:t>
            </a:fld>
            <a:endParaRPr lang="en-US"/>
          </a:p>
        </p:txBody>
      </p:sp>
      <p:sp>
        <p:nvSpPr>
          <p:cNvPr id="4" name="Footer Placeholder 3">
            <a:extLst>
              <a:ext uri="{FF2B5EF4-FFF2-40B4-BE49-F238E27FC236}">
                <a16:creationId xmlns:a16="http://schemas.microsoft.com/office/drawing/2014/main" id="{94EA28AB-8692-4270-9E18-409694D8BF9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E98AF28-2264-40E4-90F9-3285DC6431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287E10-EE4B-4967-826C-5AC736EAABE4}" type="slidenum">
              <a:rPr lang="en-US" smtClean="0"/>
              <a:t>‹#›</a:t>
            </a:fld>
            <a:endParaRPr lang="en-US"/>
          </a:p>
        </p:txBody>
      </p:sp>
    </p:spTree>
    <p:extLst>
      <p:ext uri="{BB962C8B-B14F-4D97-AF65-F5344CB8AC3E}">
        <p14:creationId xmlns:p14="http://schemas.microsoft.com/office/powerpoint/2010/main" val="323591047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blip>
            <a:srcRect/>
            <a:stretch>
              <a:fillRect/>
            </a:stretch>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4" name="Rectangle 23"/>
          <p:cNvSpPr/>
          <p:nvPr/>
        </p:nvSpPr>
        <p:spPr>
          <a:xfrm>
            <a:off x="1447801" y="1411615"/>
            <a:ext cx="9296400" cy="4034770"/>
          </a:xfrm>
          <a:prstGeom prst="rect">
            <a:avLst/>
          </a:prstGeom>
          <a:solidFill>
            <a:schemeClr val="bg2">
              <a:alpha val="40000"/>
            </a:schemeClr>
          </a:solidFill>
          <a:ln w="9525" cap="sq" cmpd="sng" algn="ctr">
            <a:noFill/>
            <a:prstDash val="solid"/>
            <a:miter lim="800000"/>
          </a:ln>
          <a:effectLst/>
        </p:spPr>
      </p:sp>
      <p:sp>
        <p:nvSpPr>
          <p:cNvPr id="2" name="Title 1"/>
          <p:cNvSpPr>
            <a:spLocks noGrp="1"/>
          </p:cNvSpPr>
          <p:nvPr>
            <p:ph type="title"/>
          </p:nvPr>
        </p:nvSpPr>
        <p:spPr>
          <a:xfrm>
            <a:off x="1563623" y="2094309"/>
            <a:ext cx="9070848" cy="2587752"/>
          </a:xfrm>
          <a:blipFill dpi="0" rotWithShape="1">
            <a:blip r:embed="rId2">
              <a:alphaModFix amt="35000"/>
            </a:blip>
            <a:srcRect/>
            <a:stretch>
              <a:fillRect/>
            </a:stretch>
          </a:blipFill>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Tree>
    <p:extLst>
      <p:ext uri="{BB962C8B-B14F-4D97-AF65-F5344CB8AC3E}">
        <p14:creationId xmlns:p14="http://schemas.microsoft.com/office/powerpoint/2010/main" val="580067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25-Jan-20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981658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25-Jan-20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86075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1D34-1EB9-B748-9E1F-2CF5ECBD6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095772-D616-B241-A6DC-F76E28E155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759B03-4E42-6A4A-8078-E315EBECF967}"/>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5" name="Footer Placeholder 4">
            <a:extLst>
              <a:ext uri="{FF2B5EF4-FFF2-40B4-BE49-F238E27FC236}">
                <a16:creationId xmlns:a16="http://schemas.microsoft.com/office/drawing/2014/main" id="{31851369-CAC1-0E44-95C1-80DB0D8CAD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F7BE6-49A3-E94D-96E6-E7E2022B2EB8}"/>
              </a:ext>
            </a:extLst>
          </p:cNvPr>
          <p:cNvSpPr>
            <a:spLocks noGrp="1"/>
          </p:cNvSpPr>
          <p:nvPr>
            <p:ph type="sldNum" sz="quarter" idx="12"/>
          </p:nvPr>
        </p:nvSpPr>
        <p:spPr/>
        <p:txBody>
          <a:bodyPr/>
          <a:lstStyle/>
          <a:p>
            <a:fld id="{DC08A0B0-641E-D34A-9FF7-34330D3780D6}" type="slidenum">
              <a:rPr lang="en-US" smtClean="0"/>
              <a:t>‹#›</a:t>
            </a:fld>
            <a:endParaRPr lang="en-US"/>
          </a:p>
        </p:txBody>
      </p:sp>
    </p:spTree>
    <p:extLst>
      <p:ext uri="{BB962C8B-B14F-4D97-AF65-F5344CB8AC3E}">
        <p14:creationId xmlns:p14="http://schemas.microsoft.com/office/powerpoint/2010/main" val="3895233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0E01-3736-2A43-BD79-8F01DD21A7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3FD950-C7F4-C54B-9F7D-5BF24F8385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B3689-1EF1-5A4C-90E6-D3D8775ADFF0}"/>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5" name="Footer Placeholder 4">
            <a:extLst>
              <a:ext uri="{FF2B5EF4-FFF2-40B4-BE49-F238E27FC236}">
                <a16:creationId xmlns:a16="http://schemas.microsoft.com/office/drawing/2014/main" id="{2549BE6C-28DD-A943-AADE-55BE3B5BB23D}"/>
              </a:ext>
            </a:extLst>
          </p:cNvPr>
          <p:cNvSpPr>
            <a:spLocks noGrp="1"/>
          </p:cNvSpPr>
          <p:nvPr>
            <p:ph type="ftr" sz="quarter" idx="11"/>
          </p:nvPr>
        </p:nvSpPr>
        <p:spPr/>
        <p:txBody>
          <a:bodyPr/>
          <a:lstStyle/>
          <a:p>
            <a:endParaRPr lang="en-US"/>
          </a:p>
        </p:txBody>
      </p:sp>
      <p:pic>
        <p:nvPicPr>
          <p:cNvPr id="7" name="fc92b32f-4588-4642-8f51-9a312e2b068e">
            <a:extLst>
              <a:ext uri="{FF2B5EF4-FFF2-40B4-BE49-F238E27FC236}">
                <a16:creationId xmlns:a16="http://schemas.microsoft.com/office/drawing/2014/main" id="{72262963-1327-42FD-AF45-93405973531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855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blip>
            <a:srcRect/>
            <a:stretch>
              <a:fillRect/>
            </a:stretch>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4" name="Rectangle 23"/>
          <p:cNvSpPr/>
          <p:nvPr/>
        </p:nvSpPr>
        <p:spPr>
          <a:xfrm>
            <a:off x="1447801" y="1411615"/>
            <a:ext cx="9296400" cy="4034770"/>
          </a:xfrm>
          <a:prstGeom prst="rect">
            <a:avLst/>
          </a:prstGeom>
          <a:solidFill>
            <a:schemeClr val="bg2">
              <a:alpha val="40000"/>
            </a:schemeClr>
          </a:solidFill>
          <a:ln w="9525" cap="sq" cmpd="sng" algn="ctr">
            <a:noFill/>
            <a:prstDash val="solid"/>
            <a:miter lim="800000"/>
          </a:ln>
          <a:effectLst/>
        </p:spPr>
      </p:sp>
      <p:sp>
        <p:nvSpPr>
          <p:cNvPr id="2" name="Title 1"/>
          <p:cNvSpPr>
            <a:spLocks noGrp="1"/>
          </p:cNvSpPr>
          <p:nvPr>
            <p:ph type="title"/>
          </p:nvPr>
        </p:nvSpPr>
        <p:spPr>
          <a:xfrm>
            <a:off x="1563623" y="2094309"/>
            <a:ext cx="9070848" cy="2587752"/>
          </a:xfrm>
          <a:blipFill dpi="0" rotWithShape="1">
            <a:blip r:embed="rId2">
              <a:alphaModFix amt="35000"/>
            </a:blip>
            <a:srcRect/>
            <a:stretch>
              <a:fillRect/>
            </a:stretch>
          </a:blipFill>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pic>
        <p:nvPicPr>
          <p:cNvPr id="5" name="fc92b32f-4588-4642-8f51-9a312e2b068e">
            <a:extLst>
              <a:ext uri="{FF2B5EF4-FFF2-40B4-BE49-F238E27FC236}">
                <a16:creationId xmlns:a16="http://schemas.microsoft.com/office/drawing/2014/main" id="{EBE69A81-8395-471F-B5A3-23E8E6A3824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76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EEBF-53B6-0348-8284-8996A749E4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B9D12B-CC5A-8349-AAF8-2CFF72AA5A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07872F-F013-B343-9522-814191C8D69E}"/>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5" name="Footer Placeholder 4">
            <a:extLst>
              <a:ext uri="{FF2B5EF4-FFF2-40B4-BE49-F238E27FC236}">
                <a16:creationId xmlns:a16="http://schemas.microsoft.com/office/drawing/2014/main" id="{EC656A31-B973-954E-8021-1ED27171A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AF99F-A617-0248-A989-D0C026E166FD}"/>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7" name="fc92b32f-4588-4642-8f51-9a312e2b068e">
            <a:extLst>
              <a:ext uri="{FF2B5EF4-FFF2-40B4-BE49-F238E27FC236}">
                <a16:creationId xmlns:a16="http://schemas.microsoft.com/office/drawing/2014/main" id="{819C49F9-E93D-4E65-867B-C2DEABFEA4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12012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BC05-4FFC-9E46-BBC7-80BD174DEF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9F7405-2192-834F-92D4-59942CAB12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D34C0B-5A37-6844-B742-F388FBE0DA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198A55-2C96-DE46-BFD8-CBEEF51424EA}"/>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6" name="Footer Placeholder 5">
            <a:extLst>
              <a:ext uri="{FF2B5EF4-FFF2-40B4-BE49-F238E27FC236}">
                <a16:creationId xmlns:a16="http://schemas.microsoft.com/office/drawing/2014/main" id="{03399873-AA53-E448-981E-EDDECB384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A9EE29-646A-E84F-9027-AFDA7F8FFB6F}"/>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8" name="fc92b32f-4588-4642-8f51-9a312e2b068e">
            <a:extLst>
              <a:ext uri="{FF2B5EF4-FFF2-40B4-BE49-F238E27FC236}">
                <a16:creationId xmlns:a16="http://schemas.microsoft.com/office/drawing/2014/main" id="{70B18969-2C38-49AD-A215-5D168FFE205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1935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5658-E310-B14B-BB63-1250A6B027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C959C8-6290-9F4F-9E2C-1168B87745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EA0E9C3-5BB1-6544-B6F2-F42B03CB8B3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E2C242-E88E-E044-9EB8-8A052C3A94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CC72D5-45CE-0542-A147-FB47647FA0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DBA338-65A3-1945-AA17-96FE0CC737B9}"/>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8" name="Footer Placeholder 7">
            <a:extLst>
              <a:ext uri="{FF2B5EF4-FFF2-40B4-BE49-F238E27FC236}">
                <a16:creationId xmlns:a16="http://schemas.microsoft.com/office/drawing/2014/main" id="{4ECBA415-2B9B-D048-AFF4-9E6925B68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2C8D87-5326-4F4C-92BE-DFE1CCA8FFF8}"/>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10" name="fc92b32f-4588-4642-8f51-9a312e2b068e">
            <a:extLst>
              <a:ext uri="{FF2B5EF4-FFF2-40B4-BE49-F238E27FC236}">
                <a16:creationId xmlns:a16="http://schemas.microsoft.com/office/drawing/2014/main" id="{E0A758BB-D8E6-4BA3-BFC5-F29B95D72AA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47573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C0FC-5691-9C47-B15E-6B6C20F95D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6FD463-CB0E-6449-8A3E-31093D8F59F8}"/>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4" name="Footer Placeholder 3">
            <a:extLst>
              <a:ext uri="{FF2B5EF4-FFF2-40B4-BE49-F238E27FC236}">
                <a16:creationId xmlns:a16="http://schemas.microsoft.com/office/drawing/2014/main" id="{CFD49F05-0265-F946-AB60-46EC5B3D92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69A2F7-2E2C-A64B-A1C6-59F011F84767}"/>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6" name="fc92b32f-4588-4642-8f51-9a312e2b068e">
            <a:extLst>
              <a:ext uri="{FF2B5EF4-FFF2-40B4-BE49-F238E27FC236}">
                <a16:creationId xmlns:a16="http://schemas.microsoft.com/office/drawing/2014/main" id="{A292FC05-0458-49C4-923A-788C2C8C013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8981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5BC96E-44B4-D545-8C6F-E8E0FB5EDB76}"/>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3" name="Footer Placeholder 2">
            <a:extLst>
              <a:ext uri="{FF2B5EF4-FFF2-40B4-BE49-F238E27FC236}">
                <a16:creationId xmlns:a16="http://schemas.microsoft.com/office/drawing/2014/main" id="{4F75840C-0909-E642-81C2-24B0FB0B6A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6FD486-5DE6-AE41-B4CA-3C0D9D908396}"/>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5" name="fc92b32f-4588-4642-8f51-9a312e2b068e">
            <a:extLst>
              <a:ext uri="{FF2B5EF4-FFF2-40B4-BE49-F238E27FC236}">
                <a16:creationId xmlns:a16="http://schemas.microsoft.com/office/drawing/2014/main" id="{FEA30F2E-024F-485D-ACC7-C5B72ACA4E9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3391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blip>
            <a:srcRect/>
            <a:stretch>
              <a:fillRect/>
            </a:stretch>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25-Jan-20</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66051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DEED-BADA-7146-9D3E-75ECE3551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1E054D-97C5-AA42-A284-C127788D5B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36CA54-F363-0540-9FB6-E743F9C55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93E63A-6BA2-E246-8C91-8D8237BF7B75}"/>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6" name="Footer Placeholder 5">
            <a:extLst>
              <a:ext uri="{FF2B5EF4-FFF2-40B4-BE49-F238E27FC236}">
                <a16:creationId xmlns:a16="http://schemas.microsoft.com/office/drawing/2014/main" id="{4F4BE73B-00CC-204D-B411-077FD267B9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C8AB8A-FA52-B544-8B31-13D15B5E9159}"/>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8" name="fc92b32f-4588-4642-8f51-9a312e2b068e">
            <a:extLst>
              <a:ext uri="{FF2B5EF4-FFF2-40B4-BE49-F238E27FC236}">
                <a16:creationId xmlns:a16="http://schemas.microsoft.com/office/drawing/2014/main" id="{36823BC3-A73A-45CE-8EDC-0427AF12B2A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1368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5517-B2FC-4240-B3EA-C31399880A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574866-B702-3D4C-B957-B874F0B6C7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73ED61-04E3-3A4C-93C6-07DBDFC23F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87CD49-ABEF-7F45-9872-550D40CDB3E5}"/>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6" name="Footer Placeholder 5">
            <a:extLst>
              <a:ext uri="{FF2B5EF4-FFF2-40B4-BE49-F238E27FC236}">
                <a16:creationId xmlns:a16="http://schemas.microsoft.com/office/drawing/2014/main" id="{66BE9AB9-D895-8547-ACFB-18BAC9CA86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95BA2-BF7D-5D47-A023-BA851CC8A582}"/>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8" name="fc92b32f-4588-4642-8f51-9a312e2b068e">
            <a:extLst>
              <a:ext uri="{FF2B5EF4-FFF2-40B4-BE49-F238E27FC236}">
                <a16:creationId xmlns:a16="http://schemas.microsoft.com/office/drawing/2014/main" id="{E3364579-E71B-49B0-A9B1-B784C7D65E3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3391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67E0-8CAE-8444-A735-9A18656F61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F3131F-2584-FA4A-9719-0CE7657BF28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D5132-EB7C-264D-8258-E97BCF7A4C60}"/>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5" name="Footer Placeholder 4">
            <a:extLst>
              <a:ext uri="{FF2B5EF4-FFF2-40B4-BE49-F238E27FC236}">
                <a16:creationId xmlns:a16="http://schemas.microsoft.com/office/drawing/2014/main" id="{4EF7A6E4-6FAC-654D-AE2D-83DC8E902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D3F40-1B0F-0A47-9783-8AE6DA167FC7}"/>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7" name="fc92b32f-4588-4642-8f51-9a312e2b068e">
            <a:extLst>
              <a:ext uri="{FF2B5EF4-FFF2-40B4-BE49-F238E27FC236}">
                <a16:creationId xmlns:a16="http://schemas.microsoft.com/office/drawing/2014/main" id="{68F11094-2EB1-44F5-BCE8-70B4E341BBF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7744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AFC16-3A4C-6C43-A306-887118815C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29055B-379A-9E46-B0A6-3C3C9A8E3F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F27D0-5E34-3E43-9762-99463546EE7F}"/>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5" name="Footer Placeholder 4">
            <a:extLst>
              <a:ext uri="{FF2B5EF4-FFF2-40B4-BE49-F238E27FC236}">
                <a16:creationId xmlns:a16="http://schemas.microsoft.com/office/drawing/2014/main" id="{439BD1EB-8670-C54F-A992-59CD84CA8E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3E265-4C52-2442-8F6D-22C95AF1DB7B}"/>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7" name="fc92b32f-4588-4642-8f51-9a312e2b068e">
            <a:extLst>
              <a:ext uri="{FF2B5EF4-FFF2-40B4-BE49-F238E27FC236}">
                <a16:creationId xmlns:a16="http://schemas.microsoft.com/office/drawing/2014/main" id="{634738E0-9C1A-487B-9FCA-4D7AF875DBA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7702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AFEAA985-DE19-4523-AEEA-7D192DEF4F1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510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25-Jan-20</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45909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25-Jan-20</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964948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25-Jan-20</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72670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25-Jan-20</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87386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25-Jan-20</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3335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25-Jan-20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973335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13">
            <a:alphaModFix amt="45000"/>
          </a:blip>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25-Jan-20</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57546139"/>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E22D0F-6A60-7346-BBD2-F2DCA4AB3F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0865E6-DAA0-4746-A9B3-48BB50D831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CF72C4-D0FD-7340-BDBC-1E7D72A8AA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4C3E1-D109-7B43-B395-DEF1746E86D3}" type="datetimeFigureOut">
              <a:rPr lang="en-US" smtClean="0"/>
              <a:t>25-Jan-20</a:t>
            </a:fld>
            <a:endParaRPr lang="en-US"/>
          </a:p>
        </p:txBody>
      </p:sp>
      <p:sp>
        <p:nvSpPr>
          <p:cNvPr id="5" name="Footer Placeholder 4">
            <a:extLst>
              <a:ext uri="{FF2B5EF4-FFF2-40B4-BE49-F238E27FC236}">
                <a16:creationId xmlns:a16="http://schemas.microsoft.com/office/drawing/2014/main" id="{A25FC69E-591A-F34E-8763-D415105880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9904F6-71A4-D74C-9B17-64C4E2DF9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8A0B0-641E-D34A-9FF7-34330D3780D6}" type="slidenum">
              <a:rPr lang="en-US" smtClean="0"/>
              <a:t>‹#›</a:t>
            </a:fld>
            <a:endParaRPr lang="en-US"/>
          </a:p>
        </p:txBody>
      </p:sp>
    </p:spTree>
    <p:extLst>
      <p:ext uri="{BB962C8B-B14F-4D97-AF65-F5344CB8AC3E}">
        <p14:creationId xmlns:p14="http://schemas.microsoft.com/office/powerpoint/2010/main" val="1450373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3.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4F929-F2BB-4285-9061-4D9A4C7F95F6}"/>
              </a:ext>
            </a:extLst>
          </p:cNvPr>
          <p:cNvSpPr>
            <a:spLocks noGrp="1"/>
          </p:cNvSpPr>
          <p:nvPr>
            <p:ph type="title"/>
          </p:nvPr>
        </p:nvSpPr>
        <p:spPr>
          <a:xfrm>
            <a:off x="1563623" y="1982341"/>
            <a:ext cx="9070848" cy="2587752"/>
          </a:xfrm>
        </p:spPr>
        <p:txBody>
          <a:bodyPr/>
          <a:lstStyle/>
          <a:p>
            <a:r>
              <a:rPr lang="en-US" b="1" dirty="0">
                <a:latin typeface="Arial Black" panose="020B0A04020102020204" pitchFamily="34" charset="0"/>
              </a:rPr>
              <a:t>Millets Price Prediction</a:t>
            </a:r>
          </a:p>
        </p:txBody>
      </p:sp>
      <p:sp>
        <p:nvSpPr>
          <p:cNvPr id="3" name="TextBox 2">
            <a:extLst>
              <a:ext uri="{FF2B5EF4-FFF2-40B4-BE49-F238E27FC236}">
                <a16:creationId xmlns:a16="http://schemas.microsoft.com/office/drawing/2014/main" id="{E712269A-AE81-42B1-A6B8-CCFFB88720B0}"/>
              </a:ext>
            </a:extLst>
          </p:cNvPr>
          <p:cNvSpPr txBox="1"/>
          <p:nvPr/>
        </p:nvSpPr>
        <p:spPr>
          <a:xfrm>
            <a:off x="525264" y="4722789"/>
            <a:ext cx="3798816" cy="1754326"/>
          </a:xfrm>
          <a:prstGeom prst="rect">
            <a:avLst/>
          </a:prstGeom>
          <a:noFill/>
        </p:spPr>
        <p:txBody>
          <a:bodyPr wrap="square" rtlCol="0">
            <a:spAutoFit/>
          </a:bodyPr>
          <a:lstStyle/>
          <a:p>
            <a:r>
              <a:rPr lang="en-US" b="1" u="sng" dirty="0"/>
              <a:t>Team Details:</a:t>
            </a:r>
          </a:p>
          <a:p>
            <a:r>
              <a:rPr lang="en-US" b="1" dirty="0"/>
              <a:t>ABDUL SHERAZ K R</a:t>
            </a:r>
          </a:p>
          <a:p>
            <a:r>
              <a:rPr lang="en-US" b="1" dirty="0"/>
              <a:t>NAVEEN KUMAR THIPPIRISHETTY</a:t>
            </a:r>
          </a:p>
          <a:p>
            <a:r>
              <a:rPr lang="en-US" b="1" dirty="0"/>
              <a:t>PRADEEP SANCHANA</a:t>
            </a:r>
          </a:p>
          <a:p>
            <a:r>
              <a:rPr lang="en-US" b="1" dirty="0"/>
              <a:t>SANDESH RAMESH KANNUR</a:t>
            </a:r>
          </a:p>
          <a:p>
            <a:r>
              <a:rPr lang="en-US" b="1" dirty="0"/>
              <a:t>VAISHNAVI K</a:t>
            </a:r>
            <a:r>
              <a:rPr lang="en-US" dirty="0"/>
              <a:t>	</a:t>
            </a:r>
          </a:p>
        </p:txBody>
      </p:sp>
      <p:sp>
        <p:nvSpPr>
          <p:cNvPr id="4" name="TextBox 3">
            <a:extLst>
              <a:ext uri="{FF2B5EF4-FFF2-40B4-BE49-F238E27FC236}">
                <a16:creationId xmlns:a16="http://schemas.microsoft.com/office/drawing/2014/main" id="{FAEC5604-6C82-4719-90EF-6785D554ADA8}"/>
              </a:ext>
            </a:extLst>
          </p:cNvPr>
          <p:cNvSpPr txBox="1"/>
          <p:nvPr/>
        </p:nvSpPr>
        <p:spPr>
          <a:xfrm>
            <a:off x="7996973" y="5599952"/>
            <a:ext cx="3798817" cy="461665"/>
          </a:xfrm>
          <a:prstGeom prst="rect">
            <a:avLst/>
          </a:prstGeom>
          <a:noFill/>
        </p:spPr>
        <p:txBody>
          <a:bodyPr wrap="square" rtlCol="0">
            <a:spAutoFit/>
          </a:bodyPr>
          <a:lstStyle/>
          <a:p>
            <a:r>
              <a:rPr lang="en-US" sz="2400" b="1" dirty="0"/>
              <a:t>Mentor :Narayana D</a:t>
            </a:r>
            <a:r>
              <a:rPr lang="en-US" dirty="0"/>
              <a:t> </a:t>
            </a:r>
          </a:p>
        </p:txBody>
      </p:sp>
    </p:spTree>
    <p:extLst>
      <p:ext uri="{BB962C8B-B14F-4D97-AF65-F5344CB8AC3E}">
        <p14:creationId xmlns:p14="http://schemas.microsoft.com/office/powerpoint/2010/main" val="2414070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EA636BB-4FB7-413F-B401-DD45A6E1EDFA}"/>
              </a:ext>
            </a:extLst>
          </p:cNvPr>
          <p:cNvSpPr txBox="1">
            <a:spLocks/>
          </p:cNvSpPr>
          <p:nvPr/>
        </p:nvSpPr>
        <p:spPr>
          <a:xfrm>
            <a:off x="0" y="12242"/>
            <a:ext cx="12192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Algorithms and Solution</a:t>
            </a:r>
          </a:p>
        </p:txBody>
      </p:sp>
      <p:sp>
        <p:nvSpPr>
          <p:cNvPr id="9" name="TextBox 10">
            <a:extLst>
              <a:ext uri="{FF2B5EF4-FFF2-40B4-BE49-F238E27FC236}">
                <a16:creationId xmlns:a16="http://schemas.microsoft.com/office/drawing/2014/main" id="{FEA962C0-678D-490D-BE1D-2979A62D5121}"/>
              </a:ext>
            </a:extLst>
          </p:cNvPr>
          <p:cNvSpPr txBox="1"/>
          <p:nvPr/>
        </p:nvSpPr>
        <p:spPr>
          <a:xfrm>
            <a:off x="838200" y="1399922"/>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Error calculated using Mean Square Error and model is trained using Adam Optimizer</a:t>
            </a:r>
          </a:p>
        </p:txBody>
      </p:sp>
      <p:sp>
        <p:nvSpPr>
          <p:cNvPr id="10" name="TextBox 10">
            <a:extLst>
              <a:ext uri="{FF2B5EF4-FFF2-40B4-BE49-F238E27FC236}">
                <a16:creationId xmlns:a16="http://schemas.microsoft.com/office/drawing/2014/main" id="{830B6CA4-DF2F-44D2-BC3D-2E866A3BEBC0}"/>
              </a:ext>
            </a:extLst>
          </p:cNvPr>
          <p:cNvSpPr txBox="1"/>
          <p:nvPr/>
        </p:nvSpPr>
        <p:spPr>
          <a:xfrm>
            <a:off x="838200" y="4272476"/>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Test data used to validate and predict the results based on training data</a:t>
            </a:r>
          </a:p>
        </p:txBody>
      </p:sp>
      <p:sp>
        <p:nvSpPr>
          <p:cNvPr id="11" name="TextBox 10">
            <a:extLst>
              <a:ext uri="{FF2B5EF4-FFF2-40B4-BE49-F238E27FC236}">
                <a16:creationId xmlns:a16="http://schemas.microsoft.com/office/drawing/2014/main" id="{196BF68E-D349-4C89-9F6E-8EEAFB677DEC}"/>
              </a:ext>
            </a:extLst>
          </p:cNvPr>
          <p:cNvSpPr txBox="1"/>
          <p:nvPr/>
        </p:nvSpPr>
        <p:spPr>
          <a:xfrm>
            <a:off x="838200" y="2518328"/>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Final Dense layer added to extract 2 features ( 2 cities)</a:t>
            </a:r>
          </a:p>
        </p:txBody>
      </p:sp>
      <p:sp>
        <p:nvSpPr>
          <p:cNvPr id="12" name="TextBox 11">
            <a:extLst>
              <a:ext uri="{FF2B5EF4-FFF2-40B4-BE49-F238E27FC236}">
                <a16:creationId xmlns:a16="http://schemas.microsoft.com/office/drawing/2014/main" id="{CC1804E6-786B-4F0F-9964-8BF35DE2E40B}"/>
              </a:ext>
            </a:extLst>
          </p:cNvPr>
          <p:cNvSpPr txBox="1"/>
          <p:nvPr/>
        </p:nvSpPr>
        <p:spPr>
          <a:xfrm>
            <a:off x="838200" y="3450949"/>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Trained the model with 20 Epochs</a:t>
            </a:r>
          </a:p>
        </p:txBody>
      </p:sp>
    </p:spTree>
    <p:extLst>
      <p:ext uri="{BB962C8B-B14F-4D97-AF65-F5344CB8AC3E}">
        <p14:creationId xmlns:p14="http://schemas.microsoft.com/office/powerpoint/2010/main" val="3405311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169ACA2-EE2B-4CB0-82AD-FD897B0A864E}"/>
              </a:ext>
            </a:extLst>
          </p:cNvPr>
          <p:cNvSpPr txBox="1">
            <a:spLocks/>
          </p:cNvSpPr>
          <p:nvPr/>
        </p:nvSpPr>
        <p:spPr>
          <a:xfrm>
            <a:off x="0" y="12242"/>
            <a:ext cx="12192000" cy="945502"/>
          </a:xfrm>
          <a:prstGeom prst="rect">
            <a:avLst/>
          </a:prstGeom>
          <a:gradFill>
            <a:gsLst>
              <a:gs pos="0">
                <a:schemeClr val="accent6">
                  <a:lumMod val="60000"/>
                  <a:lumOff val="40000"/>
                </a:schemeClr>
              </a:gs>
              <a:gs pos="50000">
                <a:schemeClr val="accent6">
                  <a:lumMod val="20000"/>
                  <a:lumOff val="80000"/>
                </a:schemeClr>
              </a:gs>
              <a:gs pos="100000">
                <a:schemeClr val="accent6">
                  <a:lumMod val="60000"/>
                  <a:lumOff val="40000"/>
                </a:schemeClr>
              </a:gs>
            </a:gsLst>
          </a:gradFill>
          <a:ln>
            <a:noFill/>
          </a:ln>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Results</a:t>
            </a:r>
          </a:p>
        </p:txBody>
      </p:sp>
      <p:sp>
        <p:nvSpPr>
          <p:cNvPr id="10" name="TextBox 10">
            <a:extLst>
              <a:ext uri="{FF2B5EF4-FFF2-40B4-BE49-F238E27FC236}">
                <a16:creationId xmlns:a16="http://schemas.microsoft.com/office/drawing/2014/main" id="{079ACF92-CBB0-4877-8421-EC2169B7CF99}"/>
              </a:ext>
            </a:extLst>
          </p:cNvPr>
          <p:cNvSpPr txBox="1"/>
          <p:nvPr/>
        </p:nvSpPr>
        <p:spPr>
          <a:xfrm>
            <a:off x="1177785" y="1184824"/>
            <a:ext cx="10688714"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With using a split of training 75% and test 25%, below are the results. </a:t>
            </a:r>
          </a:p>
        </p:txBody>
      </p:sp>
      <p:pic>
        <p:nvPicPr>
          <p:cNvPr id="12" name="Picture 11">
            <a:extLst>
              <a:ext uri="{FF2B5EF4-FFF2-40B4-BE49-F238E27FC236}">
                <a16:creationId xmlns:a16="http://schemas.microsoft.com/office/drawing/2014/main" id="{864A55D9-49DA-430E-8919-60EC1484451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1177785" y="1781236"/>
            <a:ext cx="8991600" cy="4381500"/>
          </a:xfrm>
          <a:prstGeom prst="rect">
            <a:avLst/>
          </a:prstGeom>
        </p:spPr>
      </p:pic>
    </p:spTree>
    <p:extLst>
      <p:ext uri="{BB962C8B-B14F-4D97-AF65-F5344CB8AC3E}">
        <p14:creationId xmlns:p14="http://schemas.microsoft.com/office/powerpoint/2010/main" val="511774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44D3360-D9C7-4821-A9F2-F68CBB0C43B7}"/>
              </a:ext>
            </a:extLst>
          </p:cNvPr>
          <p:cNvSpPr txBox="1">
            <a:spLocks/>
          </p:cNvSpPr>
          <p:nvPr/>
        </p:nvSpPr>
        <p:spPr>
          <a:xfrm>
            <a:off x="0" y="12242"/>
            <a:ext cx="6096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fontScale="92500"/>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Steps to take it to Production</a:t>
            </a:r>
          </a:p>
        </p:txBody>
      </p:sp>
      <p:sp>
        <p:nvSpPr>
          <p:cNvPr id="10" name="TextBox 10">
            <a:extLst>
              <a:ext uri="{FF2B5EF4-FFF2-40B4-BE49-F238E27FC236}">
                <a16:creationId xmlns:a16="http://schemas.microsoft.com/office/drawing/2014/main" id="{0CAB026A-FFA9-4193-9D1D-975B795019AB}"/>
              </a:ext>
            </a:extLst>
          </p:cNvPr>
          <p:cNvSpPr txBox="1"/>
          <p:nvPr/>
        </p:nvSpPr>
        <p:spPr>
          <a:xfrm>
            <a:off x="491970" y="2260481"/>
            <a:ext cx="4728099"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This Model is Production ready </a:t>
            </a:r>
          </a:p>
        </p:txBody>
      </p:sp>
      <p:sp>
        <p:nvSpPr>
          <p:cNvPr id="12" name="Title 1">
            <a:extLst>
              <a:ext uri="{FF2B5EF4-FFF2-40B4-BE49-F238E27FC236}">
                <a16:creationId xmlns:a16="http://schemas.microsoft.com/office/drawing/2014/main" id="{05ACBDE1-1A46-4726-A7E2-91293342F75B}"/>
              </a:ext>
            </a:extLst>
          </p:cNvPr>
          <p:cNvSpPr txBox="1">
            <a:spLocks/>
          </p:cNvSpPr>
          <p:nvPr/>
        </p:nvSpPr>
        <p:spPr>
          <a:xfrm>
            <a:off x="6096000" y="12242"/>
            <a:ext cx="6096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Potential Projects</a:t>
            </a:r>
          </a:p>
        </p:txBody>
      </p:sp>
      <p:cxnSp>
        <p:nvCxnSpPr>
          <p:cNvPr id="14" name="Straight Connector 13">
            <a:extLst>
              <a:ext uri="{FF2B5EF4-FFF2-40B4-BE49-F238E27FC236}">
                <a16:creationId xmlns:a16="http://schemas.microsoft.com/office/drawing/2014/main" id="{35BED61E-AE53-4B60-9324-EAB63F128655}"/>
              </a:ext>
            </a:extLst>
          </p:cNvPr>
          <p:cNvCxnSpPr/>
          <p:nvPr/>
        </p:nvCxnSpPr>
        <p:spPr>
          <a:xfrm>
            <a:off x="6096000" y="1127464"/>
            <a:ext cx="0" cy="490047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0">
            <a:extLst>
              <a:ext uri="{FF2B5EF4-FFF2-40B4-BE49-F238E27FC236}">
                <a16:creationId xmlns:a16="http://schemas.microsoft.com/office/drawing/2014/main" id="{2DCF865D-DE64-4B22-B4C5-8A5B20EBEB15}"/>
              </a:ext>
            </a:extLst>
          </p:cNvPr>
          <p:cNvSpPr txBox="1"/>
          <p:nvPr/>
        </p:nvSpPr>
        <p:spPr>
          <a:xfrm>
            <a:off x="7146522" y="2260481"/>
            <a:ext cx="3939665"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Soil Analysis</a:t>
            </a:r>
          </a:p>
        </p:txBody>
      </p:sp>
      <p:sp>
        <p:nvSpPr>
          <p:cNvPr id="16" name="TextBox 10">
            <a:extLst>
              <a:ext uri="{FF2B5EF4-FFF2-40B4-BE49-F238E27FC236}">
                <a16:creationId xmlns:a16="http://schemas.microsoft.com/office/drawing/2014/main" id="{98E3789B-215C-4491-853C-8E504CED98E4}"/>
              </a:ext>
            </a:extLst>
          </p:cNvPr>
          <p:cNvSpPr txBox="1"/>
          <p:nvPr/>
        </p:nvSpPr>
        <p:spPr>
          <a:xfrm>
            <a:off x="7146523" y="3198168"/>
            <a:ext cx="3939665"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Weather Prediction</a:t>
            </a:r>
          </a:p>
        </p:txBody>
      </p:sp>
      <p:sp>
        <p:nvSpPr>
          <p:cNvPr id="17" name="TextBox 10">
            <a:extLst>
              <a:ext uri="{FF2B5EF4-FFF2-40B4-BE49-F238E27FC236}">
                <a16:creationId xmlns:a16="http://schemas.microsoft.com/office/drawing/2014/main" id="{704460F2-0180-4B06-9719-292FCB36182D}"/>
              </a:ext>
            </a:extLst>
          </p:cNvPr>
          <p:cNvSpPr txBox="1"/>
          <p:nvPr/>
        </p:nvSpPr>
        <p:spPr>
          <a:xfrm>
            <a:off x="7146523" y="4414475"/>
            <a:ext cx="3939665"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Create Mobile Application</a:t>
            </a:r>
          </a:p>
        </p:txBody>
      </p:sp>
    </p:spTree>
    <p:extLst>
      <p:ext uri="{BB962C8B-B14F-4D97-AF65-F5344CB8AC3E}">
        <p14:creationId xmlns:p14="http://schemas.microsoft.com/office/powerpoint/2010/main" val="3247904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2" grpId="0" animBg="1"/>
      <p:bldP spid="15"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315" y="1533590"/>
            <a:ext cx="10779369" cy="3801890"/>
          </a:xfrm>
        </p:spPr>
        <p:txBody>
          <a:bodyPr>
            <a:noAutofit/>
          </a:bodyPr>
          <a:lstStyle/>
          <a:p>
            <a:pPr marL="0" indent="0">
              <a:lnSpc>
                <a:spcPct val="150000"/>
              </a:lnSpc>
              <a:buNone/>
            </a:pPr>
            <a:r>
              <a:rPr lang="en-US" sz="2400" b="1" dirty="0"/>
              <a:t>In recent years, great efforts have been undertaken on the challenging task of predicting Millet price. Developing accurate models for predicting price using Information and Communication Technologies may help farmers and other stakeholders improve decision making in relation to national food import/exports and food security. In future we can add more features such as comparison of different non-perishable crops and add more regions to find correlation of price variation to improve the accuracy of price prediction. The most important factor for successful prediction would be high-quality and up-to-date data. </a:t>
            </a:r>
          </a:p>
        </p:txBody>
      </p:sp>
      <p:sp>
        <p:nvSpPr>
          <p:cNvPr id="7" name="Title 1">
            <a:extLst>
              <a:ext uri="{FF2B5EF4-FFF2-40B4-BE49-F238E27FC236}">
                <a16:creationId xmlns:a16="http://schemas.microsoft.com/office/drawing/2014/main" id="{764715A9-11A8-4797-8550-250BDB405BA3}"/>
              </a:ext>
            </a:extLst>
          </p:cNvPr>
          <p:cNvSpPr txBox="1">
            <a:spLocks/>
          </p:cNvSpPr>
          <p:nvPr/>
        </p:nvSpPr>
        <p:spPr>
          <a:xfrm>
            <a:off x="0" y="12242"/>
            <a:ext cx="12192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Conclusion</a:t>
            </a:r>
          </a:p>
        </p:txBody>
      </p:sp>
    </p:spTree>
    <p:extLst>
      <p:ext uri="{BB962C8B-B14F-4D97-AF65-F5344CB8AC3E}">
        <p14:creationId xmlns:p14="http://schemas.microsoft.com/office/powerpoint/2010/main" val="652486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973015"/>
            <a:ext cx="10779369" cy="5263662"/>
          </a:xfrm>
        </p:spPr>
        <p:txBody>
          <a:bodyPr>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lgn="ctr">
              <a:buNone/>
            </a:pPr>
            <a:r>
              <a:rPr lang="en-US" sz="4400" b="1" dirty="0"/>
              <a:t>Thank you!</a:t>
            </a:r>
          </a:p>
          <a:p>
            <a:pPr marL="0" indent="0" algn="ctr">
              <a:buNone/>
            </a:pPr>
            <a:r>
              <a:rPr lang="en-US" sz="4400" b="1" dirty="0"/>
              <a:t>All the best for your Journey in Data Science</a:t>
            </a:r>
          </a:p>
        </p:txBody>
      </p:sp>
    </p:spTree>
    <p:extLst>
      <p:ext uri="{BB962C8B-B14F-4D97-AF65-F5344CB8AC3E}">
        <p14:creationId xmlns:p14="http://schemas.microsoft.com/office/powerpoint/2010/main" val="145830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2242"/>
            <a:ext cx="12192000" cy="945502"/>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a:bodyPr>
          <a:lstStyle/>
          <a:p>
            <a:pPr algn="ctr"/>
            <a:r>
              <a:rPr lang="en-US" sz="4000" b="1" dirty="0"/>
              <a:t>Business Problem</a:t>
            </a:r>
          </a:p>
        </p:txBody>
      </p:sp>
      <p:sp>
        <p:nvSpPr>
          <p:cNvPr id="7" name="TextBox 6">
            <a:extLst>
              <a:ext uri="{FF2B5EF4-FFF2-40B4-BE49-F238E27FC236}">
                <a16:creationId xmlns:a16="http://schemas.microsoft.com/office/drawing/2014/main" id="{480ADF44-F16C-437C-AF61-3AA0E5F0E734}"/>
              </a:ext>
            </a:extLst>
          </p:cNvPr>
          <p:cNvSpPr txBox="1"/>
          <p:nvPr/>
        </p:nvSpPr>
        <p:spPr>
          <a:xfrm>
            <a:off x="874475" y="1821635"/>
            <a:ext cx="10198962" cy="954107"/>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Agriculture is Important sector in the Indian economy as it contributes around </a:t>
            </a:r>
            <a:r>
              <a:rPr lang="en-US" sz="3200" b="1" dirty="0"/>
              <a:t>16% </a:t>
            </a:r>
            <a:r>
              <a:rPr lang="en-US" sz="2400" b="1" dirty="0"/>
              <a:t>of India’s GDP</a:t>
            </a:r>
          </a:p>
        </p:txBody>
      </p:sp>
      <p:sp>
        <p:nvSpPr>
          <p:cNvPr id="42" name="TextBox 41">
            <a:extLst>
              <a:ext uri="{FF2B5EF4-FFF2-40B4-BE49-F238E27FC236}">
                <a16:creationId xmlns:a16="http://schemas.microsoft.com/office/drawing/2014/main" id="{D5877F13-7308-4F87-93A8-2EF8369EA2E2}"/>
              </a:ext>
            </a:extLst>
          </p:cNvPr>
          <p:cNvSpPr txBox="1"/>
          <p:nvPr/>
        </p:nvSpPr>
        <p:spPr>
          <a:xfrm>
            <a:off x="874476" y="3288206"/>
            <a:ext cx="10261816" cy="95410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t> </a:t>
            </a:r>
            <a:r>
              <a:rPr lang="en-US" sz="3200" b="1" dirty="0"/>
              <a:t> 70% </a:t>
            </a:r>
            <a:r>
              <a:rPr lang="en-US" sz="2400" b="1" dirty="0"/>
              <a:t>of its rural households still depend primarily on agriculture, with 82% of farmers being small and medium farmers</a:t>
            </a:r>
          </a:p>
        </p:txBody>
      </p:sp>
      <p:sp>
        <p:nvSpPr>
          <p:cNvPr id="43" name="TextBox 42">
            <a:extLst>
              <a:ext uri="{FF2B5EF4-FFF2-40B4-BE49-F238E27FC236}">
                <a16:creationId xmlns:a16="http://schemas.microsoft.com/office/drawing/2014/main" id="{7022280A-A40D-49E2-8B96-1785CC588E8B}"/>
              </a:ext>
            </a:extLst>
          </p:cNvPr>
          <p:cNvSpPr txBox="1"/>
          <p:nvPr/>
        </p:nvSpPr>
        <p:spPr>
          <a:xfrm>
            <a:off x="874474" y="2703431"/>
            <a:ext cx="10198962" cy="58477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Global demand for food is anticipated to increase by </a:t>
            </a:r>
            <a:r>
              <a:rPr lang="en-US" sz="3200" b="1" dirty="0"/>
              <a:t>60%</a:t>
            </a:r>
            <a:r>
              <a:rPr lang="en-US" sz="2400" b="1" dirty="0"/>
              <a:t> by 2050</a:t>
            </a:r>
          </a:p>
        </p:txBody>
      </p:sp>
      <p:sp>
        <p:nvSpPr>
          <p:cNvPr id="44" name="TextBox 43">
            <a:extLst>
              <a:ext uri="{FF2B5EF4-FFF2-40B4-BE49-F238E27FC236}">
                <a16:creationId xmlns:a16="http://schemas.microsoft.com/office/drawing/2014/main" id="{09FFECF5-E68A-40F3-A6E5-A14335256DF4}"/>
              </a:ext>
            </a:extLst>
          </p:cNvPr>
          <p:cNvSpPr txBox="1"/>
          <p:nvPr/>
        </p:nvSpPr>
        <p:spPr>
          <a:xfrm>
            <a:off x="874476" y="4282494"/>
            <a:ext cx="10198962"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India is highest producers Millet across world</a:t>
            </a:r>
          </a:p>
        </p:txBody>
      </p:sp>
    </p:spTree>
    <p:extLst>
      <p:ext uri="{BB962C8B-B14F-4D97-AF65-F5344CB8AC3E}">
        <p14:creationId xmlns:p14="http://schemas.microsoft.com/office/powerpoint/2010/main" val="1287326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2" grpId="0"/>
      <p:bldP spid="43" grpId="0"/>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4C2E3CB-911B-4815-BEAE-483BE462A2CB}"/>
              </a:ext>
            </a:extLst>
          </p:cNvPr>
          <p:cNvSpPr txBox="1"/>
          <p:nvPr/>
        </p:nvSpPr>
        <p:spPr>
          <a:xfrm>
            <a:off x="1032981" y="3567175"/>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Data Collection </a:t>
            </a:r>
          </a:p>
        </p:txBody>
      </p:sp>
      <p:sp>
        <p:nvSpPr>
          <p:cNvPr id="10" name="TextBox 9">
            <a:extLst>
              <a:ext uri="{FF2B5EF4-FFF2-40B4-BE49-F238E27FC236}">
                <a16:creationId xmlns:a16="http://schemas.microsoft.com/office/drawing/2014/main" id="{87094170-1E64-468F-8430-B4CD53B69DEF}"/>
              </a:ext>
            </a:extLst>
          </p:cNvPr>
          <p:cNvSpPr txBox="1"/>
          <p:nvPr/>
        </p:nvSpPr>
        <p:spPr>
          <a:xfrm>
            <a:off x="1032981" y="1569962"/>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Predicting Finger Millet prices will be useful for farmers  </a:t>
            </a:r>
          </a:p>
        </p:txBody>
      </p:sp>
      <p:sp>
        <p:nvSpPr>
          <p:cNvPr id="11" name="TextBox 10">
            <a:extLst>
              <a:ext uri="{FF2B5EF4-FFF2-40B4-BE49-F238E27FC236}">
                <a16:creationId xmlns:a16="http://schemas.microsoft.com/office/drawing/2014/main" id="{3CE20272-01D6-4767-BE3B-8698BA25BF27}"/>
              </a:ext>
            </a:extLst>
          </p:cNvPr>
          <p:cNvSpPr txBox="1"/>
          <p:nvPr/>
        </p:nvSpPr>
        <p:spPr>
          <a:xfrm>
            <a:off x="1032981" y="2255091"/>
            <a:ext cx="10688714"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Price behavior of a commodity plays crucial role in farm-level crop production planning that includes Transportation, Storing and estimation of right price for crop.</a:t>
            </a:r>
          </a:p>
        </p:txBody>
      </p:sp>
      <p:sp>
        <p:nvSpPr>
          <p:cNvPr id="13" name="Title 1">
            <a:extLst>
              <a:ext uri="{FF2B5EF4-FFF2-40B4-BE49-F238E27FC236}">
                <a16:creationId xmlns:a16="http://schemas.microsoft.com/office/drawing/2014/main" id="{E38AC658-02F7-4A14-BA69-222FA2B9E75A}"/>
              </a:ext>
            </a:extLst>
          </p:cNvPr>
          <p:cNvSpPr>
            <a:spLocks noGrp="1"/>
          </p:cNvSpPr>
          <p:nvPr>
            <p:ph type="title"/>
          </p:nvPr>
        </p:nvSpPr>
        <p:spPr>
          <a:xfrm>
            <a:off x="0" y="12242"/>
            <a:ext cx="12192000" cy="945502"/>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p>
            <a:pPr algn="ctr"/>
            <a:r>
              <a:rPr lang="en-US" sz="4000" b="1" dirty="0"/>
              <a:t>Problem Definition</a:t>
            </a:r>
          </a:p>
        </p:txBody>
      </p:sp>
    </p:spTree>
    <p:extLst>
      <p:ext uri="{BB962C8B-B14F-4D97-AF65-F5344CB8AC3E}">
        <p14:creationId xmlns:p14="http://schemas.microsoft.com/office/powerpoint/2010/main" val="1481707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060B62A-1A42-474A-9AE4-0241BB991B2F}"/>
              </a:ext>
            </a:extLst>
          </p:cNvPr>
          <p:cNvSpPr>
            <a:spLocks noGrp="1"/>
          </p:cNvSpPr>
          <p:nvPr>
            <p:ph type="title"/>
          </p:nvPr>
        </p:nvSpPr>
        <p:spPr>
          <a:xfrm>
            <a:off x="0" y="12242"/>
            <a:ext cx="5974672" cy="945502"/>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p>
            <a:pPr algn="ctr"/>
            <a:r>
              <a:rPr lang="en-US" sz="4000" b="1" dirty="0"/>
              <a:t>Value addition</a:t>
            </a:r>
          </a:p>
        </p:txBody>
      </p:sp>
      <p:sp>
        <p:nvSpPr>
          <p:cNvPr id="10" name="TextBox 8">
            <a:extLst>
              <a:ext uri="{FF2B5EF4-FFF2-40B4-BE49-F238E27FC236}">
                <a16:creationId xmlns:a16="http://schemas.microsoft.com/office/drawing/2014/main" id="{BBF2255D-939C-4D1A-B2D5-B8AFC0695CB2}"/>
              </a:ext>
            </a:extLst>
          </p:cNvPr>
          <p:cNvSpPr txBox="1"/>
          <p:nvPr/>
        </p:nvSpPr>
        <p:spPr>
          <a:xfrm>
            <a:off x="636233" y="3329841"/>
            <a:ext cx="5116497" cy="1569660"/>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Soil analysis and weather  can be combined with this solution to recommend best crop for the farmer to get increased ROI</a:t>
            </a:r>
          </a:p>
        </p:txBody>
      </p:sp>
      <p:sp>
        <p:nvSpPr>
          <p:cNvPr id="11" name="TextBox 9">
            <a:extLst>
              <a:ext uri="{FF2B5EF4-FFF2-40B4-BE49-F238E27FC236}">
                <a16:creationId xmlns:a16="http://schemas.microsoft.com/office/drawing/2014/main" id="{C9D65BE7-F0FC-427B-B1F0-62F1230A3220}"/>
              </a:ext>
            </a:extLst>
          </p:cNvPr>
          <p:cNvSpPr txBox="1"/>
          <p:nvPr/>
        </p:nvSpPr>
        <p:spPr>
          <a:xfrm>
            <a:off x="636231" y="949671"/>
            <a:ext cx="5116497"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Solution would help find the correlation between the crop, price across different cities.</a:t>
            </a:r>
          </a:p>
        </p:txBody>
      </p:sp>
      <p:sp>
        <p:nvSpPr>
          <p:cNvPr id="12" name="TextBox 10">
            <a:extLst>
              <a:ext uri="{FF2B5EF4-FFF2-40B4-BE49-F238E27FC236}">
                <a16:creationId xmlns:a16="http://schemas.microsoft.com/office/drawing/2014/main" id="{66581671-36AE-4CA2-BB72-24116171B89F}"/>
              </a:ext>
            </a:extLst>
          </p:cNvPr>
          <p:cNvSpPr txBox="1"/>
          <p:nvPr/>
        </p:nvSpPr>
        <p:spPr>
          <a:xfrm>
            <a:off x="636232" y="2307212"/>
            <a:ext cx="5116497"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Creating a generic Model which can predict price of any Cereals, Pulses and Millets</a:t>
            </a:r>
          </a:p>
        </p:txBody>
      </p:sp>
      <p:sp>
        <p:nvSpPr>
          <p:cNvPr id="13" name="TextBox 11">
            <a:extLst>
              <a:ext uri="{FF2B5EF4-FFF2-40B4-BE49-F238E27FC236}">
                <a16:creationId xmlns:a16="http://schemas.microsoft.com/office/drawing/2014/main" id="{18B6A81E-B698-456B-9F88-D9C4D55128C2}"/>
              </a:ext>
            </a:extLst>
          </p:cNvPr>
          <p:cNvSpPr txBox="1"/>
          <p:nvPr/>
        </p:nvSpPr>
        <p:spPr>
          <a:xfrm>
            <a:off x="636236" y="4838889"/>
            <a:ext cx="5116497"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Price Prediction would assist the Business consumers ( Millet as primary ingredient ) ex: Ragi Malt </a:t>
            </a:r>
          </a:p>
        </p:txBody>
      </p:sp>
      <p:cxnSp>
        <p:nvCxnSpPr>
          <p:cNvPr id="7" name="Straight Connector 6">
            <a:extLst>
              <a:ext uri="{FF2B5EF4-FFF2-40B4-BE49-F238E27FC236}">
                <a16:creationId xmlns:a16="http://schemas.microsoft.com/office/drawing/2014/main" id="{AB4D7239-6003-48B8-BA07-97CEFED26989}"/>
              </a:ext>
            </a:extLst>
          </p:cNvPr>
          <p:cNvCxnSpPr/>
          <p:nvPr/>
        </p:nvCxnSpPr>
        <p:spPr>
          <a:xfrm>
            <a:off x="6096000" y="142043"/>
            <a:ext cx="0" cy="5859262"/>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8">
            <a:extLst>
              <a:ext uri="{FF2B5EF4-FFF2-40B4-BE49-F238E27FC236}">
                <a16:creationId xmlns:a16="http://schemas.microsoft.com/office/drawing/2014/main" id="{3C0992D2-5414-4364-892E-AE16119A4BDE}"/>
              </a:ext>
            </a:extLst>
          </p:cNvPr>
          <p:cNvSpPr txBox="1"/>
          <p:nvPr/>
        </p:nvSpPr>
        <p:spPr>
          <a:xfrm>
            <a:off x="6374163" y="3699172"/>
            <a:ext cx="5104659"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Small scale farmers are the primary beneficiary.</a:t>
            </a:r>
          </a:p>
        </p:txBody>
      </p:sp>
      <p:sp>
        <p:nvSpPr>
          <p:cNvPr id="15" name="TextBox 9">
            <a:extLst>
              <a:ext uri="{FF2B5EF4-FFF2-40B4-BE49-F238E27FC236}">
                <a16:creationId xmlns:a16="http://schemas.microsoft.com/office/drawing/2014/main" id="{3D3EFADE-E801-45A3-8A67-5CD483EE3903}"/>
              </a:ext>
            </a:extLst>
          </p:cNvPr>
          <p:cNvSpPr txBox="1"/>
          <p:nvPr/>
        </p:nvSpPr>
        <p:spPr>
          <a:xfrm>
            <a:off x="6374165" y="953641"/>
            <a:ext cx="5104659"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The complex value chain, lack of resources and connectivity adds to agricultural inefficiency</a:t>
            </a:r>
          </a:p>
        </p:txBody>
      </p:sp>
      <p:sp>
        <p:nvSpPr>
          <p:cNvPr id="16" name="TextBox 10">
            <a:extLst>
              <a:ext uri="{FF2B5EF4-FFF2-40B4-BE49-F238E27FC236}">
                <a16:creationId xmlns:a16="http://schemas.microsoft.com/office/drawing/2014/main" id="{B7F3D75E-22E2-44A9-963A-E6E1CCBD6DBE}"/>
              </a:ext>
            </a:extLst>
          </p:cNvPr>
          <p:cNvSpPr txBox="1"/>
          <p:nvPr/>
        </p:nvSpPr>
        <p:spPr>
          <a:xfrm>
            <a:off x="6374166" y="2122546"/>
            <a:ext cx="5104659" cy="1569660"/>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There is a need to provide small scale farmers with enough information so that they get the best price for the yield.</a:t>
            </a:r>
          </a:p>
        </p:txBody>
      </p:sp>
      <p:sp>
        <p:nvSpPr>
          <p:cNvPr id="17" name="TextBox 11">
            <a:extLst>
              <a:ext uri="{FF2B5EF4-FFF2-40B4-BE49-F238E27FC236}">
                <a16:creationId xmlns:a16="http://schemas.microsoft.com/office/drawing/2014/main" id="{4EAB613E-544D-4177-A88A-002137E9EE83}"/>
              </a:ext>
            </a:extLst>
          </p:cNvPr>
          <p:cNvSpPr txBox="1"/>
          <p:nvPr/>
        </p:nvSpPr>
        <p:spPr>
          <a:xfrm>
            <a:off x="6374166" y="4838889"/>
            <a:ext cx="5104659"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Price Prediction would assist the Business consumers ( Millet as primary ingredient ) ex: Ragi Malt </a:t>
            </a:r>
          </a:p>
        </p:txBody>
      </p:sp>
      <p:sp>
        <p:nvSpPr>
          <p:cNvPr id="18" name="Title 1">
            <a:extLst>
              <a:ext uri="{FF2B5EF4-FFF2-40B4-BE49-F238E27FC236}">
                <a16:creationId xmlns:a16="http://schemas.microsoft.com/office/drawing/2014/main" id="{CC2FF585-CFC9-48C4-9BE7-F6D84A957271}"/>
              </a:ext>
            </a:extLst>
          </p:cNvPr>
          <p:cNvSpPr txBox="1">
            <a:spLocks/>
          </p:cNvSpPr>
          <p:nvPr/>
        </p:nvSpPr>
        <p:spPr>
          <a:xfrm>
            <a:off x="6217328" y="0"/>
            <a:ext cx="5974672"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Beneficiaries</a:t>
            </a:r>
          </a:p>
        </p:txBody>
      </p:sp>
    </p:spTree>
    <p:extLst>
      <p:ext uri="{BB962C8B-B14F-4D97-AF65-F5344CB8AC3E}">
        <p14:creationId xmlns:p14="http://schemas.microsoft.com/office/powerpoint/2010/main" val="1680637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P spid="12" grpId="0"/>
      <p:bldP spid="13" grpId="0"/>
      <p:bldP spid="14" grpId="0"/>
      <p:bldP spid="15" grpId="0"/>
      <p:bldP spid="16" grpId="0"/>
      <p:bldP spid="17"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0C0049E6-1DF1-466E-8A5E-FEFD51CE2A7C}"/>
              </a:ext>
            </a:extLst>
          </p:cNvPr>
          <p:cNvGrpSpPr/>
          <p:nvPr/>
        </p:nvGrpSpPr>
        <p:grpSpPr>
          <a:xfrm>
            <a:off x="1500284" y="1648408"/>
            <a:ext cx="2052735" cy="1101012"/>
            <a:chOff x="522514" y="2015412"/>
            <a:chExt cx="2052735" cy="1101012"/>
          </a:xfrm>
          <a:solidFill>
            <a:schemeClr val="accent3">
              <a:lumMod val="60000"/>
              <a:lumOff val="40000"/>
            </a:schemeClr>
          </a:solidFill>
        </p:grpSpPr>
        <p:sp>
          <p:nvSpPr>
            <p:cNvPr id="7" name="Rectangle 6">
              <a:extLst>
                <a:ext uri="{FF2B5EF4-FFF2-40B4-BE49-F238E27FC236}">
                  <a16:creationId xmlns:a16="http://schemas.microsoft.com/office/drawing/2014/main" id="{E300DEAD-63CE-454C-9062-6CC68D199CD3}"/>
                </a:ext>
              </a:extLst>
            </p:cNvPr>
            <p:cNvSpPr/>
            <p:nvPr/>
          </p:nvSpPr>
          <p:spPr>
            <a:xfrm>
              <a:off x="522514" y="2015412"/>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 name="TextBox 7">
              <a:extLst>
                <a:ext uri="{FF2B5EF4-FFF2-40B4-BE49-F238E27FC236}">
                  <a16:creationId xmlns:a16="http://schemas.microsoft.com/office/drawing/2014/main" id="{39EE6773-2E33-4822-94F5-E6B925A33012}"/>
                </a:ext>
              </a:extLst>
            </p:cNvPr>
            <p:cNvSpPr txBox="1"/>
            <p:nvPr/>
          </p:nvSpPr>
          <p:spPr>
            <a:xfrm>
              <a:off x="615820" y="2108718"/>
              <a:ext cx="1763486" cy="923330"/>
            </a:xfrm>
            <a:prstGeom prst="rect">
              <a:avLst/>
            </a:prstGeom>
            <a:grpFill/>
          </p:spPr>
          <p:txBody>
            <a:bodyPr wrap="square" rtlCol="0">
              <a:spAutoFit/>
            </a:bodyPr>
            <a:lstStyle/>
            <a:p>
              <a:pPr algn="ctr"/>
              <a:r>
                <a:rPr lang="en-US" b="1" dirty="0"/>
                <a:t>Download raw dataset of Price of Millets</a:t>
              </a:r>
            </a:p>
          </p:txBody>
        </p:sp>
      </p:grpSp>
      <p:grpSp>
        <p:nvGrpSpPr>
          <p:cNvPr id="39" name="Group 38">
            <a:extLst>
              <a:ext uri="{FF2B5EF4-FFF2-40B4-BE49-F238E27FC236}">
                <a16:creationId xmlns:a16="http://schemas.microsoft.com/office/drawing/2014/main" id="{9DC5323C-0B77-44CD-AF86-9E0064106730}"/>
              </a:ext>
            </a:extLst>
          </p:cNvPr>
          <p:cNvGrpSpPr/>
          <p:nvPr/>
        </p:nvGrpSpPr>
        <p:grpSpPr>
          <a:xfrm>
            <a:off x="4685133" y="1651267"/>
            <a:ext cx="2052735" cy="1101012"/>
            <a:chOff x="3735355" y="1999861"/>
            <a:chExt cx="2052735" cy="1101012"/>
          </a:xfrm>
          <a:solidFill>
            <a:schemeClr val="accent3">
              <a:lumMod val="60000"/>
              <a:lumOff val="40000"/>
            </a:schemeClr>
          </a:solidFill>
        </p:grpSpPr>
        <p:sp>
          <p:nvSpPr>
            <p:cNvPr id="9" name="Rectangle 8">
              <a:extLst>
                <a:ext uri="{FF2B5EF4-FFF2-40B4-BE49-F238E27FC236}">
                  <a16:creationId xmlns:a16="http://schemas.microsoft.com/office/drawing/2014/main" id="{B6EF84F3-DB8C-4F60-A142-F26F39DF23B3}"/>
                </a:ext>
              </a:extLst>
            </p:cNvPr>
            <p:cNvSpPr/>
            <p:nvPr/>
          </p:nvSpPr>
          <p:spPr>
            <a:xfrm>
              <a:off x="3735355" y="1999861"/>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TextBox 9">
              <a:extLst>
                <a:ext uri="{FF2B5EF4-FFF2-40B4-BE49-F238E27FC236}">
                  <a16:creationId xmlns:a16="http://schemas.microsoft.com/office/drawing/2014/main" id="{FC230CF3-635E-4231-AD34-6718C3269C1E}"/>
                </a:ext>
              </a:extLst>
            </p:cNvPr>
            <p:cNvSpPr txBox="1"/>
            <p:nvPr/>
          </p:nvSpPr>
          <p:spPr>
            <a:xfrm>
              <a:off x="3828660" y="2093167"/>
              <a:ext cx="1959429" cy="923330"/>
            </a:xfrm>
            <a:prstGeom prst="rect">
              <a:avLst/>
            </a:prstGeom>
            <a:grpFill/>
          </p:spPr>
          <p:txBody>
            <a:bodyPr wrap="square" rtlCol="0">
              <a:spAutoFit/>
            </a:bodyPr>
            <a:lstStyle/>
            <a:p>
              <a:pPr algn="ctr"/>
              <a:r>
                <a:rPr lang="en-US" b="1" dirty="0"/>
                <a:t>Clean and Process data for Feature extraction</a:t>
              </a:r>
            </a:p>
          </p:txBody>
        </p:sp>
      </p:grpSp>
      <p:grpSp>
        <p:nvGrpSpPr>
          <p:cNvPr id="40" name="Group 39">
            <a:extLst>
              <a:ext uri="{FF2B5EF4-FFF2-40B4-BE49-F238E27FC236}">
                <a16:creationId xmlns:a16="http://schemas.microsoft.com/office/drawing/2014/main" id="{F7698D1C-5E63-4342-80FF-E4626B60D8EA}"/>
              </a:ext>
            </a:extLst>
          </p:cNvPr>
          <p:cNvGrpSpPr/>
          <p:nvPr/>
        </p:nvGrpSpPr>
        <p:grpSpPr>
          <a:xfrm>
            <a:off x="7869982" y="1647933"/>
            <a:ext cx="2052735" cy="1101012"/>
            <a:chOff x="6892213" y="1999861"/>
            <a:chExt cx="2052735" cy="1101012"/>
          </a:xfrm>
          <a:solidFill>
            <a:schemeClr val="accent3">
              <a:lumMod val="60000"/>
              <a:lumOff val="40000"/>
            </a:schemeClr>
          </a:solidFill>
        </p:grpSpPr>
        <p:sp>
          <p:nvSpPr>
            <p:cNvPr id="11" name="Rectangle 10">
              <a:extLst>
                <a:ext uri="{FF2B5EF4-FFF2-40B4-BE49-F238E27FC236}">
                  <a16:creationId xmlns:a16="http://schemas.microsoft.com/office/drawing/2014/main" id="{0371DD73-72D2-43D3-B435-39E5136F0059}"/>
                </a:ext>
              </a:extLst>
            </p:cNvPr>
            <p:cNvSpPr/>
            <p:nvPr/>
          </p:nvSpPr>
          <p:spPr>
            <a:xfrm>
              <a:off x="6892213" y="1999861"/>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TextBox 11">
              <a:extLst>
                <a:ext uri="{FF2B5EF4-FFF2-40B4-BE49-F238E27FC236}">
                  <a16:creationId xmlns:a16="http://schemas.microsoft.com/office/drawing/2014/main" id="{FB1F0555-77A3-414C-BE5B-E58E7CD5A0A9}"/>
                </a:ext>
              </a:extLst>
            </p:cNvPr>
            <p:cNvSpPr txBox="1"/>
            <p:nvPr/>
          </p:nvSpPr>
          <p:spPr>
            <a:xfrm>
              <a:off x="6985518" y="2093167"/>
              <a:ext cx="1959429" cy="923330"/>
            </a:xfrm>
            <a:prstGeom prst="rect">
              <a:avLst/>
            </a:prstGeom>
            <a:grpFill/>
          </p:spPr>
          <p:txBody>
            <a:bodyPr wrap="square" rtlCol="0">
              <a:spAutoFit/>
            </a:bodyPr>
            <a:lstStyle/>
            <a:p>
              <a:pPr algn="ctr"/>
              <a:r>
                <a:rPr lang="en-US" b="1" dirty="0"/>
                <a:t>Split the data into Train and Test data set</a:t>
              </a:r>
            </a:p>
          </p:txBody>
        </p:sp>
      </p:grpSp>
      <p:grpSp>
        <p:nvGrpSpPr>
          <p:cNvPr id="41" name="Group 40">
            <a:extLst>
              <a:ext uri="{FF2B5EF4-FFF2-40B4-BE49-F238E27FC236}">
                <a16:creationId xmlns:a16="http://schemas.microsoft.com/office/drawing/2014/main" id="{D0C2D184-6C23-4B74-AD58-4419284428F5}"/>
              </a:ext>
            </a:extLst>
          </p:cNvPr>
          <p:cNvGrpSpPr/>
          <p:nvPr/>
        </p:nvGrpSpPr>
        <p:grpSpPr>
          <a:xfrm>
            <a:off x="7874646" y="3321898"/>
            <a:ext cx="2052735" cy="1101012"/>
            <a:chOff x="6901539" y="3682482"/>
            <a:chExt cx="2052735" cy="1101012"/>
          </a:xfrm>
          <a:solidFill>
            <a:schemeClr val="accent3">
              <a:lumMod val="60000"/>
              <a:lumOff val="40000"/>
            </a:schemeClr>
          </a:solidFill>
        </p:grpSpPr>
        <p:sp>
          <p:nvSpPr>
            <p:cNvPr id="13" name="Rectangle 12">
              <a:extLst>
                <a:ext uri="{FF2B5EF4-FFF2-40B4-BE49-F238E27FC236}">
                  <a16:creationId xmlns:a16="http://schemas.microsoft.com/office/drawing/2014/main" id="{16A19045-A973-4E5A-AD32-71DAE1EEF2D1}"/>
                </a:ext>
              </a:extLst>
            </p:cNvPr>
            <p:cNvSpPr/>
            <p:nvPr/>
          </p:nvSpPr>
          <p:spPr>
            <a:xfrm>
              <a:off x="6901539" y="3682482"/>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TextBox 13">
              <a:extLst>
                <a:ext uri="{FF2B5EF4-FFF2-40B4-BE49-F238E27FC236}">
                  <a16:creationId xmlns:a16="http://schemas.microsoft.com/office/drawing/2014/main" id="{A817B02D-CD68-4C02-B561-3F46D33C7889}"/>
                </a:ext>
              </a:extLst>
            </p:cNvPr>
            <p:cNvSpPr txBox="1"/>
            <p:nvPr/>
          </p:nvSpPr>
          <p:spPr>
            <a:xfrm>
              <a:off x="6901540" y="3887755"/>
              <a:ext cx="1959429" cy="646331"/>
            </a:xfrm>
            <a:prstGeom prst="rect">
              <a:avLst/>
            </a:prstGeom>
            <a:grpFill/>
          </p:spPr>
          <p:txBody>
            <a:bodyPr wrap="square" rtlCol="0">
              <a:spAutoFit/>
            </a:bodyPr>
            <a:lstStyle/>
            <a:p>
              <a:pPr algn="ctr"/>
              <a:r>
                <a:rPr lang="en-US" b="1" dirty="0"/>
                <a:t>Build the Machine Learning Model</a:t>
              </a:r>
            </a:p>
          </p:txBody>
        </p:sp>
      </p:grpSp>
      <p:grpSp>
        <p:nvGrpSpPr>
          <p:cNvPr id="42" name="Group 41">
            <a:extLst>
              <a:ext uri="{FF2B5EF4-FFF2-40B4-BE49-F238E27FC236}">
                <a16:creationId xmlns:a16="http://schemas.microsoft.com/office/drawing/2014/main" id="{16CF36DD-3C45-456F-A6D6-980132D35018}"/>
              </a:ext>
            </a:extLst>
          </p:cNvPr>
          <p:cNvGrpSpPr/>
          <p:nvPr/>
        </p:nvGrpSpPr>
        <p:grpSpPr>
          <a:xfrm>
            <a:off x="4729841" y="3321898"/>
            <a:ext cx="2052735" cy="1101012"/>
            <a:chOff x="3828660" y="3682482"/>
            <a:chExt cx="2052735" cy="1101012"/>
          </a:xfrm>
          <a:solidFill>
            <a:schemeClr val="accent3">
              <a:lumMod val="60000"/>
              <a:lumOff val="40000"/>
            </a:schemeClr>
          </a:solidFill>
        </p:grpSpPr>
        <p:sp>
          <p:nvSpPr>
            <p:cNvPr id="15" name="Rectangle 14">
              <a:extLst>
                <a:ext uri="{FF2B5EF4-FFF2-40B4-BE49-F238E27FC236}">
                  <a16:creationId xmlns:a16="http://schemas.microsoft.com/office/drawing/2014/main" id="{31CB1DE2-CC35-4F59-88BB-6459F3A5B201}"/>
                </a:ext>
              </a:extLst>
            </p:cNvPr>
            <p:cNvSpPr/>
            <p:nvPr/>
          </p:nvSpPr>
          <p:spPr>
            <a:xfrm>
              <a:off x="3828660" y="3682482"/>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TextBox 15">
              <a:extLst>
                <a:ext uri="{FF2B5EF4-FFF2-40B4-BE49-F238E27FC236}">
                  <a16:creationId xmlns:a16="http://schemas.microsoft.com/office/drawing/2014/main" id="{D39CFCE1-D21D-4764-939C-27AC4853A5EB}"/>
                </a:ext>
              </a:extLst>
            </p:cNvPr>
            <p:cNvSpPr txBox="1"/>
            <p:nvPr/>
          </p:nvSpPr>
          <p:spPr>
            <a:xfrm>
              <a:off x="3828661" y="3771323"/>
              <a:ext cx="1959429" cy="923330"/>
            </a:xfrm>
            <a:prstGeom prst="rect">
              <a:avLst/>
            </a:prstGeom>
            <a:grpFill/>
          </p:spPr>
          <p:txBody>
            <a:bodyPr wrap="square" rtlCol="0">
              <a:spAutoFit/>
            </a:bodyPr>
            <a:lstStyle/>
            <a:p>
              <a:pPr algn="ctr"/>
              <a:r>
                <a:rPr lang="en-US" b="1" dirty="0"/>
                <a:t>Train and Validate the model using training dataset</a:t>
              </a:r>
            </a:p>
          </p:txBody>
        </p:sp>
      </p:grpSp>
      <p:grpSp>
        <p:nvGrpSpPr>
          <p:cNvPr id="43" name="Group 42">
            <a:extLst>
              <a:ext uri="{FF2B5EF4-FFF2-40B4-BE49-F238E27FC236}">
                <a16:creationId xmlns:a16="http://schemas.microsoft.com/office/drawing/2014/main" id="{CF5873FD-D5B0-4B96-9500-E347D12451A0}"/>
              </a:ext>
            </a:extLst>
          </p:cNvPr>
          <p:cNvGrpSpPr/>
          <p:nvPr/>
        </p:nvGrpSpPr>
        <p:grpSpPr>
          <a:xfrm>
            <a:off x="1431859" y="3321898"/>
            <a:ext cx="2052735" cy="1101012"/>
            <a:chOff x="454089" y="3673552"/>
            <a:chExt cx="2052735" cy="1101012"/>
          </a:xfrm>
          <a:solidFill>
            <a:schemeClr val="accent3">
              <a:lumMod val="60000"/>
              <a:lumOff val="40000"/>
            </a:schemeClr>
          </a:solidFill>
        </p:grpSpPr>
        <p:sp>
          <p:nvSpPr>
            <p:cNvPr id="17" name="Rectangle 16">
              <a:extLst>
                <a:ext uri="{FF2B5EF4-FFF2-40B4-BE49-F238E27FC236}">
                  <a16:creationId xmlns:a16="http://schemas.microsoft.com/office/drawing/2014/main" id="{0AF5159C-C3B6-46C3-913C-0E6EE092093D}"/>
                </a:ext>
              </a:extLst>
            </p:cNvPr>
            <p:cNvSpPr/>
            <p:nvPr/>
          </p:nvSpPr>
          <p:spPr>
            <a:xfrm>
              <a:off x="454089" y="3673552"/>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id="{F1C92158-2421-406D-AB65-AAD9012494FD}"/>
                </a:ext>
              </a:extLst>
            </p:cNvPr>
            <p:cNvSpPr txBox="1"/>
            <p:nvPr/>
          </p:nvSpPr>
          <p:spPr>
            <a:xfrm>
              <a:off x="454090" y="3878825"/>
              <a:ext cx="1959429" cy="646331"/>
            </a:xfrm>
            <a:prstGeom prst="rect">
              <a:avLst/>
            </a:prstGeom>
            <a:grpFill/>
          </p:spPr>
          <p:txBody>
            <a:bodyPr wrap="square" rtlCol="0">
              <a:spAutoFit/>
            </a:bodyPr>
            <a:lstStyle/>
            <a:p>
              <a:pPr algn="ctr"/>
              <a:r>
                <a:rPr lang="en-US" b="1" dirty="0"/>
                <a:t>Test the model using Test dataset</a:t>
              </a:r>
            </a:p>
          </p:txBody>
        </p:sp>
      </p:grpSp>
      <p:grpSp>
        <p:nvGrpSpPr>
          <p:cNvPr id="44" name="Group 43">
            <a:extLst>
              <a:ext uri="{FF2B5EF4-FFF2-40B4-BE49-F238E27FC236}">
                <a16:creationId xmlns:a16="http://schemas.microsoft.com/office/drawing/2014/main" id="{B5D35BD4-8FD8-4427-8927-47DD18542220}"/>
              </a:ext>
            </a:extLst>
          </p:cNvPr>
          <p:cNvGrpSpPr/>
          <p:nvPr/>
        </p:nvGrpSpPr>
        <p:grpSpPr>
          <a:xfrm>
            <a:off x="1431859" y="5017160"/>
            <a:ext cx="2052735" cy="1101012"/>
            <a:chOff x="454089" y="5384164"/>
            <a:chExt cx="2052735" cy="1101012"/>
          </a:xfrm>
          <a:solidFill>
            <a:schemeClr val="accent3">
              <a:lumMod val="60000"/>
              <a:lumOff val="40000"/>
            </a:schemeClr>
          </a:solidFill>
        </p:grpSpPr>
        <p:sp>
          <p:nvSpPr>
            <p:cNvPr id="19" name="Rectangle 18">
              <a:extLst>
                <a:ext uri="{FF2B5EF4-FFF2-40B4-BE49-F238E27FC236}">
                  <a16:creationId xmlns:a16="http://schemas.microsoft.com/office/drawing/2014/main" id="{4C27BF8D-10FF-4ACA-AFCD-E484C03BECB9}"/>
                </a:ext>
              </a:extLst>
            </p:cNvPr>
            <p:cNvSpPr/>
            <p:nvPr/>
          </p:nvSpPr>
          <p:spPr>
            <a:xfrm>
              <a:off x="454089" y="5384164"/>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 name="TextBox 19">
              <a:extLst>
                <a:ext uri="{FF2B5EF4-FFF2-40B4-BE49-F238E27FC236}">
                  <a16:creationId xmlns:a16="http://schemas.microsoft.com/office/drawing/2014/main" id="{F5916CB6-E0CF-413B-9AC9-B740BB658B92}"/>
                </a:ext>
              </a:extLst>
            </p:cNvPr>
            <p:cNvSpPr txBox="1"/>
            <p:nvPr/>
          </p:nvSpPr>
          <p:spPr>
            <a:xfrm>
              <a:off x="454090" y="5486801"/>
              <a:ext cx="1959429" cy="923330"/>
            </a:xfrm>
            <a:prstGeom prst="rect">
              <a:avLst/>
            </a:prstGeom>
            <a:grpFill/>
          </p:spPr>
          <p:txBody>
            <a:bodyPr wrap="square" rtlCol="0">
              <a:spAutoFit/>
            </a:bodyPr>
            <a:lstStyle/>
            <a:p>
              <a:pPr algn="ctr"/>
              <a:r>
                <a:rPr lang="en-US" b="1" dirty="0"/>
                <a:t>Model Performance Evaluation</a:t>
              </a:r>
            </a:p>
          </p:txBody>
        </p:sp>
      </p:grpSp>
      <p:cxnSp>
        <p:nvCxnSpPr>
          <p:cNvPr id="24" name="Straight Arrow Connector 23">
            <a:extLst>
              <a:ext uri="{FF2B5EF4-FFF2-40B4-BE49-F238E27FC236}">
                <a16:creationId xmlns:a16="http://schemas.microsoft.com/office/drawing/2014/main" id="{823F48BC-9670-4FFD-A8CE-9C1A417D7DE4}"/>
              </a:ext>
            </a:extLst>
          </p:cNvPr>
          <p:cNvCxnSpPr>
            <a:stCxn id="7" idx="3"/>
            <a:endCxn id="9" idx="1"/>
          </p:cNvCxnSpPr>
          <p:nvPr/>
        </p:nvCxnSpPr>
        <p:spPr>
          <a:xfrm>
            <a:off x="3553019" y="2198914"/>
            <a:ext cx="1132114" cy="28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F52AB6F-C7B2-4233-A80C-0A7EA01F5955}"/>
              </a:ext>
            </a:extLst>
          </p:cNvPr>
          <p:cNvCxnSpPr>
            <a:stCxn id="10" idx="3"/>
            <a:endCxn id="11" idx="1"/>
          </p:cNvCxnSpPr>
          <p:nvPr/>
        </p:nvCxnSpPr>
        <p:spPr>
          <a:xfrm flipV="1">
            <a:off x="6737867" y="2198439"/>
            <a:ext cx="1132115" cy="7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FFDAB81-9902-4E22-9AFA-3DBAF0A8A313}"/>
              </a:ext>
            </a:extLst>
          </p:cNvPr>
          <p:cNvCxnSpPr/>
          <p:nvPr/>
        </p:nvCxnSpPr>
        <p:spPr>
          <a:xfrm>
            <a:off x="8901013" y="2733869"/>
            <a:ext cx="0" cy="5816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D0F8D51-B741-4321-BE87-9DDB03B293B9}"/>
              </a:ext>
            </a:extLst>
          </p:cNvPr>
          <p:cNvCxnSpPr>
            <a:cxnSpLocks/>
          </p:cNvCxnSpPr>
          <p:nvPr/>
        </p:nvCxnSpPr>
        <p:spPr>
          <a:xfrm flipH="1">
            <a:off x="6744282" y="3861371"/>
            <a:ext cx="1168659" cy="220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953D84C-574E-4C44-9F22-0885A8548F98}"/>
              </a:ext>
            </a:extLst>
          </p:cNvPr>
          <p:cNvCxnSpPr>
            <a:cxnSpLocks/>
          </p:cNvCxnSpPr>
          <p:nvPr/>
        </p:nvCxnSpPr>
        <p:spPr>
          <a:xfrm flipH="1">
            <a:off x="3446299" y="3863603"/>
            <a:ext cx="1321836" cy="176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1B45888-7837-473F-918B-AC87882C86FA}"/>
              </a:ext>
            </a:extLst>
          </p:cNvPr>
          <p:cNvCxnSpPr>
            <a:stCxn id="17" idx="2"/>
            <a:endCxn id="19" idx="0"/>
          </p:cNvCxnSpPr>
          <p:nvPr/>
        </p:nvCxnSpPr>
        <p:spPr>
          <a:xfrm>
            <a:off x="2458227" y="4422910"/>
            <a:ext cx="0" cy="5942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6E024A1-2FAA-407F-8CCE-FC440C83B48C}"/>
              </a:ext>
            </a:extLst>
          </p:cNvPr>
          <p:cNvCxnSpPr/>
          <p:nvPr/>
        </p:nvCxnSpPr>
        <p:spPr>
          <a:xfrm flipV="1">
            <a:off x="3484594" y="5573486"/>
            <a:ext cx="1132114" cy="15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823243A0-C691-489A-BAE8-E3B80B5C1BA6}"/>
              </a:ext>
            </a:extLst>
          </p:cNvPr>
          <p:cNvGrpSpPr/>
          <p:nvPr/>
        </p:nvGrpSpPr>
        <p:grpSpPr>
          <a:xfrm>
            <a:off x="4710013" y="4993806"/>
            <a:ext cx="2052735" cy="1101012"/>
            <a:chOff x="522514" y="2015412"/>
            <a:chExt cx="2052735" cy="1101012"/>
          </a:xfrm>
          <a:solidFill>
            <a:schemeClr val="accent3">
              <a:lumMod val="60000"/>
              <a:lumOff val="40000"/>
            </a:schemeClr>
          </a:solidFill>
        </p:grpSpPr>
        <p:sp>
          <p:nvSpPr>
            <p:cNvPr id="34" name="Rectangle 33">
              <a:extLst>
                <a:ext uri="{FF2B5EF4-FFF2-40B4-BE49-F238E27FC236}">
                  <a16:creationId xmlns:a16="http://schemas.microsoft.com/office/drawing/2014/main" id="{51DC990D-56DD-44DB-8919-D6CCBF2837F9}"/>
                </a:ext>
              </a:extLst>
            </p:cNvPr>
            <p:cNvSpPr/>
            <p:nvPr/>
          </p:nvSpPr>
          <p:spPr>
            <a:xfrm>
              <a:off x="522514" y="2015412"/>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5" name="TextBox 34">
              <a:extLst>
                <a:ext uri="{FF2B5EF4-FFF2-40B4-BE49-F238E27FC236}">
                  <a16:creationId xmlns:a16="http://schemas.microsoft.com/office/drawing/2014/main" id="{46B57730-7C67-403F-ABB6-B0C54275B7D4}"/>
                </a:ext>
              </a:extLst>
            </p:cNvPr>
            <p:cNvSpPr txBox="1"/>
            <p:nvPr/>
          </p:nvSpPr>
          <p:spPr>
            <a:xfrm>
              <a:off x="615820" y="2108718"/>
              <a:ext cx="1763486" cy="646331"/>
            </a:xfrm>
            <a:prstGeom prst="rect">
              <a:avLst/>
            </a:prstGeom>
            <a:grpFill/>
          </p:spPr>
          <p:txBody>
            <a:bodyPr wrap="square" rtlCol="0">
              <a:spAutoFit/>
            </a:bodyPr>
            <a:lstStyle/>
            <a:p>
              <a:pPr algn="ctr"/>
              <a:r>
                <a:rPr lang="en-US" b="1" dirty="0"/>
                <a:t>Predict the price for next week </a:t>
              </a:r>
            </a:p>
          </p:txBody>
        </p:sp>
      </p:grpSp>
      <p:sp>
        <p:nvSpPr>
          <p:cNvPr id="45" name="Title 1">
            <a:extLst>
              <a:ext uri="{FF2B5EF4-FFF2-40B4-BE49-F238E27FC236}">
                <a16:creationId xmlns:a16="http://schemas.microsoft.com/office/drawing/2014/main" id="{9B68E6C7-A806-4E49-9859-38AD086B2333}"/>
              </a:ext>
            </a:extLst>
          </p:cNvPr>
          <p:cNvSpPr txBox="1">
            <a:spLocks/>
          </p:cNvSpPr>
          <p:nvPr/>
        </p:nvSpPr>
        <p:spPr>
          <a:xfrm>
            <a:off x="0" y="12242"/>
            <a:ext cx="12192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Methodology</a:t>
            </a:r>
          </a:p>
        </p:txBody>
      </p:sp>
    </p:spTree>
    <p:extLst>
      <p:ext uri="{BB962C8B-B14F-4D97-AF65-F5344CB8AC3E}">
        <p14:creationId xmlns:p14="http://schemas.microsoft.com/office/powerpoint/2010/main" val="2072267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8BAB2D6-F94A-422A-940C-B6C40DA82F1F}"/>
              </a:ext>
            </a:extLst>
          </p:cNvPr>
          <p:cNvSpPr txBox="1">
            <a:spLocks/>
          </p:cNvSpPr>
          <p:nvPr/>
        </p:nvSpPr>
        <p:spPr>
          <a:xfrm>
            <a:off x="0" y="12242"/>
            <a:ext cx="12192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Suggested Solution</a:t>
            </a:r>
          </a:p>
        </p:txBody>
      </p:sp>
      <p:sp>
        <p:nvSpPr>
          <p:cNvPr id="9" name="TextBox 9">
            <a:extLst>
              <a:ext uri="{FF2B5EF4-FFF2-40B4-BE49-F238E27FC236}">
                <a16:creationId xmlns:a16="http://schemas.microsoft.com/office/drawing/2014/main" id="{2DA67F7D-BA62-4470-BE4E-BC5113A427A5}"/>
              </a:ext>
            </a:extLst>
          </p:cNvPr>
          <p:cNvSpPr txBox="1"/>
          <p:nvPr/>
        </p:nvSpPr>
        <p:spPr>
          <a:xfrm>
            <a:off x="967666" y="1665498"/>
            <a:ext cx="10688714"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We are attempting to forecast millet price using statistical time-series modeling techniques like Gated Recurrent Unit (GRU) and Long Short Term Memory(LSTM), which in on Recurrent Neural Network(RNN) models. </a:t>
            </a:r>
          </a:p>
        </p:txBody>
      </p:sp>
      <p:sp>
        <p:nvSpPr>
          <p:cNvPr id="10" name="TextBox 10">
            <a:extLst>
              <a:ext uri="{FF2B5EF4-FFF2-40B4-BE49-F238E27FC236}">
                <a16:creationId xmlns:a16="http://schemas.microsoft.com/office/drawing/2014/main" id="{69E57D4D-A20B-4781-9889-75514E0C7466}"/>
              </a:ext>
            </a:extLst>
          </p:cNvPr>
          <p:cNvSpPr txBox="1"/>
          <p:nvPr/>
        </p:nvSpPr>
        <p:spPr>
          <a:xfrm>
            <a:off x="967666" y="3298614"/>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The forecasting performance of these models has been evaluated and compared by using common criteria such as Mean Square Error.</a:t>
            </a:r>
          </a:p>
        </p:txBody>
      </p:sp>
      <p:sp>
        <p:nvSpPr>
          <p:cNvPr id="15" name="TextBox 10">
            <a:extLst>
              <a:ext uri="{FF2B5EF4-FFF2-40B4-BE49-F238E27FC236}">
                <a16:creationId xmlns:a16="http://schemas.microsoft.com/office/drawing/2014/main" id="{36873A34-A112-4729-8C8F-4C4FAA510849}"/>
              </a:ext>
            </a:extLst>
          </p:cNvPr>
          <p:cNvSpPr txBox="1"/>
          <p:nvPr/>
        </p:nvSpPr>
        <p:spPr>
          <a:xfrm>
            <a:off x="967666" y="4747945"/>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Both LSTM and GRU helps in keeping relevant information and pass it forward</a:t>
            </a:r>
          </a:p>
        </p:txBody>
      </p:sp>
    </p:spTree>
    <p:extLst>
      <p:ext uri="{BB962C8B-B14F-4D97-AF65-F5344CB8AC3E}">
        <p14:creationId xmlns:p14="http://schemas.microsoft.com/office/powerpoint/2010/main" val="615600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5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20A2D91-FB3D-40F2-9332-9F016FE7141B}"/>
              </a:ext>
            </a:extLst>
          </p:cNvPr>
          <p:cNvSpPr txBox="1">
            <a:spLocks/>
          </p:cNvSpPr>
          <p:nvPr/>
        </p:nvSpPr>
        <p:spPr>
          <a:xfrm>
            <a:off x="0" y="12242"/>
            <a:ext cx="6096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Data Collection</a:t>
            </a:r>
          </a:p>
        </p:txBody>
      </p:sp>
      <p:sp>
        <p:nvSpPr>
          <p:cNvPr id="8" name="TextBox 9">
            <a:extLst>
              <a:ext uri="{FF2B5EF4-FFF2-40B4-BE49-F238E27FC236}">
                <a16:creationId xmlns:a16="http://schemas.microsoft.com/office/drawing/2014/main" id="{4E2CC678-B463-4F6D-AE38-D3C8B788099C}"/>
              </a:ext>
            </a:extLst>
          </p:cNvPr>
          <p:cNvSpPr txBox="1"/>
          <p:nvPr/>
        </p:nvSpPr>
        <p:spPr>
          <a:xfrm>
            <a:off x="838200" y="1621846"/>
            <a:ext cx="5257800" cy="923330"/>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Collected more than 15 years (2001 to 2019) of data from Data.gov.in (Indian government data website) on Finger Millet and other few millets.</a:t>
            </a:r>
          </a:p>
        </p:txBody>
      </p:sp>
      <p:sp>
        <p:nvSpPr>
          <p:cNvPr id="9" name="TextBox 10">
            <a:extLst>
              <a:ext uri="{FF2B5EF4-FFF2-40B4-BE49-F238E27FC236}">
                <a16:creationId xmlns:a16="http://schemas.microsoft.com/office/drawing/2014/main" id="{CD313D17-AD1D-41B5-B2D2-420025F868DA}"/>
              </a:ext>
            </a:extLst>
          </p:cNvPr>
          <p:cNvSpPr txBox="1"/>
          <p:nvPr/>
        </p:nvSpPr>
        <p:spPr>
          <a:xfrm>
            <a:off x="779016" y="2721154"/>
            <a:ext cx="5257800"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The Data has State wise, District wise, Commodities (Finger Millet, Sajje etc.), Variety, Arrival Date, Min Value, Max Value, Model Price ( All values are per 1 ton)</a:t>
            </a:r>
          </a:p>
        </p:txBody>
      </p:sp>
      <p:sp>
        <p:nvSpPr>
          <p:cNvPr id="10" name="TextBox 10">
            <a:extLst>
              <a:ext uri="{FF2B5EF4-FFF2-40B4-BE49-F238E27FC236}">
                <a16:creationId xmlns:a16="http://schemas.microsoft.com/office/drawing/2014/main" id="{DA18636E-63A3-44AB-8A38-DEE8FF38CFA3}"/>
              </a:ext>
            </a:extLst>
          </p:cNvPr>
          <p:cNvSpPr txBox="1"/>
          <p:nvPr/>
        </p:nvSpPr>
        <p:spPr>
          <a:xfrm>
            <a:off x="731668" y="4027631"/>
            <a:ext cx="5257800" cy="923330"/>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For Computation we have chosen data from 2014 to 2019 for Finger Millet of 2 cities ( Bangalore and Mysore) for only Fine Variety</a:t>
            </a:r>
          </a:p>
        </p:txBody>
      </p:sp>
      <p:sp>
        <p:nvSpPr>
          <p:cNvPr id="13" name="TextBox 10">
            <a:extLst>
              <a:ext uri="{FF2B5EF4-FFF2-40B4-BE49-F238E27FC236}">
                <a16:creationId xmlns:a16="http://schemas.microsoft.com/office/drawing/2014/main" id="{5BD1440F-5EF1-4B39-B373-DCFC7875FE79}"/>
              </a:ext>
            </a:extLst>
          </p:cNvPr>
          <p:cNvSpPr txBox="1"/>
          <p:nvPr/>
        </p:nvSpPr>
        <p:spPr>
          <a:xfrm>
            <a:off x="731668" y="5055939"/>
            <a:ext cx="5257800"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Since the data is available year wise data we had to consolidate the data in one sheet </a:t>
            </a:r>
          </a:p>
        </p:txBody>
      </p:sp>
      <p:cxnSp>
        <p:nvCxnSpPr>
          <p:cNvPr id="15" name="Straight Connector 14">
            <a:extLst>
              <a:ext uri="{FF2B5EF4-FFF2-40B4-BE49-F238E27FC236}">
                <a16:creationId xmlns:a16="http://schemas.microsoft.com/office/drawing/2014/main" id="{22314846-2E47-4708-ADDC-BB454AA1C66A}"/>
              </a:ext>
            </a:extLst>
          </p:cNvPr>
          <p:cNvCxnSpPr/>
          <p:nvPr/>
        </p:nvCxnSpPr>
        <p:spPr>
          <a:xfrm>
            <a:off x="6223247" y="381740"/>
            <a:ext cx="0" cy="57616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001DD0B5-F9B2-4766-AE95-B08A8E2DF22E}"/>
              </a:ext>
            </a:extLst>
          </p:cNvPr>
          <p:cNvSpPr txBox="1">
            <a:spLocks/>
          </p:cNvSpPr>
          <p:nvPr/>
        </p:nvSpPr>
        <p:spPr>
          <a:xfrm>
            <a:off x="6282431" y="12242"/>
            <a:ext cx="5909563"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Exploratory Data Analytics</a:t>
            </a:r>
          </a:p>
        </p:txBody>
      </p:sp>
      <p:sp>
        <p:nvSpPr>
          <p:cNvPr id="18" name="TextBox 9">
            <a:extLst>
              <a:ext uri="{FF2B5EF4-FFF2-40B4-BE49-F238E27FC236}">
                <a16:creationId xmlns:a16="http://schemas.microsoft.com/office/drawing/2014/main" id="{4214B39D-E806-4D39-B74B-D3F709CFD674}"/>
              </a:ext>
            </a:extLst>
          </p:cNvPr>
          <p:cNvSpPr txBox="1"/>
          <p:nvPr/>
        </p:nvSpPr>
        <p:spPr>
          <a:xfrm>
            <a:off x="6457027" y="1621846"/>
            <a:ext cx="5176419"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Identify if there is missing values</a:t>
            </a:r>
          </a:p>
        </p:txBody>
      </p:sp>
      <p:sp>
        <p:nvSpPr>
          <p:cNvPr id="19" name="TextBox 10">
            <a:extLst>
              <a:ext uri="{FF2B5EF4-FFF2-40B4-BE49-F238E27FC236}">
                <a16:creationId xmlns:a16="http://schemas.microsoft.com/office/drawing/2014/main" id="{A070084F-1F00-4389-964A-0E3E4642CBB0}"/>
              </a:ext>
            </a:extLst>
          </p:cNvPr>
          <p:cNvSpPr txBox="1"/>
          <p:nvPr/>
        </p:nvSpPr>
        <p:spPr>
          <a:xfrm>
            <a:off x="6457026" y="2725112"/>
            <a:ext cx="5176419"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Since this is time series data , we need to ensure we rearrange the data in order</a:t>
            </a:r>
          </a:p>
        </p:txBody>
      </p:sp>
      <p:sp>
        <p:nvSpPr>
          <p:cNvPr id="20" name="TextBox 10">
            <a:extLst>
              <a:ext uri="{FF2B5EF4-FFF2-40B4-BE49-F238E27FC236}">
                <a16:creationId xmlns:a16="http://schemas.microsoft.com/office/drawing/2014/main" id="{376C5C51-1FF6-41D0-AC85-0614C2069823}"/>
              </a:ext>
            </a:extLst>
          </p:cNvPr>
          <p:cNvSpPr txBox="1"/>
          <p:nvPr/>
        </p:nvSpPr>
        <p:spPr>
          <a:xfrm>
            <a:off x="6457027" y="4027631"/>
            <a:ext cx="5176419"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Using </a:t>
            </a:r>
            <a:r>
              <a:rPr lang="en-US" b="1" dirty="0" err="1"/>
              <a:t>Asfreq</a:t>
            </a:r>
            <a:r>
              <a:rPr lang="en-US" b="1" dirty="0"/>
              <a:t> we have set the frequency of data as Date wise</a:t>
            </a:r>
          </a:p>
        </p:txBody>
      </p:sp>
      <p:sp>
        <p:nvSpPr>
          <p:cNvPr id="21" name="TextBox 11">
            <a:extLst>
              <a:ext uri="{FF2B5EF4-FFF2-40B4-BE49-F238E27FC236}">
                <a16:creationId xmlns:a16="http://schemas.microsoft.com/office/drawing/2014/main" id="{F81A148E-ABE1-4FF6-AD0A-5B1ED3A6D71B}"/>
              </a:ext>
            </a:extLst>
          </p:cNvPr>
          <p:cNvSpPr txBox="1"/>
          <p:nvPr/>
        </p:nvSpPr>
        <p:spPr>
          <a:xfrm>
            <a:off x="6457027" y="5055938"/>
            <a:ext cx="5176419"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Missing data found are being filled using Forward fill</a:t>
            </a:r>
          </a:p>
        </p:txBody>
      </p:sp>
    </p:spTree>
    <p:extLst>
      <p:ext uri="{BB962C8B-B14F-4D97-AF65-F5344CB8AC3E}">
        <p14:creationId xmlns:p14="http://schemas.microsoft.com/office/powerpoint/2010/main" val="2646969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3" grpId="0"/>
      <p:bldP spid="16" grpId="0" animBg="1"/>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D392B8-29D3-4ED6-AEC2-DD0E53BA897E}"/>
              </a:ext>
            </a:extLst>
          </p:cNvPr>
          <p:cNvSpPr txBox="1">
            <a:spLocks/>
          </p:cNvSpPr>
          <p:nvPr/>
        </p:nvSpPr>
        <p:spPr>
          <a:xfrm>
            <a:off x="0" y="12242"/>
            <a:ext cx="12192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Challenges </a:t>
            </a:r>
          </a:p>
        </p:txBody>
      </p:sp>
      <p:sp>
        <p:nvSpPr>
          <p:cNvPr id="8" name="TextBox 9">
            <a:extLst>
              <a:ext uri="{FF2B5EF4-FFF2-40B4-BE49-F238E27FC236}">
                <a16:creationId xmlns:a16="http://schemas.microsoft.com/office/drawing/2014/main" id="{467E4EE9-9ED3-4E0F-A283-29F5D149F71C}"/>
              </a:ext>
            </a:extLst>
          </p:cNvPr>
          <p:cNvSpPr txBox="1"/>
          <p:nvPr/>
        </p:nvSpPr>
        <p:spPr>
          <a:xfrm>
            <a:off x="838200" y="1415334"/>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Data Collection</a:t>
            </a:r>
          </a:p>
        </p:txBody>
      </p:sp>
      <p:sp>
        <p:nvSpPr>
          <p:cNvPr id="9" name="TextBox 10">
            <a:extLst>
              <a:ext uri="{FF2B5EF4-FFF2-40B4-BE49-F238E27FC236}">
                <a16:creationId xmlns:a16="http://schemas.microsoft.com/office/drawing/2014/main" id="{1FEC86A3-B0F1-4B04-8FA6-FC1AE45946E6}"/>
              </a:ext>
            </a:extLst>
          </p:cNvPr>
          <p:cNvSpPr txBox="1"/>
          <p:nvPr/>
        </p:nvSpPr>
        <p:spPr>
          <a:xfrm>
            <a:off x="838200" y="2195806"/>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Since the data is not available in one place, we need to collate many sheets to get the desired data. </a:t>
            </a:r>
          </a:p>
        </p:txBody>
      </p:sp>
      <p:sp>
        <p:nvSpPr>
          <p:cNvPr id="10" name="TextBox 10">
            <a:extLst>
              <a:ext uri="{FF2B5EF4-FFF2-40B4-BE49-F238E27FC236}">
                <a16:creationId xmlns:a16="http://schemas.microsoft.com/office/drawing/2014/main" id="{84C30308-B6FE-46D0-AED5-705C158A9DC6}"/>
              </a:ext>
            </a:extLst>
          </p:cNvPr>
          <p:cNvSpPr txBox="1"/>
          <p:nvPr/>
        </p:nvSpPr>
        <p:spPr>
          <a:xfrm>
            <a:off x="838200" y="3198168"/>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Model complexity increase when we increase number of features ( Cities, Variety, Commodity)</a:t>
            </a:r>
          </a:p>
        </p:txBody>
      </p:sp>
      <p:sp>
        <p:nvSpPr>
          <p:cNvPr id="11" name="TextBox 11">
            <a:extLst>
              <a:ext uri="{FF2B5EF4-FFF2-40B4-BE49-F238E27FC236}">
                <a16:creationId xmlns:a16="http://schemas.microsoft.com/office/drawing/2014/main" id="{1BF239FA-E23E-40B3-B9D0-F1C16468FE77}"/>
              </a:ext>
            </a:extLst>
          </p:cNvPr>
          <p:cNvSpPr txBox="1"/>
          <p:nvPr/>
        </p:nvSpPr>
        <p:spPr>
          <a:xfrm>
            <a:off x="838200" y="4334390"/>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The duration of building the model based on the features also keep vary</a:t>
            </a:r>
          </a:p>
        </p:txBody>
      </p:sp>
    </p:spTree>
    <p:extLst>
      <p:ext uri="{BB962C8B-B14F-4D97-AF65-F5344CB8AC3E}">
        <p14:creationId xmlns:p14="http://schemas.microsoft.com/office/powerpoint/2010/main" val="2503880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D265BBC-79C7-498B-857D-96648E4FD611}"/>
              </a:ext>
            </a:extLst>
          </p:cNvPr>
          <p:cNvSpPr txBox="1">
            <a:spLocks/>
          </p:cNvSpPr>
          <p:nvPr/>
        </p:nvSpPr>
        <p:spPr>
          <a:xfrm>
            <a:off x="0" y="12242"/>
            <a:ext cx="12192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Algorithms and Solution</a:t>
            </a:r>
          </a:p>
        </p:txBody>
      </p:sp>
      <p:sp>
        <p:nvSpPr>
          <p:cNvPr id="8" name="TextBox 9">
            <a:extLst>
              <a:ext uri="{FF2B5EF4-FFF2-40B4-BE49-F238E27FC236}">
                <a16:creationId xmlns:a16="http://schemas.microsoft.com/office/drawing/2014/main" id="{5593AD92-B263-40D7-A756-AE3C6B01B4D1}"/>
              </a:ext>
            </a:extLst>
          </p:cNvPr>
          <p:cNvSpPr txBox="1"/>
          <p:nvPr/>
        </p:nvSpPr>
        <p:spPr>
          <a:xfrm>
            <a:off x="838200" y="1016398"/>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There are two basic types, which we can solve the price prediction problem using Structural and Time-Series. </a:t>
            </a:r>
          </a:p>
        </p:txBody>
      </p:sp>
      <p:sp>
        <p:nvSpPr>
          <p:cNvPr id="9" name="TextBox 10">
            <a:extLst>
              <a:ext uri="{FF2B5EF4-FFF2-40B4-BE49-F238E27FC236}">
                <a16:creationId xmlns:a16="http://schemas.microsoft.com/office/drawing/2014/main" id="{1786BA48-D398-4D5A-983B-B945AC5A36D9}"/>
              </a:ext>
            </a:extLst>
          </p:cNvPr>
          <p:cNvSpPr txBox="1"/>
          <p:nvPr/>
        </p:nvSpPr>
        <p:spPr>
          <a:xfrm>
            <a:off x="838200" y="1861001"/>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RNN's (LSTM's) are pretty good at extracting patterns in input feature space, where the input data spans over long sequences</a:t>
            </a:r>
          </a:p>
        </p:txBody>
      </p:sp>
      <p:sp>
        <p:nvSpPr>
          <p:cNvPr id="12" name="TextBox 10">
            <a:extLst>
              <a:ext uri="{FF2B5EF4-FFF2-40B4-BE49-F238E27FC236}">
                <a16:creationId xmlns:a16="http://schemas.microsoft.com/office/drawing/2014/main" id="{254B51A4-D4D0-49F7-AECD-C51822634FB2}"/>
              </a:ext>
            </a:extLst>
          </p:cNvPr>
          <p:cNvSpPr txBox="1"/>
          <p:nvPr/>
        </p:nvSpPr>
        <p:spPr>
          <a:xfrm>
            <a:off x="838200" y="2668278"/>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The GRU is the newer generation of Recurrent Neural networks and is pretty like an LSTM</a:t>
            </a:r>
          </a:p>
        </p:txBody>
      </p:sp>
      <p:sp>
        <p:nvSpPr>
          <p:cNvPr id="15" name="TextBox 10">
            <a:extLst>
              <a:ext uri="{FF2B5EF4-FFF2-40B4-BE49-F238E27FC236}">
                <a16:creationId xmlns:a16="http://schemas.microsoft.com/office/drawing/2014/main" id="{9F5FE1A1-053A-4800-A062-5A55A47A8092}"/>
              </a:ext>
            </a:extLst>
          </p:cNvPr>
          <p:cNvSpPr txBox="1"/>
          <p:nvPr/>
        </p:nvSpPr>
        <p:spPr>
          <a:xfrm>
            <a:off x="838200" y="3442622"/>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Pre processed done to rearrange the data in such a way that each column represents 1 feature of a city.</a:t>
            </a:r>
          </a:p>
        </p:txBody>
      </p:sp>
      <p:sp>
        <p:nvSpPr>
          <p:cNvPr id="16" name="TextBox 10">
            <a:extLst>
              <a:ext uri="{FF2B5EF4-FFF2-40B4-BE49-F238E27FC236}">
                <a16:creationId xmlns:a16="http://schemas.microsoft.com/office/drawing/2014/main" id="{AA417CC0-8095-439A-BC5F-3DB28C289D9B}"/>
              </a:ext>
            </a:extLst>
          </p:cNvPr>
          <p:cNvSpPr txBox="1"/>
          <p:nvPr/>
        </p:nvSpPr>
        <p:spPr>
          <a:xfrm>
            <a:off x="838200" y="4299967"/>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Since this is Time series data we have kept latest 25% of data for testing with the training data we’re scaling the values to 0,1 using MinMaxScaler.  </a:t>
            </a:r>
          </a:p>
        </p:txBody>
      </p:sp>
      <p:sp>
        <p:nvSpPr>
          <p:cNvPr id="17" name="TextBox 10">
            <a:extLst>
              <a:ext uri="{FF2B5EF4-FFF2-40B4-BE49-F238E27FC236}">
                <a16:creationId xmlns:a16="http://schemas.microsoft.com/office/drawing/2014/main" id="{857F281A-A5F9-4A73-8EFB-38AFD8E84B7C}"/>
              </a:ext>
            </a:extLst>
          </p:cNvPr>
          <p:cNvSpPr txBox="1"/>
          <p:nvPr/>
        </p:nvSpPr>
        <p:spPr>
          <a:xfrm>
            <a:off x="909221" y="5183659"/>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Standardization is useful for data which has negative values. It ​arranges the data into normal distribution. </a:t>
            </a:r>
          </a:p>
        </p:txBody>
      </p:sp>
    </p:spTree>
    <p:extLst>
      <p:ext uri="{BB962C8B-B14F-4D97-AF65-F5344CB8AC3E}">
        <p14:creationId xmlns:p14="http://schemas.microsoft.com/office/powerpoint/2010/main" val="1557369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fade">
                                      <p:cBhvr>
                                        <p:cTn id="30"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5" grpId="0"/>
      <p:bldP spid="1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1609</TotalTime>
  <Words>923</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Black</vt:lpstr>
      <vt:lpstr>Calibri</vt:lpstr>
      <vt:lpstr>Calibri Light</vt:lpstr>
      <vt:lpstr>Century Gothic</vt:lpstr>
      <vt:lpstr>Wingdings</vt:lpstr>
      <vt:lpstr>Savon</vt:lpstr>
      <vt:lpstr>Office Theme</vt:lpstr>
      <vt:lpstr>Millets Price Prediction</vt:lpstr>
      <vt:lpstr>Business Problem</vt:lpstr>
      <vt:lpstr>Problem Definition</vt:lpstr>
      <vt:lpstr>Value addition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Kannur,Sandesh,BANGALORE,GLOBE-GTS-SECURITY,RISK &amp; COMPLIANCE</cp:lastModifiedBy>
  <cp:revision>165</cp:revision>
  <dcterms:created xsi:type="dcterms:W3CDTF">2019-05-28T13:42:35Z</dcterms:created>
  <dcterms:modified xsi:type="dcterms:W3CDTF">2020-01-25T06:07:04Z</dcterms:modified>
</cp:coreProperties>
</file>