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1" r:id="rId3"/>
    <p:sldId id="272" r:id="rId4"/>
    <p:sldId id="269" r:id="rId5"/>
    <p:sldId id="273" r:id="rId6"/>
    <p:sldId id="274" r:id="rId7"/>
    <p:sldId id="275" r:id="rId8"/>
    <p:sldId id="276" r:id="rId9"/>
    <p:sldId id="281" r:id="rId10"/>
    <p:sldId id="278" r:id="rId11"/>
    <p:sldId id="270" r:id="rId12"/>
    <p:sldId id="279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A4"/>
    <a:srgbClr val="FF0DC0"/>
    <a:srgbClr val="FF4FD1"/>
    <a:srgbClr val="FF33CC"/>
    <a:srgbClr val="0000FF"/>
    <a:srgbClr val="00FFFF"/>
    <a:srgbClr val="99CC00"/>
    <a:srgbClr val="66FF66"/>
    <a:srgbClr val="0066FF"/>
    <a:srgbClr val="78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12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3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2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57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37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13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03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131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99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27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38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94A66-B978-4EAE-BDA9-5473125C0D26}" type="datetimeFigureOut">
              <a:rPr lang="es-MX" smtClean="0"/>
              <a:t>23/11/15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80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1795463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Recomendación de hoteles similares:</a:t>
            </a:r>
          </a:p>
          <a:p>
            <a:r>
              <a:rPr lang="es-MX" sz="36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Hoteles EAN y desempeño</a:t>
            </a:r>
            <a:endParaRPr lang="es-MX" sz="3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608400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Preparado por Revenue Management</a:t>
            </a:r>
            <a:r>
              <a:rPr lang="es-MX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s-MX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23 de noviembre de 2015</a:t>
            </a:r>
            <a:endParaRPr lang="es-MX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Gerard</a:t>
            </a:r>
            <a:endParaRPr lang="es-MX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CuadroTexto"/>
          <p:cNvSpPr txBox="1">
            <a:spLocks noChangeArrowheads="1"/>
          </p:cNvSpPr>
          <p:nvPr/>
        </p:nvSpPr>
        <p:spPr bwMode="auto">
          <a:xfrm>
            <a:off x="611560" y="548680"/>
            <a:ext cx="20162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MX" dirty="0" smtClean="0">
                <a:solidFill>
                  <a:schemeClr val="tx2"/>
                </a:solidFill>
                <a:latin typeface="Arial" charset="0"/>
              </a:rPr>
              <a:t>CONFIDENCIAL</a:t>
            </a:r>
            <a:endParaRPr lang="es-MX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49" y="4199142"/>
            <a:ext cx="4000357" cy="110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6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72008"/>
            <a:ext cx="9144000" cy="908720"/>
          </a:xfrm>
        </p:spPr>
        <p:txBody>
          <a:bodyPr anchor="t">
            <a:normAutofit/>
          </a:bodyPr>
          <a:lstStyle/>
          <a:p>
            <a:pPr algn="l"/>
            <a:r>
              <a:rPr lang="es-MX" sz="32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Desempeño Analytics</a:t>
            </a:r>
            <a:endParaRPr lang="es-MX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95536" y="836712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smtClean="0"/>
              <a:t>A todo esto ¿qué pasó realmente?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smtClean="0"/>
              <a:t>Usuarios: </a:t>
            </a:r>
            <a:r>
              <a:rPr lang="es-MX" sz="2400" smtClean="0"/>
              <a:t>Se detuvo la caída de usuarios que usan el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smtClean="0"/>
              <a:t>Tasa de rebote: </a:t>
            </a:r>
            <a:r>
              <a:rPr lang="es-MX" sz="2400" smtClean="0"/>
              <a:t>Se mantuvo estable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smtClean="0"/>
              <a:t>Duración promedio / páginas vistas por sesión: </a:t>
            </a:r>
            <a:r>
              <a:rPr lang="es-MX" sz="2400" smtClean="0"/>
              <a:t>Aumentaron alrededor de 15% - 25%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smtClean="0"/>
              <a:t>Tasa de conversión: </a:t>
            </a:r>
            <a:r>
              <a:rPr lang="es-MX" sz="2400" smtClean="0"/>
              <a:t>Empezó a subir al mes de la implementación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smtClean="0"/>
              <a:t>Precio promedio por compra: </a:t>
            </a:r>
            <a:r>
              <a:rPr lang="es-MX" sz="2400" smtClean="0"/>
              <a:t>No aumentó</a:t>
            </a:r>
            <a:endParaRPr lang="es-MX" sz="2400" b="1" smtClean="0"/>
          </a:p>
        </p:txBody>
      </p:sp>
    </p:spTree>
    <p:extLst>
      <p:ext uri="{BB962C8B-B14F-4D97-AF65-F5344CB8AC3E}">
        <p14:creationId xmlns:p14="http://schemas.microsoft.com/office/powerpoint/2010/main" val="32040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0"/>
            <a:ext cx="9144000" cy="764704"/>
          </a:xfrm>
        </p:spPr>
        <p:txBody>
          <a:bodyPr anchor="t">
            <a:normAutofit/>
          </a:bodyPr>
          <a:lstStyle/>
          <a:p>
            <a:pPr algn="l"/>
            <a:r>
              <a:rPr lang="es-MX" sz="32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Esquina doblada"/>
          <p:cNvSpPr/>
          <p:nvPr/>
        </p:nvSpPr>
        <p:spPr>
          <a:xfrm>
            <a:off x="94588" y="908720"/>
            <a:ext cx="8951004" cy="5400600"/>
          </a:xfrm>
          <a:prstGeom prst="foldedCorner">
            <a:avLst>
              <a:gd name="adj" fmla="val 11023"/>
            </a:avLst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tIns="324000" rIns="360000"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limpieza de los hoteles EAN aumentó considerablemente la base de hoteles en el sistema (2% </a:t>
            </a:r>
            <a:r>
              <a:rPr lang="es-MX" sz="240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78% en EUA)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 obtuvieron resultados favorables por haber usado información de manera inteligente: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s-MX" sz="240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Frenó la caída de usuarios del sistema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s-MX" sz="240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Sesiones más largas y con más páginas vistas (15% - 25%)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s-MX" sz="240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La tasa de conversión empezó a subir al mes de la implementación</a:t>
            </a:r>
          </a:p>
          <a:p>
            <a:pPr marL="800100" lvl="1" indent="-342900" algn="just">
              <a:buFont typeface="Wingdings" panose="05000000000000000000" pitchFamily="2" charset="2"/>
              <a:buChar char=""/>
            </a:pPr>
            <a:r>
              <a:rPr lang="es-MX" sz="240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 hubo </a:t>
            </a:r>
            <a:r>
              <a:rPr lang="es-MX" sz="2400" i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upsell</a:t>
            </a:r>
            <a:endParaRPr lang="es-MX" sz="240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22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0"/>
            <a:ext cx="9144000" cy="764704"/>
          </a:xfrm>
        </p:spPr>
        <p:txBody>
          <a:bodyPr anchor="t">
            <a:normAutofit/>
          </a:bodyPr>
          <a:lstStyle/>
          <a:p>
            <a:pPr algn="l"/>
            <a:r>
              <a:rPr lang="es-MX" sz="32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Potencial explotable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Esquina doblada"/>
          <p:cNvSpPr/>
          <p:nvPr/>
        </p:nvSpPr>
        <p:spPr>
          <a:xfrm>
            <a:off x="94588" y="908720"/>
            <a:ext cx="8951004" cy="5400600"/>
          </a:xfrm>
          <a:prstGeom prst="foldedCorner">
            <a:avLst>
              <a:gd name="adj" fmla="val 11023"/>
            </a:avLst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tIns="324000" rIns="360000" rtlCol="0" anchor="t"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Cambiar la posición de recomendaciones para aumentar su visibilidad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40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Poner las recomendaciones en lugar de un error cuando el hotel no está disponible</a:t>
            </a:r>
          </a:p>
          <a:p>
            <a:pPr marL="800100" lvl="1" indent="-342900" algn="just">
              <a:buFont typeface="Wingdings" panose="05000000000000000000" pitchFamily="2" charset="2"/>
              <a:buChar char=""/>
            </a:pPr>
            <a:endParaRPr lang="es-MX" sz="240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10242" name="Picture 2" descr="C:\Users\bmxddt005062\Documents\Mis archivos recibidos\L_CEB9.t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27" y="2799785"/>
            <a:ext cx="7522926" cy="343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6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Título"/>
          <p:cNvSpPr txBox="1">
            <a:spLocks/>
          </p:cNvSpPr>
          <p:nvPr/>
        </p:nvSpPr>
        <p:spPr>
          <a:xfrm>
            <a:off x="-4109" y="72008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s-MX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95536" y="162473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smtClean="0"/>
              <a:t>Resumen de la vez anterior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smtClean="0"/>
              <a:t>Análisis de grafos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smtClean="0"/>
              <a:t>Adición de hoteles EAN al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smtClean="0"/>
              <a:t>Desempeño del sistema en la página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smtClean="0"/>
              <a:t>Conclusiones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smtClean="0"/>
              <a:t>Potencial futuro</a:t>
            </a:r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25528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Título"/>
          <p:cNvSpPr txBox="1">
            <a:spLocks/>
          </p:cNvSpPr>
          <p:nvPr/>
        </p:nvSpPr>
        <p:spPr>
          <a:xfrm>
            <a:off x="-4109" y="72008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Recapitulando...</a:t>
            </a:r>
            <a:endParaRPr lang="es-MX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95536" y="972463"/>
            <a:ext cx="53285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smtClean="0"/>
              <a:t>¿Cómo recomendábamos hoteles similares antes?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MX" sz="2400" smtClean="0"/>
              <a:t>Criterio estático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MX" sz="2400" smtClean="0"/>
              <a:t>Por destino y estrellas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s-MX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smtClean="0"/>
              <a:t>¿Cómo lo hacemos ahora?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MX" sz="2400" smtClean="0"/>
              <a:t>Nuevo sistema de recomendación de hoteles similares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MX" sz="2400" smtClean="0"/>
              <a:t>Por cercanía al hotel original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MX" sz="2400" smtClean="0"/>
              <a:t>Tomando en cuenta el precio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MX" sz="2400" smtClean="0"/>
              <a:t>Considerando la similitud de sus servicios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971" y="529255"/>
            <a:ext cx="3419872" cy="578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2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72008"/>
            <a:ext cx="9144000" cy="908720"/>
          </a:xfrm>
        </p:spPr>
        <p:txBody>
          <a:bodyPr anchor="t">
            <a:normAutofit/>
          </a:bodyPr>
          <a:lstStyle/>
          <a:p>
            <a:pPr algn="l"/>
            <a:r>
              <a:rPr lang="es-MX" sz="32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Recapitulando...</a:t>
            </a:r>
            <a:endParaRPr lang="es-MX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bmxddt005062\Documents\recomendacion_de_hoteles\presentaciones\graficas\map_laquin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46" y="604719"/>
            <a:ext cx="4984142" cy="61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983634" y="5949280"/>
            <a:ext cx="35283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/>
              <a:t>Distancia con criterio dinámico</a:t>
            </a:r>
            <a:endParaRPr lang="es-MX" sz="2000" i="1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6372200" y="2236802"/>
            <a:ext cx="233543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/>
              <a:t>Precio &lt; 130%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51520" y="3665550"/>
            <a:ext cx="233543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i="1" smtClean="0"/>
              <a:t>Score </a:t>
            </a:r>
            <a:r>
              <a:rPr lang="es-MX" sz="2000" smtClean="0"/>
              <a:t>basado en servicios</a:t>
            </a:r>
            <a:endParaRPr lang="es-MX" sz="2000" i="1" smtClean="0"/>
          </a:p>
        </p:txBody>
      </p:sp>
      <p:cxnSp>
        <p:nvCxnSpPr>
          <p:cNvPr id="4" name="3 Conector recto de flecha"/>
          <p:cNvCxnSpPr/>
          <p:nvPr/>
        </p:nvCxnSpPr>
        <p:spPr>
          <a:xfrm flipH="1" flipV="1">
            <a:off x="5868144" y="4869160"/>
            <a:ext cx="648072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4983634" y="2636912"/>
            <a:ext cx="1388566" cy="2160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5076056" y="2636912"/>
            <a:ext cx="1296144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2555776" y="2852936"/>
            <a:ext cx="936104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mxddt005062\Documents\recomendacion_de_hoteles\presentaciones\graficas\cancun_laquinta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2" b="20828"/>
          <a:stretch/>
        </p:blipFill>
        <p:spPr bwMode="auto">
          <a:xfrm>
            <a:off x="827584" y="1454798"/>
            <a:ext cx="7510825" cy="427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72008"/>
            <a:ext cx="9144000" cy="908720"/>
          </a:xfrm>
        </p:spPr>
        <p:txBody>
          <a:bodyPr anchor="t">
            <a:normAutofit/>
          </a:bodyPr>
          <a:lstStyle/>
          <a:p>
            <a:pPr algn="l"/>
            <a:r>
              <a:rPr lang="es-MX" sz="32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grafos</a:t>
            </a:r>
            <a:endParaRPr lang="es-MX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555134" y="5909210"/>
            <a:ext cx="240124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/>
              <a:t>Hotel buscado</a:t>
            </a:r>
            <a:endParaRPr lang="es-MX" sz="2000" i="1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71500" y="5528714"/>
            <a:ext cx="295232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/>
              <a:t>Hoteles no accesibles</a:t>
            </a:r>
          </a:p>
          <a:p>
            <a:pPr algn="ctr"/>
            <a:r>
              <a:rPr lang="es-MX" sz="2000" i="1" smtClean="0"/>
              <a:t>(vía primeras 5 rec.)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027761" y="1192942"/>
            <a:ext cx="233543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/>
              <a:t>Hoteles accesibles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H="1" flipV="1">
            <a:off x="6192180" y="4689140"/>
            <a:ext cx="324036" cy="1188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3955108" y="1628800"/>
            <a:ext cx="1264964" cy="1620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 flipV="1">
            <a:off x="1403648" y="3933056"/>
            <a:ext cx="94444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5101853" y="1628304"/>
            <a:ext cx="118219" cy="19629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6528296" y="332656"/>
            <a:ext cx="2335436" cy="707886"/>
          </a:xfrm>
          <a:prstGeom prst="rect">
            <a:avLst/>
          </a:prstGeom>
          <a:solidFill>
            <a:srgbClr val="78D2A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/>
              <a:t>Más claro: más pasos para llegar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6528296" y="1192942"/>
            <a:ext cx="2335436" cy="707886"/>
          </a:xfrm>
          <a:prstGeom prst="rect">
            <a:avLst/>
          </a:prstGeom>
          <a:solidFill>
            <a:srgbClr val="339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>
                <a:solidFill>
                  <a:schemeClr val="bg1"/>
                </a:solidFill>
              </a:rPr>
              <a:t>Más oscuro: menos pasos para llegar</a:t>
            </a:r>
          </a:p>
        </p:txBody>
      </p:sp>
      <p:cxnSp>
        <p:nvCxnSpPr>
          <p:cNvPr id="20" name="19 Conector recto de flecha"/>
          <p:cNvCxnSpPr/>
          <p:nvPr/>
        </p:nvCxnSpPr>
        <p:spPr>
          <a:xfrm flipV="1">
            <a:off x="1498092" y="4410360"/>
            <a:ext cx="265596" cy="10348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5868144" y="4113076"/>
            <a:ext cx="540060" cy="540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077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mxddt005062\Documents\recomendacion_de_hoteles\presentaciones\graficas\destinos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4" b="14057"/>
          <a:stretch/>
        </p:blipFill>
        <p:spPr bwMode="auto">
          <a:xfrm>
            <a:off x="1828357" y="908720"/>
            <a:ext cx="5518465" cy="5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72008"/>
            <a:ext cx="9144000" cy="908720"/>
          </a:xfrm>
        </p:spPr>
        <p:txBody>
          <a:bodyPr anchor="t">
            <a:normAutofit/>
          </a:bodyPr>
          <a:lstStyle/>
          <a:p>
            <a:pPr algn="l"/>
            <a:r>
              <a:rPr lang="es-MX" sz="32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grafos por destino</a:t>
            </a:r>
            <a:endParaRPr lang="es-MX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498092" y="1180813"/>
            <a:ext cx="713234" cy="40011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>
                <a:solidFill>
                  <a:schemeClr val="bg1"/>
                </a:solidFill>
              </a:rPr>
              <a:t>DF</a:t>
            </a:r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1835802" y="3709056"/>
            <a:ext cx="1872102" cy="3473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26" idx="3"/>
          </p:cNvCxnSpPr>
          <p:nvPr/>
        </p:nvCxnSpPr>
        <p:spPr>
          <a:xfrm flipV="1">
            <a:off x="1363020" y="4893101"/>
            <a:ext cx="616692" cy="4827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832711" y="6334478"/>
            <a:ext cx="1675866" cy="400110"/>
          </a:xfrm>
          <a:prstGeom prst="rect">
            <a:avLst/>
          </a:prstGeom>
          <a:solidFill>
            <a:srgbClr val="99CC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/>
              <a:t>Cuernavaca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717787" y="929686"/>
            <a:ext cx="1272822" cy="707886"/>
          </a:xfrm>
          <a:prstGeom prst="rect">
            <a:avLst/>
          </a:prstGeom>
          <a:solidFill>
            <a:srgbClr val="DE00A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>
                <a:solidFill>
                  <a:schemeClr val="bg1"/>
                </a:solidFill>
              </a:rPr>
              <a:t>Riviera Maya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7323282" y="2436984"/>
            <a:ext cx="1224136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>
                <a:solidFill>
                  <a:schemeClr val="bg1"/>
                </a:solidFill>
              </a:rPr>
              <a:t>Tulum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6770064" y="4335197"/>
            <a:ext cx="1542237" cy="707886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/>
              <a:t>Playa del Carmen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598019" y="3225170"/>
            <a:ext cx="1139761" cy="707886"/>
          </a:xfrm>
          <a:prstGeom prst="rect">
            <a:avLst/>
          </a:prstGeom>
          <a:solidFill>
            <a:srgbClr val="FF4FD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>
                <a:solidFill>
                  <a:schemeClr val="bg1"/>
                </a:solidFill>
              </a:rPr>
              <a:t>Puerto Morelos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66876" y="5021900"/>
            <a:ext cx="1296144" cy="707886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>
                <a:solidFill>
                  <a:schemeClr val="bg1"/>
                </a:solidFill>
              </a:rPr>
              <a:t>Isla Mujeres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1979712" y="6134710"/>
            <a:ext cx="1004196" cy="40011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smtClean="0"/>
              <a:t>Cancún</a:t>
            </a:r>
          </a:p>
        </p:txBody>
      </p:sp>
    </p:spTree>
    <p:extLst>
      <p:ext uri="{BB962C8B-B14F-4D97-AF65-F5344CB8AC3E}">
        <p14:creationId xmlns:p14="http://schemas.microsoft.com/office/powerpoint/2010/main" val="35874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72008"/>
            <a:ext cx="9144000" cy="908720"/>
          </a:xfrm>
        </p:spPr>
        <p:txBody>
          <a:bodyPr anchor="t">
            <a:normAutofit/>
          </a:bodyPr>
          <a:lstStyle/>
          <a:p>
            <a:pPr algn="l"/>
            <a:r>
              <a:rPr lang="es-MX" sz="32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Recomendaciones para EAN</a:t>
            </a:r>
            <a:endParaRPr lang="es-MX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95536" y="836712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smtClean="0"/>
              <a:t>Los hoteles EAN tenían información incompleta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smtClean="0"/>
              <a:t>Se habían dejado con el sistema de recomendación anterior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smtClean="0"/>
              <a:t>Se agregó y limpió la información faltante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smtClean="0"/>
              <a:t>Se corrió el algoritmo nuevamente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smtClean="0"/>
              <a:t>Ya están arriba las nuevas recomendaciones</a:t>
            </a:r>
            <a:endParaRPr lang="es-MX" sz="240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682" y="3573016"/>
            <a:ext cx="5982643" cy="1932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3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72008"/>
            <a:ext cx="9144000" cy="908720"/>
          </a:xfrm>
        </p:spPr>
        <p:txBody>
          <a:bodyPr anchor="t">
            <a:normAutofit/>
          </a:bodyPr>
          <a:lstStyle/>
          <a:p>
            <a:pPr algn="l"/>
            <a:r>
              <a:rPr lang="es-MX" sz="32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Desempeño Analytics</a:t>
            </a:r>
            <a:endParaRPr lang="es-MX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95536" y="836712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smtClean="0"/>
              <a:t>A todo esto ¿qué pasó realmente?</a:t>
            </a:r>
          </a:p>
        </p:txBody>
      </p:sp>
    </p:spTree>
    <p:extLst>
      <p:ext uri="{BB962C8B-B14F-4D97-AF65-F5344CB8AC3E}">
        <p14:creationId xmlns:p14="http://schemas.microsoft.com/office/powerpoint/2010/main" val="17332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67" y="73577"/>
            <a:ext cx="8499405" cy="666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5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25662</TotalTime>
  <Words>354</Words>
  <Application>Microsoft Office PowerPoint</Application>
  <PresentationFormat>Presentación en pantalla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Recapitulando...</vt:lpstr>
      <vt:lpstr>Análisis de grafos</vt:lpstr>
      <vt:lpstr>Análisis de grafos por destino</vt:lpstr>
      <vt:lpstr>Recomendaciones para EAN</vt:lpstr>
      <vt:lpstr>Desempeño Analytics</vt:lpstr>
      <vt:lpstr>Presentación de PowerPoint</vt:lpstr>
      <vt:lpstr>Desempeño Analytics</vt:lpstr>
      <vt:lpstr>Conclusiones</vt:lpstr>
      <vt:lpstr>Potencial explotable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para armar la tarifa de paquete</dc:title>
  <dc:creator>BMXDDT002268</dc:creator>
  <cp:lastModifiedBy>Felipe Gerard valdes</cp:lastModifiedBy>
  <cp:revision>147</cp:revision>
  <dcterms:created xsi:type="dcterms:W3CDTF">2014-12-10T17:48:12Z</dcterms:created>
  <dcterms:modified xsi:type="dcterms:W3CDTF">2015-11-23T21:46:48Z</dcterms:modified>
</cp:coreProperties>
</file>