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6/4/15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0FE43BC-4C0A-408D-A815-61338A9121C8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MX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6/4/15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A67EAD3-5973-4CA6-A5B5-8EB4D155605B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11640" y="1795320"/>
            <a:ext cx="80643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Sistema de Recomendación de Promociones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611640" y="6084000"/>
            <a:ext cx="8208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Preparado por Revenue Management</a:t>
            </a:r>
            <a:r>
              <a:rPr lang="en-US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trike="noStrike">
                <a:solidFill>
                  <a:srgbClr val="000000"/>
                </a:solidFill>
                <a:latin typeface="Arial"/>
              </a:rPr>
              <a:t>     8 de junio de 2015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Felipe Gerard V.</a:t>
            </a:r>
            <a:endParaRPr/>
          </a:p>
        </p:txBody>
      </p:sp>
      <p:pic>
        <p:nvPicPr>
          <p:cNvPr id="80" name="5 Imagen" descr=""/>
          <p:cNvPicPr/>
          <p:nvPr/>
        </p:nvPicPr>
        <p:blipFill>
          <a:blip r:embed="rId1"/>
          <a:stretch/>
        </p:blipFill>
        <p:spPr>
          <a:xfrm>
            <a:off x="611640" y="3819600"/>
            <a:ext cx="3034080" cy="97740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611640" y="548640"/>
            <a:ext cx="2016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CONFIDENCIAL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-3960" y="125640"/>
            <a:ext cx="9143640" cy="494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s-MX" sz="2000" strike="noStrike">
                <a:solidFill>
                  <a:srgbClr val="1f497d"/>
                </a:solidFill>
                <a:latin typeface="Arial"/>
              </a:rPr>
              <a:t>Plan de ataque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395640" y="1016640"/>
            <a:ext cx="8280720" cy="5328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just">
              <a:lnSpc>
                <a:spcPct val="150000"/>
              </a:lnSpc>
              <a:buFont typeface="StarSymbol"/>
              <a:buChar char=""/>
            </a:pPr>
            <a:r>
              <a:rPr b="1" lang="en-US" strike="noStrike">
                <a:solidFill>
                  <a:srgbClr val="1f497d"/>
                </a:solidFill>
                <a:latin typeface="Arial"/>
              </a:rPr>
              <a:t>Objetivo:</a:t>
            </a:r>
            <a:r>
              <a:rPr lang="en-US" strike="noStrike">
                <a:solidFill>
                  <a:srgbClr val="1f497d"/>
                </a:solidFill>
                <a:latin typeface="Arial"/>
              </a:rPr>
              <a:t> Encontrar ofertas atractivas</a:t>
            </a:r>
            <a:endParaRPr/>
          </a:p>
          <a:p>
            <a:pPr algn="just">
              <a:lnSpc>
                <a:spcPct val="150000"/>
              </a:lnSpc>
              <a:buFont typeface="StarSymbol"/>
              <a:buChar char=""/>
            </a:pPr>
            <a:endParaRPr/>
          </a:p>
          <a:p>
            <a:pPr algn="just">
              <a:lnSpc>
                <a:spcPct val="150000"/>
              </a:lnSpc>
              <a:buFont typeface="StarSymbol"/>
              <a:buChar char=""/>
            </a:pPr>
            <a:r>
              <a:rPr b="1" lang="en-US" strike="noStrike">
                <a:solidFill>
                  <a:srgbClr val="1f497d"/>
                </a:solidFill>
                <a:latin typeface="Arial"/>
              </a:rPr>
              <a:t>¿Cómo se hace hoy?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Un equipo busca a mano en la página de Best Day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Deciden con base en su criterio experto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No hay una herramienta que les ayude a elegir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endParaRPr/>
          </a:p>
          <a:p>
            <a:pPr algn="just">
              <a:lnSpc>
                <a:spcPct val="150000"/>
              </a:lnSpc>
              <a:buFont typeface="StarSymbol"/>
              <a:buChar char=""/>
            </a:pPr>
            <a:r>
              <a:rPr b="1" lang="en-US" strike="noStrike">
                <a:solidFill>
                  <a:srgbClr val="1f497d"/>
                </a:solidFill>
                <a:latin typeface="Arial"/>
              </a:rPr>
              <a:t>Idea:</a:t>
            </a:r>
            <a:r>
              <a:rPr lang="en-US" strike="noStrike">
                <a:solidFill>
                  <a:srgbClr val="1f497d"/>
                </a:solidFill>
                <a:latin typeface="Arial"/>
              </a:rPr>
              <a:t> Crear un sistema que califique las ofertas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Ayudar al equipo de ofertas a encontrar lo mejor más rápido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Evitar el sesgo generado naturalmente por la elección manual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Potencialmente ofrecer paquetes más atractivos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-3960" y="125640"/>
            <a:ext cx="9143640" cy="494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s-MX" sz="2000" strike="noStrike">
                <a:solidFill>
                  <a:srgbClr val="1f497d"/>
                </a:solidFill>
                <a:latin typeface="Arial"/>
              </a:rPr>
              <a:t>Plan de ataque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361080" y="1051560"/>
            <a:ext cx="8280720" cy="5328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just">
              <a:lnSpc>
                <a:spcPct val="150000"/>
              </a:lnSpc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El problema está dividido en tres partes:</a:t>
            </a:r>
            <a:endParaRPr/>
          </a:p>
          <a:p>
            <a:pPr algn="just">
              <a:lnSpc>
                <a:spcPct val="150000"/>
              </a:lnSpc>
              <a:buFont typeface="StarSymbol"/>
              <a:buChar char=""/>
            </a:pPr>
            <a:r>
              <a:rPr b="1" lang="en-US" strike="noStrike">
                <a:solidFill>
                  <a:srgbClr val="1f497d"/>
                </a:solidFill>
                <a:latin typeface="Arial"/>
              </a:rPr>
              <a:t>Encontrar: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¿Con qué información contamos?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¿Qué datos necesitaremos?</a:t>
            </a:r>
            <a:endParaRPr/>
          </a:p>
          <a:p>
            <a:pPr algn="just">
              <a:lnSpc>
                <a:spcPct val="150000"/>
              </a:lnSpc>
              <a:buFont typeface="StarSymbol"/>
              <a:buChar char=""/>
            </a:pPr>
            <a:r>
              <a:rPr b="1" lang="en-US" strike="noStrike">
                <a:solidFill>
                  <a:srgbClr val="1f497d"/>
                </a:solidFill>
                <a:latin typeface="Arial"/>
              </a:rPr>
              <a:t>Ofertas: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Tarifas especiales (por temporada, destino, hoteles asociados)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Utilizar los paquetes que ya se tiene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Buscar hacer mejores promociones</a:t>
            </a:r>
            <a:endParaRPr/>
          </a:p>
          <a:p>
            <a:pPr algn="just">
              <a:lnSpc>
                <a:spcPct val="150000"/>
              </a:lnSpc>
              <a:buFont typeface="StarSymbol"/>
              <a:buChar char=""/>
            </a:pPr>
            <a:r>
              <a:rPr b="1" lang="en-US" strike="noStrike">
                <a:solidFill>
                  <a:srgbClr val="1f497d"/>
                </a:solidFill>
                <a:latin typeface="Arial"/>
              </a:rPr>
              <a:t>Atractivas: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Tasa de conversión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Ventas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Utilidad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Alguna otra medida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-3960" y="125640"/>
            <a:ext cx="9143640" cy="494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s-MX" sz="2000" strike="noStrike">
                <a:solidFill>
                  <a:srgbClr val="1f497d"/>
                </a:solidFill>
                <a:latin typeface="Arial"/>
              </a:rPr>
              <a:t>Encontrar: Información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395640" y="692640"/>
            <a:ext cx="8280720" cy="5328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lvl="2" algn="just">
              <a:lnSpc>
                <a:spcPct val="150000"/>
              </a:lnSpc>
              <a:buSzPct val="45000"/>
              <a:buFont typeface="StarSymbol"/>
              <a:buChar char=""/>
            </a:pPr>
            <a:endParaRPr/>
          </a:p>
          <a:p>
            <a:pPr algn="just">
              <a:lnSpc>
                <a:spcPct val="150000"/>
              </a:lnSpc>
              <a:buFont typeface="StarSymbol"/>
              <a:buChar char=""/>
            </a:pPr>
            <a:r>
              <a:rPr b="1" lang="en-US" strike="noStrike">
                <a:solidFill>
                  <a:srgbClr val="1f497d"/>
                </a:solidFill>
                <a:latin typeface="Arial"/>
              </a:rPr>
              <a:t>¿Con qué información contamos?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Explorar información disponible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¿Qué podemos construir con lo que tenemos?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Evaluar la posibilidad de obtener información de otras fuentes (por ejemplo, </a:t>
            </a:r>
            <a:r>
              <a:rPr i="1" lang="en-US" strike="noStrike">
                <a:solidFill>
                  <a:srgbClr val="1f497d"/>
                </a:solidFill>
                <a:latin typeface="Arial"/>
              </a:rPr>
              <a:t>scrappeando</a:t>
            </a:r>
            <a:r>
              <a:rPr lang="en-US" strike="noStrike">
                <a:solidFill>
                  <a:srgbClr val="1f497d"/>
                </a:solidFill>
                <a:latin typeface="Arial"/>
              </a:rPr>
              <a:t>)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endParaRPr/>
          </a:p>
          <a:p>
            <a:pPr algn="just">
              <a:lnSpc>
                <a:spcPct val="150000"/>
              </a:lnSpc>
              <a:buFont typeface="StarSymbol"/>
              <a:buChar char=""/>
            </a:pPr>
            <a:r>
              <a:rPr b="1" lang="en-US" strike="noStrike">
                <a:solidFill>
                  <a:srgbClr val="1f497d"/>
                </a:solidFill>
                <a:latin typeface="Arial"/>
              </a:rPr>
              <a:t>¿Qué datos necesitaremos?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Entradas para entrenar el modelo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Información para validar el desempeño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-3960" y="125640"/>
            <a:ext cx="9143640" cy="494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s-MX" sz="2000" strike="noStrike">
                <a:solidFill>
                  <a:srgbClr val="1f497d"/>
                </a:solidFill>
                <a:latin typeface="Arial"/>
              </a:rPr>
              <a:t>Ofertas: Productos a ofrecer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395640" y="692640"/>
            <a:ext cx="8280720" cy="5328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just">
              <a:lnSpc>
                <a:spcPct val="150000"/>
              </a:lnSpc>
              <a:buFont typeface="StarSymbol"/>
              <a:buChar char=""/>
            </a:pPr>
            <a:r>
              <a:rPr b="1" lang="en-US" strike="noStrike">
                <a:solidFill>
                  <a:srgbClr val="1f497d"/>
                </a:solidFill>
                <a:latin typeface="Arial"/>
              </a:rPr>
              <a:t>Tarifas especiales: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Por temporada: ¿Cuándo conviene promover qué?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Destino: Maximizar ventas promoviendo diversos lugares según demanda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Hoteles asociados: Aprovechar contratos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Ventajas competitivas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endParaRPr/>
          </a:p>
          <a:p>
            <a:pPr algn="just">
              <a:lnSpc>
                <a:spcPct val="150000"/>
              </a:lnSpc>
              <a:buFont typeface="StarSymbol"/>
              <a:buChar char=""/>
            </a:pPr>
            <a:r>
              <a:rPr b="1" lang="en-US" strike="noStrike">
                <a:solidFill>
                  <a:srgbClr val="1f497d"/>
                </a:solidFill>
                <a:latin typeface="Arial"/>
              </a:rPr>
              <a:t>Paquetes: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Aprovechar los que ya se tiene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Proponer nuevos paquetes de manera automática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-3960" y="125640"/>
            <a:ext cx="9143640" cy="494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s-MX" sz="2000" strike="noStrike">
                <a:solidFill>
                  <a:srgbClr val="1f497d"/>
                </a:solidFill>
                <a:latin typeface="Arial"/>
              </a:rPr>
              <a:t>Atractivas: ¿Qué queremos lograr?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395640" y="692640"/>
            <a:ext cx="8280720" cy="5328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endParaRPr/>
          </a:p>
          <a:p>
            <a:pPr algn="just">
              <a:lnSpc>
                <a:spcPct val="150000"/>
              </a:lnSpc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Elegir un </a:t>
            </a:r>
            <a:r>
              <a:rPr b="1" lang="en-US" strike="noStrike">
                <a:solidFill>
                  <a:srgbClr val="1f497d"/>
                </a:solidFill>
                <a:latin typeface="Arial"/>
              </a:rPr>
              <a:t>criterio de mejoría</a:t>
            </a:r>
            <a:r>
              <a:rPr lang="en-US" strike="noStrike">
                <a:solidFill>
                  <a:srgbClr val="1f497d"/>
                </a:solidFill>
                <a:latin typeface="Arial"/>
              </a:rPr>
              <a:t> (o varios)</a:t>
            </a:r>
            <a:endParaRPr/>
          </a:p>
          <a:p>
            <a:pPr algn="just">
              <a:lnSpc>
                <a:spcPct val="150000"/>
              </a:lnSpc>
              <a:buFont typeface="StarSymbol"/>
              <a:buChar char=""/>
            </a:pPr>
            <a:endParaRPr/>
          </a:p>
          <a:p>
            <a:pPr algn="just">
              <a:lnSpc>
                <a:spcPct val="150000"/>
              </a:lnSpc>
              <a:buFont typeface="StarSymbol"/>
              <a:buChar char=""/>
            </a:pPr>
            <a:r>
              <a:rPr b="1" lang="en-US" strike="noStrike">
                <a:solidFill>
                  <a:srgbClr val="1f497d"/>
                </a:solidFill>
                <a:latin typeface="Arial"/>
              </a:rPr>
              <a:t>Balancear los objetivos</a:t>
            </a:r>
            <a:r>
              <a:rPr lang="en-US" strike="noStrike">
                <a:solidFill>
                  <a:srgbClr val="1f497d"/>
                </a:solidFill>
                <a:latin typeface="Arial"/>
              </a:rPr>
              <a:t> de la Empresa</a:t>
            </a:r>
            <a:endParaRPr/>
          </a:p>
          <a:p>
            <a:pPr algn="just">
              <a:lnSpc>
                <a:spcPct val="150000"/>
              </a:lnSpc>
              <a:buFont typeface="StarSymbol"/>
              <a:buChar char=""/>
            </a:pPr>
            <a:endParaRPr/>
          </a:p>
          <a:p>
            <a:pPr algn="just">
              <a:lnSpc>
                <a:spcPct val="150000"/>
              </a:lnSpc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Algunas ideas: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Tasa de conversión: % de visitas que compran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Ventas brutas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Utilidad: ¿Margen total?¿Mayor eficiencia?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Alguna combinación de las anteriores</a:t>
            </a:r>
            <a:endParaRPr/>
          </a:p>
          <a:p>
            <a:pPr lvl="1"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1f497d"/>
                </a:solidFill>
                <a:latin typeface="Arial"/>
              </a:rPr>
              <a:t>Algún criterio distinto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Application>LibreOffice/4.4.3.2$MacOSX_X86_64 LibreOffice_project/88805f81e9fe61362df02b9941de8e38a9b5fd16</Application>
  <Paragraphs>70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2014-12-10T17:48:12Z</dcterms:created>
  <dc:creator>BMXDDT002268</dc:creator>
  <dc:language>en-US</dc:language>
  <cp:lastModifiedBy>felipe gerard</cp:lastModifiedBy>
  <dcterms:modified xsi:type="dcterms:W3CDTF">2015-06-04T18:22:13Z</dcterms:modified>
  <cp:revision>138</cp:revision>
  <dc:title>Proceso para armar la tarifa de paquete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