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83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73" r:id="rId13"/>
    <p:sldId id="286" r:id="rId14"/>
    <p:sldId id="266" r:id="rId15"/>
    <p:sldId id="267" r:id="rId16"/>
    <p:sldId id="268" r:id="rId17"/>
    <p:sldId id="269" r:id="rId18"/>
    <p:sldId id="270" r:id="rId19"/>
    <p:sldId id="271" r:id="rId20"/>
    <p:sldId id="275" r:id="rId21"/>
    <p:sldId id="276" r:id="rId22"/>
    <p:sldId id="277" r:id="rId23"/>
    <p:sldId id="278" r:id="rId24"/>
    <p:sldId id="279" r:id="rId25"/>
    <p:sldId id="284" r:id="rId26"/>
    <p:sldId id="281" r:id="rId27"/>
    <p:sldId id="274" r:id="rId28"/>
    <p:sldId id="288" r:id="rId29"/>
    <p:sldId id="265" r:id="rId30"/>
    <p:sldId id="282" r:id="rId31"/>
    <p:sldId id="287" r:id="rId32"/>
  </p:sldIdLst>
  <p:sldSz cx="9144000" cy="5143500" type="screen16x9"/>
  <p:notesSz cx="7559675" cy="10691813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114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s-E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s-E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311760" y="1103400"/>
            <a:ext cx="8518320" cy="2050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>
            <a:normAutofit fontScale="86000" lnSpcReduction="10000"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s-ES" sz="5200" b="0" strike="noStrike" spc="-1">
                <a:solidFill>
                  <a:srgbClr val="000000"/>
                </a:solidFill>
                <a:latin typeface="Oswald"/>
                <a:ea typeface="Oswald"/>
              </a:rPr>
              <a:t>Implementación de la Componente Principal de la Plataforma ENIGMA</a:t>
            </a:r>
            <a:br/>
            <a:endParaRPr lang="es-ES" sz="5200" b="0" strike="noStrike" spc="-1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311760" y="3155760"/>
            <a:ext cx="8159040" cy="1581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rmAutofit fontScale="97000"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r>
              <a:rPr lang="es-ES" sz="2800" b="0" strike="noStrike" spc="-1" dirty="0">
                <a:solidFill>
                  <a:srgbClr val="434343"/>
                </a:solidFill>
                <a:latin typeface="Oswald"/>
                <a:ea typeface="Oswald"/>
              </a:rPr>
              <a:t>Autor:</a:t>
            </a:r>
            <a:r>
              <a:rPr lang="es-ES" sz="2800" b="0" strike="noStrike" spc="-1" dirty="0">
                <a:solidFill>
                  <a:srgbClr val="595959"/>
                </a:solidFill>
                <a:latin typeface="Oswald"/>
                <a:ea typeface="Oswald"/>
              </a:rPr>
              <a:t> Luis Enrique </a:t>
            </a:r>
            <a:r>
              <a:rPr lang="es-ES" sz="2800" b="0" strike="noStrike" spc="-1" dirty="0" err="1">
                <a:solidFill>
                  <a:srgbClr val="595959"/>
                </a:solidFill>
                <a:latin typeface="Oswald"/>
                <a:ea typeface="Oswald"/>
              </a:rPr>
              <a:t>Saborit</a:t>
            </a:r>
            <a:r>
              <a:rPr lang="es-ES" sz="2800" b="0" strike="noStrike" spc="-1" dirty="0">
                <a:solidFill>
                  <a:srgbClr val="595959"/>
                </a:solidFill>
                <a:latin typeface="Oswald"/>
                <a:ea typeface="Oswald"/>
              </a:rPr>
              <a:t> González</a:t>
            </a:r>
            <a:endParaRPr lang="es-ES" sz="2800" b="0" strike="noStrike" spc="-1" dirty="0">
              <a:latin typeface="Arial"/>
            </a:endParaRPr>
          </a:p>
          <a:p>
            <a:pPr algn="r">
              <a:lnSpc>
                <a:spcPct val="100000"/>
              </a:lnSpc>
              <a:tabLst>
                <a:tab pos="0" algn="l"/>
              </a:tabLst>
            </a:pPr>
            <a:r>
              <a:rPr lang="es-ES" sz="2800" b="0" strike="noStrike" spc="-1" dirty="0">
                <a:solidFill>
                  <a:srgbClr val="434343"/>
                </a:solidFill>
                <a:latin typeface="Oswald"/>
                <a:ea typeface="Oswald"/>
              </a:rPr>
              <a:t>Tutor:</a:t>
            </a:r>
            <a:r>
              <a:rPr lang="es-ES" sz="2800" b="0" strike="noStrike" spc="-1" dirty="0">
                <a:solidFill>
                  <a:srgbClr val="595959"/>
                </a:solidFill>
                <a:latin typeface="Oswald"/>
                <a:ea typeface="Oswald"/>
              </a:rPr>
              <a:t> </a:t>
            </a:r>
            <a:r>
              <a:rPr lang="es-ES" sz="2800" b="0" strike="noStrike" spc="-1" dirty="0" err="1">
                <a:solidFill>
                  <a:srgbClr val="595959"/>
                </a:solidFill>
                <a:latin typeface="Oswald"/>
                <a:ea typeface="Oswald"/>
              </a:rPr>
              <a:t>DrC</a:t>
            </a:r>
            <a:r>
              <a:rPr lang="es-ES" sz="2800" b="0" strike="noStrike" spc="-1" dirty="0">
                <a:solidFill>
                  <a:srgbClr val="595959"/>
                </a:solidFill>
                <a:latin typeface="Oswald"/>
                <a:ea typeface="Oswald"/>
              </a:rPr>
              <a:t>. Daniel Gálvez Lio</a:t>
            </a:r>
            <a:endParaRPr lang="es-ES" sz="2800" b="0" strike="noStrike" spc="-1" dirty="0">
              <a:latin typeface="Arial"/>
            </a:endParaRPr>
          </a:p>
          <a:p>
            <a:pPr algn="r">
              <a:lnSpc>
                <a:spcPct val="100000"/>
              </a:lnSpc>
              <a:tabLst>
                <a:tab pos="0" algn="l"/>
              </a:tabLst>
            </a:pPr>
            <a:r>
              <a:rPr lang="es-ES" sz="2800" b="0" strike="noStrike" spc="-1" dirty="0">
                <a:solidFill>
                  <a:srgbClr val="434343"/>
                </a:solidFill>
                <a:latin typeface="Oswald"/>
                <a:ea typeface="Oswald"/>
              </a:rPr>
              <a:t>Tutor:</a:t>
            </a:r>
            <a:r>
              <a:rPr lang="es-ES" sz="2800" b="0" strike="noStrike" spc="-1" dirty="0">
                <a:solidFill>
                  <a:srgbClr val="595959"/>
                </a:solidFill>
                <a:latin typeface="Oswald"/>
                <a:ea typeface="Oswald"/>
              </a:rPr>
              <a:t> </a:t>
            </a:r>
            <a:r>
              <a:rPr lang="es-ES" sz="2800" b="0" strike="noStrike" spc="-1" dirty="0" err="1">
                <a:solidFill>
                  <a:srgbClr val="595959"/>
                </a:solidFill>
                <a:latin typeface="Oswald"/>
                <a:ea typeface="Oswald"/>
              </a:rPr>
              <a:t>DrC</a:t>
            </a:r>
            <a:r>
              <a:rPr lang="es-ES" sz="2800" b="0" strike="noStrike" spc="-1" dirty="0">
                <a:solidFill>
                  <a:srgbClr val="595959"/>
                </a:solidFill>
                <a:latin typeface="Oswald"/>
                <a:ea typeface="Oswald"/>
              </a:rPr>
              <a:t>. </a:t>
            </a:r>
            <a:r>
              <a:rPr lang="es-ES" sz="2800" b="0" strike="noStrike" spc="-1" dirty="0" err="1">
                <a:solidFill>
                  <a:srgbClr val="595959"/>
                </a:solidFill>
                <a:latin typeface="Oswald"/>
                <a:ea typeface="Oswald"/>
              </a:rPr>
              <a:t>Amed</a:t>
            </a:r>
            <a:r>
              <a:rPr lang="es-ES" sz="2800" b="0" strike="noStrike" spc="-1" dirty="0">
                <a:solidFill>
                  <a:srgbClr val="595959"/>
                </a:solidFill>
                <a:latin typeface="Oswald"/>
                <a:ea typeface="Oswald"/>
              </a:rPr>
              <a:t> Abel Leiva Mederos</a:t>
            </a:r>
            <a:endParaRPr lang="es-ES" sz="2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4343400" y="2979000"/>
            <a:ext cx="4036680" cy="1591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r>
              <a:rPr lang="es-ES" sz="4000" b="0" strike="noStrike" spc="-1">
                <a:solidFill>
                  <a:srgbClr val="000000"/>
                </a:solidFill>
                <a:latin typeface="Oswald"/>
                <a:ea typeface="Arial"/>
              </a:rPr>
              <a:t>Principales Modificaciones</a:t>
            </a:r>
            <a:endParaRPr lang="es-ES" sz="4000" b="0" strike="noStrike" spc="-1">
              <a:latin typeface="Arial"/>
            </a:endParaRPr>
          </a:p>
        </p:txBody>
      </p:sp>
      <p:pic>
        <p:nvPicPr>
          <p:cNvPr id="4" name="Imagen 3"/>
          <p:cNvPicPr/>
          <p:nvPr/>
        </p:nvPicPr>
        <p:blipFill>
          <a:blip r:embed="rId2"/>
          <a:srcRect l="2828" t="8661" r="957" b="8130"/>
          <a:stretch/>
        </p:blipFill>
        <p:spPr>
          <a:xfrm>
            <a:off x="475129" y="1099439"/>
            <a:ext cx="4473389" cy="2316113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360000" y="328320"/>
            <a:ext cx="8518320" cy="570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rmAutofit/>
          </a:bodyPr>
          <a:lstStyle/>
          <a:p>
            <a:pPr>
              <a:lnSpc>
                <a:spcPct val="107000"/>
              </a:lnSpc>
              <a:spcAft>
                <a:spcPts val="799"/>
              </a:spcAft>
              <a:tabLst>
                <a:tab pos="0" algn="l"/>
              </a:tabLst>
            </a:pPr>
            <a:r>
              <a:rPr lang="es-ES" sz="2400" spc="-1" dirty="0">
                <a:solidFill>
                  <a:srgbClr val="000000"/>
                </a:solidFill>
                <a:latin typeface="Oswald"/>
                <a:ea typeface="Oswald"/>
              </a:rPr>
              <a:t>G</a:t>
            </a:r>
            <a:r>
              <a:rPr lang="es-ES" sz="2400" b="0" strike="noStrike" spc="-1" dirty="0">
                <a:solidFill>
                  <a:srgbClr val="000000"/>
                </a:solidFill>
                <a:latin typeface="Oswald"/>
                <a:ea typeface="Oswald"/>
              </a:rPr>
              <a:t>eneralidad en la plataforma ENIGMA</a:t>
            </a:r>
            <a:endParaRPr lang="es-ES" sz="2400" spc="-1" dirty="0"/>
          </a:p>
        </p:txBody>
      </p:sp>
      <p:sp>
        <p:nvSpPr>
          <p:cNvPr id="107" name="CustomShape 2"/>
          <p:cNvSpPr/>
          <p:nvPr/>
        </p:nvSpPr>
        <p:spPr>
          <a:xfrm>
            <a:off x="460397" y="931680"/>
            <a:ext cx="7650220" cy="3958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rmAutofit/>
          </a:bodyPr>
          <a:lstStyle/>
          <a:p>
            <a:pPr>
              <a:lnSpc>
                <a:spcPct val="115000"/>
              </a:lnSpc>
              <a:spcAft>
                <a:spcPts val="1199"/>
              </a:spcAft>
            </a:pPr>
            <a:r>
              <a:rPr lang="es-ES" sz="1600" b="0" strike="noStrike" spc="-1" dirty="0">
                <a:solidFill>
                  <a:srgbClr val="595959"/>
                </a:solidFill>
                <a:latin typeface="Oswald"/>
                <a:ea typeface="Oswald"/>
              </a:rPr>
              <a:t>Para que la plataforma pueda procesar datos de cualquier fuente, y varias </a:t>
            </a:r>
            <a:endParaRPr lang="es-ES" sz="1600" spc="-1" dirty="0">
              <a:solidFill>
                <a:srgbClr val="595959"/>
              </a:solidFill>
              <a:latin typeface="Oswald"/>
              <a:ea typeface="Oswald"/>
            </a:endParaRPr>
          </a:p>
          <a:p>
            <a:pPr>
              <a:lnSpc>
                <a:spcPct val="115000"/>
              </a:lnSpc>
              <a:spcAft>
                <a:spcPts val="1199"/>
              </a:spcAft>
            </a:pPr>
            <a:r>
              <a:rPr lang="es-ES" sz="1600" b="0" strike="noStrike" spc="-1" dirty="0">
                <a:solidFill>
                  <a:srgbClr val="595959"/>
                </a:solidFill>
                <a:latin typeface="Oswald"/>
                <a:ea typeface="Oswald"/>
              </a:rPr>
              <a:t>instancias a la vez, se implementan las siguientes modificaciones: </a:t>
            </a:r>
            <a:endParaRPr lang="es-ES" sz="1600" b="0" strike="noStrike" spc="-1" dirty="0">
              <a:latin typeface="Arial"/>
            </a:endParaRPr>
          </a:p>
          <a:p>
            <a:pPr marL="285840" indent="-283680">
              <a:lnSpc>
                <a:spcPct val="115000"/>
              </a:lnSpc>
              <a:spcAft>
                <a:spcPts val="1199"/>
              </a:spcAft>
              <a:buClr>
                <a:srgbClr val="595959"/>
              </a:buClr>
              <a:buFont typeface="Arial"/>
              <a:buChar char="●"/>
            </a:pPr>
            <a:r>
              <a:rPr lang="es-ES" sz="1600" b="0" strike="noStrike" spc="-1" dirty="0">
                <a:solidFill>
                  <a:srgbClr val="595959"/>
                </a:solidFill>
                <a:latin typeface="Oswald"/>
                <a:ea typeface="Oswald"/>
              </a:rPr>
              <a:t>Se propone definir un protocolo para la comunicación entre los componentes de Servicio de Analíticas externos y la plataforma.</a:t>
            </a:r>
            <a:endParaRPr lang="es-ES" sz="1600" b="0" strike="noStrike" spc="-1" dirty="0">
              <a:latin typeface="Arial"/>
            </a:endParaRPr>
          </a:p>
          <a:p>
            <a:pPr marL="285840" indent="-283680">
              <a:lnSpc>
                <a:spcPct val="115000"/>
              </a:lnSpc>
              <a:spcAft>
                <a:spcPts val="1199"/>
              </a:spcAft>
              <a:buClr>
                <a:srgbClr val="595959"/>
              </a:buClr>
              <a:buFont typeface="Arial"/>
              <a:buChar char="●"/>
            </a:pPr>
            <a:r>
              <a:rPr lang="es-ES" sz="1600" b="0" strike="noStrike" spc="-1" dirty="0">
                <a:solidFill>
                  <a:srgbClr val="595959"/>
                </a:solidFill>
                <a:latin typeface="Oswald"/>
                <a:ea typeface="Oswald"/>
              </a:rPr>
              <a:t>Se expone una API HTTP a la cual pueden publicarse los datos de los sensores, </a:t>
            </a:r>
            <a:r>
              <a:rPr lang="es-ES" sz="1600" b="0" strike="noStrike" spc="-1" dirty="0" err="1">
                <a:solidFill>
                  <a:srgbClr val="595959"/>
                </a:solidFill>
                <a:latin typeface="Oswald"/>
                <a:ea typeface="Oswald"/>
              </a:rPr>
              <a:t>streams</a:t>
            </a:r>
            <a:r>
              <a:rPr lang="es-ES" sz="1600" b="0" strike="noStrike" spc="-1" dirty="0">
                <a:solidFill>
                  <a:srgbClr val="595959"/>
                </a:solidFill>
                <a:latin typeface="Oswald"/>
                <a:ea typeface="Oswald"/>
              </a:rPr>
              <a:t>, asuntos y observaciones.</a:t>
            </a:r>
            <a:endParaRPr lang="es-ES" sz="1600" b="0" strike="noStrike" spc="-1" dirty="0">
              <a:latin typeface="Arial"/>
            </a:endParaRPr>
          </a:p>
          <a:p>
            <a:pPr marL="285840" indent="-283680">
              <a:lnSpc>
                <a:spcPct val="115000"/>
              </a:lnSpc>
              <a:spcAft>
                <a:spcPts val="1199"/>
              </a:spcAft>
              <a:buClr>
                <a:srgbClr val="595959"/>
              </a:buClr>
              <a:buFont typeface="Arial"/>
              <a:buChar char="●"/>
            </a:pPr>
            <a:r>
              <a:rPr lang="es-ES" sz="1600" b="0" strike="noStrike" spc="-1" dirty="0">
                <a:solidFill>
                  <a:srgbClr val="595959"/>
                </a:solidFill>
                <a:latin typeface="Oswald"/>
                <a:ea typeface="Oswald"/>
              </a:rPr>
              <a:t>Se propone la creación del Componente Registro </a:t>
            </a:r>
            <a:r>
              <a:rPr lang="es-ES" sz="1600" b="0" strike="noStrike" spc="-1" dirty="0" err="1">
                <a:solidFill>
                  <a:srgbClr val="595959"/>
                </a:solidFill>
                <a:latin typeface="Oswald"/>
                <a:ea typeface="Oswald"/>
              </a:rPr>
              <a:t>IoT</a:t>
            </a:r>
            <a:r>
              <a:rPr lang="es-ES" sz="1600" b="0" strike="noStrike" spc="-1" dirty="0">
                <a:solidFill>
                  <a:srgbClr val="595959"/>
                </a:solidFill>
                <a:latin typeface="Oswald"/>
                <a:ea typeface="Oswald"/>
              </a:rPr>
              <a:t> de tal forma que pueda procesarse </a:t>
            </a:r>
            <a:r>
              <a:rPr lang="es-ES" sz="1600" b="0" strike="noStrike" spc="-1" dirty="0" err="1">
                <a:solidFill>
                  <a:srgbClr val="595959"/>
                </a:solidFill>
                <a:latin typeface="Oswald"/>
                <a:ea typeface="Oswald"/>
              </a:rPr>
              <a:t>culquier</a:t>
            </a:r>
            <a:r>
              <a:rPr lang="es-ES" sz="1600" b="0" strike="noStrike" spc="-1" dirty="0">
                <a:solidFill>
                  <a:srgbClr val="595959"/>
                </a:solidFill>
                <a:latin typeface="Oswald"/>
                <a:ea typeface="Oswald"/>
              </a:rPr>
              <a:t> tipo de datos.</a:t>
            </a:r>
            <a:endParaRPr lang="es-ES" sz="1600" b="0" strike="noStrike" spc="-1" dirty="0">
              <a:latin typeface="Arial"/>
            </a:endParaRPr>
          </a:p>
          <a:p>
            <a:pPr marL="285840" indent="-283680">
              <a:lnSpc>
                <a:spcPct val="115000"/>
              </a:lnSpc>
              <a:spcAft>
                <a:spcPts val="1199"/>
              </a:spcAft>
              <a:buClr>
                <a:srgbClr val="595959"/>
              </a:buClr>
              <a:buFont typeface="Arial"/>
              <a:buChar char="●"/>
            </a:pPr>
            <a:r>
              <a:rPr lang="es-ES" sz="1600" b="0" strike="noStrike" spc="-1" dirty="0">
                <a:solidFill>
                  <a:srgbClr val="595959"/>
                </a:solidFill>
                <a:latin typeface="Oswald"/>
                <a:ea typeface="Oswald"/>
              </a:rPr>
              <a:t>Se implementa una interfaz que define el comportamiento de los tipos de datos de las observaciones. Varias clases implementan dicha interfaz.</a:t>
            </a:r>
            <a:endParaRPr lang="es-ES" sz="1600" b="0" strike="noStrike" spc="-1" dirty="0">
              <a:latin typeface="Arial"/>
            </a:endParaRPr>
          </a:p>
          <a:p>
            <a:pPr>
              <a:lnSpc>
                <a:spcPct val="115000"/>
              </a:lnSpc>
              <a:spcAft>
                <a:spcPts val="1199"/>
              </a:spcAft>
            </a:pPr>
            <a:endParaRPr lang="es-ES" sz="1600" b="0" strike="noStrike" spc="-1" dirty="0">
              <a:latin typeface="Arial"/>
            </a:endParaRPr>
          </a:p>
          <a:p>
            <a:pPr>
              <a:lnSpc>
                <a:spcPct val="115000"/>
              </a:lnSpc>
              <a:spcAft>
                <a:spcPts val="1199"/>
              </a:spcAft>
            </a:pPr>
            <a:endParaRPr lang="es-ES" sz="1600" b="0" strike="noStrike" spc="-1" dirty="0">
              <a:latin typeface="Arial"/>
            </a:endParaRPr>
          </a:p>
          <a:p>
            <a:pPr>
              <a:lnSpc>
                <a:spcPct val="115000"/>
              </a:lnSpc>
              <a:spcAft>
                <a:spcPts val="1199"/>
              </a:spcAft>
            </a:pPr>
            <a:endParaRPr lang="es-ES" sz="1600" b="0" strike="noStrike" spc="-1" dirty="0">
              <a:latin typeface="Arial"/>
            </a:endParaRPr>
          </a:p>
          <a:p>
            <a:pPr>
              <a:lnSpc>
                <a:spcPct val="115000"/>
              </a:lnSpc>
              <a:spcAft>
                <a:spcPts val="1199"/>
              </a:spcAft>
            </a:pPr>
            <a:endParaRPr lang="es-ES" sz="1600" b="0" strike="noStrike" spc="-1" dirty="0">
              <a:latin typeface="Arial"/>
            </a:endParaRPr>
          </a:p>
        </p:txBody>
      </p:sp>
      <p:pic>
        <p:nvPicPr>
          <p:cNvPr id="5" name="Imagen 4"/>
          <p:cNvPicPr/>
          <p:nvPr/>
        </p:nvPicPr>
        <p:blipFill>
          <a:blip r:embed="rId2"/>
          <a:srcRect l="2828" t="8661" r="957" b="8130"/>
          <a:stretch/>
        </p:blipFill>
        <p:spPr>
          <a:xfrm>
            <a:off x="6615088" y="398801"/>
            <a:ext cx="2168912" cy="1000238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487291" y="757958"/>
            <a:ext cx="8518320" cy="570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rmAutofit/>
          </a:bodyPr>
          <a:lstStyle/>
          <a:p>
            <a:pPr>
              <a:lnSpc>
                <a:spcPct val="107000"/>
              </a:lnSpc>
              <a:spcAft>
                <a:spcPts val="799"/>
              </a:spcAft>
              <a:tabLst>
                <a:tab pos="0" algn="l"/>
              </a:tabLst>
            </a:pPr>
            <a:r>
              <a:rPr lang="es-ES" sz="2400" b="0" strike="noStrike" spc="-1" dirty="0">
                <a:solidFill>
                  <a:srgbClr val="000000"/>
                </a:solidFill>
                <a:latin typeface="Oswald"/>
                <a:ea typeface="Oswald"/>
              </a:rPr>
              <a:t>Otras modificaciones</a:t>
            </a:r>
            <a:endParaRPr lang="es-ES" sz="2400" b="0" strike="noStrike" spc="-1" dirty="0">
              <a:latin typeface="Arial"/>
            </a:endParaRPr>
          </a:p>
        </p:txBody>
      </p:sp>
      <p:sp>
        <p:nvSpPr>
          <p:cNvPr id="107" name="CustomShape 2"/>
          <p:cNvSpPr/>
          <p:nvPr/>
        </p:nvSpPr>
        <p:spPr>
          <a:xfrm>
            <a:off x="487291" y="1328558"/>
            <a:ext cx="7650220" cy="3958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rmAutofit/>
          </a:bodyPr>
          <a:lstStyle/>
          <a:p>
            <a:pPr>
              <a:lnSpc>
                <a:spcPct val="115000"/>
              </a:lnSpc>
              <a:spcAft>
                <a:spcPts val="1199"/>
              </a:spcAft>
            </a:pPr>
            <a:endParaRPr lang="es-ES" sz="1600" b="0" strike="noStrike" spc="-1" dirty="0">
              <a:latin typeface="Arial"/>
            </a:endParaRPr>
          </a:p>
          <a:p>
            <a:pPr marL="285840" indent="-283680">
              <a:lnSpc>
                <a:spcPct val="115000"/>
              </a:lnSpc>
              <a:spcAft>
                <a:spcPts val="1199"/>
              </a:spcAft>
              <a:buClr>
                <a:srgbClr val="595959"/>
              </a:buClr>
              <a:buFont typeface="Arial"/>
              <a:buChar char="●"/>
            </a:pPr>
            <a:r>
              <a:rPr lang="es-ES" sz="1600" b="0" strike="noStrike" spc="-1" dirty="0">
                <a:solidFill>
                  <a:srgbClr val="595959"/>
                </a:solidFill>
                <a:latin typeface="Oswald"/>
                <a:ea typeface="Oswald"/>
              </a:rPr>
              <a:t>Se propone utilizar Apache Kafka en lugar de Redis en el bróker de mensajería.</a:t>
            </a:r>
            <a:endParaRPr lang="es-ES" sz="1600" b="0" strike="noStrike" spc="-1" dirty="0">
              <a:latin typeface="Arial"/>
            </a:endParaRPr>
          </a:p>
          <a:p>
            <a:pPr marL="285840" indent="-283680">
              <a:lnSpc>
                <a:spcPct val="115000"/>
              </a:lnSpc>
              <a:spcAft>
                <a:spcPts val="1199"/>
              </a:spcAft>
              <a:buClr>
                <a:srgbClr val="595959"/>
              </a:buClr>
              <a:buFont typeface="Arial"/>
              <a:buChar char="●"/>
            </a:pPr>
            <a:r>
              <a:rPr lang="es-ES" sz="1600" b="0" strike="noStrike" spc="-1" dirty="0">
                <a:solidFill>
                  <a:srgbClr val="595959"/>
                </a:solidFill>
                <a:latin typeface="Oswald"/>
                <a:ea typeface="Oswald"/>
              </a:rPr>
              <a:t>Se creó un sistema de asuntos para organizar los datos de las diferentes instancias dentro de la plataforma.</a:t>
            </a:r>
            <a:endParaRPr lang="es-ES" sz="1600" b="0" strike="noStrike" spc="-1" dirty="0">
              <a:latin typeface="Arial"/>
            </a:endParaRPr>
          </a:p>
          <a:p>
            <a:pPr>
              <a:lnSpc>
                <a:spcPct val="115000"/>
              </a:lnSpc>
              <a:spcAft>
                <a:spcPts val="1199"/>
              </a:spcAft>
            </a:pPr>
            <a:endParaRPr lang="es-ES" sz="1600" b="0" strike="noStrike" spc="-1" dirty="0">
              <a:latin typeface="Arial"/>
            </a:endParaRPr>
          </a:p>
          <a:p>
            <a:pPr>
              <a:lnSpc>
                <a:spcPct val="115000"/>
              </a:lnSpc>
              <a:spcAft>
                <a:spcPts val="1199"/>
              </a:spcAft>
            </a:pPr>
            <a:endParaRPr lang="es-ES" sz="1600" b="0" strike="noStrike" spc="-1" dirty="0">
              <a:latin typeface="Arial"/>
            </a:endParaRPr>
          </a:p>
          <a:p>
            <a:pPr>
              <a:lnSpc>
                <a:spcPct val="115000"/>
              </a:lnSpc>
              <a:spcAft>
                <a:spcPts val="1199"/>
              </a:spcAft>
            </a:pPr>
            <a:endParaRPr lang="es-ES" sz="1600" b="0" strike="noStrike" spc="-1" dirty="0">
              <a:latin typeface="Arial"/>
            </a:endParaRPr>
          </a:p>
          <a:p>
            <a:pPr>
              <a:lnSpc>
                <a:spcPct val="115000"/>
              </a:lnSpc>
              <a:spcAft>
                <a:spcPts val="1199"/>
              </a:spcAft>
            </a:pPr>
            <a:endParaRPr lang="es-ES" sz="1600" b="0" strike="noStrike" spc="-1" dirty="0">
              <a:latin typeface="Arial"/>
            </a:endParaRPr>
          </a:p>
        </p:txBody>
      </p:sp>
      <p:pic>
        <p:nvPicPr>
          <p:cNvPr id="5" name="Imagen 4"/>
          <p:cNvPicPr/>
          <p:nvPr/>
        </p:nvPicPr>
        <p:blipFill>
          <a:blip r:embed="rId2"/>
          <a:srcRect l="2828" t="8661" r="957" b="8130"/>
          <a:stretch/>
        </p:blipFill>
        <p:spPr>
          <a:xfrm>
            <a:off x="6158753" y="292554"/>
            <a:ext cx="2633874" cy="1365915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15632502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3240000" y="2340000"/>
            <a:ext cx="5140080" cy="2230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r>
              <a:rPr lang="es-ES" sz="4000" b="0" strike="noStrike" spc="-1">
                <a:solidFill>
                  <a:srgbClr val="000000"/>
                </a:solidFill>
                <a:latin typeface="Oswald"/>
                <a:ea typeface="Arial"/>
              </a:rPr>
              <a:t>Implementaci</a:t>
            </a:r>
            <a:r>
              <a:rPr lang="es-ES" sz="4000" b="0" strike="noStrike" spc="-1">
                <a:solidFill>
                  <a:srgbClr val="000000"/>
                </a:solidFill>
                <a:latin typeface="Oswald"/>
                <a:ea typeface="Oswald"/>
              </a:rPr>
              <a:t>ó</a:t>
            </a:r>
            <a:r>
              <a:rPr lang="es-ES" sz="4000" b="0" strike="noStrike" spc="-1">
                <a:solidFill>
                  <a:srgbClr val="000000"/>
                </a:solidFill>
                <a:latin typeface="Oswald"/>
                <a:ea typeface="Arial"/>
              </a:rPr>
              <a:t>n</a:t>
            </a:r>
            <a:endParaRPr lang="es-ES" sz="4000" b="0" strike="noStrike" spc="-1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s-ES" sz="4000" b="0" strike="noStrike" spc="-1">
                <a:solidFill>
                  <a:srgbClr val="000000"/>
                </a:solidFill>
                <a:latin typeface="Oswald"/>
                <a:ea typeface="Arial"/>
              </a:rPr>
              <a:t>de la</a:t>
            </a:r>
            <a:endParaRPr lang="es-ES" sz="4000" b="0" strike="noStrike" spc="-1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s-ES" sz="4000" b="0" strike="noStrike" spc="-1">
                <a:solidFill>
                  <a:srgbClr val="000000"/>
                </a:solidFill>
                <a:latin typeface="Oswald"/>
                <a:ea typeface="Arial"/>
              </a:rPr>
              <a:t>Componente Principal</a:t>
            </a:r>
            <a:endParaRPr lang="es-ES" sz="4000" b="0" strike="noStrike" spc="-1">
              <a:latin typeface="Arial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F1BFFD3C-37B1-037E-5AD2-57339CAFC337}"/>
              </a:ext>
            </a:extLst>
          </p:cNvPr>
          <p:cNvPicPr/>
          <p:nvPr/>
        </p:nvPicPr>
        <p:blipFill rotWithShape="1">
          <a:blip r:embed="rId2"/>
          <a:srcRect l="2828" t="18197" r="80802" b="8130"/>
          <a:stretch/>
        </p:blipFill>
        <p:spPr>
          <a:xfrm>
            <a:off x="1116106" y="1237129"/>
            <a:ext cx="1385047" cy="3504889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360000" y="328320"/>
            <a:ext cx="8518320" cy="570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rmAutofit fontScale="96000"/>
          </a:bodyPr>
          <a:lstStyle/>
          <a:p>
            <a:pPr>
              <a:lnSpc>
                <a:spcPct val="107000"/>
              </a:lnSpc>
              <a:spcAft>
                <a:spcPts val="799"/>
              </a:spcAft>
              <a:tabLst>
                <a:tab pos="0" algn="l"/>
              </a:tabLst>
            </a:pPr>
            <a:r>
              <a:rPr lang="es-ES" sz="2500" b="0" strike="noStrike" spc="-1">
                <a:solidFill>
                  <a:srgbClr val="000000"/>
                </a:solidFill>
                <a:latin typeface="Oswald"/>
                <a:ea typeface="Oswald"/>
              </a:rPr>
              <a:t>Servicios implementados en la Componente Principal </a:t>
            </a:r>
            <a:endParaRPr lang="es-ES" sz="2500" b="0" strike="noStrike" spc="-1"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300600" y="931680"/>
            <a:ext cx="7917849" cy="3958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rmAutofit fontScale="91000" lnSpcReduction="20000"/>
          </a:bodyPr>
          <a:lstStyle/>
          <a:p>
            <a:pPr>
              <a:lnSpc>
                <a:spcPct val="115000"/>
              </a:lnSpc>
              <a:spcAft>
                <a:spcPts val="1199"/>
              </a:spcAft>
            </a:pPr>
            <a:r>
              <a:rPr lang="es-ES" sz="1600" b="0" strike="noStrike" spc="-1" dirty="0">
                <a:solidFill>
                  <a:srgbClr val="595959"/>
                </a:solidFill>
                <a:latin typeface="Oswald"/>
                <a:ea typeface="Oswald"/>
              </a:rPr>
              <a:t>El </a:t>
            </a:r>
            <a:r>
              <a:rPr lang="es-ES" sz="1600" b="0" strike="noStrike" spc="-1" dirty="0">
                <a:solidFill>
                  <a:srgbClr val="1C1C1C"/>
                </a:solidFill>
                <a:latin typeface="Oswald"/>
                <a:ea typeface="Oswald"/>
              </a:rPr>
              <a:t>Componente Principal</a:t>
            </a:r>
            <a:r>
              <a:rPr lang="es-ES" sz="1600" b="0" strike="noStrike" spc="-1" dirty="0">
                <a:solidFill>
                  <a:srgbClr val="595959"/>
                </a:solidFill>
                <a:latin typeface="Oswald"/>
                <a:ea typeface="Oswald"/>
              </a:rPr>
              <a:t> está escrito en lenguaje </a:t>
            </a:r>
            <a:r>
              <a:rPr lang="es-ES" sz="1600" b="0" strike="noStrike" spc="-1" dirty="0">
                <a:solidFill>
                  <a:srgbClr val="1C1C1C"/>
                </a:solidFill>
                <a:latin typeface="Oswald"/>
                <a:ea typeface="Oswald"/>
              </a:rPr>
              <a:t>Java</a:t>
            </a:r>
            <a:r>
              <a:rPr lang="es-ES" sz="1600" b="0" strike="noStrike" spc="-1" dirty="0">
                <a:solidFill>
                  <a:srgbClr val="595959"/>
                </a:solidFill>
                <a:latin typeface="Oswald"/>
                <a:ea typeface="Oswald"/>
              </a:rPr>
              <a:t> y se usa el kit de herramientas </a:t>
            </a:r>
            <a:r>
              <a:rPr lang="es-ES" sz="1600" b="0" strike="noStrike" spc="-1" dirty="0" err="1">
                <a:solidFill>
                  <a:srgbClr val="1C1C1C"/>
                </a:solidFill>
                <a:latin typeface="Oswald"/>
                <a:ea typeface="Oswald"/>
              </a:rPr>
              <a:t>Vert.x</a:t>
            </a:r>
            <a:r>
              <a:rPr lang="es-ES" sz="1600" b="0" strike="noStrike" spc="-1" dirty="0">
                <a:solidFill>
                  <a:srgbClr val="595959"/>
                </a:solidFill>
                <a:latin typeface="Oswald"/>
                <a:ea typeface="Oswald"/>
              </a:rPr>
              <a:t> para lograr que sus operaciones se realicen de forma </a:t>
            </a:r>
            <a:r>
              <a:rPr lang="es-ES" sz="1600" b="0" strike="noStrike" spc="-1" dirty="0" err="1">
                <a:solidFill>
                  <a:srgbClr val="595959"/>
                </a:solidFill>
                <a:latin typeface="Oswald"/>
                <a:ea typeface="Oswald"/>
              </a:rPr>
              <a:t>ası́ncrona</a:t>
            </a:r>
            <a:r>
              <a:rPr lang="es-ES" sz="1600" b="0" strike="noStrike" spc="-1" dirty="0">
                <a:solidFill>
                  <a:srgbClr val="595959"/>
                </a:solidFill>
                <a:latin typeface="Oswald"/>
                <a:ea typeface="Oswald"/>
              </a:rPr>
              <a:t>. Está compuesto por varios servicios, como son: </a:t>
            </a:r>
            <a:endParaRPr lang="es-ES" sz="1600" b="0" strike="noStrike" spc="-1" dirty="0">
              <a:latin typeface="Arial"/>
            </a:endParaRPr>
          </a:p>
          <a:p>
            <a:pPr marL="285840" indent="-283680">
              <a:lnSpc>
                <a:spcPct val="115000"/>
              </a:lnSpc>
              <a:spcAft>
                <a:spcPts val="1199"/>
              </a:spcAft>
              <a:buClr>
                <a:srgbClr val="595959"/>
              </a:buClr>
              <a:buFont typeface="Arial"/>
              <a:buChar char="●"/>
            </a:pPr>
            <a:r>
              <a:rPr lang="es-ES" sz="1600" b="0" strike="noStrike" spc="-1" dirty="0" err="1">
                <a:solidFill>
                  <a:srgbClr val="1C1C1C"/>
                </a:solidFill>
                <a:latin typeface="Oswald"/>
                <a:ea typeface="Oswald"/>
              </a:rPr>
              <a:t>ApiService</a:t>
            </a:r>
            <a:r>
              <a:rPr lang="es-ES" sz="1600" b="0" strike="noStrike" spc="-1" dirty="0">
                <a:solidFill>
                  <a:srgbClr val="1C1C1C"/>
                </a:solidFill>
                <a:latin typeface="Oswald"/>
                <a:ea typeface="Oswald"/>
              </a:rPr>
              <a:t>:</a:t>
            </a:r>
            <a:r>
              <a:rPr lang="es-ES" sz="1600" b="0" strike="noStrike" spc="-1" dirty="0">
                <a:solidFill>
                  <a:srgbClr val="595959"/>
                </a:solidFill>
                <a:latin typeface="Oswald"/>
                <a:ea typeface="Oswald"/>
              </a:rPr>
              <a:t> este servicio expone una API HTTP a la cual se pueden publicar nuevos sensores, </a:t>
            </a:r>
            <a:r>
              <a:rPr lang="es-ES" sz="1600" b="0" strike="noStrike" spc="-1" dirty="0" err="1">
                <a:solidFill>
                  <a:srgbClr val="595959"/>
                </a:solidFill>
                <a:latin typeface="Oswald"/>
                <a:ea typeface="Oswald"/>
              </a:rPr>
              <a:t>streams</a:t>
            </a:r>
            <a:r>
              <a:rPr lang="es-ES" sz="1600" b="0" strike="noStrike" spc="-1" dirty="0">
                <a:solidFill>
                  <a:srgbClr val="595959"/>
                </a:solidFill>
                <a:latin typeface="Oswald"/>
                <a:ea typeface="Oswald"/>
              </a:rPr>
              <a:t>, observaciones y asuntos.</a:t>
            </a:r>
            <a:endParaRPr lang="es-ES" sz="1600" b="0" strike="noStrike" spc="-1" dirty="0">
              <a:latin typeface="Arial"/>
            </a:endParaRPr>
          </a:p>
          <a:p>
            <a:pPr marL="285840" indent="-283680">
              <a:lnSpc>
                <a:spcPct val="115000"/>
              </a:lnSpc>
              <a:spcAft>
                <a:spcPts val="1199"/>
              </a:spcAft>
              <a:buClr>
                <a:srgbClr val="595959"/>
              </a:buClr>
              <a:buFont typeface="Arial"/>
              <a:buChar char="●"/>
            </a:pPr>
            <a:r>
              <a:rPr lang="es-ES" sz="1600" b="0" strike="noStrike" spc="-1" dirty="0" err="1">
                <a:solidFill>
                  <a:srgbClr val="1C1C1C"/>
                </a:solidFill>
                <a:latin typeface="Oswald"/>
                <a:ea typeface="Oswald"/>
              </a:rPr>
              <a:t>SensorService</a:t>
            </a:r>
            <a:r>
              <a:rPr lang="es-ES" sz="1600" b="0" strike="noStrike" spc="-1" dirty="0">
                <a:solidFill>
                  <a:srgbClr val="1C1C1C"/>
                </a:solidFill>
                <a:latin typeface="Oswald"/>
                <a:ea typeface="Oswald"/>
              </a:rPr>
              <a:t>:</a:t>
            </a:r>
            <a:r>
              <a:rPr lang="es-ES" sz="1600" b="0" strike="noStrike" spc="-1" dirty="0">
                <a:solidFill>
                  <a:srgbClr val="595959"/>
                </a:solidFill>
                <a:latin typeface="Oswald"/>
                <a:ea typeface="Oswald"/>
              </a:rPr>
              <a:t> es un servicio que se ocupa de gestionar los sensores con los que trabaja cada asunto del sistema. </a:t>
            </a:r>
            <a:endParaRPr lang="es-ES" sz="1600" b="0" strike="noStrike" spc="-1" dirty="0">
              <a:latin typeface="Arial"/>
            </a:endParaRPr>
          </a:p>
          <a:p>
            <a:pPr marL="285840" indent="-283680">
              <a:lnSpc>
                <a:spcPct val="115000"/>
              </a:lnSpc>
              <a:spcAft>
                <a:spcPts val="1199"/>
              </a:spcAft>
              <a:buClr>
                <a:srgbClr val="595959"/>
              </a:buClr>
              <a:buFont typeface="Arial"/>
              <a:buChar char="●"/>
            </a:pPr>
            <a:r>
              <a:rPr lang="es-ES" sz="1600" b="0" strike="noStrike" spc="-1" dirty="0" err="1">
                <a:solidFill>
                  <a:srgbClr val="1C1C1C"/>
                </a:solidFill>
                <a:latin typeface="Oswald"/>
                <a:ea typeface="Oswald"/>
              </a:rPr>
              <a:t>StreamService</a:t>
            </a:r>
            <a:r>
              <a:rPr lang="es-ES" sz="1600" b="0" strike="noStrike" spc="-1" dirty="0">
                <a:solidFill>
                  <a:srgbClr val="1C1C1C"/>
                </a:solidFill>
                <a:latin typeface="Oswald"/>
                <a:ea typeface="Oswald"/>
              </a:rPr>
              <a:t>:</a:t>
            </a:r>
            <a:r>
              <a:rPr lang="es-ES" sz="1600" b="0" strike="noStrike" spc="-1" dirty="0">
                <a:solidFill>
                  <a:srgbClr val="595959"/>
                </a:solidFill>
                <a:latin typeface="Oswald"/>
                <a:ea typeface="Oswald"/>
              </a:rPr>
              <a:t> se encarga de gestionar los </a:t>
            </a:r>
            <a:r>
              <a:rPr lang="es-ES" sz="1600" b="0" strike="noStrike" spc="-1" dirty="0" err="1">
                <a:solidFill>
                  <a:srgbClr val="595959"/>
                </a:solidFill>
                <a:latin typeface="Oswald"/>
                <a:ea typeface="Oswald"/>
              </a:rPr>
              <a:t>streams</a:t>
            </a:r>
            <a:r>
              <a:rPr lang="es-ES" sz="1600" b="0" strike="noStrike" spc="-1" dirty="0">
                <a:solidFill>
                  <a:srgbClr val="595959"/>
                </a:solidFill>
                <a:latin typeface="Oswald"/>
                <a:ea typeface="Oswald"/>
              </a:rPr>
              <a:t> que generan los sensores. </a:t>
            </a:r>
            <a:endParaRPr lang="es-ES" sz="1600" b="0" strike="noStrike" spc="-1" dirty="0">
              <a:latin typeface="Arial"/>
            </a:endParaRPr>
          </a:p>
          <a:p>
            <a:pPr marL="285840" indent="-283680">
              <a:lnSpc>
                <a:spcPct val="115000"/>
              </a:lnSpc>
              <a:spcAft>
                <a:spcPts val="1199"/>
              </a:spcAft>
              <a:buClr>
                <a:srgbClr val="595959"/>
              </a:buClr>
              <a:buFont typeface="Arial"/>
              <a:buChar char="●"/>
            </a:pPr>
            <a:r>
              <a:rPr lang="es-ES" sz="1600" b="0" strike="noStrike" spc="-1" dirty="0" err="1">
                <a:solidFill>
                  <a:srgbClr val="1C1C1C"/>
                </a:solidFill>
                <a:latin typeface="Oswald"/>
                <a:ea typeface="Oswald"/>
              </a:rPr>
              <a:t>ObservationService</a:t>
            </a:r>
            <a:r>
              <a:rPr lang="es-ES" sz="1600" b="0" strike="noStrike" spc="-1" dirty="0">
                <a:solidFill>
                  <a:srgbClr val="1C1C1C"/>
                </a:solidFill>
                <a:latin typeface="Oswald"/>
                <a:ea typeface="Oswald"/>
              </a:rPr>
              <a:t>:</a:t>
            </a:r>
            <a:r>
              <a:rPr lang="es-ES" sz="1600" b="0" strike="noStrike" spc="-1" dirty="0">
                <a:solidFill>
                  <a:srgbClr val="595959"/>
                </a:solidFill>
                <a:latin typeface="Oswald"/>
                <a:ea typeface="Oswald"/>
              </a:rPr>
              <a:t> este servicio se encarga de gestionar las observaciones y publicarlas al bróker de </a:t>
            </a:r>
            <a:r>
              <a:rPr lang="es-ES" sz="1600" b="0" strike="noStrike" spc="-1" dirty="0" err="1">
                <a:solidFill>
                  <a:srgbClr val="595959"/>
                </a:solidFill>
                <a:latin typeface="Oswald"/>
                <a:ea typeface="Oswald"/>
              </a:rPr>
              <a:t>mensajerı́a</a:t>
            </a:r>
            <a:r>
              <a:rPr lang="es-ES" sz="1600" b="0" strike="noStrike" spc="-1" dirty="0">
                <a:solidFill>
                  <a:srgbClr val="595959"/>
                </a:solidFill>
                <a:latin typeface="Oswald"/>
                <a:ea typeface="Oswald"/>
              </a:rPr>
              <a:t>. </a:t>
            </a:r>
            <a:endParaRPr lang="es-ES" sz="1600" b="0" strike="noStrike" spc="-1" dirty="0">
              <a:latin typeface="Arial"/>
            </a:endParaRPr>
          </a:p>
          <a:p>
            <a:pPr marL="285840" indent="-283680">
              <a:lnSpc>
                <a:spcPct val="115000"/>
              </a:lnSpc>
              <a:spcAft>
                <a:spcPts val="1199"/>
              </a:spcAft>
              <a:buClr>
                <a:srgbClr val="595959"/>
              </a:buClr>
              <a:buFont typeface="Arial"/>
              <a:buChar char="●"/>
            </a:pPr>
            <a:r>
              <a:rPr lang="es-ES" sz="1600" b="0" strike="noStrike" spc="-1" dirty="0" err="1">
                <a:solidFill>
                  <a:srgbClr val="1C1C1C"/>
                </a:solidFill>
                <a:latin typeface="Oswald"/>
                <a:ea typeface="Oswald"/>
              </a:rPr>
              <a:t>ObservationLoggingService</a:t>
            </a:r>
            <a:r>
              <a:rPr lang="es-ES" sz="1600" b="0" strike="noStrike" spc="-1" dirty="0">
                <a:solidFill>
                  <a:srgbClr val="1C1C1C"/>
                </a:solidFill>
                <a:latin typeface="Oswald"/>
                <a:ea typeface="Oswald"/>
              </a:rPr>
              <a:t>:</a:t>
            </a:r>
            <a:r>
              <a:rPr lang="es-ES" sz="1600" b="0" strike="noStrike" spc="-1" dirty="0">
                <a:solidFill>
                  <a:srgbClr val="595959"/>
                </a:solidFill>
                <a:latin typeface="Oswald"/>
                <a:ea typeface="Oswald"/>
              </a:rPr>
              <a:t> es un servicio que registra todas las observaciones que son procesadas por el sistema en un repositorio </a:t>
            </a:r>
            <a:r>
              <a:rPr lang="es-ES" sz="1600" b="0" strike="noStrike" spc="-1" dirty="0" err="1">
                <a:solidFill>
                  <a:srgbClr val="595959"/>
                </a:solidFill>
                <a:latin typeface="Oswald"/>
                <a:ea typeface="Oswald"/>
              </a:rPr>
              <a:t>MongoDB</a:t>
            </a:r>
            <a:r>
              <a:rPr lang="es-ES" sz="1600" b="0" strike="noStrike" spc="-1" dirty="0">
                <a:solidFill>
                  <a:srgbClr val="595959"/>
                </a:solidFill>
                <a:latin typeface="Oswald"/>
                <a:ea typeface="Oswald"/>
              </a:rPr>
              <a:t>, para su posterior análisis. </a:t>
            </a:r>
            <a:endParaRPr lang="es-ES" sz="1600" b="0" strike="noStrike" spc="-1" dirty="0">
              <a:latin typeface="Arial"/>
            </a:endParaRPr>
          </a:p>
          <a:p>
            <a:pPr marL="285840" indent="-283680">
              <a:lnSpc>
                <a:spcPct val="115000"/>
              </a:lnSpc>
              <a:spcAft>
                <a:spcPts val="1199"/>
              </a:spcAft>
              <a:buClr>
                <a:srgbClr val="595959"/>
              </a:buClr>
              <a:buFont typeface="Arial"/>
              <a:buChar char="●"/>
            </a:pPr>
            <a:r>
              <a:rPr lang="es-ES" sz="1600" b="0" strike="noStrike" spc="-1" dirty="0" err="1">
                <a:solidFill>
                  <a:srgbClr val="1C1C1C"/>
                </a:solidFill>
                <a:latin typeface="Oswald"/>
                <a:ea typeface="Oswald"/>
              </a:rPr>
              <a:t>TopicService</a:t>
            </a:r>
            <a:r>
              <a:rPr lang="es-ES" sz="1600" b="0" strike="noStrike" spc="-1" dirty="0">
                <a:solidFill>
                  <a:srgbClr val="1C1C1C"/>
                </a:solidFill>
                <a:latin typeface="Oswald"/>
                <a:ea typeface="Oswald"/>
              </a:rPr>
              <a:t>:</a:t>
            </a:r>
            <a:r>
              <a:rPr lang="es-ES" sz="1600" b="0" strike="noStrike" spc="-1" dirty="0">
                <a:solidFill>
                  <a:srgbClr val="595959"/>
                </a:solidFill>
                <a:latin typeface="Oswald"/>
                <a:ea typeface="Oswald"/>
              </a:rPr>
              <a:t> es el servicio que se encarga de crear, modificar, buscar y eliminar los asuntos.</a:t>
            </a:r>
            <a:endParaRPr lang="es-ES" sz="1600" b="0" strike="noStrike" spc="-1" dirty="0">
              <a:latin typeface="Arial"/>
            </a:endParaRPr>
          </a:p>
          <a:p>
            <a:pPr>
              <a:lnSpc>
                <a:spcPct val="115000"/>
              </a:lnSpc>
              <a:spcAft>
                <a:spcPts val="1199"/>
              </a:spcAft>
            </a:pPr>
            <a:endParaRPr lang="es-ES" sz="1600" b="0" strike="noStrike" spc="-1" dirty="0">
              <a:latin typeface="Arial"/>
            </a:endParaRPr>
          </a:p>
          <a:p>
            <a:pPr>
              <a:lnSpc>
                <a:spcPct val="115000"/>
              </a:lnSpc>
              <a:spcAft>
                <a:spcPts val="1199"/>
              </a:spcAft>
            </a:pPr>
            <a:endParaRPr lang="es-ES" sz="1600" b="0" strike="noStrike" spc="-1" dirty="0">
              <a:latin typeface="Arial"/>
            </a:endParaRPr>
          </a:p>
          <a:p>
            <a:pPr>
              <a:lnSpc>
                <a:spcPct val="115000"/>
              </a:lnSpc>
              <a:spcAft>
                <a:spcPts val="1199"/>
              </a:spcAft>
            </a:pPr>
            <a:endParaRPr lang="es-ES" sz="1600" b="0" strike="noStrike" spc="-1" dirty="0">
              <a:latin typeface="Arial"/>
            </a:endParaRPr>
          </a:p>
          <a:p>
            <a:pPr>
              <a:lnSpc>
                <a:spcPct val="115000"/>
              </a:lnSpc>
              <a:spcAft>
                <a:spcPts val="1199"/>
              </a:spcAft>
            </a:pPr>
            <a:endParaRPr lang="es-ES" sz="16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360000" y="328320"/>
            <a:ext cx="8518320" cy="75334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rmAutofit fontScale="66000" lnSpcReduction="20000"/>
          </a:bodyPr>
          <a:lstStyle/>
          <a:p>
            <a:pPr>
              <a:lnSpc>
                <a:spcPct val="107000"/>
              </a:lnSpc>
              <a:spcAft>
                <a:spcPts val="799"/>
              </a:spcAft>
              <a:tabLst>
                <a:tab pos="0" algn="l"/>
              </a:tabLst>
            </a:pPr>
            <a:r>
              <a:rPr lang="es-ES" sz="2500" b="0" strike="noStrike" spc="-1" dirty="0">
                <a:solidFill>
                  <a:srgbClr val="000000"/>
                </a:solidFill>
                <a:latin typeface="Oswald"/>
                <a:ea typeface="Oswald"/>
              </a:rPr>
              <a:t>Principales Clases de la Implementación en el Componente Principal:</a:t>
            </a:r>
          </a:p>
          <a:p>
            <a:pPr>
              <a:lnSpc>
                <a:spcPct val="107000"/>
              </a:lnSpc>
              <a:spcAft>
                <a:spcPts val="799"/>
              </a:spcAft>
              <a:tabLst>
                <a:tab pos="0" algn="l"/>
              </a:tabLst>
            </a:pPr>
            <a:r>
              <a:rPr lang="es-ES" sz="2500" b="0" strike="noStrike" spc="-1" dirty="0">
                <a:solidFill>
                  <a:srgbClr val="000000"/>
                </a:solidFill>
                <a:latin typeface="Oswald"/>
                <a:ea typeface="Oswald"/>
              </a:rPr>
              <a:t>Asuntos</a:t>
            </a:r>
            <a:endParaRPr lang="es-ES" sz="2500" b="0" strike="noStrike" spc="-1" dirty="0">
              <a:latin typeface="Arial"/>
            </a:endParaRPr>
          </a:p>
        </p:txBody>
      </p:sp>
      <p:pic>
        <p:nvPicPr>
          <p:cNvPr id="98" name="Imagen 97"/>
          <p:cNvPicPr/>
          <p:nvPr/>
        </p:nvPicPr>
        <p:blipFill>
          <a:blip r:embed="rId2"/>
          <a:stretch/>
        </p:blipFill>
        <p:spPr>
          <a:xfrm>
            <a:off x="155228" y="1049932"/>
            <a:ext cx="7877148" cy="3765247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Imagen 98"/>
          <p:cNvPicPr/>
          <p:nvPr/>
        </p:nvPicPr>
        <p:blipFill>
          <a:blip r:embed="rId2"/>
          <a:stretch/>
        </p:blipFill>
        <p:spPr>
          <a:xfrm>
            <a:off x="717177" y="1085269"/>
            <a:ext cx="7464198" cy="4058231"/>
          </a:xfrm>
          <a:prstGeom prst="rect">
            <a:avLst/>
          </a:prstGeom>
          <a:ln w="0">
            <a:noFill/>
          </a:ln>
        </p:spPr>
      </p:pic>
      <p:sp>
        <p:nvSpPr>
          <p:cNvPr id="100" name="CustomShape 1"/>
          <p:cNvSpPr/>
          <p:nvPr/>
        </p:nvSpPr>
        <p:spPr>
          <a:xfrm>
            <a:off x="360000" y="328319"/>
            <a:ext cx="8518320" cy="82812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rmAutofit fontScale="81000" lnSpcReduction="20000"/>
          </a:bodyPr>
          <a:lstStyle/>
          <a:p>
            <a:pPr>
              <a:lnSpc>
                <a:spcPct val="107000"/>
              </a:lnSpc>
              <a:spcAft>
                <a:spcPts val="799"/>
              </a:spcAft>
              <a:tabLst>
                <a:tab pos="0" algn="l"/>
              </a:tabLst>
            </a:pPr>
            <a:r>
              <a:rPr lang="es-ES" sz="2500" b="0" strike="noStrike" spc="-1" dirty="0">
                <a:solidFill>
                  <a:srgbClr val="000000"/>
                </a:solidFill>
                <a:latin typeface="Oswald"/>
                <a:ea typeface="Oswald"/>
              </a:rPr>
              <a:t>Principales Clases de la Implementación en el Componente Principal:</a:t>
            </a:r>
          </a:p>
          <a:p>
            <a:pPr>
              <a:lnSpc>
                <a:spcPct val="107000"/>
              </a:lnSpc>
              <a:spcAft>
                <a:spcPts val="799"/>
              </a:spcAft>
              <a:tabLst>
                <a:tab pos="0" algn="l"/>
              </a:tabLst>
            </a:pPr>
            <a:r>
              <a:rPr lang="es-ES" sz="2500" b="0" strike="noStrike" spc="-1" dirty="0">
                <a:solidFill>
                  <a:srgbClr val="000000"/>
                </a:solidFill>
                <a:latin typeface="Oswald"/>
                <a:ea typeface="Oswald"/>
              </a:rPr>
              <a:t>Sensores</a:t>
            </a:r>
            <a:endParaRPr lang="es-ES" sz="25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Imagen 100"/>
          <p:cNvPicPr/>
          <p:nvPr/>
        </p:nvPicPr>
        <p:blipFill>
          <a:blip r:embed="rId2"/>
          <a:stretch/>
        </p:blipFill>
        <p:spPr>
          <a:xfrm>
            <a:off x="180000" y="821520"/>
            <a:ext cx="8752320" cy="4037400"/>
          </a:xfrm>
          <a:prstGeom prst="rect">
            <a:avLst/>
          </a:prstGeom>
          <a:ln w="0">
            <a:noFill/>
          </a:ln>
        </p:spPr>
      </p:pic>
      <p:sp>
        <p:nvSpPr>
          <p:cNvPr id="102" name="CustomShape 1"/>
          <p:cNvSpPr/>
          <p:nvPr/>
        </p:nvSpPr>
        <p:spPr>
          <a:xfrm>
            <a:off x="360000" y="328320"/>
            <a:ext cx="8518320" cy="570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rmAutofit fontScale="88500"/>
          </a:bodyPr>
          <a:lstStyle/>
          <a:p>
            <a:pPr>
              <a:lnSpc>
                <a:spcPct val="107000"/>
              </a:lnSpc>
              <a:spcAft>
                <a:spcPts val="799"/>
              </a:spcAft>
              <a:tabLst>
                <a:tab pos="0" algn="l"/>
              </a:tabLst>
            </a:pPr>
            <a:r>
              <a:rPr lang="es-ES" sz="2500" b="0" strike="noStrike" spc="-1" dirty="0">
                <a:solidFill>
                  <a:srgbClr val="000000"/>
                </a:solidFill>
                <a:latin typeface="Oswald"/>
                <a:ea typeface="Oswald"/>
              </a:rPr>
              <a:t>Principales Clases de la Implementación en el Componente Principal: </a:t>
            </a:r>
            <a:r>
              <a:rPr lang="es-ES" sz="2500" b="0" strike="noStrike" spc="-1" dirty="0" err="1">
                <a:solidFill>
                  <a:srgbClr val="000000"/>
                </a:solidFill>
                <a:latin typeface="Oswald"/>
                <a:ea typeface="Oswald"/>
              </a:rPr>
              <a:t>Streams</a:t>
            </a:r>
            <a:endParaRPr lang="es-ES" sz="25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Imagen 102"/>
          <p:cNvPicPr/>
          <p:nvPr/>
        </p:nvPicPr>
        <p:blipFill>
          <a:blip r:embed="rId2"/>
          <a:stretch/>
        </p:blipFill>
        <p:spPr>
          <a:xfrm>
            <a:off x="360000" y="1183861"/>
            <a:ext cx="8459280" cy="3631320"/>
          </a:xfrm>
          <a:prstGeom prst="rect">
            <a:avLst/>
          </a:prstGeom>
          <a:ln w="0">
            <a:noFill/>
          </a:ln>
        </p:spPr>
      </p:pic>
      <p:sp>
        <p:nvSpPr>
          <p:cNvPr id="104" name="CustomShape 1"/>
          <p:cNvSpPr/>
          <p:nvPr/>
        </p:nvSpPr>
        <p:spPr>
          <a:xfrm>
            <a:off x="360000" y="328319"/>
            <a:ext cx="8518320" cy="90880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rmAutofit fontScale="88500" lnSpcReduction="20000"/>
          </a:bodyPr>
          <a:lstStyle/>
          <a:p>
            <a:pPr>
              <a:lnSpc>
                <a:spcPct val="107000"/>
              </a:lnSpc>
              <a:spcAft>
                <a:spcPts val="799"/>
              </a:spcAft>
              <a:tabLst>
                <a:tab pos="0" algn="l"/>
              </a:tabLst>
            </a:pPr>
            <a:r>
              <a:rPr lang="es-ES" sz="2500" b="0" strike="noStrike" spc="-1" dirty="0">
                <a:solidFill>
                  <a:srgbClr val="000000"/>
                </a:solidFill>
                <a:latin typeface="Oswald"/>
                <a:ea typeface="Oswald"/>
              </a:rPr>
              <a:t>Principales Clases de la Implementación en el Componente Principal:</a:t>
            </a:r>
          </a:p>
          <a:p>
            <a:pPr>
              <a:lnSpc>
                <a:spcPct val="107000"/>
              </a:lnSpc>
              <a:spcAft>
                <a:spcPts val="799"/>
              </a:spcAft>
              <a:tabLst>
                <a:tab pos="0" algn="l"/>
              </a:tabLst>
            </a:pPr>
            <a:r>
              <a:rPr lang="es-ES" sz="2500" b="0" strike="noStrike" spc="-1" dirty="0">
                <a:latin typeface="Oswald" pitchFamily="2" charset="0"/>
              </a:rPr>
              <a:t>Observaciones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3240000" y="3060000"/>
            <a:ext cx="5140080" cy="1259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endParaRPr lang="es-ES" sz="1800" b="0" strike="noStrike" spc="-1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s-ES" sz="4000" b="0" strike="noStrike" spc="-1">
                <a:solidFill>
                  <a:srgbClr val="000000"/>
                </a:solidFill>
                <a:latin typeface="Oswald"/>
                <a:ea typeface="DejaVu Sans"/>
              </a:rPr>
              <a:t>Pruebas Realizadas</a:t>
            </a:r>
            <a:endParaRPr lang="es-ES" sz="4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311760" y="836640"/>
            <a:ext cx="8518320" cy="570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rmAutofit fontScale="96000"/>
          </a:bodyPr>
          <a:lstStyle/>
          <a:p>
            <a:pPr>
              <a:lnSpc>
                <a:spcPct val="107000"/>
              </a:lnSpc>
              <a:spcAft>
                <a:spcPts val="799"/>
              </a:spcAft>
              <a:tabLst>
                <a:tab pos="0" algn="l"/>
              </a:tabLst>
            </a:pPr>
            <a:r>
              <a:rPr lang="es-ES" sz="2500" b="0" strike="noStrike" spc="-1" dirty="0">
                <a:solidFill>
                  <a:srgbClr val="000000"/>
                </a:solidFill>
                <a:latin typeface="Oswald"/>
                <a:ea typeface="Oswald"/>
              </a:rPr>
              <a:t>Antecedentes</a:t>
            </a:r>
            <a:endParaRPr lang="es-ES" sz="2500" b="0" strike="noStrike" spc="-1" dirty="0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311760" y="1791720"/>
            <a:ext cx="8518320" cy="1557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rmAutofit/>
          </a:bodyPr>
          <a:lstStyle/>
          <a:p>
            <a:pPr marL="285750" indent="-285750">
              <a:lnSpc>
                <a:spcPct val="107000"/>
              </a:lnSpc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s-ES" sz="1800" b="0" strike="noStrike" spc="-1" dirty="0">
                <a:solidFill>
                  <a:schemeClr val="bg2">
                    <a:lumMod val="25000"/>
                  </a:schemeClr>
                </a:solidFill>
                <a:latin typeface="Oswald" pitchFamily="2" charset="0"/>
              </a:rPr>
              <a:t>En nuestro país, cada día es m</a:t>
            </a:r>
            <a:r>
              <a:rPr lang="es-ES" spc="-1" dirty="0">
                <a:solidFill>
                  <a:schemeClr val="bg2">
                    <a:lumMod val="25000"/>
                  </a:schemeClr>
                </a:solidFill>
                <a:latin typeface="Oswald" pitchFamily="2" charset="0"/>
              </a:rPr>
              <a:t>á</a:t>
            </a:r>
            <a:r>
              <a:rPr lang="es-ES" sz="1800" b="0" strike="noStrike" spc="-1" dirty="0">
                <a:solidFill>
                  <a:schemeClr val="bg2">
                    <a:lumMod val="25000"/>
                  </a:schemeClr>
                </a:solidFill>
                <a:latin typeface="Oswald" pitchFamily="2" charset="0"/>
              </a:rPr>
              <a:t>s importante incorporar </a:t>
            </a:r>
            <a:r>
              <a:rPr lang="es-ES" spc="-1" dirty="0">
                <a:solidFill>
                  <a:schemeClr val="bg2">
                    <a:lumMod val="25000"/>
                  </a:schemeClr>
                </a:solidFill>
                <a:latin typeface="Oswald" pitchFamily="2" charset="0"/>
              </a:rPr>
              <a:t>la aplicación de la Inteligencia Artificial y la  Web Semántica en las aplicaciones relacionadas con el Internet de las Cosas (</a:t>
            </a:r>
            <a:r>
              <a:rPr lang="es-ES" spc="-1" dirty="0" err="1">
                <a:solidFill>
                  <a:schemeClr val="bg2">
                    <a:lumMod val="25000"/>
                  </a:schemeClr>
                </a:solidFill>
                <a:latin typeface="Oswald" pitchFamily="2" charset="0"/>
              </a:rPr>
              <a:t>IoT</a:t>
            </a:r>
            <a:r>
              <a:rPr lang="es-ES" spc="-1" dirty="0">
                <a:solidFill>
                  <a:schemeClr val="bg2">
                    <a:lumMod val="25000"/>
                  </a:schemeClr>
                </a:solidFill>
                <a:latin typeface="Oswald" pitchFamily="2" charset="0"/>
              </a:rPr>
              <a:t>).</a:t>
            </a:r>
          </a:p>
          <a:p>
            <a:pPr marL="285750" indent="-285750">
              <a:lnSpc>
                <a:spcPct val="107000"/>
              </a:lnSpc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s-ES" sz="1800" b="0" strike="noStrike" spc="-1" dirty="0">
                <a:solidFill>
                  <a:schemeClr val="bg2">
                    <a:lumMod val="25000"/>
                  </a:schemeClr>
                </a:solidFill>
                <a:latin typeface="Oswald" pitchFamily="2" charset="0"/>
              </a:rPr>
              <a:t>Se ha trabajado en una plataforma llamada </a:t>
            </a:r>
            <a:r>
              <a:rPr lang="es-ES" sz="1800" b="0" strike="noStrike" spc="-1" dirty="0" err="1">
                <a:solidFill>
                  <a:schemeClr val="bg2">
                    <a:lumMod val="25000"/>
                  </a:schemeClr>
                </a:solidFill>
                <a:latin typeface="Oswald" pitchFamily="2" charset="0"/>
              </a:rPr>
              <a:t>Traffic</a:t>
            </a:r>
            <a:r>
              <a:rPr lang="es-ES" sz="1800" b="0" strike="noStrike" spc="-1" dirty="0">
                <a:solidFill>
                  <a:schemeClr val="bg2">
                    <a:lumMod val="25000"/>
                  </a:schemeClr>
                </a:solidFill>
                <a:latin typeface="Oswald" pitchFamily="2" charset="0"/>
              </a:rPr>
              <a:t> que combina estos elementos, pero tiene ciertas limitaciones. </a:t>
            </a:r>
          </a:p>
          <a:p>
            <a:pPr>
              <a:lnSpc>
                <a:spcPct val="107000"/>
              </a:lnSpc>
              <a:tabLst>
                <a:tab pos="0" algn="l"/>
              </a:tabLst>
            </a:pPr>
            <a:endParaRPr lang="es-ES" sz="1800" b="0" strike="noStrike" spc="-1" dirty="0">
              <a:latin typeface="Oswa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22533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Imagen 110"/>
          <p:cNvPicPr/>
          <p:nvPr/>
        </p:nvPicPr>
        <p:blipFill>
          <a:blip r:embed="rId2"/>
          <a:stretch/>
        </p:blipFill>
        <p:spPr>
          <a:xfrm>
            <a:off x="528120" y="2571750"/>
            <a:ext cx="8063280" cy="2085120"/>
          </a:xfrm>
          <a:prstGeom prst="rect">
            <a:avLst/>
          </a:prstGeom>
          <a:ln w="0">
            <a:noFill/>
          </a:ln>
        </p:spPr>
      </p:pic>
      <p:sp>
        <p:nvSpPr>
          <p:cNvPr id="112" name="CustomShape 1"/>
          <p:cNvSpPr/>
          <p:nvPr/>
        </p:nvSpPr>
        <p:spPr>
          <a:xfrm>
            <a:off x="360000" y="180000"/>
            <a:ext cx="8518320" cy="570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rmAutofit fontScale="96000"/>
          </a:bodyPr>
          <a:lstStyle/>
          <a:p>
            <a:pPr>
              <a:lnSpc>
                <a:spcPct val="107000"/>
              </a:lnSpc>
              <a:spcAft>
                <a:spcPts val="799"/>
              </a:spcAft>
              <a:tabLst>
                <a:tab pos="0" algn="l"/>
              </a:tabLst>
            </a:pPr>
            <a:r>
              <a:rPr lang="es-ES" sz="2500" b="0" strike="noStrike" spc="-1">
                <a:solidFill>
                  <a:srgbClr val="000000"/>
                </a:solidFill>
                <a:latin typeface="Oswald"/>
                <a:ea typeface="Oswald"/>
              </a:rPr>
              <a:t>Pruebas Unitarias</a:t>
            </a:r>
            <a:endParaRPr lang="es-ES" sz="2500" b="0" strike="noStrike" spc="-1">
              <a:latin typeface="Arial"/>
            </a:endParaRPr>
          </a:p>
        </p:txBody>
      </p:sp>
      <p:sp>
        <p:nvSpPr>
          <p:cNvPr id="113" name="CustomShape 2"/>
          <p:cNvSpPr/>
          <p:nvPr/>
        </p:nvSpPr>
        <p:spPr>
          <a:xfrm>
            <a:off x="300600" y="540720"/>
            <a:ext cx="8518320" cy="3958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rmAutofit/>
          </a:bodyPr>
          <a:lstStyle/>
          <a:p>
            <a:pPr>
              <a:lnSpc>
                <a:spcPct val="115000"/>
              </a:lnSpc>
              <a:spcAft>
                <a:spcPts val="1199"/>
              </a:spcAft>
            </a:pPr>
            <a:r>
              <a:rPr lang="es-ES" sz="1600" b="0" strike="noStrike" spc="-1" dirty="0">
                <a:solidFill>
                  <a:srgbClr val="595959"/>
                </a:solidFill>
                <a:latin typeface="Oswald"/>
                <a:ea typeface="Oswald"/>
              </a:rPr>
              <a:t>Las pruebas unitarias se enfocan en características y operaciones específicas. En este caso, se comprueba que un sensor o un </a:t>
            </a:r>
            <a:r>
              <a:rPr lang="es-ES" sz="1600" b="0" strike="noStrike" spc="-1" dirty="0" err="1">
                <a:solidFill>
                  <a:srgbClr val="595959"/>
                </a:solidFill>
                <a:latin typeface="Oswald"/>
                <a:ea typeface="Oswald"/>
              </a:rPr>
              <a:t>stream</a:t>
            </a:r>
            <a:r>
              <a:rPr lang="es-ES" sz="1600" b="0" strike="noStrike" spc="-1" dirty="0">
                <a:solidFill>
                  <a:srgbClr val="595959"/>
                </a:solidFill>
                <a:latin typeface="Oswald"/>
                <a:ea typeface="Oswald"/>
              </a:rPr>
              <a:t> se </a:t>
            </a:r>
            <a:r>
              <a:rPr lang="es-ES" sz="1600" b="0" strike="noStrike" spc="-1" dirty="0" err="1">
                <a:solidFill>
                  <a:srgbClr val="595959"/>
                </a:solidFill>
                <a:latin typeface="Oswald"/>
                <a:ea typeface="Oswald"/>
              </a:rPr>
              <a:t>agrege</a:t>
            </a:r>
            <a:r>
              <a:rPr lang="es-ES" sz="1600" b="0" strike="noStrike" spc="-1" dirty="0">
                <a:solidFill>
                  <a:srgbClr val="595959"/>
                </a:solidFill>
                <a:latin typeface="Oswald"/>
                <a:ea typeface="Oswald"/>
              </a:rPr>
              <a:t> al repositorio de forma satisfactoria y que los datos se conviertan hacia y desde el formato </a:t>
            </a:r>
            <a:r>
              <a:rPr lang="es-ES" sz="1600" b="0" strike="noStrike" spc="-1" dirty="0">
                <a:latin typeface="Oswald"/>
                <a:ea typeface="Oswald"/>
              </a:rPr>
              <a:t>JSON</a:t>
            </a:r>
            <a:r>
              <a:rPr lang="es-ES" sz="1600" b="0" strike="noStrike" spc="-1" dirty="0">
                <a:solidFill>
                  <a:srgbClr val="595959"/>
                </a:solidFill>
                <a:latin typeface="Oswald"/>
                <a:ea typeface="Oswald"/>
              </a:rPr>
              <a:t>.</a:t>
            </a:r>
            <a:endParaRPr lang="es-ES" sz="1600" b="0" strike="noStrike" spc="-1" dirty="0">
              <a:latin typeface="Arial"/>
            </a:endParaRPr>
          </a:p>
          <a:p>
            <a:pPr>
              <a:lnSpc>
                <a:spcPct val="115000"/>
              </a:lnSpc>
              <a:spcAft>
                <a:spcPts val="1199"/>
              </a:spcAft>
            </a:pPr>
            <a:r>
              <a:rPr lang="es-ES" sz="1600" b="0" strike="noStrike" spc="-1" dirty="0">
                <a:solidFill>
                  <a:srgbClr val="595959"/>
                </a:solidFill>
                <a:latin typeface="Oswald"/>
                <a:ea typeface="Oswald"/>
              </a:rPr>
              <a:t>En el proceso, se utilizó </a:t>
            </a:r>
            <a:r>
              <a:rPr lang="es-ES" sz="1600" b="0" strike="noStrike" spc="-1" dirty="0">
                <a:latin typeface="Oswald"/>
                <a:ea typeface="Oswald"/>
              </a:rPr>
              <a:t>JUnit5</a:t>
            </a:r>
            <a:r>
              <a:rPr lang="es-ES" sz="1600" b="0" strike="noStrike" spc="-1" dirty="0">
                <a:solidFill>
                  <a:srgbClr val="595959"/>
                </a:solidFill>
                <a:latin typeface="Oswald"/>
                <a:ea typeface="Oswald"/>
              </a:rPr>
              <a:t>, un </a:t>
            </a:r>
            <a:r>
              <a:rPr lang="es-ES" sz="1600" b="0" strike="noStrike" spc="-1" dirty="0" err="1">
                <a:solidFill>
                  <a:srgbClr val="595959"/>
                </a:solidFill>
                <a:latin typeface="Oswald"/>
                <a:ea typeface="Oswald"/>
              </a:rPr>
              <a:t>framework</a:t>
            </a:r>
            <a:r>
              <a:rPr lang="es-ES" sz="1600" b="0" strike="noStrike" spc="-1" dirty="0">
                <a:solidFill>
                  <a:srgbClr val="595959"/>
                </a:solidFill>
                <a:latin typeface="Oswald"/>
                <a:ea typeface="Oswald"/>
              </a:rPr>
              <a:t> para pruebas unitarias en </a:t>
            </a:r>
            <a:r>
              <a:rPr lang="es-ES" sz="1600" b="0" strike="noStrike" spc="-1" dirty="0">
                <a:latin typeface="Oswald"/>
                <a:ea typeface="Oswald"/>
              </a:rPr>
              <a:t>Java</a:t>
            </a:r>
            <a:r>
              <a:rPr lang="es-ES" sz="1600" b="0" strike="noStrike" spc="-1" dirty="0">
                <a:solidFill>
                  <a:srgbClr val="595959"/>
                </a:solidFill>
                <a:latin typeface="Oswald"/>
                <a:ea typeface="Oswald"/>
              </a:rPr>
              <a:t>. Además se utilizaron herramientas de </a:t>
            </a:r>
            <a:r>
              <a:rPr lang="es-ES" sz="1600" b="0" strike="noStrike" spc="-1" dirty="0" err="1">
                <a:latin typeface="Oswald"/>
                <a:ea typeface="Oswald"/>
              </a:rPr>
              <a:t>Vert.x</a:t>
            </a:r>
            <a:r>
              <a:rPr lang="es-ES" sz="1600" b="0" strike="noStrike" spc="-1" dirty="0">
                <a:solidFill>
                  <a:srgbClr val="595959"/>
                </a:solidFill>
                <a:latin typeface="Oswald"/>
                <a:ea typeface="Oswald"/>
              </a:rPr>
              <a:t> para realizar las pruebas al código que se comporta de forma </a:t>
            </a:r>
            <a:r>
              <a:rPr lang="es-ES" sz="1600" b="0" strike="noStrike" spc="-1" dirty="0" err="1">
                <a:solidFill>
                  <a:srgbClr val="595959"/>
                </a:solidFill>
                <a:latin typeface="Oswald"/>
                <a:ea typeface="Oswald"/>
              </a:rPr>
              <a:t>ası́ncrona</a:t>
            </a:r>
            <a:r>
              <a:rPr lang="es-ES" sz="1600" b="0" strike="noStrike" spc="-1" dirty="0">
                <a:solidFill>
                  <a:srgbClr val="595959"/>
                </a:solidFill>
                <a:latin typeface="Oswald"/>
                <a:ea typeface="Oswald"/>
              </a:rPr>
              <a:t>.</a:t>
            </a:r>
            <a:endParaRPr lang="es-ES" sz="1600" b="0" strike="noStrike" spc="-1" dirty="0">
              <a:latin typeface="Arial"/>
            </a:endParaRPr>
          </a:p>
          <a:p>
            <a:pPr>
              <a:lnSpc>
                <a:spcPct val="115000"/>
              </a:lnSpc>
              <a:spcAft>
                <a:spcPts val="1199"/>
              </a:spcAft>
            </a:pPr>
            <a:endParaRPr lang="es-ES" sz="1600" b="0" strike="noStrike" spc="-1" dirty="0">
              <a:latin typeface="Arial"/>
            </a:endParaRPr>
          </a:p>
          <a:p>
            <a:pPr>
              <a:lnSpc>
                <a:spcPct val="115000"/>
              </a:lnSpc>
              <a:spcAft>
                <a:spcPts val="1199"/>
              </a:spcAft>
            </a:pPr>
            <a:endParaRPr lang="es-ES" sz="1600" b="0" strike="noStrike" spc="-1" dirty="0">
              <a:latin typeface="Arial"/>
            </a:endParaRPr>
          </a:p>
          <a:p>
            <a:pPr>
              <a:lnSpc>
                <a:spcPct val="115000"/>
              </a:lnSpc>
              <a:spcAft>
                <a:spcPts val="1199"/>
              </a:spcAft>
            </a:pPr>
            <a:endParaRPr lang="es-ES" sz="1600" b="0" strike="noStrike" spc="-1" dirty="0">
              <a:latin typeface="Arial"/>
            </a:endParaRPr>
          </a:p>
          <a:p>
            <a:pPr>
              <a:lnSpc>
                <a:spcPct val="115000"/>
              </a:lnSpc>
              <a:spcAft>
                <a:spcPts val="1199"/>
              </a:spcAft>
            </a:pPr>
            <a:endParaRPr lang="es-ES" sz="1600" b="0" strike="noStrike" spc="-1" dirty="0">
              <a:latin typeface="Arial"/>
            </a:endParaRPr>
          </a:p>
          <a:p>
            <a:pPr>
              <a:lnSpc>
                <a:spcPct val="115000"/>
              </a:lnSpc>
              <a:spcAft>
                <a:spcPts val="1199"/>
              </a:spcAft>
            </a:pPr>
            <a:endParaRPr lang="es-ES" sz="16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Imagen 113"/>
          <p:cNvPicPr/>
          <p:nvPr/>
        </p:nvPicPr>
        <p:blipFill>
          <a:blip r:embed="rId2"/>
          <a:srcRect r="25001"/>
          <a:stretch/>
        </p:blipFill>
        <p:spPr>
          <a:xfrm>
            <a:off x="3780000" y="360000"/>
            <a:ext cx="5219640" cy="4319640"/>
          </a:xfrm>
          <a:prstGeom prst="rect">
            <a:avLst/>
          </a:prstGeom>
          <a:ln w="0">
            <a:noFill/>
          </a:ln>
        </p:spPr>
      </p:pic>
      <p:sp>
        <p:nvSpPr>
          <p:cNvPr id="115" name="CustomShape 1"/>
          <p:cNvSpPr/>
          <p:nvPr/>
        </p:nvSpPr>
        <p:spPr>
          <a:xfrm>
            <a:off x="360000" y="328320"/>
            <a:ext cx="8518320" cy="570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rmAutofit fontScale="96000"/>
          </a:bodyPr>
          <a:lstStyle/>
          <a:p>
            <a:pPr>
              <a:lnSpc>
                <a:spcPct val="107000"/>
              </a:lnSpc>
              <a:spcAft>
                <a:spcPts val="799"/>
              </a:spcAft>
              <a:tabLst>
                <a:tab pos="0" algn="l"/>
              </a:tabLst>
            </a:pPr>
            <a:r>
              <a:rPr lang="es-ES" sz="2500" b="0" strike="noStrike" spc="-1">
                <a:solidFill>
                  <a:srgbClr val="000000"/>
                </a:solidFill>
                <a:latin typeface="Oswald"/>
                <a:ea typeface="Oswald"/>
              </a:rPr>
              <a:t>Pruebas de Rendimiento</a:t>
            </a:r>
            <a:endParaRPr lang="es-ES" sz="2500" b="0" strike="noStrike" spc="-1">
              <a:latin typeface="Arial"/>
            </a:endParaRPr>
          </a:p>
        </p:txBody>
      </p:sp>
      <p:sp>
        <p:nvSpPr>
          <p:cNvPr id="116" name="CustomShape 2"/>
          <p:cNvSpPr/>
          <p:nvPr/>
        </p:nvSpPr>
        <p:spPr>
          <a:xfrm>
            <a:off x="180360" y="809820"/>
            <a:ext cx="3599640" cy="3958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rmAutofit fontScale="96000" lnSpcReduction="10000"/>
          </a:bodyPr>
          <a:lstStyle/>
          <a:p>
            <a:pPr>
              <a:lnSpc>
                <a:spcPct val="115000"/>
              </a:lnSpc>
              <a:spcAft>
                <a:spcPts val="1199"/>
              </a:spcAft>
            </a:pPr>
            <a:r>
              <a:rPr lang="es-ES" sz="1600" b="0" strike="noStrike" spc="-1" dirty="0">
                <a:solidFill>
                  <a:srgbClr val="595959"/>
                </a:solidFill>
                <a:latin typeface="Oswald"/>
                <a:ea typeface="Oswald"/>
              </a:rPr>
              <a:t>También se realizaron pruebas de rendimiento al sistema:</a:t>
            </a:r>
            <a:endParaRPr lang="es-ES" sz="1600" b="0" strike="noStrike" spc="-1" dirty="0">
              <a:latin typeface="Arial"/>
            </a:endParaRPr>
          </a:p>
          <a:p>
            <a:pPr marL="216000" indent="-215640">
              <a:lnSpc>
                <a:spcPct val="115000"/>
              </a:lnSpc>
              <a:spcAft>
                <a:spcPts val="1199"/>
              </a:spcAft>
              <a:buClr>
                <a:srgbClr val="595959"/>
              </a:buClr>
              <a:buFont typeface="Wingdings" charset="2"/>
              <a:buChar char=""/>
            </a:pPr>
            <a:r>
              <a:rPr lang="es-ES" sz="1600" b="0" strike="noStrike" spc="-1" dirty="0">
                <a:solidFill>
                  <a:srgbClr val="595959"/>
                </a:solidFill>
                <a:latin typeface="Oswald"/>
                <a:ea typeface="Oswald"/>
              </a:rPr>
              <a:t>Se simula el trabajo de la plataforma en un único caso de uso. Para ello se usa un script escrito en Python que crea un asunto, hace peticiones a la fuente de datos y publica esta a la API.</a:t>
            </a:r>
            <a:endParaRPr lang="es-ES" sz="1600" b="0" strike="noStrike" spc="-1" dirty="0">
              <a:latin typeface="Arial"/>
            </a:endParaRPr>
          </a:p>
          <a:p>
            <a:pPr marL="216000" indent="-215640">
              <a:lnSpc>
                <a:spcPct val="115000"/>
              </a:lnSpc>
              <a:spcAft>
                <a:spcPts val="1199"/>
              </a:spcAft>
              <a:buClr>
                <a:srgbClr val="595959"/>
              </a:buClr>
              <a:buFont typeface="Wingdings" charset="2"/>
              <a:buChar char=""/>
            </a:pPr>
            <a:r>
              <a:rPr lang="es-ES" sz="1600" b="0" strike="noStrike" spc="-1" dirty="0">
                <a:solidFill>
                  <a:srgbClr val="595959"/>
                </a:solidFill>
                <a:latin typeface="Oswald"/>
                <a:ea typeface="Oswald"/>
              </a:rPr>
              <a:t>En la segunda prueba se crearon veinte instancias en la plataforma. Para cada instancia se hizo un trabajo similar al de la primera prueba. Las peticiones y las publicaciones a la plataforma de todos los casos de uso se realizan al mismo tiempo. </a:t>
            </a:r>
            <a:endParaRPr lang="es-ES" sz="1600" b="0" strike="noStrike" spc="-1" dirty="0">
              <a:latin typeface="Arial"/>
            </a:endParaRPr>
          </a:p>
          <a:p>
            <a:pPr>
              <a:lnSpc>
                <a:spcPct val="115000"/>
              </a:lnSpc>
              <a:spcAft>
                <a:spcPts val="1199"/>
              </a:spcAft>
            </a:pPr>
            <a:endParaRPr lang="es-ES" sz="1600" b="0" strike="noStrike" spc="-1" dirty="0">
              <a:latin typeface="Arial"/>
            </a:endParaRPr>
          </a:p>
          <a:p>
            <a:pPr>
              <a:lnSpc>
                <a:spcPct val="115000"/>
              </a:lnSpc>
              <a:spcAft>
                <a:spcPts val="1199"/>
              </a:spcAft>
            </a:pPr>
            <a:endParaRPr lang="es-ES" sz="1600" b="0" strike="noStrike" spc="-1" dirty="0">
              <a:latin typeface="Arial"/>
            </a:endParaRPr>
          </a:p>
          <a:p>
            <a:pPr>
              <a:lnSpc>
                <a:spcPct val="115000"/>
              </a:lnSpc>
              <a:spcAft>
                <a:spcPts val="1199"/>
              </a:spcAft>
            </a:pPr>
            <a:endParaRPr lang="es-ES" sz="1600" b="0" strike="noStrike" spc="-1" dirty="0">
              <a:latin typeface="Arial"/>
            </a:endParaRPr>
          </a:p>
          <a:p>
            <a:pPr>
              <a:lnSpc>
                <a:spcPct val="115000"/>
              </a:lnSpc>
              <a:spcAft>
                <a:spcPts val="1199"/>
              </a:spcAft>
            </a:pPr>
            <a:endParaRPr lang="es-ES" sz="1600" b="0" strike="noStrike" spc="-1" dirty="0">
              <a:latin typeface="Arial"/>
            </a:endParaRPr>
          </a:p>
          <a:p>
            <a:pPr>
              <a:lnSpc>
                <a:spcPct val="115000"/>
              </a:lnSpc>
              <a:spcAft>
                <a:spcPts val="1199"/>
              </a:spcAft>
            </a:pPr>
            <a:endParaRPr lang="es-ES" sz="16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360000" y="328320"/>
            <a:ext cx="8518320" cy="570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rmAutofit/>
          </a:bodyPr>
          <a:lstStyle/>
          <a:p>
            <a:pPr>
              <a:lnSpc>
                <a:spcPct val="107000"/>
              </a:lnSpc>
              <a:spcAft>
                <a:spcPts val="799"/>
              </a:spcAft>
              <a:tabLst>
                <a:tab pos="0" algn="l"/>
              </a:tabLst>
            </a:pPr>
            <a:r>
              <a:rPr lang="es-ES" sz="2400" b="0" strike="noStrike" spc="-1">
                <a:solidFill>
                  <a:srgbClr val="000000"/>
                </a:solidFill>
                <a:latin typeface="Oswald"/>
                <a:ea typeface="Oswald"/>
              </a:rPr>
              <a:t>Conclusiones</a:t>
            </a:r>
            <a:endParaRPr lang="es-ES" sz="2400" b="0" strike="noStrike" spc="-1">
              <a:latin typeface="Arial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300600" y="931680"/>
            <a:ext cx="8518320" cy="3958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rmAutofit/>
          </a:bodyPr>
          <a:lstStyle/>
          <a:p>
            <a:pPr>
              <a:lnSpc>
                <a:spcPct val="115000"/>
              </a:lnSpc>
              <a:spcAft>
                <a:spcPts val="1199"/>
              </a:spcAft>
            </a:pPr>
            <a:r>
              <a:rPr lang="es-ES" sz="1600" b="0" strike="noStrike" spc="-1" dirty="0">
                <a:solidFill>
                  <a:srgbClr val="595959"/>
                </a:solidFill>
                <a:latin typeface="Oswald"/>
                <a:ea typeface="Oswald"/>
              </a:rPr>
              <a:t>Como resultado de este trabajo se arriban a las conclusiones siguientes: </a:t>
            </a:r>
            <a:endParaRPr lang="es-ES" sz="1600" b="0" strike="noStrike" spc="-1" dirty="0">
              <a:latin typeface="Arial"/>
            </a:endParaRPr>
          </a:p>
          <a:p>
            <a:pPr marL="285840" indent="-283680">
              <a:lnSpc>
                <a:spcPct val="115000"/>
              </a:lnSpc>
              <a:spcAft>
                <a:spcPts val="1199"/>
              </a:spcAft>
              <a:buClr>
                <a:srgbClr val="595959"/>
              </a:buClr>
              <a:buFont typeface="Arial"/>
              <a:buChar char="●"/>
            </a:pPr>
            <a:r>
              <a:rPr lang="es-ES" sz="1600" b="0" strike="noStrike" spc="-1" dirty="0">
                <a:solidFill>
                  <a:srgbClr val="595959"/>
                </a:solidFill>
                <a:latin typeface="Oswald"/>
                <a:ea typeface="Oswald"/>
              </a:rPr>
              <a:t>Se establecen como requisitos principales de la plataforma ENIGMA la adaptabilidad y extensibilidad, esta plataforma está integrada por cinco componentes construidos en forma de servicios por lo que esta arquitectura permite un despliegue distribuido de sus componentes.</a:t>
            </a:r>
            <a:endParaRPr lang="es-ES" sz="1600" b="0" strike="noStrike" spc="-1" dirty="0">
              <a:latin typeface="Arial"/>
            </a:endParaRPr>
          </a:p>
          <a:p>
            <a:pPr marL="285840" indent="-283680">
              <a:lnSpc>
                <a:spcPct val="115000"/>
              </a:lnSpc>
              <a:spcAft>
                <a:spcPts val="1199"/>
              </a:spcAft>
              <a:buClr>
                <a:srgbClr val="595959"/>
              </a:buClr>
              <a:buFont typeface="Arial"/>
              <a:buChar char="●"/>
            </a:pPr>
            <a:r>
              <a:rPr lang="es-ES" sz="1600" b="0" strike="noStrike" spc="-1" dirty="0">
                <a:solidFill>
                  <a:srgbClr val="595959"/>
                </a:solidFill>
                <a:latin typeface="Oswald"/>
                <a:ea typeface="Oswald"/>
              </a:rPr>
              <a:t>Se han implementado las clases y los servicios que integran la Componente Principal de la plataforma ENIGMA y a manera de evaluación del diseño y la implementación se ha instanciado este componente para procesar un flujo concreto.</a:t>
            </a:r>
            <a:endParaRPr lang="es-ES" sz="1600" b="0" strike="noStrike" spc="-1" dirty="0">
              <a:latin typeface="Arial"/>
            </a:endParaRPr>
          </a:p>
          <a:p>
            <a:pPr marL="285840" indent="-283680">
              <a:lnSpc>
                <a:spcPct val="115000"/>
              </a:lnSpc>
              <a:spcAft>
                <a:spcPts val="1199"/>
              </a:spcAft>
              <a:buClr>
                <a:srgbClr val="595959"/>
              </a:buClr>
              <a:buFont typeface="Arial"/>
              <a:buChar char="●"/>
            </a:pPr>
            <a:r>
              <a:rPr lang="es-ES" sz="1600" b="0" strike="noStrike" spc="-1" dirty="0">
                <a:solidFill>
                  <a:srgbClr val="595959"/>
                </a:solidFill>
                <a:latin typeface="Oswald"/>
                <a:ea typeface="Oswald"/>
              </a:rPr>
              <a:t>Se definió y aplicó una estrategia de evaluación para la componente implementada, los resultados de esta evaluación basadas en pruebas fueron satisfactorias.</a:t>
            </a:r>
            <a:endParaRPr lang="es-ES" sz="1600" b="0" strike="noStrike" spc="-1" dirty="0">
              <a:latin typeface="Arial"/>
            </a:endParaRPr>
          </a:p>
          <a:p>
            <a:pPr>
              <a:lnSpc>
                <a:spcPct val="115000"/>
              </a:lnSpc>
              <a:spcAft>
                <a:spcPts val="1199"/>
              </a:spcAft>
            </a:pPr>
            <a:endParaRPr lang="es-ES" sz="1600" b="0" strike="noStrike" spc="-1" dirty="0">
              <a:latin typeface="Arial"/>
            </a:endParaRPr>
          </a:p>
          <a:p>
            <a:pPr>
              <a:lnSpc>
                <a:spcPct val="115000"/>
              </a:lnSpc>
              <a:spcAft>
                <a:spcPts val="1199"/>
              </a:spcAft>
            </a:pPr>
            <a:endParaRPr lang="es-ES" sz="1600" b="0" strike="noStrike" spc="-1" dirty="0">
              <a:latin typeface="Arial"/>
            </a:endParaRPr>
          </a:p>
          <a:p>
            <a:pPr>
              <a:lnSpc>
                <a:spcPct val="115000"/>
              </a:lnSpc>
              <a:spcAft>
                <a:spcPts val="1199"/>
              </a:spcAft>
            </a:pPr>
            <a:endParaRPr lang="es-ES" sz="1600" b="0" strike="noStrike" spc="-1" dirty="0">
              <a:latin typeface="Arial"/>
            </a:endParaRPr>
          </a:p>
          <a:p>
            <a:pPr>
              <a:lnSpc>
                <a:spcPct val="115000"/>
              </a:lnSpc>
              <a:spcAft>
                <a:spcPts val="1199"/>
              </a:spcAft>
            </a:pPr>
            <a:endParaRPr lang="es-ES" sz="1600" b="0" strike="noStrike" spc="-1" dirty="0">
              <a:latin typeface="Arial"/>
            </a:endParaRPr>
          </a:p>
          <a:p>
            <a:pPr>
              <a:lnSpc>
                <a:spcPct val="115000"/>
              </a:lnSpc>
              <a:spcAft>
                <a:spcPts val="1199"/>
              </a:spcAft>
            </a:pPr>
            <a:endParaRPr lang="es-ES" sz="16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360000" y="328320"/>
            <a:ext cx="8518320" cy="570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rmAutofit/>
          </a:bodyPr>
          <a:lstStyle/>
          <a:p>
            <a:pPr>
              <a:lnSpc>
                <a:spcPct val="107000"/>
              </a:lnSpc>
              <a:spcAft>
                <a:spcPts val="799"/>
              </a:spcAft>
              <a:tabLst>
                <a:tab pos="0" algn="l"/>
              </a:tabLst>
            </a:pPr>
            <a:r>
              <a:rPr lang="es-ES" sz="2400" b="0" strike="noStrike" spc="-1">
                <a:solidFill>
                  <a:srgbClr val="000000"/>
                </a:solidFill>
                <a:latin typeface="Oswald"/>
                <a:ea typeface="Oswald"/>
              </a:rPr>
              <a:t>Recomendaciones</a:t>
            </a:r>
            <a:endParaRPr lang="es-ES" sz="2400" b="0" strike="noStrike" spc="-1">
              <a:latin typeface="Arial"/>
            </a:endParaRPr>
          </a:p>
        </p:txBody>
      </p:sp>
      <p:sp>
        <p:nvSpPr>
          <p:cNvPr id="120" name="CustomShape 2"/>
          <p:cNvSpPr/>
          <p:nvPr/>
        </p:nvSpPr>
        <p:spPr>
          <a:xfrm>
            <a:off x="301320" y="1471680"/>
            <a:ext cx="8518320" cy="3027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rmAutofit/>
          </a:bodyPr>
          <a:lstStyle/>
          <a:p>
            <a:pPr>
              <a:lnSpc>
                <a:spcPct val="115000"/>
              </a:lnSpc>
              <a:spcAft>
                <a:spcPts val="1199"/>
              </a:spcAft>
            </a:pPr>
            <a:r>
              <a:rPr lang="es-ES" sz="1600" b="0" strike="noStrike" spc="-1">
                <a:solidFill>
                  <a:srgbClr val="595959"/>
                </a:solidFill>
                <a:latin typeface="Oswald"/>
                <a:ea typeface="Oswald"/>
              </a:rPr>
              <a:t>Para dar continuidad a este trabajo se recomienda:</a:t>
            </a:r>
            <a:endParaRPr lang="es-ES" sz="1600" b="0" strike="noStrike" spc="-1">
              <a:latin typeface="Arial"/>
            </a:endParaRPr>
          </a:p>
          <a:p>
            <a:pPr marL="216000" indent="-215640">
              <a:lnSpc>
                <a:spcPct val="115000"/>
              </a:lnSpc>
              <a:spcAft>
                <a:spcPts val="1199"/>
              </a:spcAft>
              <a:buClr>
                <a:srgbClr val="595959"/>
              </a:buClr>
              <a:buFont typeface="Wingdings" charset="2"/>
              <a:buChar char=""/>
            </a:pPr>
            <a:r>
              <a:rPr lang="es-ES" sz="1600" b="0" strike="noStrike" spc="-1">
                <a:solidFill>
                  <a:srgbClr val="595959"/>
                </a:solidFill>
                <a:latin typeface="Oswald"/>
                <a:ea typeface="Oswald"/>
              </a:rPr>
              <a:t>Realizar pruebas del Componte Principal en entornos más reales y diversos.</a:t>
            </a:r>
            <a:endParaRPr lang="es-ES" sz="1600" b="0" strike="noStrike" spc="-1">
              <a:latin typeface="Arial"/>
            </a:endParaRPr>
          </a:p>
          <a:p>
            <a:pPr marL="216000" indent="-215640">
              <a:lnSpc>
                <a:spcPct val="115000"/>
              </a:lnSpc>
              <a:spcAft>
                <a:spcPts val="1199"/>
              </a:spcAft>
              <a:buClr>
                <a:srgbClr val="595959"/>
              </a:buClr>
              <a:buFont typeface="Wingdings" charset="2"/>
              <a:buChar char=""/>
            </a:pPr>
            <a:r>
              <a:rPr lang="es-ES" sz="1600" b="0" strike="noStrike" spc="-1">
                <a:solidFill>
                  <a:srgbClr val="595959"/>
                </a:solidFill>
                <a:latin typeface="Oswald"/>
                <a:ea typeface="Oswald"/>
              </a:rPr>
              <a:t>Trabajar para lograr que el Componente Principal pueda procesar información de cualquier tipo de dato definido por el usuario que adapta la plataforma a su caso especı́fico.</a:t>
            </a:r>
            <a:endParaRPr lang="es-ES" sz="1600" b="0" strike="noStrike" spc="-1">
              <a:latin typeface="Arial"/>
            </a:endParaRPr>
          </a:p>
          <a:p>
            <a:pPr marL="216000" indent="-215640">
              <a:lnSpc>
                <a:spcPct val="115000"/>
              </a:lnSpc>
              <a:spcAft>
                <a:spcPts val="1199"/>
              </a:spcAft>
              <a:buClr>
                <a:srgbClr val="595959"/>
              </a:buClr>
              <a:buFont typeface="Wingdings" charset="2"/>
              <a:buChar char=""/>
            </a:pPr>
            <a:r>
              <a:rPr lang="es-ES" sz="1600" b="0" strike="noStrike" spc="-1">
                <a:solidFill>
                  <a:srgbClr val="595959"/>
                </a:solidFill>
                <a:latin typeface="Oswald"/>
                <a:ea typeface="Oswald"/>
              </a:rPr>
              <a:t>Continuar con la implementación de los restantes componentes de la plataforma.</a:t>
            </a:r>
            <a:endParaRPr lang="es-ES" sz="1600" b="0" strike="noStrike" spc="-1">
              <a:latin typeface="Arial"/>
            </a:endParaRPr>
          </a:p>
          <a:p>
            <a:pPr>
              <a:lnSpc>
                <a:spcPct val="115000"/>
              </a:lnSpc>
              <a:spcAft>
                <a:spcPts val="1199"/>
              </a:spcAft>
            </a:pPr>
            <a:endParaRPr lang="es-ES" sz="1600" b="0" strike="noStrike" spc="-1">
              <a:latin typeface="Arial"/>
            </a:endParaRPr>
          </a:p>
          <a:p>
            <a:pPr>
              <a:lnSpc>
                <a:spcPct val="115000"/>
              </a:lnSpc>
              <a:spcAft>
                <a:spcPts val="1199"/>
              </a:spcAft>
            </a:pPr>
            <a:endParaRPr lang="es-ES" sz="1600" b="0" strike="noStrike" spc="-1">
              <a:latin typeface="Arial"/>
            </a:endParaRPr>
          </a:p>
          <a:p>
            <a:pPr>
              <a:lnSpc>
                <a:spcPct val="115000"/>
              </a:lnSpc>
              <a:spcAft>
                <a:spcPts val="1199"/>
              </a:spcAft>
            </a:pPr>
            <a:endParaRPr lang="es-ES" sz="1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311760" y="1103400"/>
            <a:ext cx="8518320" cy="2050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>
            <a:normAutofit fontScale="86000" lnSpcReduction="10000"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s-ES" sz="5200" b="0" strike="noStrike" spc="-1">
                <a:solidFill>
                  <a:srgbClr val="000000"/>
                </a:solidFill>
                <a:latin typeface="Oswald"/>
                <a:ea typeface="Oswald"/>
              </a:rPr>
              <a:t>Implementación de la Componente Principal de la Plataforma ENIGMA</a:t>
            </a:r>
            <a:br/>
            <a:endParaRPr lang="es-ES" sz="5200" b="0" strike="noStrike" spc="-1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311760" y="3155760"/>
            <a:ext cx="8159040" cy="1581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rmAutofit fontScale="97000"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r>
              <a:rPr lang="es-ES" sz="2800" b="0" strike="noStrike" spc="-1" dirty="0">
                <a:solidFill>
                  <a:srgbClr val="434343"/>
                </a:solidFill>
                <a:latin typeface="Oswald"/>
                <a:ea typeface="Oswald"/>
              </a:rPr>
              <a:t>Autor:</a:t>
            </a:r>
            <a:r>
              <a:rPr lang="es-ES" sz="2800" b="0" strike="noStrike" spc="-1" dirty="0">
                <a:solidFill>
                  <a:srgbClr val="595959"/>
                </a:solidFill>
                <a:latin typeface="Oswald"/>
                <a:ea typeface="Oswald"/>
              </a:rPr>
              <a:t> Luis Enrique </a:t>
            </a:r>
            <a:r>
              <a:rPr lang="es-ES" sz="2800" b="0" strike="noStrike" spc="-1" dirty="0" err="1">
                <a:solidFill>
                  <a:srgbClr val="595959"/>
                </a:solidFill>
                <a:latin typeface="Oswald"/>
                <a:ea typeface="Oswald"/>
              </a:rPr>
              <a:t>Saborit</a:t>
            </a:r>
            <a:r>
              <a:rPr lang="es-ES" sz="2800" b="0" strike="noStrike" spc="-1" dirty="0">
                <a:solidFill>
                  <a:srgbClr val="595959"/>
                </a:solidFill>
                <a:latin typeface="Oswald"/>
                <a:ea typeface="Oswald"/>
              </a:rPr>
              <a:t> González</a:t>
            </a:r>
            <a:endParaRPr lang="es-ES" sz="2800" b="0" strike="noStrike" spc="-1" dirty="0">
              <a:latin typeface="Arial"/>
            </a:endParaRPr>
          </a:p>
          <a:p>
            <a:pPr algn="r">
              <a:lnSpc>
                <a:spcPct val="100000"/>
              </a:lnSpc>
              <a:tabLst>
                <a:tab pos="0" algn="l"/>
              </a:tabLst>
            </a:pPr>
            <a:r>
              <a:rPr lang="es-ES" sz="2800" b="0" strike="noStrike" spc="-1" dirty="0">
                <a:solidFill>
                  <a:srgbClr val="434343"/>
                </a:solidFill>
                <a:latin typeface="Oswald"/>
                <a:ea typeface="Oswald"/>
              </a:rPr>
              <a:t>Tutor:</a:t>
            </a:r>
            <a:r>
              <a:rPr lang="es-ES" sz="2800" b="0" strike="noStrike" spc="-1" dirty="0">
                <a:solidFill>
                  <a:srgbClr val="595959"/>
                </a:solidFill>
                <a:latin typeface="Oswald"/>
                <a:ea typeface="Oswald"/>
              </a:rPr>
              <a:t> </a:t>
            </a:r>
            <a:r>
              <a:rPr lang="es-ES" sz="2800" b="0" strike="noStrike" spc="-1" dirty="0" err="1">
                <a:solidFill>
                  <a:srgbClr val="595959"/>
                </a:solidFill>
                <a:latin typeface="Oswald"/>
                <a:ea typeface="Oswald"/>
              </a:rPr>
              <a:t>DrC</a:t>
            </a:r>
            <a:r>
              <a:rPr lang="es-ES" sz="2800" b="0" strike="noStrike" spc="-1" dirty="0">
                <a:solidFill>
                  <a:srgbClr val="595959"/>
                </a:solidFill>
                <a:latin typeface="Oswald"/>
                <a:ea typeface="Oswald"/>
              </a:rPr>
              <a:t>. Daniel Gálvez Lio</a:t>
            </a:r>
            <a:endParaRPr lang="es-ES" sz="2800" b="0" strike="noStrike" spc="-1" dirty="0">
              <a:latin typeface="Arial"/>
            </a:endParaRPr>
          </a:p>
          <a:p>
            <a:pPr algn="r">
              <a:lnSpc>
                <a:spcPct val="100000"/>
              </a:lnSpc>
              <a:tabLst>
                <a:tab pos="0" algn="l"/>
              </a:tabLst>
            </a:pPr>
            <a:r>
              <a:rPr lang="es-ES" sz="2800" b="0" strike="noStrike" spc="-1" dirty="0">
                <a:solidFill>
                  <a:srgbClr val="434343"/>
                </a:solidFill>
                <a:latin typeface="Oswald"/>
                <a:ea typeface="Oswald"/>
              </a:rPr>
              <a:t>Tutor:</a:t>
            </a:r>
            <a:r>
              <a:rPr lang="es-ES" sz="2800" b="0" strike="noStrike" spc="-1" dirty="0">
                <a:solidFill>
                  <a:srgbClr val="595959"/>
                </a:solidFill>
                <a:latin typeface="Oswald"/>
                <a:ea typeface="Oswald"/>
              </a:rPr>
              <a:t> </a:t>
            </a:r>
            <a:r>
              <a:rPr lang="es-ES" sz="2800" b="0" strike="noStrike" spc="-1" dirty="0" err="1">
                <a:solidFill>
                  <a:srgbClr val="595959"/>
                </a:solidFill>
                <a:latin typeface="Oswald"/>
                <a:ea typeface="Oswald"/>
              </a:rPr>
              <a:t>DrC</a:t>
            </a:r>
            <a:r>
              <a:rPr lang="es-ES" sz="2800" b="0" strike="noStrike" spc="-1" dirty="0">
                <a:solidFill>
                  <a:srgbClr val="595959"/>
                </a:solidFill>
                <a:latin typeface="Oswald"/>
                <a:ea typeface="Oswald"/>
              </a:rPr>
              <a:t>. </a:t>
            </a:r>
            <a:r>
              <a:rPr lang="es-ES" sz="2800" b="0" strike="noStrike" spc="-1" dirty="0" err="1">
                <a:solidFill>
                  <a:srgbClr val="595959"/>
                </a:solidFill>
                <a:latin typeface="Oswald"/>
                <a:ea typeface="Oswald"/>
              </a:rPr>
              <a:t>Amed</a:t>
            </a:r>
            <a:r>
              <a:rPr lang="es-ES" sz="2800" b="0" strike="noStrike" spc="-1" dirty="0">
                <a:solidFill>
                  <a:srgbClr val="595959"/>
                </a:solidFill>
                <a:latin typeface="Oswald"/>
                <a:ea typeface="Oswald"/>
              </a:rPr>
              <a:t> Abel Leiva Mederos</a:t>
            </a:r>
            <a:endParaRPr lang="es-ES" sz="2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214148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360000" y="328320"/>
            <a:ext cx="8518320" cy="570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rmAutofit/>
          </a:bodyPr>
          <a:lstStyle/>
          <a:p>
            <a:pPr>
              <a:lnSpc>
                <a:spcPct val="107000"/>
              </a:lnSpc>
              <a:spcAft>
                <a:spcPts val="799"/>
              </a:spcAft>
              <a:tabLst>
                <a:tab pos="0" algn="l"/>
              </a:tabLst>
            </a:pPr>
            <a:r>
              <a:rPr lang="es-ES" sz="2400" b="0" strike="noStrike" spc="-1" dirty="0">
                <a:solidFill>
                  <a:srgbClr val="000000"/>
                </a:solidFill>
                <a:latin typeface="Oswald"/>
                <a:ea typeface="Oswald"/>
              </a:rPr>
              <a:t>Pregunta 1</a:t>
            </a:r>
            <a:endParaRPr lang="es-ES" sz="2400" b="0" strike="noStrike" spc="-1" dirty="0">
              <a:latin typeface="Arial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360000" y="898920"/>
            <a:ext cx="8518320" cy="3027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rmAutofit fontScale="93500"/>
          </a:bodyPr>
          <a:lstStyle/>
          <a:p>
            <a:pPr>
              <a:lnSpc>
                <a:spcPct val="115000"/>
              </a:lnSpc>
              <a:spcAft>
                <a:spcPts val="1199"/>
              </a:spcAft>
            </a:pPr>
            <a:r>
              <a:rPr lang="es-ES" sz="1600" b="0" strike="noStrike" spc="-1" dirty="0">
                <a:solidFill>
                  <a:srgbClr val="595959"/>
                </a:solidFill>
                <a:latin typeface="Oswald"/>
                <a:ea typeface="Oswald"/>
              </a:rPr>
              <a:t>¿Cómo se logra en el sistema propuesto la flexibilidad de aceptar datos de las mediciones de los sensores independientemente de su tipo? </a:t>
            </a:r>
            <a:r>
              <a:rPr lang="es-ES" sz="1600" spc="-1" dirty="0">
                <a:solidFill>
                  <a:srgbClr val="595959"/>
                </a:solidFill>
                <a:latin typeface="Oswald"/>
                <a:ea typeface="Oswald"/>
              </a:rPr>
              <a:t>E</a:t>
            </a:r>
            <a:r>
              <a:rPr lang="es-ES" sz="1600" b="0" strike="noStrike" spc="-1" dirty="0">
                <a:solidFill>
                  <a:srgbClr val="595959"/>
                </a:solidFill>
                <a:latin typeface="Oswald"/>
                <a:ea typeface="Oswald"/>
              </a:rPr>
              <a:t>jemplifique</a:t>
            </a:r>
            <a:endParaRPr lang="es-ES" sz="1600" b="0" strike="noStrike" spc="-1" dirty="0">
              <a:latin typeface="Arial"/>
            </a:endParaRPr>
          </a:p>
          <a:p>
            <a:pPr>
              <a:lnSpc>
                <a:spcPct val="115000"/>
              </a:lnSpc>
              <a:spcAft>
                <a:spcPts val="1199"/>
              </a:spcAft>
            </a:pPr>
            <a:r>
              <a:rPr lang="es-ES" sz="1600" b="0" strike="noStrike" spc="-1" dirty="0">
                <a:solidFill>
                  <a:srgbClr val="1C1C1C"/>
                </a:solidFill>
                <a:latin typeface="Oswald"/>
                <a:ea typeface="Oswald"/>
              </a:rPr>
              <a:t>R/</a:t>
            </a:r>
            <a:endParaRPr lang="es-ES" sz="1600" b="0" strike="noStrike" spc="-1" dirty="0">
              <a:latin typeface="Arial"/>
            </a:endParaRPr>
          </a:p>
          <a:p>
            <a:pPr marL="285750" indent="-285750">
              <a:lnSpc>
                <a:spcPct val="115000"/>
              </a:lnSpc>
              <a:spcAft>
                <a:spcPts val="1199"/>
              </a:spcAft>
              <a:buFont typeface="Arial" panose="020B0604020202020204" pitchFamily="34" charset="0"/>
              <a:buChar char="•"/>
            </a:pPr>
            <a:r>
              <a:rPr lang="es-ES" sz="1600" b="0" strike="noStrike" spc="-1" dirty="0">
                <a:solidFill>
                  <a:srgbClr val="595959"/>
                </a:solidFill>
                <a:latin typeface="Oswald"/>
                <a:ea typeface="Oswald"/>
              </a:rPr>
              <a:t>Se expone una API HTTP a la cual pueden publicarse los datos de los sensores, </a:t>
            </a:r>
            <a:r>
              <a:rPr lang="es-ES" sz="1600" b="0" strike="noStrike" spc="-1" dirty="0" err="1">
                <a:solidFill>
                  <a:srgbClr val="595959"/>
                </a:solidFill>
                <a:latin typeface="Oswald"/>
                <a:ea typeface="Oswald"/>
              </a:rPr>
              <a:t>streams</a:t>
            </a:r>
            <a:r>
              <a:rPr lang="es-ES" sz="1600" b="0" strike="noStrike" spc="-1" dirty="0">
                <a:solidFill>
                  <a:srgbClr val="595959"/>
                </a:solidFill>
                <a:latin typeface="Oswald"/>
                <a:ea typeface="Oswald"/>
              </a:rPr>
              <a:t>, asuntos y observaciones en formato JSON, de tal forma que se puede introducir cualquier tipo de datos a la plataforma.</a:t>
            </a:r>
          </a:p>
          <a:p>
            <a:pPr marL="285750" indent="-285750">
              <a:lnSpc>
                <a:spcPct val="115000"/>
              </a:lnSpc>
              <a:spcAft>
                <a:spcPts val="1199"/>
              </a:spcAft>
              <a:buFont typeface="Arial" panose="020B0604020202020204" pitchFamily="34" charset="0"/>
              <a:buChar char="•"/>
            </a:pPr>
            <a:r>
              <a:rPr lang="es-ES" sz="1600" spc="-1" dirty="0">
                <a:solidFill>
                  <a:srgbClr val="595959"/>
                </a:solidFill>
                <a:latin typeface="Oswald"/>
              </a:rPr>
              <a:t>Se propone implementar los demás componentes estableciendo un protocolo similar para la comunicación y el procesamiento de los datos.</a:t>
            </a:r>
            <a:endParaRPr lang="es-ES" sz="1600" b="0" strike="noStrike" spc="-1" dirty="0">
              <a:latin typeface="Arial"/>
            </a:endParaRPr>
          </a:p>
          <a:p>
            <a:pPr marL="285750" indent="-285750">
              <a:lnSpc>
                <a:spcPct val="115000"/>
              </a:lnSpc>
              <a:spcAft>
                <a:spcPts val="1199"/>
              </a:spcAft>
              <a:buFont typeface="Arial" panose="020B0604020202020204" pitchFamily="34" charset="0"/>
              <a:buChar char="•"/>
            </a:pPr>
            <a:endParaRPr lang="es-ES" sz="1600" b="0" strike="noStrike" spc="-1" dirty="0">
              <a:solidFill>
                <a:srgbClr val="595959"/>
              </a:solidFill>
              <a:latin typeface="Oswald"/>
              <a:ea typeface="Oswald"/>
            </a:endParaRPr>
          </a:p>
          <a:p>
            <a:pPr marL="285750" indent="-285750">
              <a:lnSpc>
                <a:spcPct val="115000"/>
              </a:lnSpc>
              <a:spcAft>
                <a:spcPts val="1199"/>
              </a:spcAft>
              <a:buFont typeface="Arial" panose="020B0604020202020204" pitchFamily="34" charset="0"/>
              <a:buChar char="•"/>
            </a:pPr>
            <a:endParaRPr lang="es-ES" sz="1600" b="0" strike="noStrike" spc="-1" dirty="0">
              <a:latin typeface="Arial"/>
            </a:endParaRPr>
          </a:p>
          <a:p>
            <a:pPr>
              <a:lnSpc>
                <a:spcPct val="115000"/>
              </a:lnSpc>
              <a:spcAft>
                <a:spcPts val="1199"/>
              </a:spcAft>
            </a:pPr>
            <a:endParaRPr lang="es-ES" sz="1600" b="0" strike="noStrike" spc="-1" dirty="0">
              <a:latin typeface="Arial"/>
            </a:endParaRPr>
          </a:p>
          <a:p>
            <a:pPr>
              <a:lnSpc>
                <a:spcPct val="115000"/>
              </a:lnSpc>
              <a:spcAft>
                <a:spcPts val="1199"/>
              </a:spcAft>
            </a:pPr>
            <a:endParaRPr lang="es-ES" sz="1600" b="0" strike="noStrike" spc="-1" dirty="0">
              <a:latin typeface="Arial"/>
            </a:endParaRPr>
          </a:p>
          <a:p>
            <a:pPr>
              <a:lnSpc>
                <a:spcPct val="115000"/>
              </a:lnSpc>
              <a:spcAft>
                <a:spcPts val="1199"/>
              </a:spcAft>
            </a:pPr>
            <a:endParaRPr lang="es-ES" sz="16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Imagen 107"/>
          <p:cNvPicPr/>
          <p:nvPr/>
        </p:nvPicPr>
        <p:blipFill>
          <a:blip r:embed="rId2"/>
          <a:stretch/>
        </p:blipFill>
        <p:spPr>
          <a:xfrm>
            <a:off x="2646000" y="257108"/>
            <a:ext cx="6249374" cy="4629283"/>
          </a:xfrm>
          <a:prstGeom prst="rect">
            <a:avLst/>
          </a:prstGeom>
          <a:ln w="0">
            <a:noFill/>
          </a:ln>
        </p:spPr>
      </p:pic>
      <p:sp>
        <p:nvSpPr>
          <p:cNvPr id="109" name="CustomShape 1"/>
          <p:cNvSpPr/>
          <p:nvPr/>
        </p:nvSpPr>
        <p:spPr>
          <a:xfrm>
            <a:off x="360000" y="328320"/>
            <a:ext cx="3059280" cy="148255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rmAutofit/>
          </a:bodyPr>
          <a:lstStyle/>
          <a:p>
            <a:pPr>
              <a:lnSpc>
                <a:spcPct val="107000"/>
              </a:lnSpc>
              <a:spcAft>
                <a:spcPts val="799"/>
              </a:spcAft>
              <a:tabLst>
                <a:tab pos="0" algn="l"/>
              </a:tabLst>
            </a:pPr>
            <a:r>
              <a:rPr lang="es-ES" sz="2500" b="0" strike="noStrike" spc="-1">
                <a:solidFill>
                  <a:srgbClr val="000000"/>
                </a:solidFill>
                <a:latin typeface="Oswald"/>
                <a:ea typeface="Oswald"/>
              </a:rPr>
              <a:t>Generalización de los Tipos de Datos en la Plataforma </a:t>
            </a:r>
            <a:endParaRPr lang="es-ES" sz="2500" b="0" strike="noStrike" spc="-1">
              <a:latin typeface="Arial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9D2B192A-27EC-29B9-D550-17D013ED480A}"/>
              </a:ext>
            </a:extLst>
          </p:cNvPr>
          <p:cNvSpPr txBox="1"/>
          <p:nvPr/>
        </p:nvSpPr>
        <p:spPr>
          <a:xfrm>
            <a:off x="117953" y="1773333"/>
            <a:ext cx="2528047" cy="31842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15000"/>
              </a:lnSpc>
              <a:spcAft>
                <a:spcPts val="1199"/>
              </a:spcAft>
              <a:buFont typeface="Arial" panose="020B0604020202020204" pitchFamily="34" charset="0"/>
              <a:buChar char="•"/>
            </a:pPr>
            <a:r>
              <a:rPr lang="es-ES" sz="1600" b="0" strike="noStrike" spc="-1" dirty="0">
                <a:solidFill>
                  <a:srgbClr val="595959"/>
                </a:solidFill>
                <a:latin typeface="Oswald"/>
                <a:ea typeface="Oswald"/>
              </a:rPr>
              <a:t>Se ha implementado la interfaz </a:t>
            </a:r>
            <a:r>
              <a:rPr lang="es-ES" sz="1600" b="0" strike="noStrike" spc="-1" dirty="0" err="1">
                <a:latin typeface="Oswald"/>
                <a:ea typeface="Oswald"/>
              </a:rPr>
              <a:t>ObservationData</a:t>
            </a:r>
            <a:r>
              <a:rPr lang="es-ES" sz="1600" b="0" strike="noStrike" spc="-1" dirty="0">
                <a:solidFill>
                  <a:srgbClr val="595959"/>
                </a:solidFill>
                <a:latin typeface="Oswald"/>
                <a:ea typeface="Oswald"/>
              </a:rPr>
              <a:t>, que define el comportamiento de los tipos de datos de las observaciones. Varias clases implementan dicha interfaz: </a:t>
            </a:r>
            <a:r>
              <a:rPr lang="es-ES" sz="1600" b="0" strike="noStrike" spc="-1" dirty="0" err="1">
                <a:latin typeface="Oswald"/>
                <a:ea typeface="Oswald"/>
              </a:rPr>
              <a:t>DoubleObsevationData</a:t>
            </a:r>
            <a:r>
              <a:rPr lang="es-ES" sz="1600" b="0" strike="noStrike" spc="-1" dirty="0">
                <a:solidFill>
                  <a:srgbClr val="595959"/>
                </a:solidFill>
                <a:latin typeface="Oswald"/>
                <a:ea typeface="Oswald"/>
              </a:rPr>
              <a:t>, </a:t>
            </a:r>
            <a:r>
              <a:rPr lang="es-ES" sz="1600" b="0" strike="noStrike" spc="-1" dirty="0" err="1">
                <a:latin typeface="Oswald"/>
                <a:ea typeface="Oswald"/>
              </a:rPr>
              <a:t>IntegerObservationData</a:t>
            </a:r>
            <a:r>
              <a:rPr lang="es-ES" sz="1600" b="0" strike="noStrike" spc="-1" dirty="0">
                <a:solidFill>
                  <a:srgbClr val="595959"/>
                </a:solidFill>
                <a:latin typeface="Oswald"/>
                <a:ea typeface="Oswald"/>
              </a:rPr>
              <a:t> y </a:t>
            </a:r>
            <a:r>
              <a:rPr lang="es-ES" sz="1600" b="0" strike="noStrike" spc="-1" dirty="0" err="1">
                <a:latin typeface="Oswald"/>
                <a:ea typeface="Oswald"/>
              </a:rPr>
              <a:t>EnumObservationData</a:t>
            </a:r>
            <a:r>
              <a:rPr lang="es-ES" sz="1600" b="0" strike="noStrike" spc="-1" dirty="0">
                <a:solidFill>
                  <a:srgbClr val="595959"/>
                </a:solidFill>
                <a:latin typeface="Oswald"/>
                <a:ea typeface="Oswald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484019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360000" y="328320"/>
            <a:ext cx="8518320" cy="570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rmAutofit/>
          </a:bodyPr>
          <a:lstStyle/>
          <a:p>
            <a:pPr>
              <a:lnSpc>
                <a:spcPct val="107000"/>
              </a:lnSpc>
              <a:spcAft>
                <a:spcPts val="799"/>
              </a:spcAft>
              <a:tabLst>
                <a:tab pos="0" algn="l"/>
              </a:tabLst>
            </a:pPr>
            <a:r>
              <a:rPr lang="es-ES" sz="2400" b="0" strike="noStrike" spc="-1" dirty="0">
                <a:solidFill>
                  <a:srgbClr val="000000"/>
                </a:solidFill>
                <a:latin typeface="Oswald"/>
                <a:ea typeface="Oswald"/>
              </a:rPr>
              <a:t>Pregunta 2</a:t>
            </a:r>
            <a:endParaRPr lang="es-ES" sz="2400" b="0" strike="noStrike" spc="-1" dirty="0">
              <a:latin typeface="Arial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360000" y="898920"/>
            <a:ext cx="8518320" cy="3027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rmAutofit fontScale="93500" lnSpcReduction="10000"/>
          </a:bodyPr>
          <a:lstStyle/>
          <a:p>
            <a:pPr>
              <a:lnSpc>
                <a:spcPct val="115000"/>
              </a:lnSpc>
              <a:spcAft>
                <a:spcPts val="1199"/>
              </a:spcAft>
            </a:pPr>
            <a:r>
              <a:rPr lang="es-ES" sz="1600" b="0" strike="noStrike" spc="-1" dirty="0">
                <a:solidFill>
                  <a:srgbClr val="595959"/>
                </a:solidFill>
                <a:latin typeface="Oswald"/>
                <a:ea typeface="Oswald"/>
              </a:rPr>
              <a:t>En el documento se menciona que una desventaja de Apache Kafka frente a </a:t>
            </a:r>
            <a:r>
              <a:rPr lang="es-ES" sz="1600" b="0" strike="noStrike" spc="-1" dirty="0" err="1">
                <a:solidFill>
                  <a:srgbClr val="595959"/>
                </a:solidFill>
                <a:latin typeface="Oswald"/>
                <a:ea typeface="Oswald"/>
              </a:rPr>
              <a:t>Redis</a:t>
            </a:r>
            <a:r>
              <a:rPr lang="es-ES" sz="1600" b="0" strike="noStrike" spc="-1" dirty="0">
                <a:solidFill>
                  <a:srgbClr val="595959"/>
                </a:solidFill>
                <a:latin typeface="Oswald"/>
                <a:ea typeface="Oswald"/>
              </a:rPr>
              <a:t> es su lentitud. Sin embargo, el sistema propuesto debe estar preparado para soportar un volumen de datos de grandes dimensiones. No incide esto en su rendimiento. ¿Se realizaron pruebas?</a:t>
            </a:r>
            <a:endParaRPr lang="es-ES" sz="1600" b="0" strike="noStrike" spc="-1" dirty="0">
              <a:latin typeface="Arial"/>
            </a:endParaRPr>
          </a:p>
          <a:p>
            <a:pPr>
              <a:lnSpc>
                <a:spcPct val="115000"/>
              </a:lnSpc>
              <a:spcAft>
                <a:spcPts val="1199"/>
              </a:spcAft>
            </a:pPr>
            <a:endParaRPr lang="es-ES" sz="1600" b="0" strike="noStrike" spc="-1" dirty="0">
              <a:latin typeface="Arial"/>
            </a:endParaRPr>
          </a:p>
          <a:p>
            <a:pPr>
              <a:lnSpc>
                <a:spcPct val="115000"/>
              </a:lnSpc>
              <a:spcAft>
                <a:spcPts val="1199"/>
              </a:spcAft>
            </a:pPr>
            <a:r>
              <a:rPr lang="es-ES" sz="1600" b="0" strike="noStrike" spc="-1" dirty="0">
                <a:solidFill>
                  <a:srgbClr val="1C1C1C"/>
                </a:solidFill>
                <a:latin typeface="Oswald"/>
                <a:ea typeface="Oswald"/>
              </a:rPr>
              <a:t>R/</a:t>
            </a:r>
            <a:r>
              <a:rPr lang="es-ES" sz="1600" b="0" strike="noStrike" spc="-1" dirty="0">
                <a:solidFill>
                  <a:srgbClr val="595959"/>
                </a:solidFill>
                <a:latin typeface="Oswald"/>
                <a:ea typeface="Oswald"/>
              </a:rPr>
              <a:t> El uso de Apache Kafka está motivado principalmente por la falta de escalabilidad de un bróker que use </a:t>
            </a:r>
            <a:r>
              <a:rPr lang="es-ES" sz="1600" b="0" strike="noStrike" spc="-1" dirty="0" err="1">
                <a:solidFill>
                  <a:srgbClr val="595959"/>
                </a:solidFill>
                <a:latin typeface="Oswald"/>
                <a:ea typeface="Oswald"/>
              </a:rPr>
              <a:t>Redis</a:t>
            </a:r>
            <a:r>
              <a:rPr lang="es-ES" sz="1600" b="0" strike="noStrike" spc="-1" dirty="0">
                <a:solidFill>
                  <a:srgbClr val="595959"/>
                </a:solidFill>
                <a:latin typeface="Oswald"/>
                <a:ea typeface="Oswald"/>
              </a:rPr>
              <a:t>. Kafka está diseñado para manejar grandes volúmenes de datos con mayor tolerancia a los fallos, mientras que </a:t>
            </a:r>
            <a:r>
              <a:rPr lang="es-ES" sz="1600" b="0" strike="noStrike" spc="-1" dirty="0" err="1">
                <a:solidFill>
                  <a:srgbClr val="595959"/>
                </a:solidFill>
                <a:latin typeface="Oswald"/>
                <a:ea typeface="Oswald"/>
              </a:rPr>
              <a:t>Redis</a:t>
            </a:r>
            <a:r>
              <a:rPr lang="es-ES" sz="1600" b="0" strike="noStrike" spc="-1" dirty="0">
                <a:solidFill>
                  <a:srgbClr val="595959"/>
                </a:solidFill>
                <a:latin typeface="Oswald"/>
                <a:ea typeface="Oswald"/>
              </a:rPr>
              <a:t>, al cargar sus datos directamente a la memoria RAM de la computadora, no resulta tan fiable en este sentido.</a:t>
            </a:r>
            <a:endParaRPr lang="es-ES" sz="1600" b="0" strike="noStrike" spc="-1" dirty="0">
              <a:latin typeface="Arial"/>
            </a:endParaRPr>
          </a:p>
          <a:p>
            <a:pPr>
              <a:lnSpc>
                <a:spcPct val="115000"/>
              </a:lnSpc>
              <a:spcAft>
                <a:spcPts val="1199"/>
              </a:spcAft>
            </a:pPr>
            <a:r>
              <a:rPr lang="es-ES" sz="1600" b="0" strike="noStrike" spc="-1" dirty="0">
                <a:solidFill>
                  <a:srgbClr val="595959"/>
                </a:solidFill>
                <a:latin typeface="Oswald"/>
                <a:ea typeface="Oswald"/>
              </a:rPr>
              <a:t>La desventaja de Kafka, al ser ligeramente más lento, es un costo que se puede despreciar en favor de las ventajas que ofrece. </a:t>
            </a:r>
            <a:endParaRPr lang="es-ES" sz="1600" b="0" strike="noStrike" spc="-1" dirty="0">
              <a:latin typeface="Arial"/>
            </a:endParaRPr>
          </a:p>
          <a:p>
            <a:pPr>
              <a:lnSpc>
                <a:spcPct val="115000"/>
              </a:lnSpc>
              <a:spcAft>
                <a:spcPts val="1199"/>
              </a:spcAft>
            </a:pPr>
            <a:endParaRPr lang="es-ES" sz="1600" b="0" strike="noStrike" spc="-1" dirty="0">
              <a:latin typeface="Arial"/>
            </a:endParaRPr>
          </a:p>
          <a:p>
            <a:pPr>
              <a:lnSpc>
                <a:spcPct val="115000"/>
              </a:lnSpc>
              <a:spcAft>
                <a:spcPts val="1199"/>
              </a:spcAft>
            </a:pPr>
            <a:endParaRPr lang="es-ES" sz="16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496089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360000" y="328320"/>
            <a:ext cx="8518320" cy="570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rmAutofit fontScale="96000"/>
          </a:bodyPr>
          <a:lstStyle/>
          <a:p>
            <a:pPr>
              <a:lnSpc>
                <a:spcPct val="107000"/>
              </a:lnSpc>
              <a:spcAft>
                <a:spcPts val="799"/>
              </a:spcAft>
              <a:tabLst>
                <a:tab pos="0" algn="l"/>
              </a:tabLst>
            </a:pPr>
            <a:r>
              <a:rPr lang="es-ES" sz="2500" b="0" strike="noStrike" spc="-1">
                <a:solidFill>
                  <a:srgbClr val="000000"/>
                </a:solidFill>
                <a:latin typeface="Oswald"/>
                <a:ea typeface="Oswald"/>
              </a:rPr>
              <a:t>De Redis a Apache Kafka</a:t>
            </a:r>
            <a:endParaRPr lang="es-ES" sz="2500" b="0" strike="noStrike" spc="-1"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300600" y="931680"/>
            <a:ext cx="8518320" cy="3958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rmAutofit fontScale="91000" lnSpcReduction="10000"/>
          </a:bodyPr>
          <a:lstStyle/>
          <a:p>
            <a:pPr>
              <a:lnSpc>
                <a:spcPct val="115000"/>
              </a:lnSpc>
              <a:spcAft>
                <a:spcPts val="1199"/>
              </a:spcAft>
            </a:pPr>
            <a:r>
              <a:rPr lang="es-ES" sz="1800" b="0" strike="noStrike" spc="-1">
                <a:solidFill>
                  <a:srgbClr val="595959"/>
                </a:solidFill>
                <a:latin typeface="Oswald"/>
                <a:ea typeface="Oswald"/>
              </a:rPr>
              <a:t>Se propone sustituir el bróker basado en Redis, por uno basado en Apache Kafka. Entre las principales ventajas de este sistema de transmisión de mensajes están: </a:t>
            </a:r>
            <a:endParaRPr lang="es-ES" sz="1800" b="0" strike="noStrike" spc="-1">
              <a:latin typeface="Arial"/>
            </a:endParaRPr>
          </a:p>
          <a:p>
            <a:pPr marL="285840" indent="-283680">
              <a:lnSpc>
                <a:spcPct val="115000"/>
              </a:lnSpc>
              <a:spcAft>
                <a:spcPts val="1199"/>
              </a:spcAft>
              <a:buClr>
                <a:srgbClr val="595959"/>
              </a:buClr>
              <a:buFont typeface="Arial"/>
              <a:buChar char="●"/>
            </a:pPr>
            <a:r>
              <a:rPr lang="es-ES" sz="1800" b="0" strike="noStrike" spc="-1">
                <a:solidFill>
                  <a:srgbClr val="595959"/>
                </a:solidFill>
                <a:latin typeface="Oswald"/>
                <a:ea typeface="Oswald"/>
              </a:rPr>
              <a:t>Múltiples consumidores pueden procesar los datos al mismo tiempo, algo de lo que carece Redis.</a:t>
            </a:r>
            <a:endParaRPr lang="es-ES" sz="1800" b="0" strike="noStrike" spc="-1">
              <a:latin typeface="Arial"/>
            </a:endParaRPr>
          </a:p>
          <a:p>
            <a:pPr marL="285840" indent="-283680">
              <a:lnSpc>
                <a:spcPct val="115000"/>
              </a:lnSpc>
              <a:spcAft>
                <a:spcPts val="1199"/>
              </a:spcAft>
              <a:buClr>
                <a:srgbClr val="595959"/>
              </a:buClr>
              <a:buFont typeface="Arial"/>
              <a:buChar char="●"/>
            </a:pPr>
            <a:r>
              <a:rPr lang="es-ES" sz="1800" b="0" strike="noStrike" spc="-1">
                <a:solidFill>
                  <a:srgbClr val="595959"/>
                </a:solidFill>
                <a:latin typeface="Oswald"/>
                <a:ea typeface="Oswald"/>
              </a:rPr>
              <a:t>Permite procesar flujos de eventos a medida que se producen o de forma retrospectiva. </a:t>
            </a:r>
            <a:endParaRPr lang="es-ES" sz="1800" b="0" strike="noStrike" spc="-1">
              <a:latin typeface="Arial"/>
            </a:endParaRPr>
          </a:p>
          <a:p>
            <a:pPr marL="285840" indent="-283680">
              <a:lnSpc>
                <a:spcPct val="115000"/>
              </a:lnSpc>
              <a:spcAft>
                <a:spcPts val="1199"/>
              </a:spcAft>
              <a:buClr>
                <a:srgbClr val="595959"/>
              </a:buClr>
              <a:buFont typeface="Arial"/>
              <a:buChar char="●"/>
            </a:pPr>
            <a:r>
              <a:rPr lang="es-ES" sz="1800" b="0" strike="noStrike" spc="-1">
                <a:solidFill>
                  <a:srgbClr val="595959"/>
                </a:solidFill>
                <a:latin typeface="Oswald"/>
                <a:ea typeface="Oswald"/>
              </a:rPr>
              <a:t>Pensado para manejar grandes cantidades de datos con una mayor tolerancia a fallos. Permite utilizar tantos servidores como sea necesario y mantener hasta terabytes de datos durante un período de retención más largo que Redis.</a:t>
            </a:r>
            <a:endParaRPr lang="es-ES" sz="1800" b="0" strike="noStrike" spc="-1">
              <a:latin typeface="Arial"/>
            </a:endParaRPr>
          </a:p>
          <a:p>
            <a:pPr marL="285840" indent="-283680">
              <a:lnSpc>
                <a:spcPct val="115000"/>
              </a:lnSpc>
              <a:spcAft>
                <a:spcPts val="1199"/>
              </a:spcAft>
              <a:buClr>
                <a:srgbClr val="595959"/>
              </a:buClr>
              <a:buFont typeface="Arial"/>
              <a:buChar char="●"/>
            </a:pPr>
            <a:r>
              <a:rPr lang="es-ES" sz="1800" b="0" strike="noStrike" spc="-1">
                <a:solidFill>
                  <a:srgbClr val="595959"/>
                </a:solidFill>
                <a:latin typeface="Oswald"/>
                <a:ea typeface="Oswald"/>
              </a:rPr>
              <a:t>Su principal desventaja es su lentitud en comparación con Redis, debido a que guarda los mensajes incluso después de entregarlos.</a:t>
            </a:r>
            <a:endParaRPr lang="es-ES" sz="1800" b="0" strike="noStrike" spc="-1">
              <a:latin typeface="Arial"/>
            </a:endParaRPr>
          </a:p>
          <a:p>
            <a:pPr>
              <a:lnSpc>
                <a:spcPct val="115000"/>
              </a:lnSpc>
              <a:spcAft>
                <a:spcPts val="1199"/>
              </a:spcAft>
            </a:pPr>
            <a:r>
              <a:rPr lang="es-ES" sz="1800" b="0" strike="noStrike" spc="-1">
                <a:solidFill>
                  <a:srgbClr val="595959"/>
                </a:solidFill>
                <a:latin typeface="Oswald"/>
                <a:ea typeface="Oswald"/>
              </a:rPr>
              <a:t>En conclusión, se propone usar Kafka en busca de mayor escalabilidad, fiabilidad, alto rendimiento y tolerancia a fallos.</a:t>
            </a:r>
            <a:endParaRPr lang="es-ES" sz="1800" b="0" strike="noStrike" spc="-1">
              <a:latin typeface="Arial"/>
            </a:endParaRPr>
          </a:p>
          <a:p>
            <a:pPr>
              <a:lnSpc>
                <a:spcPct val="115000"/>
              </a:lnSpc>
              <a:spcAft>
                <a:spcPts val="1199"/>
              </a:spcAft>
            </a:pPr>
            <a:endParaRPr lang="es-ES" sz="1800" b="0" strike="noStrike" spc="-1">
              <a:latin typeface="Arial"/>
            </a:endParaRPr>
          </a:p>
          <a:p>
            <a:pPr>
              <a:lnSpc>
                <a:spcPct val="115000"/>
              </a:lnSpc>
              <a:spcAft>
                <a:spcPts val="1199"/>
              </a:spcAft>
            </a:pPr>
            <a:endParaRPr lang="es-E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360000" y="328320"/>
            <a:ext cx="8518320" cy="570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rmAutofit/>
          </a:bodyPr>
          <a:lstStyle/>
          <a:p>
            <a:pPr>
              <a:lnSpc>
                <a:spcPct val="107000"/>
              </a:lnSpc>
              <a:spcAft>
                <a:spcPts val="799"/>
              </a:spcAft>
              <a:tabLst>
                <a:tab pos="0" algn="l"/>
              </a:tabLst>
            </a:pPr>
            <a:r>
              <a:rPr lang="es-ES" sz="2400" b="0" strike="noStrike" spc="-1" dirty="0">
                <a:solidFill>
                  <a:srgbClr val="000000"/>
                </a:solidFill>
                <a:latin typeface="Oswald"/>
                <a:ea typeface="Oswald"/>
              </a:rPr>
              <a:t>Pregunta 3</a:t>
            </a:r>
            <a:endParaRPr lang="es-ES" sz="2400" b="0" strike="noStrike" spc="-1" dirty="0">
              <a:latin typeface="Arial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360000" y="898919"/>
            <a:ext cx="8518320" cy="385237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rmAutofit fontScale="86000" lnSpcReduction="20000"/>
          </a:bodyPr>
          <a:lstStyle/>
          <a:p>
            <a:pPr>
              <a:lnSpc>
                <a:spcPct val="115000"/>
              </a:lnSpc>
              <a:spcAft>
                <a:spcPts val="1199"/>
              </a:spcAft>
            </a:pPr>
            <a:r>
              <a:rPr lang="es-ES" sz="1600" b="0" strike="noStrike" spc="-1" dirty="0">
                <a:solidFill>
                  <a:srgbClr val="595959"/>
                </a:solidFill>
                <a:latin typeface="Oswald"/>
                <a:ea typeface="Oswald"/>
              </a:rPr>
              <a:t>En las pruebas de rendimiento solo se muestran los recursos empleados, no así los tiempos de respuesta. Incluya en las mismas los tiempos de respuesta del sistema.</a:t>
            </a:r>
            <a:endParaRPr lang="es-ES" sz="1600" b="0" strike="noStrike" spc="-1" dirty="0">
              <a:latin typeface="Arial"/>
            </a:endParaRPr>
          </a:p>
          <a:p>
            <a:pPr>
              <a:lnSpc>
                <a:spcPct val="115000"/>
              </a:lnSpc>
              <a:spcAft>
                <a:spcPts val="1199"/>
              </a:spcAft>
            </a:pPr>
            <a:endParaRPr lang="es-ES" sz="1600" b="0" strike="noStrike" spc="-1" dirty="0">
              <a:latin typeface="Arial"/>
            </a:endParaRPr>
          </a:p>
          <a:p>
            <a:pPr>
              <a:lnSpc>
                <a:spcPct val="115000"/>
              </a:lnSpc>
              <a:spcAft>
                <a:spcPts val="1199"/>
              </a:spcAft>
            </a:pPr>
            <a:r>
              <a:rPr lang="es-ES" sz="1600" b="0" strike="noStrike" spc="-1" dirty="0">
                <a:solidFill>
                  <a:srgbClr val="1C1C1C"/>
                </a:solidFill>
                <a:latin typeface="Oswald"/>
                <a:ea typeface="Oswald"/>
              </a:rPr>
              <a:t>R/</a:t>
            </a:r>
            <a:r>
              <a:rPr lang="es-ES" sz="1600" b="0" strike="noStrike" spc="-1" dirty="0">
                <a:solidFill>
                  <a:srgbClr val="595959"/>
                </a:solidFill>
                <a:latin typeface="Oswald"/>
                <a:ea typeface="Oswald"/>
              </a:rPr>
              <a:t> Hemos modificado los scripts de las pruebas de rendimiento para calcular los tiempos de respuesta de la API HTTP del Componente Principal.</a:t>
            </a:r>
          </a:p>
          <a:p>
            <a:pPr>
              <a:lnSpc>
                <a:spcPct val="115000"/>
              </a:lnSpc>
              <a:spcAft>
                <a:spcPts val="1199"/>
              </a:spcAft>
            </a:pPr>
            <a:r>
              <a:rPr lang="es-ES" sz="1600" spc="-1" dirty="0">
                <a:solidFill>
                  <a:srgbClr val="595959"/>
                </a:solidFill>
                <a:latin typeface="Oswald"/>
              </a:rPr>
              <a:t>Los resultados fueron:</a:t>
            </a:r>
          </a:p>
          <a:p>
            <a:pPr marL="285750" indent="-285750">
              <a:lnSpc>
                <a:spcPct val="115000"/>
              </a:lnSpc>
              <a:spcAft>
                <a:spcPts val="1199"/>
              </a:spcAft>
              <a:buFont typeface="Arial" panose="020B0604020202020204" pitchFamily="34" charset="0"/>
              <a:buChar char="•"/>
            </a:pPr>
            <a:r>
              <a:rPr lang="es-ES" sz="1600" b="0" strike="noStrike" spc="-1" dirty="0">
                <a:solidFill>
                  <a:srgbClr val="595959"/>
                </a:solidFill>
                <a:latin typeface="Oswald"/>
              </a:rPr>
              <a:t>El máximo tiempo de respuesta de una petición a la API, la cual crea un asunto es </a:t>
            </a:r>
            <a:r>
              <a:rPr lang="es-ES" sz="1600" b="0" strike="noStrike" spc="-1" dirty="0">
                <a:solidFill>
                  <a:srgbClr val="595959"/>
                </a:solidFill>
                <a:latin typeface="Oswald"/>
                <a:ea typeface="Oswald"/>
              </a:rPr>
              <a:t>0.031 segundos.</a:t>
            </a:r>
          </a:p>
          <a:p>
            <a:pPr marL="285750" indent="-285750">
              <a:lnSpc>
                <a:spcPct val="115000"/>
              </a:lnSpc>
              <a:spcAft>
                <a:spcPts val="1199"/>
              </a:spcAft>
              <a:buFont typeface="Arial" panose="020B0604020202020204" pitchFamily="34" charset="0"/>
              <a:buChar char="•"/>
            </a:pPr>
            <a:r>
              <a:rPr lang="es-ES" sz="1600" b="0" strike="noStrike" spc="-1" dirty="0">
                <a:solidFill>
                  <a:srgbClr val="595959"/>
                </a:solidFill>
                <a:latin typeface="Oswald"/>
              </a:rPr>
              <a:t>El máximo tiempo de respuesta de una petición a la API, la cual publica un sensor es </a:t>
            </a:r>
            <a:r>
              <a:rPr lang="es-ES" sz="1600" b="0" strike="noStrike" spc="-1" dirty="0">
                <a:solidFill>
                  <a:srgbClr val="595959"/>
                </a:solidFill>
                <a:latin typeface="Oswald"/>
                <a:ea typeface="Oswald"/>
              </a:rPr>
              <a:t>: 0.821 segundos.</a:t>
            </a:r>
          </a:p>
          <a:p>
            <a:pPr marL="285750" indent="-285750">
              <a:lnSpc>
                <a:spcPct val="115000"/>
              </a:lnSpc>
              <a:spcAft>
                <a:spcPts val="1199"/>
              </a:spcAft>
              <a:buFont typeface="Arial" panose="020B0604020202020204" pitchFamily="34" charset="0"/>
              <a:buChar char="•"/>
            </a:pPr>
            <a:r>
              <a:rPr lang="es-ES" sz="1600" b="0" strike="noStrike" spc="-1" dirty="0">
                <a:solidFill>
                  <a:srgbClr val="595959"/>
                </a:solidFill>
                <a:latin typeface="Oswald"/>
              </a:rPr>
              <a:t>El máximo tiempo de respuesta de una petición a la API, la cual publica un </a:t>
            </a:r>
            <a:r>
              <a:rPr lang="es-ES" sz="1600" b="0" strike="noStrike" spc="-1" dirty="0" err="1">
                <a:solidFill>
                  <a:srgbClr val="595959"/>
                </a:solidFill>
                <a:latin typeface="Oswald"/>
              </a:rPr>
              <a:t>stream</a:t>
            </a:r>
            <a:r>
              <a:rPr lang="es-ES" sz="1600" b="0" strike="noStrike" spc="-1" dirty="0">
                <a:solidFill>
                  <a:srgbClr val="595959"/>
                </a:solidFill>
                <a:latin typeface="Oswald"/>
                <a:ea typeface="Oswald"/>
              </a:rPr>
              <a:t>: 0.915 segundos.</a:t>
            </a:r>
          </a:p>
          <a:p>
            <a:pPr marL="285750" indent="-285750">
              <a:lnSpc>
                <a:spcPct val="115000"/>
              </a:lnSpc>
              <a:spcAft>
                <a:spcPts val="1199"/>
              </a:spcAft>
              <a:buFont typeface="Arial" panose="020B0604020202020204" pitchFamily="34" charset="0"/>
              <a:buChar char="•"/>
            </a:pPr>
            <a:endParaRPr lang="es-ES" sz="1600" spc="-1" dirty="0">
              <a:solidFill>
                <a:srgbClr val="595959"/>
              </a:solidFill>
              <a:latin typeface="Oswald"/>
              <a:ea typeface="Oswald"/>
            </a:endParaRPr>
          </a:p>
          <a:p>
            <a:pPr>
              <a:lnSpc>
                <a:spcPct val="115000"/>
              </a:lnSpc>
              <a:spcAft>
                <a:spcPts val="1199"/>
              </a:spcAft>
            </a:pPr>
            <a:r>
              <a:rPr lang="es-ES" sz="1600" b="0" strike="noStrike" spc="-1" dirty="0">
                <a:solidFill>
                  <a:srgbClr val="595959"/>
                </a:solidFill>
                <a:latin typeface="Oswald"/>
                <a:ea typeface="Oswald"/>
              </a:rPr>
              <a:t>Hay que destacar que todas las peticiones, que son aproximadamente 4340, se realizan a la vez.</a:t>
            </a:r>
          </a:p>
          <a:p>
            <a:pPr>
              <a:lnSpc>
                <a:spcPct val="115000"/>
              </a:lnSpc>
              <a:spcAft>
                <a:spcPts val="1199"/>
              </a:spcAft>
            </a:pPr>
            <a:endParaRPr lang="es-ES" sz="16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311760" y="836640"/>
            <a:ext cx="8518320" cy="570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rmAutofit fontScale="96000"/>
          </a:bodyPr>
          <a:lstStyle/>
          <a:p>
            <a:pPr>
              <a:lnSpc>
                <a:spcPct val="107000"/>
              </a:lnSpc>
              <a:spcAft>
                <a:spcPts val="799"/>
              </a:spcAft>
              <a:tabLst>
                <a:tab pos="0" algn="l"/>
              </a:tabLst>
            </a:pPr>
            <a:r>
              <a:rPr lang="es-ES" sz="2500" b="0" strike="noStrike" spc="-1">
                <a:solidFill>
                  <a:srgbClr val="000000"/>
                </a:solidFill>
                <a:latin typeface="Oswald"/>
                <a:ea typeface="Oswald"/>
              </a:rPr>
              <a:t>Objetivo General</a:t>
            </a:r>
            <a:endParaRPr lang="es-ES" sz="2500" b="0" strike="noStrike" spc="-1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311760" y="1791720"/>
            <a:ext cx="8518320" cy="1557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rmAutofit/>
          </a:bodyPr>
          <a:lstStyle/>
          <a:p>
            <a:pPr>
              <a:lnSpc>
                <a:spcPct val="107000"/>
              </a:lnSpc>
              <a:tabLst>
                <a:tab pos="0" algn="l"/>
              </a:tabLst>
            </a:pPr>
            <a:r>
              <a:rPr lang="es-ES" sz="1800" b="0" strike="noStrike" spc="-1" dirty="0">
                <a:solidFill>
                  <a:srgbClr val="595959"/>
                </a:solidFill>
                <a:latin typeface="Oswald"/>
                <a:ea typeface="Oswald"/>
              </a:rPr>
              <a:t>Desarrollar la Componente Principal de la plataforma ENIGMA, encargada del procesamiento de flujos de datos, con una arquitectura extensible y escalable.</a:t>
            </a:r>
            <a:endParaRPr lang="es-ES" sz="1800" b="0" strike="noStrike" spc="-1" dirty="0">
              <a:latin typeface="Arial"/>
            </a:endParaRPr>
          </a:p>
          <a:p>
            <a:pPr>
              <a:lnSpc>
                <a:spcPct val="107000"/>
              </a:lnSpc>
              <a:tabLst>
                <a:tab pos="0" algn="l"/>
              </a:tabLst>
            </a:pPr>
            <a:endParaRPr lang="es-ES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311760" y="1103400"/>
            <a:ext cx="8518320" cy="2050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>
            <a:normAutofit fontScale="86000" lnSpcReduction="10000"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s-ES" sz="5200" b="0" strike="noStrike" spc="-1">
                <a:solidFill>
                  <a:srgbClr val="000000"/>
                </a:solidFill>
                <a:latin typeface="Oswald"/>
                <a:ea typeface="Oswald"/>
              </a:rPr>
              <a:t>Implementación de la Componente Principal de la Plataforma ENIGMA</a:t>
            </a:r>
            <a:br/>
            <a:endParaRPr lang="es-ES" sz="5200" b="0" strike="noStrike" spc="-1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311760" y="3155760"/>
            <a:ext cx="8159040" cy="1581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rmAutofit fontScale="97000"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r>
              <a:rPr lang="es-ES" sz="2800" b="0" strike="noStrike" spc="-1" dirty="0">
                <a:solidFill>
                  <a:srgbClr val="434343"/>
                </a:solidFill>
                <a:latin typeface="Oswald"/>
                <a:ea typeface="Oswald"/>
              </a:rPr>
              <a:t>Autor:</a:t>
            </a:r>
            <a:r>
              <a:rPr lang="es-ES" sz="2800" b="0" strike="noStrike" spc="-1" dirty="0">
                <a:solidFill>
                  <a:srgbClr val="595959"/>
                </a:solidFill>
                <a:latin typeface="Oswald"/>
                <a:ea typeface="Oswald"/>
              </a:rPr>
              <a:t> Luis Enrique </a:t>
            </a:r>
            <a:r>
              <a:rPr lang="es-ES" sz="2800" b="0" strike="noStrike" spc="-1" dirty="0" err="1">
                <a:solidFill>
                  <a:srgbClr val="595959"/>
                </a:solidFill>
                <a:latin typeface="Oswald"/>
                <a:ea typeface="Oswald"/>
              </a:rPr>
              <a:t>Saborit</a:t>
            </a:r>
            <a:r>
              <a:rPr lang="es-ES" sz="2800" b="0" strike="noStrike" spc="-1" dirty="0">
                <a:solidFill>
                  <a:srgbClr val="595959"/>
                </a:solidFill>
                <a:latin typeface="Oswald"/>
                <a:ea typeface="Oswald"/>
              </a:rPr>
              <a:t> González</a:t>
            </a:r>
            <a:endParaRPr lang="es-ES" sz="2800" b="0" strike="noStrike" spc="-1" dirty="0">
              <a:latin typeface="Arial"/>
            </a:endParaRPr>
          </a:p>
          <a:p>
            <a:pPr algn="r">
              <a:lnSpc>
                <a:spcPct val="100000"/>
              </a:lnSpc>
              <a:tabLst>
                <a:tab pos="0" algn="l"/>
              </a:tabLst>
            </a:pPr>
            <a:r>
              <a:rPr lang="es-ES" sz="2800" b="0" strike="noStrike" spc="-1" dirty="0">
                <a:solidFill>
                  <a:srgbClr val="434343"/>
                </a:solidFill>
                <a:latin typeface="Oswald"/>
                <a:ea typeface="Oswald"/>
              </a:rPr>
              <a:t>Tutor:</a:t>
            </a:r>
            <a:r>
              <a:rPr lang="es-ES" sz="2800" b="0" strike="noStrike" spc="-1" dirty="0">
                <a:solidFill>
                  <a:srgbClr val="595959"/>
                </a:solidFill>
                <a:latin typeface="Oswald"/>
                <a:ea typeface="Oswald"/>
              </a:rPr>
              <a:t> </a:t>
            </a:r>
            <a:r>
              <a:rPr lang="es-ES" sz="2800" b="0" strike="noStrike" spc="-1" dirty="0" err="1">
                <a:solidFill>
                  <a:srgbClr val="595959"/>
                </a:solidFill>
                <a:latin typeface="Oswald"/>
                <a:ea typeface="Oswald"/>
              </a:rPr>
              <a:t>DrC</a:t>
            </a:r>
            <a:r>
              <a:rPr lang="es-ES" sz="2800" b="0" strike="noStrike" spc="-1" dirty="0">
                <a:solidFill>
                  <a:srgbClr val="595959"/>
                </a:solidFill>
                <a:latin typeface="Oswald"/>
                <a:ea typeface="Oswald"/>
              </a:rPr>
              <a:t>. Daniel Gálvez Lio</a:t>
            </a:r>
            <a:endParaRPr lang="es-ES" sz="2800" b="0" strike="noStrike" spc="-1" dirty="0">
              <a:latin typeface="Arial"/>
            </a:endParaRPr>
          </a:p>
          <a:p>
            <a:pPr algn="r">
              <a:lnSpc>
                <a:spcPct val="100000"/>
              </a:lnSpc>
              <a:tabLst>
                <a:tab pos="0" algn="l"/>
              </a:tabLst>
            </a:pPr>
            <a:r>
              <a:rPr lang="es-ES" sz="2800" b="0" strike="noStrike" spc="-1" dirty="0">
                <a:solidFill>
                  <a:srgbClr val="434343"/>
                </a:solidFill>
                <a:latin typeface="Oswald"/>
                <a:ea typeface="Oswald"/>
              </a:rPr>
              <a:t>Tutor:</a:t>
            </a:r>
            <a:r>
              <a:rPr lang="es-ES" sz="2800" b="0" strike="noStrike" spc="-1" dirty="0">
                <a:solidFill>
                  <a:srgbClr val="595959"/>
                </a:solidFill>
                <a:latin typeface="Oswald"/>
                <a:ea typeface="Oswald"/>
              </a:rPr>
              <a:t> </a:t>
            </a:r>
            <a:r>
              <a:rPr lang="es-ES" sz="2800" b="0" strike="noStrike" spc="-1" dirty="0" err="1">
                <a:solidFill>
                  <a:srgbClr val="595959"/>
                </a:solidFill>
                <a:latin typeface="Oswald"/>
                <a:ea typeface="Oswald"/>
              </a:rPr>
              <a:t>DrC</a:t>
            </a:r>
            <a:r>
              <a:rPr lang="es-ES" sz="2800" b="0" strike="noStrike" spc="-1" dirty="0">
                <a:solidFill>
                  <a:srgbClr val="595959"/>
                </a:solidFill>
                <a:latin typeface="Oswald"/>
                <a:ea typeface="Oswald"/>
              </a:rPr>
              <a:t>. </a:t>
            </a:r>
            <a:r>
              <a:rPr lang="es-ES" sz="2800" b="0" strike="noStrike" spc="-1" dirty="0" err="1">
                <a:solidFill>
                  <a:srgbClr val="595959"/>
                </a:solidFill>
                <a:latin typeface="Oswald"/>
                <a:ea typeface="Oswald"/>
              </a:rPr>
              <a:t>Amed</a:t>
            </a:r>
            <a:r>
              <a:rPr lang="es-ES" sz="2800" b="0" strike="noStrike" spc="-1" dirty="0">
                <a:solidFill>
                  <a:srgbClr val="595959"/>
                </a:solidFill>
                <a:latin typeface="Oswald"/>
                <a:ea typeface="Oswald"/>
              </a:rPr>
              <a:t> Abel Leiva Mederos</a:t>
            </a:r>
            <a:endParaRPr lang="es-ES" sz="2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70319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311760" y="864360"/>
            <a:ext cx="8518320" cy="570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rmAutofit fontScale="96000"/>
          </a:bodyPr>
          <a:lstStyle/>
          <a:p>
            <a:pPr>
              <a:lnSpc>
                <a:spcPct val="107000"/>
              </a:lnSpc>
              <a:spcAft>
                <a:spcPts val="799"/>
              </a:spcAft>
              <a:tabLst>
                <a:tab pos="0" algn="l"/>
              </a:tabLst>
            </a:pPr>
            <a:r>
              <a:rPr lang="es-ES" sz="2500" b="0" strike="noStrike" spc="-1">
                <a:solidFill>
                  <a:srgbClr val="000000"/>
                </a:solidFill>
                <a:latin typeface="Oswald"/>
                <a:ea typeface="Oswald"/>
              </a:rPr>
              <a:t>Objetivos específicos</a:t>
            </a:r>
            <a:endParaRPr lang="es-ES" sz="2500" b="0" strike="noStrike" spc="-1"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311760" y="1683720"/>
            <a:ext cx="8518320" cy="2340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rmAutofit/>
          </a:bodyPr>
          <a:lstStyle/>
          <a:p>
            <a:pPr marL="457200" indent="-340920">
              <a:lnSpc>
                <a:spcPct val="107000"/>
              </a:lnSpc>
              <a:buClr>
                <a:srgbClr val="666666"/>
              </a:buClr>
              <a:buFont typeface="Oswald"/>
              <a:buAutoNum type="arabicPeriod"/>
            </a:pPr>
            <a:r>
              <a:rPr lang="es-ES" sz="1800" b="0" strike="noStrike" spc="-1">
                <a:solidFill>
                  <a:srgbClr val="666666"/>
                </a:solidFill>
                <a:latin typeface="Oswald"/>
                <a:ea typeface="Oswald"/>
              </a:rPr>
              <a:t>Establecer los requisitos de diseño, los componentes y la arquitectura de la plataforma ENIGMA.</a:t>
            </a:r>
            <a:endParaRPr lang="es-ES" sz="1800" b="0" strike="noStrike" spc="-1">
              <a:latin typeface="Arial"/>
            </a:endParaRPr>
          </a:p>
          <a:p>
            <a:pPr marL="457200" indent="-340920">
              <a:lnSpc>
                <a:spcPct val="107000"/>
              </a:lnSpc>
              <a:buClr>
                <a:srgbClr val="666666"/>
              </a:buClr>
              <a:buFont typeface="Oswald"/>
              <a:buAutoNum type="arabicPeriod"/>
            </a:pPr>
            <a:r>
              <a:rPr lang="es-ES" sz="1800" b="0" strike="noStrike" spc="-1">
                <a:solidFill>
                  <a:srgbClr val="666666"/>
                </a:solidFill>
                <a:latin typeface="Oswald"/>
                <a:ea typeface="Oswald"/>
              </a:rPr>
              <a:t>Implementar el Componente Principal de la plataforma.</a:t>
            </a:r>
            <a:endParaRPr lang="es-ES" sz="1800" b="0" strike="noStrike" spc="-1">
              <a:latin typeface="Arial"/>
            </a:endParaRPr>
          </a:p>
          <a:p>
            <a:pPr marL="457200" indent="-340920">
              <a:lnSpc>
                <a:spcPct val="107000"/>
              </a:lnSpc>
              <a:buClr>
                <a:srgbClr val="666666"/>
              </a:buClr>
              <a:buFont typeface="Oswald"/>
              <a:buAutoNum type="arabicPeriod"/>
            </a:pPr>
            <a:r>
              <a:rPr lang="es-ES" sz="1800" b="0" strike="noStrike" spc="-1">
                <a:solidFill>
                  <a:srgbClr val="666666"/>
                </a:solidFill>
                <a:latin typeface="Oswald"/>
                <a:ea typeface="Oswald"/>
              </a:rPr>
              <a:t>Instanciar el componente desarrollado para un flujo particular.</a:t>
            </a:r>
            <a:endParaRPr lang="es-ES" sz="1800" b="0" strike="noStrike" spc="-1">
              <a:latin typeface="Arial"/>
            </a:endParaRPr>
          </a:p>
          <a:p>
            <a:pPr marL="457200" indent="-340920">
              <a:lnSpc>
                <a:spcPct val="107000"/>
              </a:lnSpc>
              <a:buClr>
                <a:srgbClr val="666666"/>
              </a:buClr>
              <a:buFont typeface="Oswald"/>
              <a:buAutoNum type="arabicPeriod"/>
            </a:pPr>
            <a:r>
              <a:rPr lang="es-ES" sz="1800" b="0" strike="noStrike" spc="-1">
                <a:solidFill>
                  <a:srgbClr val="666666"/>
                </a:solidFill>
                <a:latin typeface="Oswald"/>
                <a:ea typeface="Oswald"/>
              </a:rPr>
              <a:t>Evaluar el componente desarrollado.</a:t>
            </a:r>
            <a:endParaRPr lang="es-ES" sz="1800" b="0" strike="noStrike" spc="-1">
              <a:latin typeface="Arial"/>
            </a:endParaRPr>
          </a:p>
          <a:p>
            <a:pPr>
              <a:lnSpc>
                <a:spcPct val="107000"/>
              </a:lnSpc>
            </a:pPr>
            <a:endParaRPr lang="es-ES" sz="18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799"/>
              </a:spcBef>
              <a:spcAft>
                <a:spcPts val="1199"/>
              </a:spcAft>
              <a:tabLst>
                <a:tab pos="0" algn="l"/>
              </a:tabLst>
            </a:pPr>
            <a:endParaRPr lang="es-E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599400" y="340560"/>
            <a:ext cx="7942680" cy="66305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rmAutofit fontScale="85000" lnSpcReduction="10000"/>
          </a:bodyPr>
          <a:lstStyle/>
          <a:p>
            <a:pPr>
              <a:lnSpc>
                <a:spcPct val="107000"/>
              </a:lnSpc>
              <a:spcAft>
                <a:spcPts val="799"/>
              </a:spcAft>
            </a:pPr>
            <a:r>
              <a:rPr lang="es-ES" sz="2500" b="0" strike="noStrike" spc="-1" dirty="0" err="1">
                <a:solidFill>
                  <a:srgbClr val="000000"/>
                </a:solidFill>
                <a:latin typeface="Oswald"/>
                <a:ea typeface="Arial"/>
              </a:rPr>
              <a:t>Traffic</a:t>
            </a:r>
            <a:r>
              <a:rPr lang="es-ES" sz="2500" b="0" strike="noStrike" spc="-1" dirty="0">
                <a:solidFill>
                  <a:srgbClr val="000000"/>
                </a:solidFill>
                <a:latin typeface="Oswald"/>
                <a:ea typeface="Arial"/>
              </a:rPr>
              <a:t>, un sistema para la detección de eventos de tráfico basado en ontologías</a:t>
            </a:r>
            <a:r>
              <a:rPr lang="es-ES" sz="2500" b="0" strike="noStrike" spc="-1" dirty="0">
                <a:solidFill>
                  <a:srgbClr val="000000"/>
                </a:solidFill>
                <a:latin typeface="Oswald"/>
                <a:ea typeface="Oswald"/>
              </a:rPr>
              <a:t> </a:t>
            </a:r>
            <a:endParaRPr lang="es-ES" sz="2500" b="0" strike="noStrike" spc="-1" dirty="0">
              <a:latin typeface="Arial"/>
            </a:endParaRPr>
          </a:p>
        </p:txBody>
      </p:sp>
      <p:pic>
        <p:nvPicPr>
          <p:cNvPr id="83" name="Picture 1"/>
          <p:cNvPicPr/>
          <p:nvPr/>
        </p:nvPicPr>
        <p:blipFill>
          <a:blip r:embed="rId2"/>
          <a:stretch/>
        </p:blipFill>
        <p:spPr>
          <a:xfrm>
            <a:off x="700560" y="912960"/>
            <a:ext cx="7841520" cy="38134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311760" y="362520"/>
            <a:ext cx="8518320" cy="671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2500" b="0" strike="noStrike" spc="-1">
                <a:solidFill>
                  <a:srgbClr val="000000"/>
                </a:solidFill>
                <a:latin typeface="Oswald"/>
                <a:ea typeface="Oswald"/>
              </a:rPr>
              <a:t>Traffic: Valoración del Diseño</a:t>
            </a:r>
            <a:endParaRPr lang="es-ES" sz="2500" b="0" strike="noStrike" spc="-1"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311760" y="1239480"/>
            <a:ext cx="8518320" cy="3709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rmAutofit fontScale="96000"/>
          </a:bodyPr>
          <a:lstStyle/>
          <a:p>
            <a:pPr marL="285840" indent="-283680">
              <a:lnSpc>
                <a:spcPct val="115000"/>
              </a:lnSpc>
              <a:spcAft>
                <a:spcPts val="1199"/>
              </a:spcAft>
              <a:buClr>
                <a:srgbClr val="595959"/>
              </a:buClr>
              <a:buFont typeface="Arial"/>
              <a:buChar char="●"/>
            </a:pPr>
            <a:r>
              <a:rPr lang="es-ES" sz="1800" b="0" strike="noStrike" spc="-1">
                <a:solidFill>
                  <a:srgbClr val="595959"/>
                </a:solidFill>
                <a:latin typeface="Oswald"/>
                <a:ea typeface="Oswald"/>
              </a:rPr>
              <a:t>Es un sistema para el procesamiento de los datos de sensores ubicados en la ciudad de Bruselas, en Bélgica. </a:t>
            </a:r>
            <a:endParaRPr lang="es-ES" sz="1800" b="0" strike="noStrike" spc="-1">
              <a:latin typeface="Arial"/>
            </a:endParaRPr>
          </a:p>
          <a:p>
            <a:pPr marL="285840" indent="-283680">
              <a:lnSpc>
                <a:spcPct val="115000"/>
              </a:lnSpc>
              <a:spcAft>
                <a:spcPts val="1199"/>
              </a:spcAft>
              <a:buClr>
                <a:srgbClr val="595959"/>
              </a:buClr>
              <a:buFont typeface="Arial"/>
              <a:buChar char="●"/>
            </a:pPr>
            <a:r>
              <a:rPr lang="es-ES" sz="1800" b="0" strike="noStrike" spc="-1">
                <a:solidFill>
                  <a:srgbClr val="595959"/>
                </a:solidFill>
                <a:latin typeface="Oswald"/>
                <a:ea typeface="Oswald"/>
              </a:rPr>
              <a:t>El sistema es flexible y se puede adaptar a otras fuentes de datos, pero es necesario modificar el código fuente. </a:t>
            </a:r>
            <a:endParaRPr lang="es-ES" sz="1800" b="0" strike="noStrike" spc="-1">
              <a:latin typeface="Arial"/>
            </a:endParaRPr>
          </a:p>
          <a:p>
            <a:pPr marL="285840" indent="-283680">
              <a:lnSpc>
                <a:spcPct val="115000"/>
              </a:lnSpc>
              <a:spcAft>
                <a:spcPts val="1199"/>
              </a:spcAft>
              <a:buClr>
                <a:srgbClr val="595959"/>
              </a:buClr>
              <a:buFont typeface="Arial"/>
              <a:buChar char="●"/>
            </a:pPr>
            <a:r>
              <a:rPr lang="es-ES" sz="1800" b="0" strike="noStrike" spc="-1">
                <a:solidFill>
                  <a:srgbClr val="595959"/>
                </a:solidFill>
                <a:latin typeface="Oswald"/>
                <a:ea typeface="Oswald"/>
              </a:rPr>
              <a:t>No es capaz de manejar varias fuentes de datos a la vez. </a:t>
            </a:r>
            <a:endParaRPr lang="es-ES" sz="1800" b="0" strike="noStrike" spc="-1">
              <a:latin typeface="Arial"/>
            </a:endParaRPr>
          </a:p>
          <a:p>
            <a:pPr marL="285840" indent="-283680">
              <a:lnSpc>
                <a:spcPct val="115000"/>
              </a:lnSpc>
              <a:spcAft>
                <a:spcPts val="1199"/>
              </a:spcAft>
              <a:buClr>
                <a:srgbClr val="595959"/>
              </a:buClr>
              <a:buFont typeface="Arial"/>
              <a:buChar char="●"/>
            </a:pPr>
            <a:r>
              <a:rPr lang="es-ES" sz="1800" b="0" strike="noStrike" spc="-1">
                <a:solidFill>
                  <a:srgbClr val="595959"/>
                </a:solidFill>
                <a:latin typeface="Oswald"/>
                <a:ea typeface="Oswald"/>
              </a:rPr>
              <a:t>Publica los eventos en una base de datos Redis.</a:t>
            </a:r>
            <a:endParaRPr lang="es-ES" sz="1800" b="0" strike="noStrike" spc="-1">
              <a:latin typeface="Arial"/>
            </a:endParaRPr>
          </a:p>
          <a:p>
            <a:pPr marL="285840" indent="-283680">
              <a:lnSpc>
                <a:spcPct val="115000"/>
              </a:lnSpc>
              <a:spcAft>
                <a:spcPts val="1199"/>
              </a:spcAft>
              <a:buClr>
                <a:srgbClr val="595959"/>
              </a:buClr>
              <a:buFont typeface="Arial"/>
              <a:buChar char="●"/>
            </a:pPr>
            <a:r>
              <a:rPr lang="es-ES" sz="1800" b="0" strike="noStrike" spc="-1">
                <a:solidFill>
                  <a:srgbClr val="595959"/>
                </a:solidFill>
                <a:latin typeface="Oswald"/>
                <a:ea typeface="Oswald"/>
              </a:rPr>
              <a:t>Posee una componente de analíticas </a:t>
            </a:r>
            <a:r>
              <a:rPr lang="es-ES" sz="1800" b="0" i="1" strike="noStrike" spc="-1">
                <a:solidFill>
                  <a:srgbClr val="595959"/>
                </a:solidFill>
                <a:latin typeface="Oswald"/>
                <a:ea typeface="Oswald"/>
              </a:rPr>
              <a:t>(</a:t>
            </a:r>
            <a:r>
              <a:rPr lang="es-ES" sz="1800" b="0" i="1" strike="noStrike" spc="-1">
                <a:solidFill>
                  <a:srgbClr val="595959"/>
                </a:solidFill>
                <a:latin typeface="Oswald"/>
                <a:ea typeface="Arial"/>
              </a:rPr>
              <a:t>Gaussian Mixture Models</a:t>
            </a:r>
            <a:r>
              <a:rPr lang="es-ES" sz="1800" b="0" i="1" strike="noStrike" spc="-1">
                <a:solidFill>
                  <a:srgbClr val="595959"/>
                </a:solidFill>
                <a:latin typeface="Oswald"/>
                <a:ea typeface="Oswald"/>
              </a:rPr>
              <a:t>)</a:t>
            </a:r>
            <a:r>
              <a:rPr lang="es-ES" sz="1800" b="0" strike="noStrike" spc="-1">
                <a:solidFill>
                  <a:srgbClr val="595959"/>
                </a:solidFill>
                <a:latin typeface="Oswald"/>
                <a:ea typeface="Oswald"/>
              </a:rPr>
              <a:t>.</a:t>
            </a:r>
            <a:endParaRPr lang="es-ES" sz="1800" b="0" strike="noStrike" spc="-1">
              <a:latin typeface="Arial"/>
            </a:endParaRPr>
          </a:p>
          <a:p>
            <a:pPr marL="285840" indent="-283680">
              <a:lnSpc>
                <a:spcPct val="115000"/>
              </a:lnSpc>
              <a:spcAft>
                <a:spcPts val="1199"/>
              </a:spcAft>
              <a:buClr>
                <a:srgbClr val="595959"/>
              </a:buClr>
              <a:buFont typeface="Arial"/>
              <a:buChar char="●"/>
            </a:pPr>
            <a:r>
              <a:rPr lang="es-ES" sz="1800" b="0" strike="noStrike" spc="-1">
                <a:solidFill>
                  <a:srgbClr val="595959"/>
                </a:solidFill>
                <a:latin typeface="Oswald"/>
                <a:ea typeface="Oswald"/>
              </a:rPr>
              <a:t>Se enriquece la información de los resultados registrándolos en un </a:t>
            </a:r>
            <a:r>
              <a:rPr lang="es-ES" sz="1800" b="0" i="1" strike="noStrike" spc="-1">
                <a:solidFill>
                  <a:srgbClr val="595959"/>
                </a:solidFill>
                <a:latin typeface="Oswald"/>
                <a:ea typeface="Oswald"/>
              </a:rPr>
              <a:t>triplestore</a:t>
            </a:r>
            <a:r>
              <a:rPr lang="es-ES" sz="1800" b="0" strike="noStrike" spc="-1">
                <a:solidFill>
                  <a:srgbClr val="595959"/>
                </a:solidFill>
                <a:latin typeface="Oswald"/>
                <a:ea typeface="Oswald"/>
              </a:rPr>
              <a:t>.</a:t>
            </a:r>
            <a:endParaRPr lang="es-ES" sz="1800" b="0" strike="noStrike" spc="-1">
              <a:latin typeface="Arial"/>
            </a:endParaRPr>
          </a:p>
          <a:p>
            <a:pPr>
              <a:lnSpc>
                <a:spcPct val="115000"/>
              </a:lnSpc>
              <a:spcAft>
                <a:spcPts val="1199"/>
              </a:spcAft>
            </a:pPr>
            <a:endParaRPr lang="es-ES" sz="1800" b="0" strike="noStrike" spc="-1">
              <a:latin typeface="Arial"/>
            </a:endParaRPr>
          </a:p>
          <a:p>
            <a:pPr>
              <a:lnSpc>
                <a:spcPct val="115000"/>
              </a:lnSpc>
              <a:spcAft>
                <a:spcPts val="1199"/>
              </a:spcAft>
            </a:pPr>
            <a:endParaRPr lang="es-ES" sz="1800" b="0" strike="noStrike" spc="-1">
              <a:latin typeface="Arial"/>
            </a:endParaRPr>
          </a:p>
          <a:p>
            <a:pPr>
              <a:lnSpc>
                <a:spcPct val="115000"/>
              </a:lnSpc>
              <a:spcAft>
                <a:spcPts val="1199"/>
              </a:spcAft>
            </a:pPr>
            <a:endParaRPr lang="es-ES" sz="1800" b="0" strike="noStrike" spc="-1">
              <a:latin typeface="Arial"/>
            </a:endParaRPr>
          </a:p>
          <a:p>
            <a:pPr>
              <a:lnSpc>
                <a:spcPct val="115000"/>
              </a:lnSpc>
              <a:spcAft>
                <a:spcPts val="1199"/>
              </a:spcAft>
            </a:pPr>
            <a:endParaRPr lang="es-E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4343400" y="2979000"/>
            <a:ext cx="4036680" cy="1591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r>
              <a:rPr lang="es-ES" sz="4000" b="0" strike="noStrike" spc="-1">
                <a:solidFill>
                  <a:srgbClr val="000000"/>
                </a:solidFill>
                <a:latin typeface="Oswald"/>
                <a:ea typeface="Arial"/>
              </a:rPr>
              <a:t>Dise</a:t>
            </a:r>
            <a:r>
              <a:rPr lang="es-ES" sz="4000" b="0" strike="noStrike" spc="-1">
                <a:solidFill>
                  <a:srgbClr val="000000"/>
                </a:solidFill>
                <a:latin typeface="Oswald"/>
                <a:ea typeface="Oswald"/>
              </a:rPr>
              <a:t>ño de la p</a:t>
            </a:r>
            <a:r>
              <a:rPr lang="es-ES" sz="4000" b="0" strike="noStrike" spc="-1">
                <a:solidFill>
                  <a:srgbClr val="000000"/>
                </a:solidFill>
                <a:latin typeface="Oswald"/>
                <a:ea typeface="Arial"/>
              </a:rPr>
              <a:t>lataforma ENIGMA</a:t>
            </a:r>
            <a:endParaRPr lang="es-ES" sz="4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556560" y="374040"/>
            <a:ext cx="7542360" cy="344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2400" b="0" strike="noStrike" spc="-1">
                <a:solidFill>
                  <a:srgbClr val="000000"/>
                </a:solidFill>
                <a:latin typeface="Oswald"/>
                <a:ea typeface="DejaVu Sans"/>
              </a:rPr>
              <a:t>Diagrama de Contexto de la plataforma ENIGMA</a:t>
            </a:r>
            <a:endParaRPr lang="es-ES" sz="2400" b="0" strike="noStrike" spc="-1">
              <a:latin typeface="Arial"/>
            </a:endParaRPr>
          </a:p>
        </p:txBody>
      </p:sp>
      <p:pic>
        <p:nvPicPr>
          <p:cNvPr id="88" name="Imagen 87"/>
          <p:cNvPicPr/>
          <p:nvPr/>
        </p:nvPicPr>
        <p:blipFill>
          <a:blip r:embed="rId2"/>
          <a:srcRect l="1966" t="15998" r="3543" b="7002"/>
          <a:stretch/>
        </p:blipFill>
        <p:spPr>
          <a:xfrm>
            <a:off x="360000" y="1080000"/>
            <a:ext cx="8311680" cy="38088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599400" y="340560"/>
            <a:ext cx="7942680" cy="570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rmAutofit fontScale="96000"/>
          </a:bodyPr>
          <a:lstStyle/>
          <a:p>
            <a:pPr>
              <a:lnSpc>
                <a:spcPct val="107000"/>
              </a:lnSpc>
              <a:spcAft>
                <a:spcPts val="799"/>
              </a:spcAft>
            </a:pPr>
            <a:r>
              <a:rPr lang="es-ES" sz="2500" b="0" strike="noStrike" spc="-1">
                <a:solidFill>
                  <a:srgbClr val="000000"/>
                </a:solidFill>
                <a:latin typeface="Oswald"/>
                <a:ea typeface="Arial"/>
              </a:rPr>
              <a:t>Dise</a:t>
            </a:r>
            <a:r>
              <a:rPr lang="es-ES" sz="2500" b="0" strike="noStrike" spc="-1">
                <a:solidFill>
                  <a:srgbClr val="000000"/>
                </a:solidFill>
                <a:latin typeface="Oswald"/>
                <a:ea typeface="Oswald"/>
              </a:rPr>
              <a:t>ño de los componentes de la p</a:t>
            </a:r>
            <a:r>
              <a:rPr lang="es-ES" sz="2500" b="0" strike="noStrike" spc="-1">
                <a:solidFill>
                  <a:srgbClr val="000000"/>
                </a:solidFill>
                <a:latin typeface="Oswald"/>
                <a:ea typeface="Arial"/>
              </a:rPr>
              <a:t>lataforma ENIGMA  </a:t>
            </a:r>
            <a:endParaRPr lang="es-ES" sz="2500" b="0" strike="noStrike" spc="-1">
              <a:latin typeface="Arial"/>
            </a:endParaRPr>
          </a:p>
        </p:txBody>
      </p:sp>
      <p:pic>
        <p:nvPicPr>
          <p:cNvPr id="90" name="Imagen 89"/>
          <p:cNvPicPr/>
          <p:nvPr/>
        </p:nvPicPr>
        <p:blipFill>
          <a:blip r:embed="rId2"/>
          <a:srcRect l="2828" t="8661" r="957" b="8130"/>
          <a:stretch/>
        </p:blipFill>
        <p:spPr>
          <a:xfrm>
            <a:off x="685800" y="900000"/>
            <a:ext cx="8140320" cy="39585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346</TotalTime>
  <Words>1622</Words>
  <Application>Microsoft Office PowerPoint</Application>
  <PresentationFormat>Presentación en pantalla (16:9)</PresentationFormat>
  <Paragraphs>132</Paragraphs>
  <Slides>30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30</vt:i4>
      </vt:variant>
    </vt:vector>
  </HeadingPairs>
  <TitlesOfParts>
    <vt:vector size="36" baseType="lpstr">
      <vt:lpstr>Arial</vt:lpstr>
      <vt:lpstr>Oswald</vt:lpstr>
      <vt:lpstr>Symbol</vt:lpstr>
      <vt:lpstr>Wingdings</vt:lpstr>
      <vt:lpstr>Office Theme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ENIGMA: propuesta de plataforma para el procesamiento de flujos de datos</dc:title>
  <dc:subject/>
  <dc:creator>dgalvez</dc:creator>
  <dc:description/>
  <cp:lastModifiedBy>Arunas</cp:lastModifiedBy>
  <cp:revision>106</cp:revision>
  <dcterms:modified xsi:type="dcterms:W3CDTF">2022-12-01T17:06:56Z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15</vt:i4>
  </property>
  <property fmtid="{D5CDD505-2E9C-101B-9397-08002B2CF9AE}" pid="3" name="PresentationFormat">
    <vt:lpwstr>On-screen Show (16:9)</vt:lpwstr>
  </property>
  <property fmtid="{D5CDD505-2E9C-101B-9397-08002B2CF9AE}" pid="4" name="Slides">
    <vt:i4>15</vt:i4>
  </property>
</Properties>
</file>