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103400"/>
            <a:ext cx="8517960" cy="20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5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5200" spc="-1" strike="noStrike">
                <a:solidFill>
                  <a:srgbClr val="000000"/>
                </a:solidFill>
                <a:latin typeface="Oswald"/>
                <a:ea typeface="Oswald"/>
              </a:rPr>
              <a:t>Implementación de la Componente Principal de la Plataforma ENIGMA</a:t>
            </a:r>
            <a:br/>
            <a:endParaRPr b="0" lang="es-E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3155760"/>
            <a:ext cx="815868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2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Autor: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Luis Enrique Saborit González</a:t>
            </a:r>
            <a:endParaRPr b="0" lang="es-E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Daniel Gálvez Lio</a:t>
            </a:r>
            <a:endParaRPr b="0" lang="es-E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Amed Abel Leiva Mederos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De Redis a Apache Kafka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0600" y="931680"/>
            <a:ext cx="851796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1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Se propone sustituir el bróker basado en Redis, por uno basado en Apache Kafka. Entre las principales ventajas de este sistema de transmisión de mensajes están: 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Múltiples consumidores pueden procesar los datos al mismo tiempo, algo de lo que carece Redis.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Permite procesar flujos de eventos a medida que se producen o de forma retrospectiva. 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Pensado para manejar grandes cantidades de datos con una mayor tolerancia a fallos. Permite utilizar tantos servidores como sea necesario y mantener hasta terabytes de datos durante un período de retención más largo que Redis.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Su principal desventaja es su lentitud en comparación con Redis, debido a que guarda los mensajes incluso después de entregarlos.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En conclusión, se propone usar Kafka en busca de mayor escalabilidad, fiabilidad, alto rendimiento y tolerancia a fallos.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40000" y="2340000"/>
            <a:ext cx="5139720" cy="22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Implementaci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Oswald"/>
              </a:rPr>
              <a:t>ó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n</a:t>
            </a:r>
            <a:endParaRPr b="0" lang="es-ES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de la</a:t>
            </a:r>
            <a:endParaRPr b="0" lang="es-ES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Componente Principal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Servicios implementados en la Componente Principal 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0600" y="931680"/>
            <a:ext cx="851796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1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El </a:t>
            </a: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Componente Principal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está escrito en lenguaje </a:t>
            </a: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Java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y se usa el kit de herramientas </a:t>
            </a: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Vert.x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para lograr que sus operaciones se realicen de forma ası́ncrona. Está compuesto por varios servicios, como son: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ApiService: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este servicio expone una API HTTP a la cual se pueden publicar nuevos sensores, streams, observaciones y asuntos.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SensorService: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 un servicio que se ocupa de gestionar los sensores con los que trabaja cada asunto del sistema.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StreamService: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se encarga de gestionar los streams que generan los sensores.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ObservationService: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este servicio se encarga de gestionar las observaciones y publicarlas al bróker de mensajerı́a.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ObservationLoggingService: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 un servicio que registra todas las observaciones que son procesadas por el sistema en un repositorio MongoDB, para su posterior análisis.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TopicService: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es el servicio que se encarga de crear, modificar, buscar y eliminar los asuntos.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</a:t>
            </a:r>
            <a:endParaRPr b="0" lang="es-ES" sz="25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000" y="937800"/>
            <a:ext cx="7918560" cy="42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40000" y="780840"/>
            <a:ext cx="7918920" cy="436176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</a:t>
            </a:r>
            <a:endParaRPr b="0" lang="es-E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0000" y="821520"/>
            <a:ext cx="8751960" cy="403704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</a:t>
            </a:r>
            <a:endParaRPr b="0" lang="es-E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000" y="1047960"/>
            <a:ext cx="8458920" cy="36309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</a:t>
            </a:r>
            <a:endParaRPr b="0" lang="es-E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40000" y="3060000"/>
            <a:ext cx="51397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DejaVu Sans"/>
              </a:rPr>
              <a:t>Generalizaci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Oswald"/>
              </a:rPr>
              <a:t>ó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DejaVu Sans"/>
              </a:rPr>
              <a:t>n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 en la Plataforma ENIGMA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Oswald"/>
              </a:rPr>
              <a:t>¿Cómo se garantiza la generalidad en la plataforma?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00600" y="931680"/>
            <a:ext cx="851796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Para que la plataforma pueda procesar datos de cualquier fuente, y varias instancias a la vez, se implementan las siguientes modificaciones: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creó un sistema de asuntos para organizar los datos de las diferentes instancias dentro de la plataforma.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propone definir un protocolo para la comunicación entre los componentes de Servicio de Analíticas externos y la plataforma.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expone una API HTTP a la cual pueden publicarse los datos de los sensores, streams, asuntos y observaciones.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propone la creación del Componente Registro IoT de tal forma que pueda procesarse culquier tipo de datos.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implementa una interfaz que define el comportamiento de los tipos de datos de las observaciones. Varias clases implementan dicha interfaz.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961640" y="0"/>
            <a:ext cx="7036920" cy="514188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60000" y="328320"/>
            <a:ext cx="3058920" cy="27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Generalización de los Tipos de Datos en la Plataforma </a:t>
            </a:r>
            <a:endParaRPr b="0" lang="es-E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83664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Objetivo General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791720"/>
            <a:ext cx="8517960" cy="15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Desarrollar la Componente Principal de la plataforma ENIGMA, encargada del procesamiento de flujos de datos, con una arquitectura extensible y escalable.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240000" y="3060000"/>
            <a:ext cx="51397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DejaVu Sans"/>
              </a:rPr>
              <a:t>Pruebas Realizadas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40000" y="2805480"/>
            <a:ext cx="8062920" cy="208476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360000" y="18000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Pruebas Unitarias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00600" y="540720"/>
            <a:ext cx="851796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Las pruebas unitarias se enfocan en características y operaciones específicas. En este caso, se comprueba que un sensor o un stream se agrege al repositorio de forma satisfactoria y que los datos se conviertan hacia y desde el formato JSON.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En el proceso, se utilizó JUnit5, un framework para pruebas unitarias en Java. Además se utilizaron herramientas de Vert.x para realizar las pruebas al código que se comporta de forma ası́ncrona.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rcRect l="0" t="0" r="25001" b="0"/>
          <a:stretch/>
        </p:blipFill>
        <p:spPr>
          <a:xfrm>
            <a:off x="3780000" y="360000"/>
            <a:ext cx="5219280" cy="43192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Pruebas de Rendimiento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80000" y="720720"/>
            <a:ext cx="359928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También se realizaron pruebas de rendimiento al sistema: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simula el trabajo de la plataforma en un único caso de uso. Para ello se usa un script escrito en Python que crea un asunto, hace peticiones a la fuente de datos y publica esta a la API.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En la segunda prueba se crearon veinte instancias en la plataforma. Para cada instancia se hizo un trabajo similar al de la primera prueba. Las peticiones y las publicaciones a la plataforma de todos los casos de uso se realizan al mismo tiempo.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Oswald"/>
              </a:rPr>
              <a:t>Conclusiones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00600" y="931680"/>
            <a:ext cx="8517960" cy="39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Como resultado de este trabajo se arriban a las conclusiones siguientes: 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establecen como requisitos principales de la plataforma ENIGMA la adaptabilidad y extensibilidad, esta plataforma está integrada por cinco componentes construidos en forma de servicios por lo que esta arquitectura permite un despliegue distribuido de sus componentes.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han implementado las clases y los servicios que integran la componente Principal de la plataforma ENIGMA y a manera de evaluación del diseño y la implementación se ha instanciado este componente para procesar un flujo concreto.</a:t>
            </a:r>
            <a:endParaRPr b="0" lang="es-ES" sz="16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Se definió y aplicó una estrategia de evaluación para la componente implementada, los resultados de esta evaluación basadas en pruebas fueron satisfactorias.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Oswald"/>
              </a:rPr>
              <a:t>Recomendaciones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1320" y="1471680"/>
            <a:ext cx="8517960" cy="30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Para dar continuidad a este trabajo se recomienda: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Realizar pruebas del Componte Principal en entornos más reales y diversos.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Trabajar para lograr que el Componente Principal pueda procesar información de cualquier tipo de dato definido por el usuario que adapta la plataforma a su caso especı́fico.</a:t>
            </a: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Continuar con la implementación de los restantes componentes de la plataforma.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1103400"/>
            <a:ext cx="8517960" cy="20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5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5200" spc="-1" strike="noStrike">
                <a:solidFill>
                  <a:srgbClr val="000000"/>
                </a:solidFill>
                <a:latin typeface="Oswald"/>
                <a:ea typeface="Oswald"/>
              </a:rPr>
              <a:t>Implementación de la Componente Principal de la Plataforma ENIGMA</a:t>
            </a:r>
            <a:br/>
            <a:endParaRPr b="0" lang="es-ES" sz="5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3155760"/>
            <a:ext cx="815868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2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Autor: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Luis Enrique Saborit González</a:t>
            </a:r>
            <a:endParaRPr b="0" lang="es-E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Daniel Gálvez Lio</a:t>
            </a:r>
            <a:endParaRPr b="0" lang="es-E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2800" spc="-1" strike="noStrike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b="0" lang="es-ES" sz="2800" spc="-1" strike="noStrike">
                <a:solidFill>
                  <a:srgbClr val="595959"/>
                </a:solidFill>
                <a:latin typeface="Oswald"/>
                <a:ea typeface="Oswald"/>
              </a:rPr>
              <a:t> Amed Abel Leiva Mederos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Oswald"/>
              </a:rPr>
              <a:t>Preguntas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898920"/>
            <a:ext cx="8517960" cy="30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0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En el documento se menciona que una desventaja de Apache Kafka frente a Redis es su lentitud. Sin embargo, el sistema propuesto debe estar preparado para soportar un volumen de datos de grandes dimensiones. No incide esto en su rendimiento. ¿Se realizaron pruebas?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R/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El uso de Apache Kafka está motivado principalmente por la falta de escalabilidad de un bróker que use Redis. Kafka está diseñado para manejar grandes volúmenes de datos con mayor tolerancia a los fallos, mientras que Redis, al cargar sus datos directamente a la memoria RAM de la computadora, no resulta tan fiable en este sentido.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La desventaja de Kafka, al ser ligeramente más lento, es un costo que se puede despreciar en favor de las ventajas que ofrece.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2832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Oswald"/>
              </a:rPr>
              <a:t>Preguntas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898920"/>
            <a:ext cx="8517960" cy="30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48000"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En las pruebas de rendimiento solo se muestran los recursos empleados, no así los tiempos de respuesta. Incluya en las mismas los tiempos de respuesta del sistema.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Oswald"/>
                <a:ea typeface="Oswald"/>
              </a:rPr>
              <a:t>R/</a:t>
            </a: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Hemos modificado los scripts de las pruebas de rendimiento para calcular los tiempos de respuesta de la API HTTP del Componente Principal.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MAX_CREATE_TOPIC_TIME: 0.030678987503051758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MAX_PUBLISH_SENSOR_TIME: 0.8211431503295898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MAX_PUBLISH_STREAM_TIME: 0.9146103858947754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s-ES" sz="1600" spc="-1" strike="noStrike">
                <a:solidFill>
                  <a:srgbClr val="595959"/>
                </a:solidFill>
                <a:latin typeface="Oswald"/>
                <a:ea typeface="Oswald"/>
              </a:rPr>
              <a:t>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864360"/>
            <a:ext cx="85179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Objetivos específicos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683720"/>
            <a:ext cx="8517960" cy="23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056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b="0" lang="es-ES" sz="1800" spc="-1" strike="noStrike">
                <a:solidFill>
                  <a:srgbClr val="666666"/>
                </a:solidFill>
                <a:latin typeface="Oswald"/>
                <a:ea typeface="Oswald"/>
              </a:rPr>
              <a:t>Establecer los requisitos de diseño, los componentes y la arquitectura de la plataforma ENIGMA.</a:t>
            </a:r>
            <a:endParaRPr b="0" lang="es-ES" sz="1800" spc="-1" strike="noStrike">
              <a:latin typeface="Arial"/>
            </a:endParaRPr>
          </a:p>
          <a:p>
            <a:pPr marL="457200" indent="-34056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b="0" lang="es-ES" sz="1800" spc="-1" strike="noStrike">
                <a:solidFill>
                  <a:srgbClr val="666666"/>
                </a:solidFill>
                <a:latin typeface="Oswald"/>
                <a:ea typeface="Oswald"/>
              </a:rPr>
              <a:t>Implementar el Componente Principal de la plataforma.</a:t>
            </a:r>
            <a:endParaRPr b="0" lang="es-ES" sz="1800" spc="-1" strike="noStrike">
              <a:latin typeface="Arial"/>
            </a:endParaRPr>
          </a:p>
          <a:p>
            <a:pPr marL="457200" indent="-34056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b="0" lang="es-ES" sz="1800" spc="-1" strike="noStrike">
                <a:solidFill>
                  <a:srgbClr val="666666"/>
                </a:solidFill>
                <a:latin typeface="Oswald"/>
                <a:ea typeface="Oswald"/>
              </a:rPr>
              <a:t>Instanciar el componente desarrollado para un flujo particular.</a:t>
            </a:r>
            <a:endParaRPr b="0" lang="es-ES" sz="1800" spc="-1" strike="noStrike">
              <a:latin typeface="Arial"/>
            </a:endParaRPr>
          </a:p>
          <a:p>
            <a:pPr marL="457200" indent="-34056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b="0" lang="es-ES" sz="1800" spc="-1" strike="noStrike">
                <a:solidFill>
                  <a:srgbClr val="666666"/>
                </a:solidFill>
                <a:latin typeface="Oswald"/>
                <a:ea typeface="Oswald"/>
              </a:rPr>
              <a:t>Evaluar el componente desarrollado.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400" y="340560"/>
            <a:ext cx="794232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Arial"/>
              </a:rPr>
              <a:t>Traffic, un sistema para la detección de eventos de tráfico basado en ontologías</a:t>
            </a: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 </a:t>
            </a:r>
            <a:endParaRPr b="0" lang="es-ES" sz="2500" spc="-1" strike="noStrike">
              <a:latin typeface="Arial"/>
            </a:endParaRPr>
          </a:p>
        </p:txBody>
      </p:sp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700560" y="912960"/>
            <a:ext cx="7841160" cy="38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362520"/>
            <a:ext cx="851796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Traffic: Valoración del Diseño</a:t>
            </a:r>
            <a:endParaRPr b="0" lang="es-ES" sz="25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39480"/>
            <a:ext cx="8517960" cy="37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1000"/>
          </a:bodyPr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Es un sistema para el procesamiento de los datos de sensores ubicados en la ciudad de Bruselas, en Bélgica. 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El sistema es flexible y se puede adaptar a otras fuentes de datos, pero es necesario modificar el código fuente. 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No es capaz de manejar varias fuentes de datos a la vez. 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Publica los eventos en una base de datos Redis.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Posee una componente de analíticas </a:t>
            </a:r>
            <a:r>
              <a:rPr b="0" i="1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(</a:t>
            </a:r>
            <a:r>
              <a:rPr b="0" i="1" lang="es-ES" sz="1800" spc="-1" strike="noStrike">
                <a:solidFill>
                  <a:srgbClr val="595959"/>
                </a:solidFill>
                <a:latin typeface="Oswald"/>
                <a:ea typeface="Arial"/>
              </a:rPr>
              <a:t>Gaussian Mixture Models</a:t>
            </a:r>
            <a:r>
              <a:rPr b="0" i="1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)</a:t>
            </a: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b="0" lang="es-ES" sz="18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Se enriquece la información de los resultados registrándolos en un </a:t>
            </a:r>
            <a:r>
              <a:rPr b="0" i="1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triplestore</a:t>
            </a:r>
            <a:r>
              <a:rPr b="0" lang="es-ES" sz="1800" spc="-1" strike="noStrike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43400" y="2979000"/>
            <a:ext cx="4036320" cy="15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Dise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Oswald"/>
              </a:rPr>
              <a:t>ño de la p</a:t>
            </a: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lataforma ENIGMA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56560" y="374040"/>
            <a:ext cx="75420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Oswald"/>
                <a:ea typeface="DejaVu Sans"/>
              </a:rPr>
              <a:t>Diagrama de Contexto de la plataforma ENIGMA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1966" t="15998" r="3543" b="7002"/>
          <a:stretch/>
        </p:blipFill>
        <p:spPr>
          <a:xfrm>
            <a:off x="360000" y="1080000"/>
            <a:ext cx="8311320" cy="38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9400" y="340560"/>
            <a:ext cx="794232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6000"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Arial"/>
              </a:rPr>
              <a:t>Dise</a:t>
            </a: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Oswald"/>
              </a:rPr>
              <a:t>ño de los componentes de la p</a:t>
            </a:r>
            <a:r>
              <a:rPr b="0" lang="es-ES" sz="2500" spc="-1" strike="noStrike">
                <a:solidFill>
                  <a:srgbClr val="000000"/>
                </a:solidFill>
                <a:latin typeface="Oswald"/>
                <a:ea typeface="Arial"/>
              </a:rPr>
              <a:t>lataforma ENIGMA  </a:t>
            </a:r>
            <a:endParaRPr b="0" lang="es-ES" sz="25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2828" t="8661" r="957" b="8130"/>
          <a:stretch/>
        </p:blipFill>
        <p:spPr>
          <a:xfrm>
            <a:off x="685800" y="900000"/>
            <a:ext cx="8139960" cy="39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43400" y="2979000"/>
            <a:ext cx="4036320" cy="15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Oswald"/>
                <a:ea typeface="Arial"/>
              </a:rPr>
              <a:t>Principales Modificaciones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LibreOffice/7.0.4.2$Linux_X86_64 LibreOffice_project/00$Build-2</Application>
  <AppVersion>15.0000</AppVersion>
  <Words>391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dgalvez</dc:creator>
  <dc:description/>
  <dc:language>en-US</dc:language>
  <cp:lastModifiedBy/>
  <dcterms:modified xsi:type="dcterms:W3CDTF">2022-11-30T23:31:02Z</dcterms:modified>
  <cp:revision>83</cp:revision>
  <dc:subject/>
  <dc:title>ENIGMA: propuesta de plataforma para el procesamiento de flujos de datos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