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FF6D6D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30CB-815E-4B65-A0CB-8B2134CC25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840B-3FAB-470B-A064-C6ED1277B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05656" y="1245105"/>
            <a:ext cx="1920817" cy="438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8" name="Disco magnético 7"/>
          <p:cNvSpPr/>
          <p:nvPr/>
        </p:nvSpPr>
        <p:spPr>
          <a:xfrm>
            <a:off x="650160" y="4318088"/>
            <a:ext cx="1431808" cy="82215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650159" y="3291838"/>
            <a:ext cx="1431807" cy="773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Oswald" pitchFamily="2" charset="0"/>
              </a:rPr>
              <a:t>Servicios</a:t>
            </a:r>
            <a:endParaRPr lang="en-US" sz="2400" dirty="0">
              <a:latin typeface="Oswald" pitchFamily="2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50159" y="2265588"/>
            <a:ext cx="1431807" cy="773723"/>
          </a:xfrm>
          <a:prstGeom prst="round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650159" y="1492993"/>
            <a:ext cx="143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swald" pitchFamily="2" charset="0"/>
              </a:rPr>
              <a:t>Componente Principal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0159" y="2387212"/>
            <a:ext cx="143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Oswald" pitchFamily="2" charset="0"/>
              </a:rPr>
              <a:t>API</a:t>
            </a:r>
            <a:endParaRPr lang="en-US" sz="2800" dirty="0">
              <a:latin typeface="Oswald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7395" y="4664419"/>
            <a:ext cx="10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Oswald" pitchFamily="2" charset="0"/>
              </a:rPr>
              <a:t>MongoDB</a:t>
            </a:r>
            <a:endParaRPr lang="en-US" dirty="0">
              <a:latin typeface="Oswald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1" y="2048652"/>
            <a:ext cx="1119969" cy="12606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4267090" y="1779541"/>
            <a:ext cx="1873770" cy="1798845"/>
          </a:xfrm>
          <a:prstGeom prst="ellipse">
            <a:avLst/>
          </a:prstGeom>
          <a:noFill/>
          <a:ln w="76200"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3719948" y="1287379"/>
            <a:ext cx="296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Bróker de Mensajería</a:t>
            </a:r>
            <a:endParaRPr lang="en-US" sz="2000" dirty="0">
              <a:latin typeface="Oswald" pitchFamily="2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682615" y="4363980"/>
            <a:ext cx="1888761" cy="131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2977598" y="4667298"/>
            <a:ext cx="129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Consumidor</a:t>
            </a:r>
          </a:p>
          <a:p>
            <a:pPr algn="ctr"/>
            <a:r>
              <a:rPr lang="es-ES" sz="2000" dirty="0">
                <a:latin typeface="Oswald" pitchFamily="2" charset="0"/>
              </a:rPr>
              <a:t>(Aplicación)</a:t>
            </a:r>
            <a:endParaRPr lang="en-US" sz="2000" dirty="0">
              <a:latin typeface="Oswald" pitchFamily="2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781832" y="4363980"/>
            <a:ext cx="1888761" cy="131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6076815" y="4679808"/>
            <a:ext cx="129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Servicio de Analíticas</a:t>
            </a:r>
            <a:endParaRPr lang="en-US" sz="2000" dirty="0">
              <a:latin typeface="Oswald" pitchFamily="2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892258" y="899410"/>
            <a:ext cx="774390" cy="5162779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redondeado 25"/>
          <p:cNvSpPr/>
          <p:nvPr/>
        </p:nvSpPr>
        <p:spPr>
          <a:xfrm>
            <a:off x="8403283" y="1290997"/>
            <a:ext cx="1920817" cy="438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691463" y="2185760"/>
            <a:ext cx="1394085" cy="72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redondeado 27"/>
          <p:cNvSpPr/>
          <p:nvPr/>
        </p:nvSpPr>
        <p:spPr>
          <a:xfrm>
            <a:off x="8691463" y="3337730"/>
            <a:ext cx="1394085" cy="72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redondeado 28"/>
          <p:cNvSpPr/>
          <p:nvPr/>
        </p:nvSpPr>
        <p:spPr>
          <a:xfrm>
            <a:off x="8666648" y="4532086"/>
            <a:ext cx="1394085" cy="72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8845366" y="2265588"/>
            <a:ext cx="10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swald" pitchFamily="2" charset="0"/>
              </a:rPr>
              <a:t>CRUD </a:t>
            </a:r>
            <a:r>
              <a:rPr lang="es-ES" dirty="0" err="1">
                <a:latin typeface="Oswald" pitchFamily="2" charset="0"/>
              </a:rPr>
              <a:t>endpoint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7392140" y="3481397"/>
            <a:ext cx="151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swald" pitchFamily="2" charset="0"/>
              </a:rPr>
              <a:t>API (Protocolo)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8726884" y="3365094"/>
            <a:ext cx="13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Servicio de Anotaciones</a:t>
            </a:r>
            <a:endParaRPr lang="en-US" sz="2000" dirty="0">
              <a:latin typeface="Oswald" pitchFamily="2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802134" y="4571426"/>
            <a:ext cx="117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SPARQL </a:t>
            </a:r>
            <a:r>
              <a:rPr lang="es-ES" sz="2000" dirty="0" err="1">
                <a:latin typeface="Oswald" pitchFamily="2" charset="0"/>
              </a:rPr>
              <a:t>endpoint</a:t>
            </a:r>
            <a:endParaRPr lang="en-US" sz="2000" dirty="0">
              <a:latin typeface="Oswald" pitchFamily="2" charset="0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3" y="3106671"/>
            <a:ext cx="1118783" cy="1118783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10770353" y="2678963"/>
            <a:ext cx="111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Oswald" pitchFamily="2" charset="0"/>
              </a:rPr>
              <a:t>Triplestore</a:t>
            </a:r>
            <a:endParaRPr lang="en-US" dirty="0">
              <a:latin typeface="Oswald" pitchFamily="2" charset="0"/>
            </a:endParaRPr>
          </a:p>
        </p:txBody>
      </p:sp>
      <p:cxnSp>
        <p:nvCxnSpPr>
          <p:cNvPr id="38" name="Conector recto de flecha 37"/>
          <p:cNvCxnSpPr>
            <a:endCxn id="12" idx="2"/>
          </p:cNvCxnSpPr>
          <p:nvPr/>
        </p:nvCxnSpPr>
        <p:spPr>
          <a:xfrm>
            <a:off x="2303631" y="2678963"/>
            <a:ext cx="1963459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35" idx="1"/>
          </p:cNvCxnSpPr>
          <p:nvPr/>
        </p:nvCxnSpPr>
        <p:spPr>
          <a:xfrm>
            <a:off x="10324100" y="3666062"/>
            <a:ext cx="44625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842866" y="2309631"/>
            <a:ext cx="9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swald" pitchFamily="2" charset="0"/>
              </a:rPr>
              <a:t>Publicar</a:t>
            </a:r>
          </a:p>
        </p:txBody>
      </p:sp>
      <p:cxnSp>
        <p:nvCxnSpPr>
          <p:cNvPr id="49" name="Conector recto de flecha 48"/>
          <p:cNvCxnSpPr/>
          <p:nvPr/>
        </p:nvCxnSpPr>
        <p:spPr>
          <a:xfrm flipH="1" flipV="1">
            <a:off x="5589001" y="3551965"/>
            <a:ext cx="551860" cy="8120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6001222" y="3201578"/>
            <a:ext cx="801123" cy="115970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 rot="3329239">
            <a:off x="5605635" y="3736747"/>
            <a:ext cx="9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Oswald" pitchFamily="2" charset="0"/>
              </a:rPr>
              <a:t>Publicar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Oswald" pitchFamily="2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 rot="3308810">
            <a:off x="6022533" y="352277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Oswald" pitchFamily="2" charset="0"/>
              </a:rPr>
              <a:t>Suscribirse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Oswald" pitchFamily="2" charset="0"/>
            </a:endParaRPr>
          </a:p>
        </p:txBody>
      </p:sp>
      <p:cxnSp>
        <p:nvCxnSpPr>
          <p:cNvPr id="63" name="Conector recto de flecha 62"/>
          <p:cNvCxnSpPr/>
          <p:nvPr/>
        </p:nvCxnSpPr>
        <p:spPr>
          <a:xfrm flipV="1">
            <a:off x="4023360" y="3480799"/>
            <a:ext cx="639689" cy="8804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 rot="18323761">
            <a:off x="3624078" y="366283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Oswald" pitchFamily="2" charset="0"/>
              </a:rPr>
              <a:t>Suscribirse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Oswald" pitchFamily="2" charset="0"/>
            </a:endParaRPr>
          </a:p>
        </p:txBody>
      </p:sp>
      <p:cxnSp>
        <p:nvCxnSpPr>
          <p:cNvPr id="70" name="Conector recto de flecha 69"/>
          <p:cNvCxnSpPr>
            <a:stCxn id="14" idx="3"/>
            <a:endCxn id="17" idx="1"/>
          </p:cNvCxnSpPr>
          <p:nvPr/>
        </p:nvCxnSpPr>
        <p:spPr>
          <a:xfrm>
            <a:off x="4571376" y="5021241"/>
            <a:ext cx="1210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4818865" y="465190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Oswald" pitchFamily="2" charset="0"/>
              </a:rPr>
              <a:t>Invoca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Oswald" pitchFamily="2" charset="0"/>
            </a:endParaRPr>
          </a:p>
        </p:txBody>
      </p:sp>
      <p:cxnSp>
        <p:nvCxnSpPr>
          <p:cNvPr id="73" name="Conector angular 72"/>
          <p:cNvCxnSpPr>
            <a:stCxn id="14" idx="2"/>
          </p:cNvCxnSpPr>
          <p:nvPr/>
        </p:nvCxnSpPr>
        <p:spPr>
          <a:xfrm rot="16200000" flipH="1">
            <a:off x="5634697" y="3670800"/>
            <a:ext cx="249858" cy="4265261"/>
          </a:xfrm>
          <a:prstGeom prst="bentConnector2">
            <a:avLst/>
          </a:prstGeom>
          <a:ln cap="flat">
            <a:solidFill>
              <a:schemeClr val="tx1"/>
            </a:solidFill>
            <a:miter lim="800000"/>
            <a:tailEnd type="triangle"/>
          </a:ln>
          <a:effectLst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739955" y="600287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  <a:latin typeface="Oswald" pitchFamily="2" charset="0"/>
              </a:rPr>
              <a:t>Descubrir / Recuperar</a:t>
            </a:r>
            <a:endParaRPr lang="en-US" dirty="0">
              <a:solidFill>
                <a:srgbClr val="7030A0"/>
              </a:solidFill>
              <a:latin typeface="Oswald" pitchFamily="2" charset="0"/>
            </a:endParaRPr>
          </a:p>
        </p:txBody>
      </p:sp>
      <p:cxnSp>
        <p:nvCxnSpPr>
          <p:cNvPr id="10" name="Conector angular 9"/>
          <p:cNvCxnSpPr>
            <a:stCxn id="4" idx="0"/>
          </p:cNvCxnSpPr>
          <p:nvPr/>
        </p:nvCxnSpPr>
        <p:spPr>
          <a:xfrm rot="5400000" flipH="1" flipV="1">
            <a:off x="4523769" y="-2123383"/>
            <a:ext cx="210784" cy="6526193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091917" y="627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  <a:latin typeface="Oswald" pitchFamily="2" charset="0"/>
              </a:rPr>
              <a:t>Registrar</a:t>
            </a:r>
            <a:endParaRPr lang="en-US" dirty="0">
              <a:solidFill>
                <a:srgbClr val="7030A0"/>
              </a:solidFill>
              <a:latin typeface="Oswald" pitchFamily="2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7178040" y="3144000"/>
            <a:ext cx="708648" cy="12172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 rot="17991175">
            <a:off x="6825364" y="356767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Oswald" pitchFamily="2" charset="0"/>
              </a:rPr>
              <a:t>Recuperar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Oswald" pitchFamily="2" charset="0"/>
            </a:endParaRPr>
          </a:p>
        </p:txBody>
      </p:sp>
      <p:cxnSp>
        <p:nvCxnSpPr>
          <p:cNvPr id="39" name="Conector recto de flecha 38"/>
          <p:cNvCxnSpPr>
            <a:stCxn id="30" idx="2"/>
            <a:endCxn id="28" idx="0"/>
          </p:cNvCxnSpPr>
          <p:nvPr/>
        </p:nvCxnSpPr>
        <p:spPr>
          <a:xfrm flipH="1">
            <a:off x="9388506" y="2911919"/>
            <a:ext cx="1702" cy="425811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D1B5112-5C78-42B6-A518-5D2A5C347A3C}"/>
              </a:ext>
            </a:extLst>
          </p:cNvPr>
          <p:cNvCxnSpPr>
            <a:cxnSpLocks/>
          </p:cNvCxnSpPr>
          <p:nvPr/>
        </p:nvCxnSpPr>
        <p:spPr>
          <a:xfrm>
            <a:off x="1366064" y="4072980"/>
            <a:ext cx="0" cy="348714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86" y="1354084"/>
            <a:ext cx="1583787" cy="15975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401" y="3153155"/>
            <a:ext cx="1583787" cy="159755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309648" y="3596587"/>
            <a:ext cx="4027464" cy="239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1112530" y="5391500"/>
            <a:ext cx="242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swald" pitchFamily="2" charset="0"/>
              </a:rPr>
              <a:t>Plataforma ENIGMA</a:t>
            </a:r>
            <a:endParaRPr lang="en-US" sz="2400" dirty="0">
              <a:latin typeface="Oswald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00546" y="1058355"/>
            <a:ext cx="29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swald" pitchFamily="2" charset="0"/>
              </a:rPr>
              <a:t>Usuario IoT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496947" y="4809186"/>
            <a:ext cx="12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swald" pitchFamily="2" charset="0"/>
              </a:rPr>
              <a:t>Usuario Final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05077" y="4172233"/>
            <a:ext cx="748493" cy="60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Oswald" pitchFamily="2" charset="0"/>
              </a:rPr>
              <a:t>Asunto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06670" y="4167642"/>
            <a:ext cx="748493" cy="60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Oswald" pitchFamily="2" charset="0"/>
              </a:rPr>
              <a:t>Asunto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408263" y="4167642"/>
            <a:ext cx="748493" cy="60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Oswald" pitchFamily="2" charset="0"/>
              </a:rPr>
              <a:t>Asunto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309856" y="4172233"/>
            <a:ext cx="748493" cy="60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Oswald" pitchFamily="2" charset="0"/>
              </a:rPr>
              <a:t>Asunto</a:t>
            </a:r>
            <a:endParaRPr lang="en-US" dirty="0">
              <a:latin typeface="Oswald" pitchFamily="2" charset="0"/>
            </a:endParaRPr>
          </a:p>
        </p:txBody>
      </p:sp>
      <p:cxnSp>
        <p:nvCxnSpPr>
          <p:cNvPr id="27" name="Conector angular 26"/>
          <p:cNvCxnSpPr>
            <a:endCxn id="13" idx="0"/>
          </p:cNvCxnSpPr>
          <p:nvPr/>
        </p:nvCxnSpPr>
        <p:spPr>
          <a:xfrm rot="10800000" flipV="1">
            <a:off x="979324" y="3308697"/>
            <a:ext cx="1344054" cy="86353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cxnSpLocks/>
          </p:cNvCxnSpPr>
          <p:nvPr/>
        </p:nvCxnSpPr>
        <p:spPr>
          <a:xfrm rot="5400000">
            <a:off x="1603288" y="3447554"/>
            <a:ext cx="993874" cy="446306"/>
          </a:xfrm>
          <a:prstGeom prst="bentConnector3">
            <a:avLst>
              <a:gd name="adj1" fmla="val 1473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cxnSpLocks/>
          </p:cNvCxnSpPr>
          <p:nvPr/>
        </p:nvCxnSpPr>
        <p:spPr>
          <a:xfrm rot="16200000" flipH="1">
            <a:off x="2114775" y="3517304"/>
            <a:ext cx="858942" cy="441732"/>
          </a:xfrm>
          <a:prstGeom prst="bentConnector3">
            <a:avLst>
              <a:gd name="adj1" fmla="val 32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cxnSpLocks/>
          </p:cNvCxnSpPr>
          <p:nvPr/>
        </p:nvCxnSpPr>
        <p:spPr>
          <a:xfrm>
            <a:off x="2337784" y="3308697"/>
            <a:ext cx="1332886" cy="956978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506670" y="2828302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swald" pitchFamily="2" charset="0"/>
              </a:rPr>
              <a:t>Crea y configura</a:t>
            </a:r>
            <a:endParaRPr lang="en-US" dirty="0">
              <a:latin typeface="Oswald" pitchFamily="2" charset="0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7121679" y="2312343"/>
            <a:ext cx="775650" cy="3855705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adroTexto 89"/>
          <p:cNvSpPr txBox="1"/>
          <p:nvPr/>
        </p:nvSpPr>
        <p:spPr>
          <a:xfrm rot="16200000">
            <a:off x="6208318" y="4009362"/>
            <a:ext cx="259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swald" pitchFamily="2" charset="0"/>
              </a:rPr>
              <a:t>Capa de Presentación</a:t>
            </a:r>
            <a:endParaRPr lang="en-US" sz="2400" dirty="0">
              <a:latin typeface="Oswald" pitchFamily="2" charset="0"/>
            </a:endParaRPr>
          </a:p>
        </p:txBody>
      </p:sp>
      <p:cxnSp>
        <p:nvCxnSpPr>
          <p:cNvPr id="92" name="Conector recto de flecha 91"/>
          <p:cNvCxnSpPr>
            <a:cxnSpLocks/>
          </p:cNvCxnSpPr>
          <p:nvPr/>
        </p:nvCxnSpPr>
        <p:spPr>
          <a:xfrm flipH="1">
            <a:off x="4337112" y="4264641"/>
            <a:ext cx="279996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33546" y="3455024"/>
            <a:ext cx="129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Oswald" pitchFamily="2" charset="0"/>
              </a:rPr>
              <a:t>Solicita</a:t>
            </a:r>
          </a:p>
          <a:p>
            <a:pPr algn="ctr"/>
            <a:r>
              <a:rPr lang="es-ES" sz="2000" dirty="0">
                <a:latin typeface="Oswald" pitchFamily="2" charset="0"/>
              </a:rPr>
              <a:t>información</a:t>
            </a:r>
            <a:endParaRPr lang="en-US" sz="2000" dirty="0">
              <a:latin typeface="Oswald" pitchFamily="2" charset="0"/>
            </a:endParaRPr>
          </a:p>
        </p:txBody>
      </p:sp>
      <p:cxnSp>
        <p:nvCxnSpPr>
          <p:cNvPr id="104" name="Conector recto de flecha 103"/>
          <p:cNvCxnSpPr>
            <a:cxnSpLocks/>
          </p:cNvCxnSpPr>
          <p:nvPr/>
        </p:nvCxnSpPr>
        <p:spPr>
          <a:xfrm flipH="1">
            <a:off x="7897329" y="4264641"/>
            <a:ext cx="244107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8203345" y="3247233"/>
            <a:ext cx="200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swald" pitchFamily="2" charset="0"/>
              </a:rPr>
              <a:t>Recibe la información</a:t>
            </a:r>
          </a:p>
          <a:p>
            <a:pPr algn="ctr"/>
            <a:r>
              <a:rPr lang="es-ES" dirty="0">
                <a:latin typeface="Oswald" pitchFamily="2" charset="0"/>
              </a:rPr>
              <a:t>presentada en un </a:t>
            </a:r>
          </a:p>
          <a:p>
            <a:pPr algn="ctr"/>
            <a:r>
              <a:rPr lang="es-ES" dirty="0">
                <a:latin typeface="Oswald" pitchFamily="2" charset="0"/>
              </a:rPr>
              <a:t>formato apropiado</a:t>
            </a:r>
            <a:endParaRPr lang="en-US" dirty="0">
              <a:latin typeface="Oswald" pitchFamily="2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D733523-1962-4207-B5C2-302D0C449FE0}"/>
              </a:ext>
            </a:extLst>
          </p:cNvPr>
          <p:cNvCxnSpPr/>
          <p:nvPr/>
        </p:nvCxnSpPr>
        <p:spPr>
          <a:xfrm>
            <a:off x="4337112" y="4468104"/>
            <a:ext cx="2784567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2A3B3A-4FCC-4E81-AA1B-32A53461E7DD}"/>
              </a:ext>
            </a:extLst>
          </p:cNvPr>
          <p:cNvSpPr txBox="1"/>
          <p:nvPr/>
        </p:nvSpPr>
        <p:spPr>
          <a:xfrm>
            <a:off x="5186445" y="4532187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U" dirty="0">
                <a:latin typeface="Oswald" pitchFamily="2" charset="0"/>
              </a:rPr>
              <a:t>Proporciona</a:t>
            </a:r>
          </a:p>
          <a:p>
            <a:pPr algn="ctr"/>
            <a:r>
              <a:rPr lang="es-CU" dirty="0">
                <a:latin typeface="Oswald" pitchFamily="2" charset="0"/>
              </a:rPr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108299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65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Arunas</cp:lastModifiedBy>
  <cp:revision>41</cp:revision>
  <dcterms:created xsi:type="dcterms:W3CDTF">2022-11-19T18:50:43Z</dcterms:created>
  <dcterms:modified xsi:type="dcterms:W3CDTF">2022-11-24T18:46:17Z</dcterms:modified>
</cp:coreProperties>
</file>