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9" r:id="rId3"/>
  </p:sldMasterIdLst>
  <p:notesMasterIdLst>
    <p:notesMasterId r:id="rId17"/>
  </p:notesMasterIdLst>
  <p:sldIdLst>
    <p:sldId id="949" r:id="rId4"/>
    <p:sldId id="259" r:id="rId5"/>
    <p:sldId id="258" r:id="rId6"/>
    <p:sldId id="951" r:id="rId7"/>
    <p:sldId id="947" r:id="rId8"/>
    <p:sldId id="950" r:id="rId9"/>
    <p:sldId id="262" r:id="rId10"/>
    <p:sldId id="956" r:id="rId11"/>
    <p:sldId id="901" r:id="rId12"/>
    <p:sldId id="281" r:id="rId13"/>
    <p:sldId id="957" r:id="rId14"/>
    <p:sldId id="954" r:id="rId15"/>
    <p:sldId id="955"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0D63"/>
    <a:srgbClr val="8093F1"/>
    <a:srgbClr val="5B75F3"/>
    <a:srgbClr val="036180"/>
    <a:srgbClr val="B1DDF1"/>
    <a:srgbClr val="B454B4"/>
    <a:srgbClr val="EB8578"/>
    <a:srgbClr val="FF0000"/>
    <a:srgbClr val="5C9A77"/>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2171" autoAdjust="0"/>
  </p:normalViewPr>
  <p:slideViewPr>
    <p:cSldViewPr snapToGrid="0">
      <p:cViewPr varScale="1">
        <p:scale>
          <a:sx n="52" d="100"/>
          <a:sy n="52" d="100"/>
        </p:scale>
        <p:origin x="1326"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DB67B4-1F27-4E16-96A0-204333F0A07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63871C8-7C80-4611-9A30-B7A03834A833}">
      <dgm:prSet/>
      <dgm:spPr/>
      <dgm:t>
        <a:bodyPr/>
        <a:lstStyle/>
        <a:p>
          <a:pPr>
            <a:lnSpc>
              <a:spcPct val="100000"/>
            </a:lnSpc>
          </a:pPr>
          <a:r>
            <a:rPr lang="es-MX"/>
            <a:t>Early detection</a:t>
          </a:r>
          <a:endParaRPr lang="en-US"/>
        </a:p>
      </dgm:t>
    </dgm:pt>
    <dgm:pt modelId="{4704F27E-B48A-460F-A5B1-D074D0CBF5CD}" type="parTrans" cxnId="{574F90DD-3D9A-45B3-937F-7E0533DC8D5F}">
      <dgm:prSet/>
      <dgm:spPr/>
      <dgm:t>
        <a:bodyPr/>
        <a:lstStyle/>
        <a:p>
          <a:endParaRPr lang="en-US"/>
        </a:p>
      </dgm:t>
    </dgm:pt>
    <dgm:pt modelId="{53D3C944-931D-4B72-8109-57CB2D88C5F1}" type="sibTrans" cxnId="{574F90DD-3D9A-45B3-937F-7E0533DC8D5F}">
      <dgm:prSet/>
      <dgm:spPr/>
      <dgm:t>
        <a:bodyPr/>
        <a:lstStyle/>
        <a:p>
          <a:pPr>
            <a:lnSpc>
              <a:spcPct val="100000"/>
            </a:lnSpc>
          </a:pPr>
          <a:endParaRPr lang="en-US"/>
        </a:p>
      </dgm:t>
    </dgm:pt>
    <dgm:pt modelId="{4DAB01B3-1FD8-4D53-A339-EC5E62D09E04}">
      <dgm:prSet/>
      <dgm:spPr/>
      <dgm:t>
        <a:bodyPr/>
        <a:lstStyle/>
        <a:p>
          <a:pPr>
            <a:lnSpc>
              <a:spcPct val="100000"/>
            </a:lnSpc>
          </a:pPr>
          <a:r>
            <a:rPr lang="es-MX"/>
            <a:t>Remote access to healthcare</a:t>
          </a:r>
          <a:endParaRPr lang="en-US"/>
        </a:p>
      </dgm:t>
    </dgm:pt>
    <dgm:pt modelId="{D82B3CB4-609F-450D-B3B3-1D49CF73165A}" type="parTrans" cxnId="{B71A401F-6044-4A68-B2E6-62EF6FAA785A}">
      <dgm:prSet/>
      <dgm:spPr/>
      <dgm:t>
        <a:bodyPr/>
        <a:lstStyle/>
        <a:p>
          <a:endParaRPr lang="en-US"/>
        </a:p>
      </dgm:t>
    </dgm:pt>
    <dgm:pt modelId="{9789BD77-8A61-4E44-9F82-7CEDCCF09297}" type="sibTrans" cxnId="{B71A401F-6044-4A68-B2E6-62EF6FAA785A}">
      <dgm:prSet/>
      <dgm:spPr/>
      <dgm:t>
        <a:bodyPr/>
        <a:lstStyle/>
        <a:p>
          <a:pPr>
            <a:lnSpc>
              <a:spcPct val="100000"/>
            </a:lnSpc>
          </a:pPr>
          <a:endParaRPr lang="en-US"/>
        </a:p>
      </dgm:t>
    </dgm:pt>
    <dgm:pt modelId="{842C9035-E90C-446F-818A-B59D61454770}">
      <dgm:prSet/>
      <dgm:spPr/>
      <dgm:t>
        <a:bodyPr/>
        <a:lstStyle/>
        <a:p>
          <a:pPr>
            <a:lnSpc>
              <a:spcPct val="100000"/>
            </a:lnSpc>
          </a:pPr>
          <a:r>
            <a:rPr lang="es-MX" dirty="0" err="1"/>
            <a:t>User</a:t>
          </a:r>
          <a:r>
            <a:rPr lang="es-MX" dirty="0"/>
            <a:t> Incentives</a:t>
          </a:r>
          <a:endParaRPr lang="en-US" dirty="0"/>
        </a:p>
      </dgm:t>
    </dgm:pt>
    <dgm:pt modelId="{6F326C35-7A6E-4416-9864-FF4867195B14}" type="parTrans" cxnId="{24CAD2F4-2777-490E-9DE9-B3174473B357}">
      <dgm:prSet/>
      <dgm:spPr/>
      <dgm:t>
        <a:bodyPr/>
        <a:lstStyle/>
        <a:p>
          <a:endParaRPr lang="en-US"/>
        </a:p>
      </dgm:t>
    </dgm:pt>
    <dgm:pt modelId="{5DEFF220-0F78-43A3-B9D1-F48EAF2A47C5}" type="sibTrans" cxnId="{24CAD2F4-2777-490E-9DE9-B3174473B357}">
      <dgm:prSet/>
      <dgm:spPr/>
      <dgm:t>
        <a:bodyPr/>
        <a:lstStyle/>
        <a:p>
          <a:pPr>
            <a:lnSpc>
              <a:spcPct val="100000"/>
            </a:lnSpc>
          </a:pPr>
          <a:endParaRPr lang="en-US"/>
        </a:p>
      </dgm:t>
    </dgm:pt>
    <dgm:pt modelId="{CB163CB3-C944-40F5-B55E-02280C4823BC}">
      <dgm:prSet/>
      <dgm:spPr/>
      <dgm:t>
        <a:bodyPr/>
        <a:lstStyle/>
        <a:p>
          <a:pPr>
            <a:lnSpc>
              <a:spcPct val="100000"/>
            </a:lnSpc>
          </a:pPr>
          <a:r>
            <a:rPr lang="es-MX" dirty="0"/>
            <a:t> </a:t>
          </a:r>
          <a:r>
            <a:rPr lang="es-MX" dirty="0" err="1"/>
            <a:t>Improvement</a:t>
          </a:r>
          <a:r>
            <a:rPr lang="es-MX" dirty="0"/>
            <a:t> </a:t>
          </a:r>
          <a:r>
            <a:rPr lang="es-MX" dirty="0" err="1"/>
            <a:t>of</a:t>
          </a:r>
          <a:r>
            <a:rPr lang="es-MX" dirty="0"/>
            <a:t> </a:t>
          </a:r>
          <a:r>
            <a:rPr lang="es-MX" dirty="0" err="1"/>
            <a:t>the</a:t>
          </a:r>
          <a:r>
            <a:rPr lang="es-MX" dirty="0"/>
            <a:t> </a:t>
          </a:r>
          <a:r>
            <a:rPr lang="es-MX" dirty="0" err="1"/>
            <a:t>healthcare</a:t>
          </a:r>
          <a:r>
            <a:rPr lang="es-MX" dirty="0"/>
            <a:t> </a:t>
          </a:r>
          <a:r>
            <a:rPr lang="es-MX" dirty="0" err="1"/>
            <a:t>system</a:t>
          </a:r>
          <a:endParaRPr lang="en-US" dirty="0"/>
        </a:p>
      </dgm:t>
    </dgm:pt>
    <dgm:pt modelId="{81DC2B49-51C4-4C24-946C-F796DBC6E5C4}" type="parTrans" cxnId="{014502F8-5B0E-4B1D-8110-1ACE46F101D3}">
      <dgm:prSet/>
      <dgm:spPr/>
      <dgm:t>
        <a:bodyPr/>
        <a:lstStyle/>
        <a:p>
          <a:endParaRPr lang="en-US"/>
        </a:p>
      </dgm:t>
    </dgm:pt>
    <dgm:pt modelId="{2D0B9B9A-3636-482B-BB58-3A704DC11DD5}" type="sibTrans" cxnId="{014502F8-5B0E-4B1D-8110-1ACE46F101D3}">
      <dgm:prSet/>
      <dgm:spPr/>
      <dgm:t>
        <a:bodyPr/>
        <a:lstStyle/>
        <a:p>
          <a:pPr>
            <a:lnSpc>
              <a:spcPct val="100000"/>
            </a:lnSpc>
          </a:pPr>
          <a:endParaRPr lang="en-US"/>
        </a:p>
      </dgm:t>
    </dgm:pt>
    <dgm:pt modelId="{4758B976-8EB0-4C0E-AC4C-2BA953FF150B}">
      <dgm:prSet/>
      <dgm:spPr/>
      <dgm:t>
        <a:bodyPr/>
        <a:lstStyle/>
        <a:p>
          <a:pPr>
            <a:lnSpc>
              <a:spcPct val="100000"/>
            </a:lnSpc>
          </a:pPr>
          <a:r>
            <a:rPr lang="es-MX" dirty="0"/>
            <a:t>Global </a:t>
          </a:r>
          <a:r>
            <a:rPr lang="es-MX" dirty="0" err="1"/>
            <a:t>Impact</a:t>
          </a:r>
          <a:endParaRPr lang="en-US" dirty="0"/>
        </a:p>
      </dgm:t>
    </dgm:pt>
    <dgm:pt modelId="{8D7CE353-AEB3-4CAA-9701-1E0DF249BB08}" type="parTrans" cxnId="{E20F50B6-84C5-43E6-9184-C6EB4EC866D2}">
      <dgm:prSet/>
      <dgm:spPr/>
      <dgm:t>
        <a:bodyPr/>
        <a:lstStyle/>
        <a:p>
          <a:endParaRPr lang="en-US"/>
        </a:p>
      </dgm:t>
    </dgm:pt>
    <dgm:pt modelId="{AFF357C0-E503-4F7B-997A-ED9256E1CCB0}" type="sibTrans" cxnId="{E20F50B6-84C5-43E6-9184-C6EB4EC866D2}">
      <dgm:prSet/>
      <dgm:spPr/>
      <dgm:t>
        <a:bodyPr/>
        <a:lstStyle/>
        <a:p>
          <a:endParaRPr lang="en-US"/>
        </a:p>
      </dgm:t>
    </dgm:pt>
    <dgm:pt modelId="{17FE32D8-736C-4275-A84B-8FF5727F5E2A}" type="pres">
      <dgm:prSet presAssocID="{96DB67B4-1F27-4E16-96A0-204333F0A075}" presName="root" presStyleCnt="0">
        <dgm:presLayoutVars>
          <dgm:dir/>
          <dgm:resizeHandles val="exact"/>
        </dgm:presLayoutVars>
      </dgm:prSet>
      <dgm:spPr/>
    </dgm:pt>
    <dgm:pt modelId="{64E73965-A2B4-40EC-A520-EC48CD324A61}" type="pres">
      <dgm:prSet presAssocID="{96DB67B4-1F27-4E16-96A0-204333F0A075}" presName="container" presStyleCnt="0">
        <dgm:presLayoutVars>
          <dgm:dir/>
          <dgm:resizeHandles val="exact"/>
        </dgm:presLayoutVars>
      </dgm:prSet>
      <dgm:spPr/>
    </dgm:pt>
    <dgm:pt modelId="{E863DADB-D785-41E6-9981-4D003D711891}" type="pres">
      <dgm:prSet presAssocID="{C63871C8-7C80-4611-9A30-B7A03834A833}" presName="compNode" presStyleCnt="0"/>
      <dgm:spPr/>
    </dgm:pt>
    <dgm:pt modelId="{BE85941C-9A45-4144-9534-440771729392}" type="pres">
      <dgm:prSet presAssocID="{C63871C8-7C80-4611-9A30-B7A03834A833}" presName="iconBgRect" presStyleLbl="bgShp" presStyleIdx="0" presStyleCnt="5"/>
      <dgm:spPr/>
    </dgm:pt>
    <dgm:pt modelId="{9ADBFE0B-F2BE-4179-A9C0-4D04DD421493}" type="pres">
      <dgm:prSet presAssocID="{C63871C8-7C80-4611-9A30-B7A03834A8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13007715-F567-40E1-812C-A56D1E6AF70D}" type="pres">
      <dgm:prSet presAssocID="{C63871C8-7C80-4611-9A30-B7A03834A833}" presName="spaceRect" presStyleCnt="0"/>
      <dgm:spPr/>
    </dgm:pt>
    <dgm:pt modelId="{524D801C-6AA4-4CB6-A2E6-CC9D5A7CA651}" type="pres">
      <dgm:prSet presAssocID="{C63871C8-7C80-4611-9A30-B7A03834A833}" presName="textRect" presStyleLbl="revTx" presStyleIdx="0" presStyleCnt="5">
        <dgm:presLayoutVars>
          <dgm:chMax val="1"/>
          <dgm:chPref val="1"/>
        </dgm:presLayoutVars>
      </dgm:prSet>
      <dgm:spPr/>
    </dgm:pt>
    <dgm:pt modelId="{76FADD88-276B-4CD7-8883-A58C8444256E}" type="pres">
      <dgm:prSet presAssocID="{53D3C944-931D-4B72-8109-57CB2D88C5F1}" presName="sibTrans" presStyleLbl="sibTrans2D1" presStyleIdx="0" presStyleCnt="0"/>
      <dgm:spPr/>
    </dgm:pt>
    <dgm:pt modelId="{9EB7842E-DAB7-49E8-8246-0DF0A2151F1A}" type="pres">
      <dgm:prSet presAssocID="{4DAB01B3-1FD8-4D53-A339-EC5E62D09E04}" presName="compNode" presStyleCnt="0"/>
      <dgm:spPr/>
    </dgm:pt>
    <dgm:pt modelId="{8A0F1EE4-DCCF-4163-B603-7C0938A37504}" type="pres">
      <dgm:prSet presAssocID="{4DAB01B3-1FD8-4D53-A339-EC5E62D09E04}" presName="iconBgRect" presStyleLbl="bgShp" presStyleIdx="1" presStyleCnt="5"/>
      <dgm:spPr/>
    </dgm:pt>
    <dgm:pt modelId="{5CBFE76F-ACC2-497C-8688-B32F8A5D8878}" type="pres">
      <dgm:prSet presAssocID="{4DAB01B3-1FD8-4D53-A339-EC5E62D09E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etoscopio"/>
        </a:ext>
      </dgm:extLst>
    </dgm:pt>
    <dgm:pt modelId="{2AC9DBE9-471D-4C4C-9498-DD6B89F91198}" type="pres">
      <dgm:prSet presAssocID="{4DAB01B3-1FD8-4D53-A339-EC5E62D09E04}" presName="spaceRect" presStyleCnt="0"/>
      <dgm:spPr/>
    </dgm:pt>
    <dgm:pt modelId="{97413E9C-3425-4947-9A63-6F1149926BB9}" type="pres">
      <dgm:prSet presAssocID="{4DAB01B3-1FD8-4D53-A339-EC5E62D09E04}" presName="textRect" presStyleLbl="revTx" presStyleIdx="1" presStyleCnt="5">
        <dgm:presLayoutVars>
          <dgm:chMax val="1"/>
          <dgm:chPref val="1"/>
        </dgm:presLayoutVars>
      </dgm:prSet>
      <dgm:spPr/>
    </dgm:pt>
    <dgm:pt modelId="{70844F2D-F583-4AAD-87E9-28D19ED9D00F}" type="pres">
      <dgm:prSet presAssocID="{9789BD77-8A61-4E44-9F82-7CEDCCF09297}" presName="sibTrans" presStyleLbl="sibTrans2D1" presStyleIdx="0" presStyleCnt="0"/>
      <dgm:spPr/>
    </dgm:pt>
    <dgm:pt modelId="{D58294E4-0653-49A4-954E-43BEE15D2620}" type="pres">
      <dgm:prSet presAssocID="{842C9035-E90C-446F-818A-B59D61454770}" presName="compNode" presStyleCnt="0"/>
      <dgm:spPr/>
    </dgm:pt>
    <dgm:pt modelId="{B9F99FAE-C231-4918-8003-04E336F1932A}" type="pres">
      <dgm:prSet presAssocID="{842C9035-E90C-446F-818A-B59D61454770}" presName="iconBgRect" presStyleLbl="bgShp" presStyleIdx="2" presStyleCnt="5"/>
      <dgm:spPr/>
    </dgm:pt>
    <dgm:pt modelId="{6B77B9C9-DF58-42C7-9526-6C4F4D35CA8F}" type="pres">
      <dgm:prSet presAssocID="{842C9035-E90C-446F-818A-B59D614547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uario"/>
        </a:ext>
      </dgm:extLst>
    </dgm:pt>
    <dgm:pt modelId="{4AD742E1-B3BA-4769-B931-8DBD45DC0274}" type="pres">
      <dgm:prSet presAssocID="{842C9035-E90C-446F-818A-B59D61454770}" presName="spaceRect" presStyleCnt="0"/>
      <dgm:spPr/>
    </dgm:pt>
    <dgm:pt modelId="{6F20B7D2-46AD-43F5-8F33-E4DEB98F61EE}" type="pres">
      <dgm:prSet presAssocID="{842C9035-E90C-446F-818A-B59D61454770}" presName="textRect" presStyleLbl="revTx" presStyleIdx="2" presStyleCnt="5">
        <dgm:presLayoutVars>
          <dgm:chMax val="1"/>
          <dgm:chPref val="1"/>
        </dgm:presLayoutVars>
      </dgm:prSet>
      <dgm:spPr/>
    </dgm:pt>
    <dgm:pt modelId="{6159606A-E966-48AA-AF68-F56350AAC988}" type="pres">
      <dgm:prSet presAssocID="{5DEFF220-0F78-43A3-B9D1-F48EAF2A47C5}" presName="sibTrans" presStyleLbl="sibTrans2D1" presStyleIdx="0" presStyleCnt="0"/>
      <dgm:spPr/>
    </dgm:pt>
    <dgm:pt modelId="{6F4E0F3E-BC1E-421D-BB8A-F241D0EEEDDF}" type="pres">
      <dgm:prSet presAssocID="{CB163CB3-C944-40F5-B55E-02280C4823BC}" presName="compNode" presStyleCnt="0"/>
      <dgm:spPr/>
    </dgm:pt>
    <dgm:pt modelId="{66D3161A-260B-4EEC-BD7D-F8B66C5CE48E}" type="pres">
      <dgm:prSet presAssocID="{CB163CB3-C944-40F5-B55E-02280C4823BC}" presName="iconBgRect" presStyleLbl="bgShp" presStyleIdx="3" presStyleCnt="5"/>
      <dgm:spPr/>
    </dgm:pt>
    <dgm:pt modelId="{385733EB-9F05-417C-A9E6-3AB1E24134F1}" type="pres">
      <dgm:prSet presAssocID="{CB163CB3-C944-40F5-B55E-02280C4823B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édico"/>
        </a:ext>
      </dgm:extLst>
    </dgm:pt>
    <dgm:pt modelId="{F86FAD56-89A4-41D2-9EB3-DE4F926F5044}" type="pres">
      <dgm:prSet presAssocID="{CB163CB3-C944-40F5-B55E-02280C4823BC}" presName="spaceRect" presStyleCnt="0"/>
      <dgm:spPr/>
    </dgm:pt>
    <dgm:pt modelId="{FBDEA709-5967-4E46-8E2C-28D46A993508}" type="pres">
      <dgm:prSet presAssocID="{CB163CB3-C944-40F5-B55E-02280C4823BC}" presName="textRect" presStyleLbl="revTx" presStyleIdx="3" presStyleCnt="5">
        <dgm:presLayoutVars>
          <dgm:chMax val="1"/>
          <dgm:chPref val="1"/>
        </dgm:presLayoutVars>
      </dgm:prSet>
      <dgm:spPr/>
    </dgm:pt>
    <dgm:pt modelId="{41161C8D-2FB2-434C-8424-1DCD4AAE8920}" type="pres">
      <dgm:prSet presAssocID="{2D0B9B9A-3636-482B-BB58-3A704DC11DD5}" presName="sibTrans" presStyleLbl="sibTrans2D1" presStyleIdx="0" presStyleCnt="0"/>
      <dgm:spPr/>
    </dgm:pt>
    <dgm:pt modelId="{95164FAA-3404-4B26-A0E9-161DEADB0A43}" type="pres">
      <dgm:prSet presAssocID="{4758B976-8EB0-4C0E-AC4C-2BA953FF150B}" presName="compNode" presStyleCnt="0"/>
      <dgm:spPr/>
    </dgm:pt>
    <dgm:pt modelId="{0F33763D-D7D3-4691-BA4F-22628A7979C2}" type="pres">
      <dgm:prSet presAssocID="{4758B976-8EB0-4C0E-AC4C-2BA953FF150B}" presName="iconBgRect" presStyleLbl="bgShp" presStyleIdx="4" presStyleCnt="5"/>
      <dgm:spPr/>
    </dgm:pt>
    <dgm:pt modelId="{87F39306-0567-4826-ABCF-2527E76EFB60}" type="pres">
      <dgm:prSet presAssocID="{4758B976-8EB0-4C0E-AC4C-2BA953FF15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arth Globe Americas"/>
        </a:ext>
      </dgm:extLst>
    </dgm:pt>
    <dgm:pt modelId="{8C8ABC72-2DC4-41D1-B6B2-44921EEF6BED}" type="pres">
      <dgm:prSet presAssocID="{4758B976-8EB0-4C0E-AC4C-2BA953FF150B}" presName="spaceRect" presStyleCnt="0"/>
      <dgm:spPr/>
    </dgm:pt>
    <dgm:pt modelId="{DCA4ED0F-F4EC-40CF-9D8C-28DA903D60ED}" type="pres">
      <dgm:prSet presAssocID="{4758B976-8EB0-4C0E-AC4C-2BA953FF150B}" presName="textRect" presStyleLbl="revTx" presStyleIdx="4" presStyleCnt="5">
        <dgm:presLayoutVars>
          <dgm:chMax val="1"/>
          <dgm:chPref val="1"/>
        </dgm:presLayoutVars>
      </dgm:prSet>
      <dgm:spPr/>
    </dgm:pt>
  </dgm:ptLst>
  <dgm:cxnLst>
    <dgm:cxn modelId="{26153F19-A47A-47D6-9EE0-6096D6BF82AA}" type="presOf" srcId="{53D3C944-931D-4B72-8109-57CB2D88C5F1}" destId="{76FADD88-276B-4CD7-8883-A58C8444256E}" srcOrd="0" destOrd="0" presId="urn:microsoft.com/office/officeart/2018/2/layout/IconCircleList"/>
    <dgm:cxn modelId="{B71A401F-6044-4A68-B2E6-62EF6FAA785A}" srcId="{96DB67B4-1F27-4E16-96A0-204333F0A075}" destId="{4DAB01B3-1FD8-4D53-A339-EC5E62D09E04}" srcOrd="1" destOrd="0" parTransId="{D82B3CB4-609F-450D-B3B3-1D49CF73165A}" sibTransId="{9789BD77-8A61-4E44-9F82-7CEDCCF09297}"/>
    <dgm:cxn modelId="{09893039-470F-4CEF-AFBB-B0B7A4EA5C49}" type="presOf" srcId="{96DB67B4-1F27-4E16-96A0-204333F0A075}" destId="{17FE32D8-736C-4275-A84B-8FF5727F5E2A}" srcOrd="0" destOrd="0" presId="urn:microsoft.com/office/officeart/2018/2/layout/IconCircleList"/>
    <dgm:cxn modelId="{A607935D-5B18-4C3B-B7FF-385D1BE065BA}" type="presOf" srcId="{2D0B9B9A-3636-482B-BB58-3A704DC11DD5}" destId="{41161C8D-2FB2-434C-8424-1DCD4AAE8920}" srcOrd="0" destOrd="0" presId="urn:microsoft.com/office/officeart/2018/2/layout/IconCircleList"/>
    <dgm:cxn modelId="{D4AA0C6C-3502-444C-B340-D98FACB71430}" type="presOf" srcId="{842C9035-E90C-446F-818A-B59D61454770}" destId="{6F20B7D2-46AD-43F5-8F33-E4DEB98F61EE}" srcOrd="0" destOrd="0" presId="urn:microsoft.com/office/officeart/2018/2/layout/IconCircleList"/>
    <dgm:cxn modelId="{D322B56E-878B-4E5B-BCB9-7BBF6EC10D89}" type="presOf" srcId="{4DAB01B3-1FD8-4D53-A339-EC5E62D09E04}" destId="{97413E9C-3425-4947-9A63-6F1149926BB9}" srcOrd="0" destOrd="0" presId="urn:microsoft.com/office/officeart/2018/2/layout/IconCircleList"/>
    <dgm:cxn modelId="{52276051-8BCC-49C6-B202-3E5888DAAB16}" type="presOf" srcId="{C63871C8-7C80-4611-9A30-B7A03834A833}" destId="{524D801C-6AA4-4CB6-A2E6-CC9D5A7CA651}" srcOrd="0" destOrd="0" presId="urn:microsoft.com/office/officeart/2018/2/layout/IconCircleList"/>
    <dgm:cxn modelId="{2D65B87C-E13A-4688-8006-D9F38233B890}" type="presOf" srcId="{CB163CB3-C944-40F5-B55E-02280C4823BC}" destId="{FBDEA709-5967-4E46-8E2C-28D46A993508}" srcOrd="0" destOrd="0" presId="urn:microsoft.com/office/officeart/2018/2/layout/IconCircleList"/>
    <dgm:cxn modelId="{4CDCCD82-7C6C-43EC-A55E-6FF0F363CB5A}" type="presOf" srcId="{4758B976-8EB0-4C0E-AC4C-2BA953FF150B}" destId="{DCA4ED0F-F4EC-40CF-9D8C-28DA903D60ED}" srcOrd="0" destOrd="0" presId="urn:microsoft.com/office/officeart/2018/2/layout/IconCircleList"/>
    <dgm:cxn modelId="{A6B74087-73BF-4898-A2AF-A14F2452299E}" type="presOf" srcId="{9789BD77-8A61-4E44-9F82-7CEDCCF09297}" destId="{70844F2D-F583-4AAD-87E9-28D19ED9D00F}" srcOrd="0" destOrd="0" presId="urn:microsoft.com/office/officeart/2018/2/layout/IconCircleList"/>
    <dgm:cxn modelId="{CDE4479B-40E9-4191-B54F-0F4FCDE90F77}" type="presOf" srcId="{5DEFF220-0F78-43A3-B9D1-F48EAF2A47C5}" destId="{6159606A-E966-48AA-AF68-F56350AAC988}" srcOrd="0" destOrd="0" presId="urn:microsoft.com/office/officeart/2018/2/layout/IconCircleList"/>
    <dgm:cxn modelId="{E20F50B6-84C5-43E6-9184-C6EB4EC866D2}" srcId="{96DB67B4-1F27-4E16-96A0-204333F0A075}" destId="{4758B976-8EB0-4C0E-AC4C-2BA953FF150B}" srcOrd="4" destOrd="0" parTransId="{8D7CE353-AEB3-4CAA-9701-1E0DF249BB08}" sibTransId="{AFF357C0-E503-4F7B-997A-ED9256E1CCB0}"/>
    <dgm:cxn modelId="{574F90DD-3D9A-45B3-937F-7E0533DC8D5F}" srcId="{96DB67B4-1F27-4E16-96A0-204333F0A075}" destId="{C63871C8-7C80-4611-9A30-B7A03834A833}" srcOrd="0" destOrd="0" parTransId="{4704F27E-B48A-460F-A5B1-D074D0CBF5CD}" sibTransId="{53D3C944-931D-4B72-8109-57CB2D88C5F1}"/>
    <dgm:cxn modelId="{24CAD2F4-2777-490E-9DE9-B3174473B357}" srcId="{96DB67B4-1F27-4E16-96A0-204333F0A075}" destId="{842C9035-E90C-446F-818A-B59D61454770}" srcOrd="2" destOrd="0" parTransId="{6F326C35-7A6E-4416-9864-FF4867195B14}" sibTransId="{5DEFF220-0F78-43A3-B9D1-F48EAF2A47C5}"/>
    <dgm:cxn modelId="{014502F8-5B0E-4B1D-8110-1ACE46F101D3}" srcId="{96DB67B4-1F27-4E16-96A0-204333F0A075}" destId="{CB163CB3-C944-40F5-B55E-02280C4823BC}" srcOrd="3" destOrd="0" parTransId="{81DC2B49-51C4-4C24-946C-F796DBC6E5C4}" sibTransId="{2D0B9B9A-3636-482B-BB58-3A704DC11DD5}"/>
    <dgm:cxn modelId="{983C8A8A-6CD9-4156-98D3-92A65D33C7A3}" type="presParOf" srcId="{17FE32D8-736C-4275-A84B-8FF5727F5E2A}" destId="{64E73965-A2B4-40EC-A520-EC48CD324A61}" srcOrd="0" destOrd="0" presId="urn:microsoft.com/office/officeart/2018/2/layout/IconCircleList"/>
    <dgm:cxn modelId="{74BB788A-FE17-4D47-BB05-B4B69BE6C4D2}" type="presParOf" srcId="{64E73965-A2B4-40EC-A520-EC48CD324A61}" destId="{E863DADB-D785-41E6-9981-4D003D711891}" srcOrd="0" destOrd="0" presId="urn:microsoft.com/office/officeart/2018/2/layout/IconCircleList"/>
    <dgm:cxn modelId="{0B06DDD2-E142-4DB9-82FA-6E974686A900}" type="presParOf" srcId="{E863DADB-D785-41E6-9981-4D003D711891}" destId="{BE85941C-9A45-4144-9534-440771729392}" srcOrd="0" destOrd="0" presId="urn:microsoft.com/office/officeart/2018/2/layout/IconCircleList"/>
    <dgm:cxn modelId="{C83455FE-D4C4-434D-98F3-5A462853E0C5}" type="presParOf" srcId="{E863DADB-D785-41E6-9981-4D003D711891}" destId="{9ADBFE0B-F2BE-4179-A9C0-4D04DD421493}" srcOrd="1" destOrd="0" presId="urn:microsoft.com/office/officeart/2018/2/layout/IconCircleList"/>
    <dgm:cxn modelId="{EC463FA5-96F9-4AEC-827A-B432D908D2F1}" type="presParOf" srcId="{E863DADB-D785-41E6-9981-4D003D711891}" destId="{13007715-F567-40E1-812C-A56D1E6AF70D}" srcOrd="2" destOrd="0" presId="urn:microsoft.com/office/officeart/2018/2/layout/IconCircleList"/>
    <dgm:cxn modelId="{0397EC3B-9211-4432-A196-7B9A8033F301}" type="presParOf" srcId="{E863DADB-D785-41E6-9981-4D003D711891}" destId="{524D801C-6AA4-4CB6-A2E6-CC9D5A7CA651}" srcOrd="3" destOrd="0" presId="urn:microsoft.com/office/officeart/2018/2/layout/IconCircleList"/>
    <dgm:cxn modelId="{0F1C4A78-A669-41D2-8409-B6D9CC2D17CA}" type="presParOf" srcId="{64E73965-A2B4-40EC-A520-EC48CD324A61}" destId="{76FADD88-276B-4CD7-8883-A58C8444256E}" srcOrd="1" destOrd="0" presId="urn:microsoft.com/office/officeart/2018/2/layout/IconCircleList"/>
    <dgm:cxn modelId="{DFA6B5B6-908B-4A23-9C7F-FEAE246E3000}" type="presParOf" srcId="{64E73965-A2B4-40EC-A520-EC48CD324A61}" destId="{9EB7842E-DAB7-49E8-8246-0DF0A2151F1A}" srcOrd="2" destOrd="0" presId="urn:microsoft.com/office/officeart/2018/2/layout/IconCircleList"/>
    <dgm:cxn modelId="{CDC494C1-B4CD-4732-A93B-0DD45B0A8458}" type="presParOf" srcId="{9EB7842E-DAB7-49E8-8246-0DF0A2151F1A}" destId="{8A0F1EE4-DCCF-4163-B603-7C0938A37504}" srcOrd="0" destOrd="0" presId="urn:microsoft.com/office/officeart/2018/2/layout/IconCircleList"/>
    <dgm:cxn modelId="{E4B84E5E-E324-4475-8B0B-75E15D727519}" type="presParOf" srcId="{9EB7842E-DAB7-49E8-8246-0DF0A2151F1A}" destId="{5CBFE76F-ACC2-497C-8688-B32F8A5D8878}" srcOrd="1" destOrd="0" presId="urn:microsoft.com/office/officeart/2018/2/layout/IconCircleList"/>
    <dgm:cxn modelId="{F8940DEC-AFE2-40DD-96E7-D4AA1E6D1D6C}" type="presParOf" srcId="{9EB7842E-DAB7-49E8-8246-0DF0A2151F1A}" destId="{2AC9DBE9-471D-4C4C-9498-DD6B89F91198}" srcOrd="2" destOrd="0" presId="urn:microsoft.com/office/officeart/2018/2/layout/IconCircleList"/>
    <dgm:cxn modelId="{3E030832-5953-478F-BF2A-8E7780CBEBC9}" type="presParOf" srcId="{9EB7842E-DAB7-49E8-8246-0DF0A2151F1A}" destId="{97413E9C-3425-4947-9A63-6F1149926BB9}" srcOrd="3" destOrd="0" presId="urn:microsoft.com/office/officeart/2018/2/layout/IconCircleList"/>
    <dgm:cxn modelId="{D925DF94-3521-4480-9A5A-C105E63461D2}" type="presParOf" srcId="{64E73965-A2B4-40EC-A520-EC48CD324A61}" destId="{70844F2D-F583-4AAD-87E9-28D19ED9D00F}" srcOrd="3" destOrd="0" presId="urn:microsoft.com/office/officeart/2018/2/layout/IconCircleList"/>
    <dgm:cxn modelId="{C17E31E4-B4EF-4572-876A-545C00683B30}" type="presParOf" srcId="{64E73965-A2B4-40EC-A520-EC48CD324A61}" destId="{D58294E4-0653-49A4-954E-43BEE15D2620}" srcOrd="4" destOrd="0" presId="urn:microsoft.com/office/officeart/2018/2/layout/IconCircleList"/>
    <dgm:cxn modelId="{430B299A-2107-408E-87BC-BC43D7F72DFA}" type="presParOf" srcId="{D58294E4-0653-49A4-954E-43BEE15D2620}" destId="{B9F99FAE-C231-4918-8003-04E336F1932A}" srcOrd="0" destOrd="0" presId="urn:microsoft.com/office/officeart/2018/2/layout/IconCircleList"/>
    <dgm:cxn modelId="{F9EC4D02-84D6-4C15-A9E6-6ADA7FF6D8BF}" type="presParOf" srcId="{D58294E4-0653-49A4-954E-43BEE15D2620}" destId="{6B77B9C9-DF58-42C7-9526-6C4F4D35CA8F}" srcOrd="1" destOrd="0" presId="urn:microsoft.com/office/officeart/2018/2/layout/IconCircleList"/>
    <dgm:cxn modelId="{015D11D9-5451-456E-86C2-C61041B100C0}" type="presParOf" srcId="{D58294E4-0653-49A4-954E-43BEE15D2620}" destId="{4AD742E1-B3BA-4769-B931-8DBD45DC0274}" srcOrd="2" destOrd="0" presId="urn:microsoft.com/office/officeart/2018/2/layout/IconCircleList"/>
    <dgm:cxn modelId="{D76678AB-BF25-4092-A5F3-613C9D938113}" type="presParOf" srcId="{D58294E4-0653-49A4-954E-43BEE15D2620}" destId="{6F20B7D2-46AD-43F5-8F33-E4DEB98F61EE}" srcOrd="3" destOrd="0" presId="urn:microsoft.com/office/officeart/2018/2/layout/IconCircleList"/>
    <dgm:cxn modelId="{E4688108-1150-4BF3-9FCA-BB0A125C20E4}" type="presParOf" srcId="{64E73965-A2B4-40EC-A520-EC48CD324A61}" destId="{6159606A-E966-48AA-AF68-F56350AAC988}" srcOrd="5" destOrd="0" presId="urn:microsoft.com/office/officeart/2018/2/layout/IconCircleList"/>
    <dgm:cxn modelId="{951BBBF7-B4AA-4E21-B3C6-575CF2F07909}" type="presParOf" srcId="{64E73965-A2B4-40EC-A520-EC48CD324A61}" destId="{6F4E0F3E-BC1E-421D-BB8A-F241D0EEEDDF}" srcOrd="6" destOrd="0" presId="urn:microsoft.com/office/officeart/2018/2/layout/IconCircleList"/>
    <dgm:cxn modelId="{A913CCD1-CA59-48DC-8BEA-6CBD5CB9330F}" type="presParOf" srcId="{6F4E0F3E-BC1E-421D-BB8A-F241D0EEEDDF}" destId="{66D3161A-260B-4EEC-BD7D-F8B66C5CE48E}" srcOrd="0" destOrd="0" presId="urn:microsoft.com/office/officeart/2018/2/layout/IconCircleList"/>
    <dgm:cxn modelId="{AE933BFE-E432-436A-811C-5886D875A991}" type="presParOf" srcId="{6F4E0F3E-BC1E-421D-BB8A-F241D0EEEDDF}" destId="{385733EB-9F05-417C-A9E6-3AB1E24134F1}" srcOrd="1" destOrd="0" presId="urn:microsoft.com/office/officeart/2018/2/layout/IconCircleList"/>
    <dgm:cxn modelId="{3AF7B128-573D-49DF-A001-5DC7313325CB}" type="presParOf" srcId="{6F4E0F3E-BC1E-421D-BB8A-F241D0EEEDDF}" destId="{F86FAD56-89A4-41D2-9EB3-DE4F926F5044}" srcOrd="2" destOrd="0" presId="urn:microsoft.com/office/officeart/2018/2/layout/IconCircleList"/>
    <dgm:cxn modelId="{7B39487F-6C10-4809-8217-0AD8118FFB02}" type="presParOf" srcId="{6F4E0F3E-BC1E-421D-BB8A-F241D0EEEDDF}" destId="{FBDEA709-5967-4E46-8E2C-28D46A993508}" srcOrd="3" destOrd="0" presId="urn:microsoft.com/office/officeart/2018/2/layout/IconCircleList"/>
    <dgm:cxn modelId="{F4B499F5-9988-415B-BAA2-1B06354F6FE3}" type="presParOf" srcId="{64E73965-A2B4-40EC-A520-EC48CD324A61}" destId="{41161C8D-2FB2-434C-8424-1DCD4AAE8920}" srcOrd="7" destOrd="0" presId="urn:microsoft.com/office/officeart/2018/2/layout/IconCircleList"/>
    <dgm:cxn modelId="{278830EB-E5A3-4597-BE8A-000F234ACA54}" type="presParOf" srcId="{64E73965-A2B4-40EC-A520-EC48CD324A61}" destId="{95164FAA-3404-4B26-A0E9-161DEADB0A43}" srcOrd="8" destOrd="0" presId="urn:microsoft.com/office/officeart/2018/2/layout/IconCircleList"/>
    <dgm:cxn modelId="{A1F67E3D-6374-4F7C-8E96-179336B88930}" type="presParOf" srcId="{95164FAA-3404-4B26-A0E9-161DEADB0A43}" destId="{0F33763D-D7D3-4691-BA4F-22628A7979C2}" srcOrd="0" destOrd="0" presId="urn:microsoft.com/office/officeart/2018/2/layout/IconCircleList"/>
    <dgm:cxn modelId="{9D02A663-EE24-4224-A2C6-5C8B86624370}" type="presParOf" srcId="{95164FAA-3404-4B26-A0E9-161DEADB0A43}" destId="{87F39306-0567-4826-ABCF-2527E76EFB60}" srcOrd="1" destOrd="0" presId="urn:microsoft.com/office/officeart/2018/2/layout/IconCircleList"/>
    <dgm:cxn modelId="{B9DE128D-C71C-4CD2-BCCB-6A6812FA2ECC}" type="presParOf" srcId="{95164FAA-3404-4B26-A0E9-161DEADB0A43}" destId="{8C8ABC72-2DC4-41D1-B6B2-44921EEF6BED}" srcOrd="2" destOrd="0" presId="urn:microsoft.com/office/officeart/2018/2/layout/IconCircleList"/>
    <dgm:cxn modelId="{9FFBB7E0-C3B3-4D86-BD5A-A8EDE20FAC7C}" type="presParOf" srcId="{95164FAA-3404-4B26-A0E9-161DEADB0A43}" destId="{DCA4ED0F-F4EC-40CF-9D8C-28DA903D60E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5941C-9A45-4144-9534-440771729392}">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BFE0B-F2BE-4179-A9C0-4D04DD421493}">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4D801C-6AA4-4CB6-A2E6-CC9D5A7CA651}">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a:t>Early detection</a:t>
          </a:r>
          <a:endParaRPr lang="en-US" sz="1900" kern="1200"/>
        </a:p>
      </dsp:txBody>
      <dsp:txXfrm>
        <a:off x="1172126" y="908559"/>
        <a:ext cx="2114937" cy="897246"/>
      </dsp:txXfrm>
    </dsp:sp>
    <dsp:sp modelId="{8A0F1EE4-DCCF-4163-B603-7C0938A37504}">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FE76F-ACC2-497C-8688-B32F8A5D8878}">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13E9C-3425-4947-9A63-6F1149926BB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a:t>Remote access to healthcare</a:t>
          </a:r>
          <a:endParaRPr lang="en-US" sz="1900" kern="1200"/>
        </a:p>
      </dsp:txBody>
      <dsp:txXfrm>
        <a:off x="4745088" y="908559"/>
        <a:ext cx="2114937" cy="897246"/>
      </dsp:txXfrm>
    </dsp:sp>
    <dsp:sp modelId="{B9F99FAE-C231-4918-8003-04E336F1932A}">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7B9C9-DF58-42C7-9526-6C4F4D35CA8F}">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0B7D2-46AD-43F5-8F33-E4DEB98F61EE}">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dirty="0" err="1"/>
            <a:t>User</a:t>
          </a:r>
          <a:r>
            <a:rPr lang="es-MX" sz="1900" kern="1200" dirty="0"/>
            <a:t> Incentives</a:t>
          </a:r>
          <a:endParaRPr lang="en-US" sz="1900" kern="1200" dirty="0"/>
        </a:p>
      </dsp:txBody>
      <dsp:txXfrm>
        <a:off x="8318049" y="908559"/>
        <a:ext cx="2114937" cy="897246"/>
      </dsp:txXfrm>
    </dsp:sp>
    <dsp:sp modelId="{66D3161A-260B-4EEC-BD7D-F8B66C5CE48E}">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733EB-9F05-417C-A9E6-3AB1E24134F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EA709-5967-4E46-8E2C-28D46A993508}">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dirty="0"/>
            <a:t> </a:t>
          </a:r>
          <a:r>
            <a:rPr lang="es-MX" sz="1900" kern="1200" dirty="0" err="1"/>
            <a:t>Improvement</a:t>
          </a:r>
          <a:r>
            <a:rPr lang="es-MX" sz="1900" kern="1200" dirty="0"/>
            <a:t> </a:t>
          </a:r>
          <a:r>
            <a:rPr lang="es-MX" sz="1900" kern="1200" dirty="0" err="1"/>
            <a:t>of</a:t>
          </a:r>
          <a:r>
            <a:rPr lang="es-MX" sz="1900" kern="1200" dirty="0"/>
            <a:t> </a:t>
          </a:r>
          <a:r>
            <a:rPr lang="es-MX" sz="1900" kern="1200" dirty="0" err="1"/>
            <a:t>the</a:t>
          </a:r>
          <a:r>
            <a:rPr lang="es-MX" sz="1900" kern="1200" dirty="0"/>
            <a:t> </a:t>
          </a:r>
          <a:r>
            <a:rPr lang="es-MX" sz="1900" kern="1200" dirty="0" err="1"/>
            <a:t>healthcare</a:t>
          </a:r>
          <a:r>
            <a:rPr lang="es-MX" sz="1900" kern="1200" dirty="0"/>
            <a:t> </a:t>
          </a:r>
          <a:r>
            <a:rPr lang="es-MX" sz="1900" kern="1200" dirty="0" err="1"/>
            <a:t>system</a:t>
          </a:r>
          <a:endParaRPr lang="en-US" sz="1900" kern="1200" dirty="0"/>
        </a:p>
      </dsp:txBody>
      <dsp:txXfrm>
        <a:off x="1172126" y="2545532"/>
        <a:ext cx="2114937" cy="897246"/>
      </dsp:txXfrm>
    </dsp:sp>
    <dsp:sp modelId="{0F33763D-D7D3-4691-BA4F-22628A7979C2}">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39306-0567-4826-ABCF-2527E76EFB6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4ED0F-F4EC-40CF-9D8C-28DA903D60ED}">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MX" sz="1900" kern="1200" dirty="0"/>
            <a:t>Global </a:t>
          </a:r>
          <a:r>
            <a:rPr lang="es-MX" sz="1900" kern="1200" dirty="0" err="1"/>
            <a:t>Impact</a:t>
          </a:r>
          <a:endParaRPr lang="en-US" sz="1900" kern="1200" dirty="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5F5CE-766C-4238-BD71-710EEDAC2AE7}" type="datetimeFigureOut">
              <a:rPr lang="es-MX" smtClean="0"/>
              <a:t>08/06/2023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9E0F7-653D-4A8C-AF89-27BE558E6C9D}" type="slidenum">
              <a:rPr lang="es-MX" smtClean="0"/>
              <a:t>‹Nº›</a:t>
            </a:fld>
            <a:endParaRPr lang="es-MX"/>
          </a:p>
        </p:txBody>
      </p:sp>
    </p:spTree>
    <p:extLst>
      <p:ext uri="{BB962C8B-B14F-4D97-AF65-F5344CB8AC3E}">
        <p14:creationId xmlns:p14="http://schemas.microsoft.com/office/powerpoint/2010/main" val="322166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noProof="0" dirty="0">
                <a:solidFill>
                  <a:srgbClr val="000000"/>
                </a:solidFill>
                <a:latin typeface="Segoe UI" panose="020B0502040204020203" pitchFamily="34" charset="0"/>
              </a:rPr>
              <a:t>A nivel mundial, se estima que hubo 20 millones de nuevos casos de cáncer y 10 millones de muertes por cáncer. La carga del cáncer aumentará aproximadamente en un 60% durante las próximas dos décadas, lo que afectará aún más a los sistemas de salud, a las personas y a las comunidades.</a:t>
            </a:r>
          </a:p>
        </p:txBody>
      </p:sp>
      <p:sp>
        <p:nvSpPr>
          <p:cNvPr id="4" name="Marcador de número de diapositiva 3"/>
          <p:cNvSpPr>
            <a:spLocks noGrp="1"/>
          </p:cNvSpPr>
          <p:nvPr>
            <p:ph type="sldNum" sz="quarter" idx="5"/>
          </p:nvPr>
        </p:nvSpPr>
        <p:spPr/>
        <p:txBody>
          <a:bodyPr/>
          <a:lstStyle/>
          <a:p>
            <a:fld id="{3329E0F7-653D-4A8C-AF89-27BE558E6C9D}" type="slidenum">
              <a:rPr lang="es-MX" smtClean="0"/>
              <a:t>1</a:t>
            </a:fld>
            <a:endParaRPr lang="es-MX" dirty="0"/>
          </a:p>
        </p:txBody>
      </p:sp>
    </p:spTree>
    <p:extLst>
      <p:ext uri="{BB962C8B-B14F-4D97-AF65-F5344CB8AC3E}">
        <p14:creationId xmlns:p14="http://schemas.microsoft.com/office/powerpoint/2010/main" val="774567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329E0F7-653D-4A8C-AF89-27BE558E6C9D}" type="slidenum">
              <a:rPr lang="es-MX" smtClean="0"/>
              <a:t>11</a:t>
            </a:fld>
            <a:endParaRPr lang="es-MX"/>
          </a:p>
        </p:txBody>
      </p:sp>
    </p:spTree>
    <p:extLst>
      <p:ext uri="{BB962C8B-B14F-4D97-AF65-F5344CB8AC3E}">
        <p14:creationId xmlns:p14="http://schemas.microsoft.com/office/powerpoint/2010/main" val="240175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329E0F7-653D-4A8C-AF89-27BE558E6C9D}" type="slidenum">
              <a:rPr lang="es-MX" smtClean="0"/>
              <a:t>12</a:t>
            </a:fld>
            <a:endParaRPr lang="es-MX"/>
          </a:p>
        </p:txBody>
      </p:sp>
    </p:spTree>
    <p:extLst>
      <p:ext uri="{BB962C8B-B14F-4D97-AF65-F5344CB8AC3E}">
        <p14:creationId xmlns:p14="http://schemas.microsoft.com/office/powerpoint/2010/main" val="192060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daf9529f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daf9529f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D1D5DB"/>
                </a:solidFill>
                <a:effectLst/>
                <a:latin typeface="Söhne"/>
              </a:rPr>
              <a:t>La identificación temprana del cáncer de mama es crucial para mejorar las tasas de supervivencia y el pronóstico de las pacientes. Existen varios factores de riesgo que pueden aumentar las probabilidades de desarrollar cáncer de mama, y es importante estar consciente de ellos para tomar medidas preventivas y estar atentos a cualquier signo de alarma. </a:t>
            </a:r>
          </a:p>
          <a:p>
            <a:endParaRPr lang="es-MX" b="0" i="0" dirty="0">
              <a:solidFill>
                <a:srgbClr val="D1D5DB"/>
              </a:solidFill>
              <a:effectLst/>
              <a:latin typeface="Söhne"/>
            </a:endParaRPr>
          </a:p>
          <a:p>
            <a:endParaRPr lang="es-MX" b="0" i="0" noProof="0" dirty="0">
              <a:solidFill>
                <a:srgbClr val="D1D5DB"/>
              </a:solidFill>
              <a:effectLst/>
              <a:latin typeface="Söhne"/>
            </a:endParaRPr>
          </a:p>
          <a:p>
            <a:r>
              <a:rPr lang="es-MX" b="0" i="0" noProof="0" dirty="0">
                <a:solidFill>
                  <a:srgbClr val="D1D5DB"/>
                </a:solidFill>
                <a:effectLst/>
                <a:latin typeface="Söhne"/>
              </a:rPr>
              <a:t>Podemos partir del escenario, donde una persona de 45 años iba por una situación de dermatomiositis que es un problema en la piel, pero su dermatóloga encontró un bulto sospechoso en uno de sus pechos, por ello le recomendó ir con un especialista y que se sacara estudios , por ello la mandaron hacer ultrasonidos y salió con un cáncer maligno.</a:t>
            </a:r>
          </a:p>
          <a:p>
            <a:endParaRPr lang="es-MX" b="0" i="0" noProof="0" dirty="0">
              <a:solidFill>
                <a:srgbClr val="D1D5DB"/>
              </a:solidFill>
              <a:effectLst/>
              <a:latin typeface="Söhne"/>
            </a:endParaRPr>
          </a:p>
          <a:p>
            <a:r>
              <a:rPr lang="es-MX" b="0" i="0" noProof="0" dirty="0">
                <a:solidFill>
                  <a:srgbClr val="D1D5DB"/>
                </a:solidFill>
                <a:effectLst/>
                <a:latin typeface="Söhne"/>
              </a:rPr>
              <a:t>Al notar esta situación se puede notar que la persona iba por un problema que consideraba en la piel y resulto ser cáncer, al momento que se detecto fue intratable por ello tuvieron que amputarlo. </a:t>
            </a:r>
          </a:p>
          <a:p>
            <a:r>
              <a:rPr lang="es-MX" b="0" i="0" noProof="0" dirty="0">
                <a:solidFill>
                  <a:srgbClr val="D1D5DB"/>
                </a:solidFill>
                <a:effectLst/>
                <a:latin typeface="Söhne"/>
              </a:rPr>
              <a:t>Al ver la importancia que se tiene al detectar el cáncer  de mama, se quiere atacar este problema. </a:t>
            </a:r>
          </a:p>
          <a:p>
            <a:r>
              <a:rPr lang="es-MX" b="0" i="0" noProof="0" dirty="0">
                <a:solidFill>
                  <a:srgbClr val="D1D5DB"/>
                </a:solidFill>
                <a:effectLst/>
                <a:latin typeface="Söhne"/>
              </a:rPr>
              <a:t>Pero también hay casos donde puede caer en que se le desarrolle el cáncer  a una edad temprana, </a:t>
            </a:r>
          </a:p>
          <a:p>
            <a:r>
              <a:rPr lang="es-MX" b="0" i="0" noProof="0" dirty="0">
                <a:solidFill>
                  <a:srgbClr val="D1D5DB"/>
                </a:solidFill>
                <a:effectLst/>
                <a:latin typeface="Söhne"/>
              </a:rPr>
              <a:t>Dentro de este tema existen dos dimensiones importantes:</a:t>
            </a:r>
          </a:p>
          <a:p>
            <a:r>
              <a:rPr lang="es-MX" b="0" i="0" noProof="0" dirty="0">
                <a:solidFill>
                  <a:srgbClr val="D1D5DB"/>
                </a:solidFill>
                <a:effectLst/>
                <a:latin typeface="Söhne"/>
              </a:rPr>
              <a:t>El primero es el cáncer de mama, es el que le hablare a continuación</a:t>
            </a:r>
          </a:p>
        </p:txBody>
      </p:sp>
      <p:sp>
        <p:nvSpPr>
          <p:cNvPr id="4" name="Marcador de número de diapositiva 3"/>
          <p:cNvSpPr>
            <a:spLocks noGrp="1"/>
          </p:cNvSpPr>
          <p:nvPr>
            <p:ph type="sldNum" sz="quarter" idx="5"/>
          </p:nvPr>
        </p:nvSpPr>
        <p:spPr/>
        <p:txBody>
          <a:bodyPr/>
          <a:lstStyle/>
          <a:p>
            <a:fld id="{3329E0F7-653D-4A8C-AF89-27BE558E6C9D}" type="slidenum">
              <a:rPr lang="es-MX" smtClean="0"/>
              <a:t>3</a:t>
            </a:fld>
            <a:endParaRPr lang="es-MX"/>
          </a:p>
        </p:txBody>
      </p:sp>
    </p:spTree>
    <p:extLst>
      <p:ext uri="{BB962C8B-B14F-4D97-AF65-F5344CB8AC3E}">
        <p14:creationId xmlns:p14="http://schemas.microsoft.com/office/powerpoint/2010/main" val="236651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Estadio 0 se trata de lesiones premalignas, como el carcinoma in </a:t>
            </a:r>
            <a:r>
              <a:rPr lang="es-MX" dirty="0" err="1"/>
              <a:t>situ.Estadio</a:t>
            </a:r>
            <a:r>
              <a:rPr lang="es-MX" dirty="0"/>
              <a:t> </a:t>
            </a:r>
            <a:r>
              <a:rPr lang="es-MX" dirty="0" err="1"/>
              <a:t>Iel</a:t>
            </a:r>
            <a:r>
              <a:rPr lang="es-MX" dirty="0"/>
              <a:t> tamaño del tumor es igual o inferior a 2 cm, no hay infiltración ganglionar ni </a:t>
            </a:r>
            <a:r>
              <a:rPr lang="es-MX" dirty="0" err="1"/>
              <a:t>metástasis.Estadio</a:t>
            </a:r>
            <a:r>
              <a:rPr lang="es-MX" dirty="0"/>
              <a:t> </a:t>
            </a:r>
            <a:r>
              <a:rPr lang="es-MX" dirty="0" err="1"/>
              <a:t>IIel</a:t>
            </a:r>
            <a:r>
              <a:rPr lang="es-MX" dirty="0"/>
              <a:t> tamaño del tumor se encuentra entre 2 y 5 cm, con o sin afectación de ganglios linfáticos. No hay </a:t>
            </a:r>
            <a:r>
              <a:rPr lang="es-MX" dirty="0" err="1"/>
              <a:t>metástasis.Estadio</a:t>
            </a:r>
            <a:r>
              <a:rPr lang="es-MX" dirty="0"/>
              <a:t> </a:t>
            </a:r>
            <a:r>
              <a:rPr lang="es-MX" dirty="0" err="1"/>
              <a:t>IIIel</a:t>
            </a:r>
            <a:r>
              <a:rPr lang="es-MX" dirty="0"/>
              <a:t> tumor sí afecta a los ganglios axilares y su tamaño puede ser mayor de 5 cm o expandirse hacia la piel o la pared </a:t>
            </a:r>
            <a:r>
              <a:rPr lang="es-MX" dirty="0" err="1"/>
              <a:t>torácica.Estadio</a:t>
            </a:r>
            <a:r>
              <a:rPr lang="es-MX" dirty="0"/>
              <a:t> </a:t>
            </a:r>
            <a:r>
              <a:rPr lang="es-MX" dirty="0" err="1"/>
              <a:t>IVel</a:t>
            </a:r>
            <a:r>
              <a:rPr lang="es-MX" dirty="0"/>
              <a:t> cáncer se ha diseminado, es decir, hay metástasis. Aquí se engloban todos los tamaños de tumores, tanto si hay afectación de los ganglios linfáticos como si no.</a:t>
            </a:r>
            <a:endParaRPr lang="es-MX" noProof="0" dirty="0">
              <a:solidFill>
                <a:srgbClr val="000000"/>
              </a:solidFill>
              <a:latin typeface="Segoe UI" panose="020B0502040204020203" pitchFamily="34" charset="0"/>
            </a:endParaRPr>
          </a:p>
        </p:txBody>
      </p:sp>
      <p:sp>
        <p:nvSpPr>
          <p:cNvPr id="4" name="Marcador de número de diapositiva 3"/>
          <p:cNvSpPr>
            <a:spLocks noGrp="1"/>
          </p:cNvSpPr>
          <p:nvPr>
            <p:ph type="sldNum" sz="quarter" idx="5"/>
          </p:nvPr>
        </p:nvSpPr>
        <p:spPr/>
        <p:txBody>
          <a:bodyPr/>
          <a:lstStyle/>
          <a:p>
            <a:fld id="{3329E0F7-653D-4A8C-AF89-27BE558E6C9D}" type="slidenum">
              <a:rPr lang="es-MX" smtClean="0"/>
              <a:t>4</a:t>
            </a:fld>
            <a:endParaRPr lang="es-MX"/>
          </a:p>
        </p:txBody>
      </p:sp>
    </p:spTree>
    <p:extLst>
      <p:ext uri="{BB962C8B-B14F-4D97-AF65-F5344CB8AC3E}">
        <p14:creationId xmlns:p14="http://schemas.microsoft.com/office/powerpoint/2010/main" val="39941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2A2C2E"/>
                </a:solidFill>
                <a:effectLst/>
                <a:latin typeface="Open Sans" panose="020B0606030504020204" pitchFamily="34" charset="0"/>
              </a:rPr>
              <a:t>La respuesta es dura: no hay una forma segura de prevenir el cáncer de seno, dice la Asociación Americana de Cáncer. Aunque hay acciones que pueden reducir el riesgo. Esto puede ser especialmente útil para las mujeres con antecedentes familiares sólidos o ciertos cambios genéticos. La razón principal es que este tipo de cáncer obedece a factores determinantes que no se pueden evadir, tales como:</a:t>
            </a:r>
          </a:p>
          <a:p>
            <a:pPr algn="l">
              <a:buFont typeface="Arial" panose="020B0604020202020204" pitchFamily="34" charset="0"/>
              <a:buChar char="•"/>
            </a:pPr>
            <a:r>
              <a:rPr lang="es-MX" b="0" i="0" dirty="0">
                <a:solidFill>
                  <a:srgbClr val="2A2C2E"/>
                </a:solidFill>
                <a:effectLst/>
                <a:latin typeface="Open Sans" panose="020B0606030504020204" pitchFamily="34" charset="0"/>
              </a:rPr>
              <a:t>El riesgo de tener la enfermedad aumenta con la edad, dado que la mayoría de los casos se detecta y diagnostica en mujeres después de los 50 años.</a:t>
            </a:r>
          </a:p>
          <a:p>
            <a:pPr algn="l">
              <a:buFont typeface="Arial" panose="020B0604020202020204" pitchFamily="34" charset="0"/>
              <a:buChar char="•"/>
            </a:pPr>
            <a:r>
              <a:rPr lang="es-MX" b="0" i="0" dirty="0">
                <a:solidFill>
                  <a:srgbClr val="2A2C2E"/>
                </a:solidFill>
                <a:effectLst/>
                <a:latin typeface="Open Sans" panose="020B0606030504020204" pitchFamily="34" charset="0"/>
              </a:rPr>
              <a:t>Origen genético: aquellas que presentan mutaciones o cambios heredados en ciertos genes, como en el BRCA1 y el BRCA2, tienen mayor riesgo.</a:t>
            </a:r>
          </a:p>
          <a:p>
            <a:pPr algn="l">
              <a:buFont typeface="Arial" panose="020B0604020202020204" pitchFamily="34" charset="0"/>
              <a:buChar char="•"/>
            </a:pPr>
            <a:r>
              <a:rPr lang="es-MX" b="0" i="0" dirty="0">
                <a:solidFill>
                  <a:srgbClr val="2A2C2E"/>
                </a:solidFill>
                <a:effectLst/>
                <a:latin typeface="Open Sans" panose="020B0606030504020204" pitchFamily="34" charset="0"/>
              </a:rPr>
              <a:t>El historial reproductivo, como tener la menstruación antes de los 12 años y la menopausia después de los 55.</a:t>
            </a:r>
          </a:p>
          <a:p>
            <a:endParaRPr lang="es-MX" noProof="0" dirty="0">
              <a:solidFill>
                <a:srgbClr val="000000"/>
              </a:solidFill>
              <a:latin typeface="Segoe UI" panose="020B0502040204020203" pitchFamily="34" charset="0"/>
            </a:endParaRPr>
          </a:p>
        </p:txBody>
      </p:sp>
      <p:sp>
        <p:nvSpPr>
          <p:cNvPr id="4" name="Marcador de número de diapositiva 3"/>
          <p:cNvSpPr>
            <a:spLocks noGrp="1"/>
          </p:cNvSpPr>
          <p:nvPr>
            <p:ph type="sldNum" sz="quarter" idx="5"/>
          </p:nvPr>
        </p:nvSpPr>
        <p:spPr/>
        <p:txBody>
          <a:bodyPr/>
          <a:lstStyle/>
          <a:p>
            <a:fld id="{3329E0F7-653D-4A8C-AF89-27BE558E6C9D}" type="slidenum">
              <a:rPr lang="es-MX" smtClean="0"/>
              <a:t>5</a:t>
            </a:fld>
            <a:endParaRPr lang="es-MX"/>
          </a:p>
        </p:txBody>
      </p:sp>
    </p:spTree>
    <p:extLst>
      <p:ext uri="{BB962C8B-B14F-4D97-AF65-F5344CB8AC3E}">
        <p14:creationId xmlns:p14="http://schemas.microsoft.com/office/powerpoint/2010/main" val="42297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2A2C2E"/>
                </a:solidFill>
                <a:effectLst/>
                <a:latin typeface="Open Sans" panose="020B0606030504020204" pitchFamily="34" charset="0"/>
              </a:rPr>
              <a:t>Tener mamas densas.</a:t>
            </a:r>
          </a:p>
          <a:p>
            <a:pPr algn="l">
              <a:buFont typeface="Arial" panose="020B0604020202020204" pitchFamily="34" charset="0"/>
              <a:buChar char="•"/>
            </a:pPr>
            <a:r>
              <a:rPr lang="es-MX" b="0" i="0" dirty="0">
                <a:solidFill>
                  <a:srgbClr val="2A2C2E"/>
                </a:solidFill>
                <a:effectLst/>
                <a:latin typeface="Open Sans" panose="020B0606030504020204" pitchFamily="34" charset="0"/>
              </a:rPr>
              <a:t>Tener antecedentes familiares de cáncer de mama o haber recibido tratamientos con radioterapia en el pecho antes de los 30 años.</a:t>
            </a:r>
          </a:p>
          <a:p>
            <a:r>
              <a:rPr lang="es-MX" dirty="0"/>
              <a:t>Menstruación antes de los 12 años </a:t>
            </a:r>
            <a:br>
              <a:rPr lang="es-MX" dirty="0"/>
            </a:br>
            <a:endParaRPr lang="es-MX" noProof="0" dirty="0">
              <a:solidFill>
                <a:srgbClr val="000000"/>
              </a:solidFill>
              <a:latin typeface="Segoe UI" panose="020B0502040204020203" pitchFamily="34" charset="0"/>
            </a:endParaRP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29E0F7-653D-4A8C-AF89-27BE558E6C9D}"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960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329E0F7-653D-4A8C-AF89-27BE558E6C9D}" type="slidenum">
              <a:rPr lang="es-MX" smtClean="0"/>
              <a:t>7</a:t>
            </a:fld>
            <a:endParaRPr lang="es-MX"/>
          </a:p>
        </p:txBody>
      </p:sp>
    </p:spTree>
    <p:extLst>
      <p:ext uri="{BB962C8B-B14F-4D97-AF65-F5344CB8AC3E}">
        <p14:creationId xmlns:p14="http://schemas.microsoft.com/office/powerpoint/2010/main" val="425581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329E0F7-653D-4A8C-AF89-27BE558E6C9D}" type="slidenum">
              <a:rPr lang="es-MX" smtClean="0"/>
              <a:t>9</a:t>
            </a:fld>
            <a:endParaRPr lang="es-MX"/>
          </a:p>
        </p:txBody>
      </p:sp>
    </p:spTree>
    <p:extLst>
      <p:ext uri="{BB962C8B-B14F-4D97-AF65-F5344CB8AC3E}">
        <p14:creationId xmlns:p14="http://schemas.microsoft.com/office/powerpoint/2010/main" val="394697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b6aa2882b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b6aa2882b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noProof="0" dirty="0"/>
              <a:t>Quedo</a:t>
            </a:r>
            <a:r>
              <a:rPr lang="en-US" noProof="0" dirty="0"/>
              <a:t> a </a:t>
            </a:r>
            <a:r>
              <a:rPr lang="es-MX" noProof="0" dirty="0"/>
              <a:t>su disposición para las posibles dudas que puedan tener.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1BF90-8C21-319C-B2C4-68B753450EA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CAD498FD-AC10-D5A0-F96A-986629367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EB8E501-333C-BE30-46D0-BF15BF2F343F}"/>
              </a:ext>
            </a:extLst>
          </p:cNvPr>
          <p:cNvSpPr>
            <a:spLocks noGrp="1"/>
          </p:cNvSpPr>
          <p:nvPr>
            <p:ph type="dt" sz="half" idx="10"/>
          </p:nvPr>
        </p:nvSpPr>
        <p:spPr/>
        <p:txBody>
          <a:bodyPr/>
          <a:lstStyle/>
          <a:p>
            <a:fld id="{44C0FFBE-AE60-4750-BAB0-FCFCD2565A19}" type="datetime1">
              <a:rPr lang="es-MX" smtClean="0"/>
              <a:t>08/06/2023</a:t>
            </a:fld>
            <a:endParaRPr lang="es-MX"/>
          </a:p>
        </p:txBody>
      </p:sp>
      <p:sp>
        <p:nvSpPr>
          <p:cNvPr id="5" name="Marcador de pie de página 4">
            <a:extLst>
              <a:ext uri="{FF2B5EF4-FFF2-40B4-BE49-F238E27FC236}">
                <a16:creationId xmlns:a16="http://schemas.microsoft.com/office/drawing/2014/main" id="{9C9659F9-E9B2-5918-290E-EA391195B2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6CEA48C-F68E-747D-0580-11642ABEFEF9}"/>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411794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C6122-83B5-AFAA-C066-48F86DC30E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1E3BCA8-2748-372C-9ED3-1E69AC558E4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690DEE9-82B9-A02F-2C6B-BB6D5D3CF1F1}"/>
              </a:ext>
            </a:extLst>
          </p:cNvPr>
          <p:cNvSpPr>
            <a:spLocks noGrp="1"/>
          </p:cNvSpPr>
          <p:nvPr>
            <p:ph type="dt" sz="half" idx="10"/>
          </p:nvPr>
        </p:nvSpPr>
        <p:spPr/>
        <p:txBody>
          <a:bodyPr/>
          <a:lstStyle/>
          <a:p>
            <a:fld id="{325A3D64-F792-4926-ACAA-6BCAA45F2BAE}" type="datetime1">
              <a:rPr lang="es-MX" smtClean="0"/>
              <a:t>08/06/2023</a:t>
            </a:fld>
            <a:endParaRPr lang="es-MX"/>
          </a:p>
        </p:txBody>
      </p:sp>
      <p:sp>
        <p:nvSpPr>
          <p:cNvPr id="5" name="Marcador de pie de página 4">
            <a:extLst>
              <a:ext uri="{FF2B5EF4-FFF2-40B4-BE49-F238E27FC236}">
                <a16:creationId xmlns:a16="http://schemas.microsoft.com/office/drawing/2014/main" id="{99190037-E50E-A33E-BF18-15A56089892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3F1B07-A6F5-07E5-5053-A6A67131051C}"/>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386731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32B0C71-08D6-3EF2-CBC2-BA4226898B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65401A6-F53A-1457-832C-3199EEF014F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98FBD90-F68F-0A57-C10D-D884831F2A28}"/>
              </a:ext>
            </a:extLst>
          </p:cNvPr>
          <p:cNvSpPr>
            <a:spLocks noGrp="1"/>
          </p:cNvSpPr>
          <p:nvPr>
            <p:ph type="dt" sz="half" idx="10"/>
          </p:nvPr>
        </p:nvSpPr>
        <p:spPr/>
        <p:txBody>
          <a:bodyPr/>
          <a:lstStyle/>
          <a:p>
            <a:fld id="{3012B4CF-19E7-4A46-9571-862ACA7D63C0}" type="datetime1">
              <a:rPr lang="es-MX" smtClean="0"/>
              <a:t>08/06/2023</a:t>
            </a:fld>
            <a:endParaRPr lang="es-MX"/>
          </a:p>
        </p:txBody>
      </p:sp>
      <p:sp>
        <p:nvSpPr>
          <p:cNvPr id="5" name="Marcador de pie de página 4">
            <a:extLst>
              <a:ext uri="{FF2B5EF4-FFF2-40B4-BE49-F238E27FC236}">
                <a16:creationId xmlns:a16="http://schemas.microsoft.com/office/drawing/2014/main" id="{C69AFD28-A7A5-299F-C760-43B2CF2C91F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5450ACB-FBA3-23DB-6F9D-E6399A8D38DB}"/>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249054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87" name="Google Shape;87;p14"/>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88" name="Google Shape;88;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884755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1" name="Google Shape;91;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242497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7"/>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99" name="Google Shape;99;p17"/>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00" name="Google Shape;100;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39485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520264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19"/>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07" name="Google Shape;107;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533293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10" name="Google Shape;110;p2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835868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1"/>
        <p:cNvGrpSpPr/>
        <p:nvPr/>
      </p:nvGrpSpPr>
      <p:grpSpPr>
        <a:xfrm>
          <a:off x="0" y="0"/>
          <a:ext cx="0" cy="0"/>
          <a:chOff x="0" y="0"/>
          <a:chExt cx="0" cy="0"/>
        </a:xfrm>
      </p:grpSpPr>
      <p:sp>
        <p:nvSpPr>
          <p:cNvPr id="112" name="Google Shape;112;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1"/>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4" name="Google Shape;114;p21"/>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15" name="Google Shape;115;p21"/>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116" name="Google Shape;116;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151519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rtl="0">
              <a:lnSpc>
                <a:spcPct val="100000"/>
              </a:lnSpc>
              <a:spcBef>
                <a:spcPts val="0"/>
              </a:spcBef>
              <a:spcAft>
                <a:spcPts val="0"/>
              </a:spcAft>
              <a:buSzPts val="1800"/>
              <a:buNone/>
              <a:defRPr/>
            </a:lvl1pPr>
          </a:lstStyle>
          <a:p>
            <a:endParaRPr/>
          </a:p>
        </p:txBody>
      </p:sp>
      <p:sp>
        <p:nvSpPr>
          <p:cNvPr id="119" name="Google Shape;119;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91636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E3245-889D-F98D-9C17-C5B5FB1BA5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6BF365D-B8F0-E1E4-9B16-4DA3C9A7CD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DED3A3E-22B3-D8D7-FE36-1E8EDAF92DAF}"/>
              </a:ext>
            </a:extLst>
          </p:cNvPr>
          <p:cNvSpPr>
            <a:spLocks noGrp="1"/>
          </p:cNvSpPr>
          <p:nvPr>
            <p:ph type="dt" sz="half" idx="10"/>
          </p:nvPr>
        </p:nvSpPr>
        <p:spPr/>
        <p:txBody>
          <a:bodyPr/>
          <a:lstStyle/>
          <a:p>
            <a:fld id="{7261B245-10B2-44EA-8AE2-D073E3737D4E}" type="datetime1">
              <a:rPr lang="es-MX" smtClean="0"/>
              <a:t>08/06/2023</a:t>
            </a:fld>
            <a:endParaRPr lang="es-MX"/>
          </a:p>
        </p:txBody>
      </p:sp>
      <p:sp>
        <p:nvSpPr>
          <p:cNvPr id="5" name="Marcador de pie de página 4">
            <a:extLst>
              <a:ext uri="{FF2B5EF4-FFF2-40B4-BE49-F238E27FC236}">
                <a16:creationId xmlns:a16="http://schemas.microsoft.com/office/drawing/2014/main" id="{9FDB8F16-F179-913C-B32C-8A17EFA444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0D6BB05-A02E-70AE-399A-E6D7A10CEC16}"/>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3790900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0"/>
        <p:cNvGrpSpPr/>
        <p:nvPr/>
      </p:nvGrpSpPr>
      <p:grpSpPr>
        <a:xfrm>
          <a:off x="0" y="0"/>
          <a:ext cx="0" cy="0"/>
          <a:chOff x="0" y="0"/>
          <a:chExt cx="0" cy="0"/>
        </a:xfrm>
      </p:grpSpPr>
      <p:sp>
        <p:nvSpPr>
          <p:cNvPr id="121" name="Google Shape;121;p23"/>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2" name="Google Shape;122;p23"/>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rtl="0">
              <a:spcBef>
                <a:spcPts val="0"/>
              </a:spcBef>
              <a:spcAft>
                <a:spcPts val="0"/>
              </a:spcAft>
              <a:buSzPts val="18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sp>
        <p:nvSpPr>
          <p:cNvPr id="123" name="Google Shape;123;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481604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019553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1172" y="7"/>
            <a:ext cx="4060833" cy="270742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797467" y="2366963"/>
            <a:ext cx="10962800" cy="1118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5600">
                <a:solidFill>
                  <a:schemeClr val="lt1"/>
                </a:solidFill>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800">
                <a:solidFill>
                  <a:schemeClr val="lt1"/>
                </a:solidFill>
              </a:defRPr>
            </a:lvl1pPr>
            <a:lvl2pPr lvl="1">
              <a:lnSpc>
                <a:spcPct val="100000"/>
              </a:lnSpc>
              <a:spcBef>
                <a:spcPts val="0"/>
              </a:spcBef>
              <a:spcAft>
                <a:spcPts val="0"/>
              </a:spcAft>
              <a:buClr>
                <a:schemeClr val="lt1"/>
              </a:buClr>
              <a:buSzPts val="2100"/>
              <a:buNone/>
              <a:defRPr sz="2800">
                <a:solidFill>
                  <a:schemeClr val="lt1"/>
                </a:solidFill>
              </a:defRPr>
            </a:lvl2pPr>
            <a:lvl3pPr lvl="2">
              <a:lnSpc>
                <a:spcPct val="100000"/>
              </a:lnSpc>
              <a:spcBef>
                <a:spcPts val="0"/>
              </a:spcBef>
              <a:spcAft>
                <a:spcPts val="0"/>
              </a:spcAft>
              <a:buClr>
                <a:schemeClr val="lt1"/>
              </a:buClr>
              <a:buSzPts val="2100"/>
              <a:buNone/>
              <a:defRPr sz="2800">
                <a:solidFill>
                  <a:schemeClr val="lt1"/>
                </a:solidFill>
              </a:defRPr>
            </a:lvl3pPr>
            <a:lvl4pPr lvl="3">
              <a:lnSpc>
                <a:spcPct val="100000"/>
              </a:lnSpc>
              <a:spcBef>
                <a:spcPts val="0"/>
              </a:spcBef>
              <a:spcAft>
                <a:spcPts val="0"/>
              </a:spcAft>
              <a:buClr>
                <a:schemeClr val="lt1"/>
              </a:buClr>
              <a:buSzPts val="2100"/>
              <a:buNone/>
              <a:defRPr sz="2800">
                <a:solidFill>
                  <a:schemeClr val="lt1"/>
                </a:solidFill>
              </a:defRPr>
            </a:lvl4pPr>
            <a:lvl5pPr lvl="4">
              <a:lnSpc>
                <a:spcPct val="100000"/>
              </a:lnSpc>
              <a:spcBef>
                <a:spcPts val="0"/>
              </a:spcBef>
              <a:spcAft>
                <a:spcPts val="0"/>
              </a:spcAft>
              <a:buClr>
                <a:schemeClr val="lt1"/>
              </a:buClr>
              <a:buSzPts val="2100"/>
              <a:buNone/>
              <a:defRPr sz="2800">
                <a:solidFill>
                  <a:schemeClr val="lt1"/>
                </a:solidFill>
              </a:defRPr>
            </a:lvl5pPr>
            <a:lvl6pPr lvl="5">
              <a:lnSpc>
                <a:spcPct val="100000"/>
              </a:lnSpc>
              <a:spcBef>
                <a:spcPts val="0"/>
              </a:spcBef>
              <a:spcAft>
                <a:spcPts val="0"/>
              </a:spcAft>
              <a:buClr>
                <a:schemeClr val="lt1"/>
              </a:buClr>
              <a:buSzPts val="2100"/>
              <a:buNone/>
              <a:defRPr sz="2800">
                <a:solidFill>
                  <a:schemeClr val="lt1"/>
                </a:solidFill>
              </a:defRPr>
            </a:lvl6pPr>
            <a:lvl7pPr lvl="6">
              <a:lnSpc>
                <a:spcPct val="100000"/>
              </a:lnSpc>
              <a:spcBef>
                <a:spcPts val="0"/>
              </a:spcBef>
              <a:spcAft>
                <a:spcPts val="0"/>
              </a:spcAft>
              <a:buClr>
                <a:schemeClr val="lt1"/>
              </a:buClr>
              <a:buSzPts val="2100"/>
              <a:buNone/>
              <a:defRPr sz="2800">
                <a:solidFill>
                  <a:schemeClr val="lt1"/>
                </a:solidFill>
              </a:defRPr>
            </a:lvl7pPr>
            <a:lvl8pPr lvl="7">
              <a:lnSpc>
                <a:spcPct val="100000"/>
              </a:lnSpc>
              <a:spcBef>
                <a:spcPts val="0"/>
              </a:spcBef>
              <a:spcAft>
                <a:spcPts val="0"/>
              </a:spcAft>
              <a:buClr>
                <a:schemeClr val="lt1"/>
              </a:buClr>
              <a:buSzPts val="2100"/>
              <a:buNone/>
              <a:defRPr sz="2800">
                <a:solidFill>
                  <a:schemeClr val="lt1"/>
                </a:solidFill>
              </a:defRPr>
            </a:lvl8pPr>
            <a:lvl9pPr lvl="8">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727603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832762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415600" y="1639967"/>
            <a:ext cx="5333200" cy="4452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1" name="Google Shape;41;p5"/>
          <p:cNvSpPr txBox="1">
            <a:spLocks noGrp="1"/>
          </p:cNvSpPr>
          <p:nvPr>
            <p:ph type="body" idx="2"/>
          </p:nvPr>
        </p:nvSpPr>
        <p:spPr>
          <a:xfrm>
            <a:off x="6443200" y="1639967"/>
            <a:ext cx="5333200" cy="4452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2" name="Google Shape;42;p5"/>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626892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998485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9" name="Google Shape;49;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724990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7"/>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668837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1" name="Google Shape;6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600" cy="2086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63" name="Google Shape;63;p9"/>
          <p:cNvSpPr txBox="1">
            <a:spLocks noGrp="1"/>
          </p:cNvSpPr>
          <p:nvPr>
            <p:ph type="subTitle" idx="1"/>
          </p:nvPr>
        </p:nvSpPr>
        <p:spPr>
          <a:xfrm>
            <a:off x="354000" y="3692001"/>
            <a:ext cx="5393600" cy="169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4" name="Google Shape;6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3767291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87382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1D232-7148-E8C8-693B-D730BFDA8E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292327-8265-6FC4-DFD7-931E69487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7399F2-B166-EBF1-022F-36146508CDBE}"/>
              </a:ext>
            </a:extLst>
          </p:cNvPr>
          <p:cNvSpPr>
            <a:spLocks noGrp="1"/>
          </p:cNvSpPr>
          <p:nvPr>
            <p:ph type="dt" sz="half" idx="10"/>
          </p:nvPr>
        </p:nvSpPr>
        <p:spPr/>
        <p:txBody>
          <a:bodyPr/>
          <a:lstStyle/>
          <a:p>
            <a:fld id="{9EAB073C-03F0-44C4-955C-4D6F4014BA50}" type="datetime1">
              <a:rPr lang="es-MX" smtClean="0"/>
              <a:t>08/06/2023</a:t>
            </a:fld>
            <a:endParaRPr lang="es-MX"/>
          </a:p>
        </p:txBody>
      </p:sp>
      <p:sp>
        <p:nvSpPr>
          <p:cNvPr id="5" name="Marcador de pie de página 4">
            <a:extLst>
              <a:ext uri="{FF2B5EF4-FFF2-40B4-BE49-F238E27FC236}">
                <a16:creationId xmlns:a16="http://schemas.microsoft.com/office/drawing/2014/main" id="{65724378-AF07-1EBA-DBDD-791B6758AA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71B4435-D0DF-8C93-F307-E1A874D0F987}"/>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28126292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1172" y="7"/>
            <a:ext cx="4060833" cy="2707427"/>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11"/>
          <p:cNvSpPr txBox="1">
            <a:spLocks noGrp="1"/>
          </p:cNvSpPr>
          <p:nvPr>
            <p:ph type="title" hasCustomPrompt="1"/>
          </p:nvPr>
        </p:nvSpPr>
        <p:spPr>
          <a:xfrm>
            <a:off x="415600" y="1674733"/>
            <a:ext cx="11360800" cy="270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6000">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800" cy="1709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220657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A298B-EB71-45D0-15A3-30A8663B253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DFAAE99-3BED-E907-28DF-F71E7602A0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D51017D-5A83-5505-981B-F70FEE58508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9E9CD8A-BCCE-5DAD-8FF9-66153657A474}"/>
              </a:ext>
            </a:extLst>
          </p:cNvPr>
          <p:cNvSpPr>
            <a:spLocks noGrp="1"/>
          </p:cNvSpPr>
          <p:nvPr>
            <p:ph type="dt" sz="half" idx="10"/>
          </p:nvPr>
        </p:nvSpPr>
        <p:spPr/>
        <p:txBody>
          <a:bodyPr/>
          <a:lstStyle/>
          <a:p>
            <a:fld id="{6B242A4D-AF9F-40DC-B7CC-00B73EC2ADD7}" type="datetime1">
              <a:rPr lang="es-MX" smtClean="0"/>
              <a:t>08/06/2023</a:t>
            </a:fld>
            <a:endParaRPr lang="es-MX"/>
          </a:p>
        </p:txBody>
      </p:sp>
      <p:sp>
        <p:nvSpPr>
          <p:cNvPr id="6" name="Marcador de pie de página 5">
            <a:extLst>
              <a:ext uri="{FF2B5EF4-FFF2-40B4-BE49-F238E27FC236}">
                <a16:creationId xmlns:a16="http://schemas.microsoft.com/office/drawing/2014/main" id="{C7257746-1EAF-CD84-7F7B-6FC74729664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94BAEB-DB61-FFCE-885B-2D8B81463A0A}"/>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91095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62300-88C3-1706-BD2C-0E1F2DCD86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1CFEA23-557E-F9A0-39F6-2EB26EBEB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E3D727-6316-8837-9993-594631E25CC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5D2FAC1-5702-E2DF-89C3-18389B0FC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90C0F92-8EA9-F9BF-6FAE-8EB3DCCFCE5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DEEDA529-6D6B-2858-89BA-DFDD7EF5FB1C}"/>
              </a:ext>
            </a:extLst>
          </p:cNvPr>
          <p:cNvSpPr>
            <a:spLocks noGrp="1"/>
          </p:cNvSpPr>
          <p:nvPr>
            <p:ph type="dt" sz="half" idx="10"/>
          </p:nvPr>
        </p:nvSpPr>
        <p:spPr/>
        <p:txBody>
          <a:bodyPr/>
          <a:lstStyle/>
          <a:p>
            <a:fld id="{870AA392-90EF-49FA-9062-4756D92AC96B}" type="datetime1">
              <a:rPr lang="es-MX" smtClean="0"/>
              <a:t>08/06/2023</a:t>
            </a:fld>
            <a:endParaRPr lang="es-MX"/>
          </a:p>
        </p:txBody>
      </p:sp>
      <p:sp>
        <p:nvSpPr>
          <p:cNvPr id="8" name="Marcador de pie de página 7">
            <a:extLst>
              <a:ext uri="{FF2B5EF4-FFF2-40B4-BE49-F238E27FC236}">
                <a16:creationId xmlns:a16="http://schemas.microsoft.com/office/drawing/2014/main" id="{532D6634-9DE7-86A1-073E-3DB4AF03100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B93C850-3761-8BD2-7D84-87C13E170C3D}"/>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47946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90954-E9C4-6D62-1069-3FA1F981827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9E57EDE-D382-CCE9-DF74-2FA73B163B8B}"/>
              </a:ext>
            </a:extLst>
          </p:cNvPr>
          <p:cNvSpPr>
            <a:spLocks noGrp="1"/>
          </p:cNvSpPr>
          <p:nvPr>
            <p:ph type="dt" sz="half" idx="10"/>
          </p:nvPr>
        </p:nvSpPr>
        <p:spPr/>
        <p:txBody>
          <a:bodyPr/>
          <a:lstStyle/>
          <a:p>
            <a:fld id="{10ED256E-1A47-40FD-9883-ACF0A71B02B0}" type="datetime1">
              <a:rPr lang="es-MX" smtClean="0"/>
              <a:t>08/06/2023</a:t>
            </a:fld>
            <a:endParaRPr lang="es-MX"/>
          </a:p>
        </p:txBody>
      </p:sp>
      <p:sp>
        <p:nvSpPr>
          <p:cNvPr id="4" name="Marcador de pie de página 3">
            <a:extLst>
              <a:ext uri="{FF2B5EF4-FFF2-40B4-BE49-F238E27FC236}">
                <a16:creationId xmlns:a16="http://schemas.microsoft.com/office/drawing/2014/main" id="{97A04E20-97F2-D57F-395F-649A5C7FEEA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A577C23-5013-5FA6-2F3E-E0B1D6AB8BBB}"/>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9009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B2E6A01-9566-4E94-51B4-B741329690D1}"/>
              </a:ext>
            </a:extLst>
          </p:cNvPr>
          <p:cNvSpPr>
            <a:spLocks noGrp="1"/>
          </p:cNvSpPr>
          <p:nvPr>
            <p:ph type="dt" sz="half" idx="10"/>
          </p:nvPr>
        </p:nvSpPr>
        <p:spPr/>
        <p:txBody>
          <a:bodyPr/>
          <a:lstStyle/>
          <a:p>
            <a:fld id="{22C637E1-6E48-4A8E-BE84-3A6650940405}" type="datetime1">
              <a:rPr lang="es-MX" smtClean="0"/>
              <a:t>08/06/2023</a:t>
            </a:fld>
            <a:endParaRPr lang="es-MX"/>
          </a:p>
        </p:txBody>
      </p:sp>
      <p:sp>
        <p:nvSpPr>
          <p:cNvPr id="3" name="Marcador de pie de página 2">
            <a:extLst>
              <a:ext uri="{FF2B5EF4-FFF2-40B4-BE49-F238E27FC236}">
                <a16:creationId xmlns:a16="http://schemas.microsoft.com/office/drawing/2014/main" id="{551D4121-8A00-CC64-E36A-0A39E55BBA7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7DC76FB-9722-EBBC-4942-D3060EEDB665}"/>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116875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62BCA-96AF-66AE-A6ED-E576DDA7EF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706D499-D3AF-72A5-2C30-74A2E8BB3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BDB1AD4-2115-64E9-7257-A7B6AABAA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4BF10C-106A-7C51-7F6F-D719CD44A68C}"/>
              </a:ext>
            </a:extLst>
          </p:cNvPr>
          <p:cNvSpPr>
            <a:spLocks noGrp="1"/>
          </p:cNvSpPr>
          <p:nvPr>
            <p:ph type="dt" sz="half" idx="10"/>
          </p:nvPr>
        </p:nvSpPr>
        <p:spPr/>
        <p:txBody>
          <a:bodyPr/>
          <a:lstStyle/>
          <a:p>
            <a:fld id="{FD51CBB3-4325-4EED-BA4B-80D67DF0AA22}" type="datetime1">
              <a:rPr lang="es-MX" smtClean="0"/>
              <a:t>08/06/2023</a:t>
            </a:fld>
            <a:endParaRPr lang="es-MX"/>
          </a:p>
        </p:txBody>
      </p:sp>
      <p:sp>
        <p:nvSpPr>
          <p:cNvPr id="6" name="Marcador de pie de página 5">
            <a:extLst>
              <a:ext uri="{FF2B5EF4-FFF2-40B4-BE49-F238E27FC236}">
                <a16:creationId xmlns:a16="http://schemas.microsoft.com/office/drawing/2014/main" id="{B7C0E5C5-7B04-2D3D-054B-5EA749F7DD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362C5A4-8634-D383-582E-D7C4CDD86092}"/>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82941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D8CD2-2B31-DE71-D681-28DDD4E5C2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E1F4EDD-1CC6-2D52-DD50-B5C615563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994DCC5-FFB7-9E03-D23C-ACB440D7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5AA816-BF7B-6589-CEB8-C8DAC1D93DC6}"/>
              </a:ext>
            </a:extLst>
          </p:cNvPr>
          <p:cNvSpPr>
            <a:spLocks noGrp="1"/>
          </p:cNvSpPr>
          <p:nvPr>
            <p:ph type="dt" sz="half" idx="10"/>
          </p:nvPr>
        </p:nvSpPr>
        <p:spPr/>
        <p:txBody>
          <a:bodyPr/>
          <a:lstStyle/>
          <a:p>
            <a:fld id="{FD43FFAD-9FE9-4B09-B728-DE52435D728A}" type="datetime1">
              <a:rPr lang="es-MX" smtClean="0"/>
              <a:t>08/06/2023</a:t>
            </a:fld>
            <a:endParaRPr lang="es-MX"/>
          </a:p>
        </p:txBody>
      </p:sp>
      <p:sp>
        <p:nvSpPr>
          <p:cNvPr id="6" name="Marcador de pie de página 5">
            <a:extLst>
              <a:ext uri="{FF2B5EF4-FFF2-40B4-BE49-F238E27FC236}">
                <a16:creationId xmlns:a16="http://schemas.microsoft.com/office/drawing/2014/main" id="{FA1DDBBA-9C16-79A1-2BCD-EE995E5F7A2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46FAC1-AC78-5B9C-AF38-7CF6859F98A8}"/>
              </a:ext>
            </a:extLst>
          </p:cNvPr>
          <p:cNvSpPr>
            <a:spLocks noGrp="1"/>
          </p:cNvSpPr>
          <p:nvPr>
            <p:ph type="sldNum" sz="quarter" idx="12"/>
          </p:nvPr>
        </p:nvSpPr>
        <p:spPr/>
        <p:txBody>
          <a:bodyPr/>
          <a:lstStyle/>
          <a:p>
            <a:fld id="{050B9161-EA8D-4E14-AAF5-B6E389F0D4D3}" type="slidenum">
              <a:rPr lang="es-MX" smtClean="0"/>
              <a:t>‹Nº›</a:t>
            </a:fld>
            <a:endParaRPr lang="es-MX"/>
          </a:p>
        </p:txBody>
      </p:sp>
    </p:spTree>
    <p:extLst>
      <p:ext uri="{BB962C8B-B14F-4D97-AF65-F5344CB8AC3E}">
        <p14:creationId xmlns:p14="http://schemas.microsoft.com/office/powerpoint/2010/main" val="320116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BF1546F-7A24-78A3-612D-DEA9BFD43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A5FB532-723C-56AD-20E1-A2E47353E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FEFEE8-7B9D-7E1F-7F58-414CC1D00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26B67-6900-4AC9-92B9-C6A45325F5DB}" type="datetime1">
              <a:rPr lang="es-MX" smtClean="0"/>
              <a:t>08/06/2023</a:t>
            </a:fld>
            <a:endParaRPr lang="es-MX"/>
          </a:p>
        </p:txBody>
      </p:sp>
      <p:sp>
        <p:nvSpPr>
          <p:cNvPr id="5" name="Marcador de pie de página 4">
            <a:extLst>
              <a:ext uri="{FF2B5EF4-FFF2-40B4-BE49-F238E27FC236}">
                <a16:creationId xmlns:a16="http://schemas.microsoft.com/office/drawing/2014/main" id="{9FA85443-C1D2-7EFA-FEAA-4C9B8B18F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67204DD-B2B9-A731-659D-7E2741646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B9161-EA8D-4E14-AAF5-B6E389F0D4D3}" type="slidenum">
              <a:rPr lang="es-MX" smtClean="0"/>
              <a:t>‹Nº›</a:t>
            </a:fld>
            <a:endParaRPr lang="es-MX"/>
          </a:p>
        </p:txBody>
      </p:sp>
    </p:spTree>
    <p:extLst>
      <p:ext uri="{BB962C8B-B14F-4D97-AF65-F5344CB8AC3E}">
        <p14:creationId xmlns:p14="http://schemas.microsoft.com/office/powerpoint/2010/main" val="354076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3" name="Google Shape;83;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4" name="Google Shape;84;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rtl="0">
              <a:buNone/>
              <a:defRPr sz="1333">
                <a:solidFill>
                  <a:schemeClr val="dk2"/>
                </a:solidFill>
              </a:defRPr>
            </a:lvl1pPr>
            <a:lvl2pPr lvl="1" algn="r" rtl="0">
              <a:buNone/>
              <a:defRPr sz="1333">
                <a:solidFill>
                  <a:schemeClr val="dk2"/>
                </a:solidFill>
              </a:defRPr>
            </a:lvl2pPr>
            <a:lvl3pPr lvl="2" algn="r" rtl="0">
              <a:buNone/>
              <a:defRPr sz="1333">
                <a:solidFill>
                  <a:schemeClr val="dk2"/>
                </a:solidFill>
              </a:defRPr>
            </a:lvl3pPr>
            <a:lvl4pPr lvl="3" algn="r" rtl="0">
              <a:buNone/>
              <a:defRPr sz="1333">
                <a:solidFill>
                  <a:schemeClr val="dk2"/>
                </a:solidFill>
              </a:defRPr>
            </a:lvl4pPr>
            <a:lvl5pPr lvl="4" algn="r" rtl="0">
              <a:buNone/>
              <a:defRPr sz="1333">
                <a:solidFill>
                  <a:schemeClr val="dk2"/>
                </a:solidFill>
              </a:defRPr>
            </a:lvl5pPr>
            <a:lvl6pPr lvl="5" algn="r" rtl="0">
              <a:buNone/>
              <a:defRPr sz="1333">
                <a:solidFill>
                  <a:schemeClr val="dk2"/>
                </a:solidFill>
              </a:defRPr>
            </a:lvl6pPr>
            <a:lvl7pPr lvl="6" algn="r" rtl="0">
              <a:buNone/>
              <a:defRPr sz="1333">
                <a:solidFill>
                  <a:schemeClr val="dk2"/>
                </a:solidFill>
              </a:defRPr>
            </a:lvl7pPr>
            <a:lvl8pPr lvl="7" algn="r" rtl="0">
              <a:buNone/>
              <a:defRPr sz="1333">
                <a:solidFill>
                  <a:schemeClr val="dk2"/>
                </a:solidFill>
              </a:defRPr>
            </a:lvl8pPr>
            <a:lvl9pPr lvl="8" algn="r" rtl="0">
              <a:buNone/>
              <a:defRPr sz="1333">
                <a:solidFill>
                  <a:schemeClr val="dk2"/>
                </a:solidFill>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02150312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fld id="{00000000-1234-1234-1234-123412341234}" type="slidenum">
              <a:rPr lang="es-MX" smtClean="0"/>
              <a:pPr/>
              <a:t>‹Nº›</a:t>
            </a:fld>
            <a:endParaRPr lang="es-MX"/>
          </a:p>
        </p:txBody>
      </p:sp>
    </p:spTree>
    <p:extLst>
      <p:ext uri="{BB962C8B-B14F-4D97-AF65-F5344CB8AC3E}">
        <p14:creationId xmlns:p14="http://schemas.microsoft.com/office/powerpoint/2010/main" val="108830072"/>
      </p:ext>
    </p:extLst>
  </p:cSld>
  <p:clrMap bg1="lt1" tx1="dk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microsoft.com/office/2007/relationships/hdphoto" Target="../media/hdphoto2.wdp"/><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4.jpe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7.xml"/><Relationship Id="rId4" Type="http://schemas.microsoft.com/office/2007/relationships/hdphoto" Target="../media/hdphoto1.wdp"/><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slide" Target="slide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35FD8EE-F2FB-D752-D0C3-891CAD052EEB}"/>
              </a:ext>
            </a:extLst>
          </p:cNvPr>
          <p:cNvPicPr>
            <a:picLocks noChangeAspect="1"/>
          </p:cNvPicPr>
          <p:nvPr/>
        </p:nvPicPr>
        <p:blipFill rotWithShape="1">
          <a:blip r:embed="rId3"/>
          <a:srcRect l="12007" t="13368" r="12004" b="24361"/>
          <a:stretch/>
        </p:blipFill>
        <p:spPr>
          <a:xfrm>
            <a:off x="383456" y="1566636"/>
            <a:ext cx="9144001" cy="4876800"/>
          </a:xfrm>
          <a:prstGeom prst="rect">
            <a:avLst/>
          </a:prstGeom>
        </p:spPr>
      </p:pic>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838200" y="203200"/>
            <a:ext cx="9407013" cy="1325563"/>
          </a:xfrm>
        </p:spPr>
        <p:txBody>
          <a:bodyPr>
            <a:normAutofit/>
          </a:bodyPr>
          <a:lstStyle/>
          <a:p>
            <a:pPr algn="ctr"/>
            <a:r>
              <a:rPr lang="en-US" sz="4000" dirty="0">
                <a:solidFill>
                  <a:srgbClr val="2A3990"/>
                </a:solidFill>
                <a:latin typeface="Arial" panose="020B0604020202020204" pitchFamily="34" charset="0"/>
                <a:ea typeface="Roboto"/>
                <a:cs typeface="Arial" panose="020B0604020202020204" pitchFamily="34" charset="0"/>
                <a:sym typeface="Arial"/>
              </a:rPr>
              <a:t>Breast cancer is the most frequently diagnosed cancer in women</a:t>
            </a:r>
          </a:p>
        </p:txBody>
      </p:sp>
      <p:pic>
        <p:nvPicPr>
          <p:cNvPr id="4" name="Google Shape;179;p37">
            <a:extLst>
              <a:ext uri="{FF2B5EF4-FFF2-40B4-BE49-F238E27FC236}">
                <a16:creationId xmlns:a16="http://schemas.microsoft.com/office/drawing/2014/main" id="{46E90E71-B978-845A-C222-243B471F4CAC}"/>
              </a:ext>
            </a:extLst>
          </p:cNvPr>
          <p:cNvPicPr preferRelativeResize="0"/>
          <p:nvPr/>
        </p:nvPicPr>
        <p:blipFill>
          <a:blip r:embed="rId4">
            <a:alphaModFix/>
          </a:blip>
          <a:stretch>
            <a:fillRect/>
          </a:stretch>
        </p:blipFill>
        <p:spPr>
          <a:xfrm>
            <a:off x="10381046" y="203200"/>
            <a:ext cx="1607756" cy="796333"/>
          </a:xfrm>
          <a:prstGeom prst="rect">
            <a:avLst/>
          </a:prstGeom>
          <a:noFill/>
          <a:ln>
            <a:noFill/>
          </a:ln>
        </p:spPr>
      </p:pic>
      <p:sp>
        <p:nvSpPr>
          <p:cNvPr id="8" name="AutoShape 4">
            <a:extLst>
              <a:ext uri="{FF2B5EF4-FFF2-40B4-BE49-F238E27FC236}">
                <a16:creationId xmlns:a16="http://schemas.microsoft.com/office/drawing/2014/main" id="{29372A28-6AA7-0C68-7AAE-FF437774DE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sp>
        <p:nvSpPr>
          <p:cNvPr id="12" name="CuadroTexto 11">
            <a:extLst>
              <a:ext uri="{FF2B5EF4-FFF2-40B4-BE49-F238E27FC236}">
                <a16:creationId xmlns:a16="http://schemas.microsoft.com/office/drawing/2014/main" id="{B8686C70-5510-0234-BDDC-D3F2EDCCE2E6}"/>
              </a:ext>
            </a:extLst>
          </p:cNvPr>
          <p:cNvSpPr txBox="1"/>
          <p:nvPr/>
        </p:nvSpPr>
        <p:spPr>
          <a:xfrm>
            <a:off x="9223382" y="1987183"/>
            <a:ext cx="2663816" cy="830997"/>
          </a:xfrm>
          <a:prstGeom prst="rect">
            <a:avLst/>
          </a:prstGeom>
          <a:solidFill>
            <a:srgbClr val="D06590">
              <a:alpha val="50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dirty="0">
                <a:ln>
                  <a:noFill/>
                </a:ln>
                <a:solidFill>
                  <a:schemeClr val="bg1"/>
                </a:solidFill>
                <a:effectLst/>
                <a:uLnTx/>
                <a:uFillTx/>
                <a:latin typeface="Calibri" panose="020F0502020204030204"/>
                <a:ea typeface="+mn-ea"/>
                <a:cs typeface="+mn-cs"/>
              </a:rPr>
              <a:t>New cancer cases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dirty="0">
                <a:ln>
                  <a:noFill/>
                </a:ln>
                <a:solidFill>
                  <a:schemeClr val="bg1"/>
                </a:solidFill>
                <a:effectLst/>
                <a:uLnTx/>
                <a:uFillTx/>
                <a:latin typeface="Calibri" panose="020F0502020204030204"/>
                <a:ea typeface="+mn-ea"/>
                <a:cs typeface="+mn-cs"/>
              </a:rPr>
              <a:t>20 million</a:t>
            </a:r>
            <a:endParaRPr kumimoji="0" lang="en-US" sz="2400" i="0" u="none" strike="noStrike" kern="1200" cap="none" spc="0" normalizeH="0" baseline="0" dirty="0">
              <a:ln>
                <a:noFill/>
              </a:ln>
              <a:solidFill>
                <a:schemeClr val="bg1"/>
              </a:solidFill>
              <a:effectLst/>
              <a:uLnTx/>
              <a:uFillTx/>
              <a:latin typeface="Calibri" panose="020F0502020204030204"/>
              <a:ea typeface="+mn-ea"/>
              <a:cs typeface="+mn-cs"/>
            </a:endParaRPr>
          </a:p>
        </p:txBody>
      </p:sp>
      <p:pic>
        <p:nvPicPr>
          <p:cNvPr id="14" name="Imagen 13">
            <a:extLst>
              <a:ext uri="{FF2B5EF4-FFF2-40B4-BE49-F238E27FC236}">
                <a16:creationId xmlns:a16="http://schemas.microsoft.com/office/drawing/2014/main" id="{B1EBB5FC-F81C-3C7F-5B4D-14417F03B435}"/>
              </a:ext>
            </a:extLst>
          </p:cNvPr>
          <p:cNvPicPr>
            <a:picLocks noChangeAspect="1"/>
          </p:cNvPicPr>
          <p:nvPr/>
        </p:nvPicPr>
        <p:blipFill rotWithShape="1">
          <a:blip r:embed="rId3"/>
          <a:srcRect t="56336" r="89423" b="24361"/>
          <a:stretch/>
        </p:blipFill>
        <p:spPr>
          <a:xfrm>
            <a:off x="201820" y="5291364"/>
            <a:ext cx="1272759" cy="1511754"/>
          </a:xfrm>
          <a:prstGeom prst="rect">
            <a:avLst/>
          </a:prstGeom>
        </p:spPr>
      </p:pic>
      <p:sp>
        <p:nvSpPr>
          <p:cNvPr id="15" name="CuadroTexto 14">
            <a:extLst>
              <a:ext uri="{FF2B5EF4-FFF2-40B4-BE49-F238E27FC236}">
                <a16:creationId xmlns:a16="http://schemas.microsoft.com/office/drawing/2014/main" id="{73FB5DC2-DCC8-B496-26A1-10A677230A97}"/>
              </a:ext>
            </a:extLst>
          </p:cNvPr>
          <p:cNvSpPr txBox="1"/>
          <p:nvPr/>
        </p:nvSpPr>
        <p:spPr>
          <a:xfrm>
            <a:off x="9223382" y="3276600"/>
            <a:ext cx="2585162" cy="830997"/>
          </a:xfrm>
          <a:prstGeom prst="rect">
            <a:avLst/>
          </a:prstGeom>
          <a:solidFill>
            <a:srgbClr val="34183D">
              <a:alpha val="50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Calibri" panose="020F0502020204030204"/>
              </a:rPr>
              <a:t>Death from cancer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Calibri" panose="020F0502020204030204"/>
              </a:rPr>
              <a:t>1</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0 million</a:t>
            </a:r>
          </a:p>
        </p:txBody>
      </p:sp>
    </p:spTree>
    <p:extLst>
      <p:ext uri="{BB962C8B-B14F-4D97-AF65-F5344CB8AC3E}">
        <p14:creationId xmlns:p14="http://schemas.microsoft.com/office/powerpoint/2010/main" val="325581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pic>
        <p:nvPicPr>
          <p:cNvPr id="4" name="Imagen 3">
            <a:extLst>
              <a:ext uri="{FF2B5EF4-FFF2-40B4-BE49-F238E27FC236}">
                <a16:creationId xmlns:a16="http://schemas.microsoft.com/office/drawing/2014/main" id="{D3B8A3B2-EB72-959A-4203-E097781CAD09}"/>
              </a:ext>
            </a:extLst>
          </p:cNvPr>
          <p:cNvPicPr>
            <a:picLocks noChangeAspect="1"/>
          </p:cNvPicPr>
          <p:nvPr/>
        </p:nvPicPr>
        <p:blipFill>
          <a:blip r:embed="rId3"/>
          <a:stretch>
            <a:fillRect/>
          </a:stretch>
        </p:blipFill>
        <p:spPr>
          <a:xfrm>
            <a:off x="0" y="9236"/>
            <a:ext cx="12178866" cy="6838750"/>
          </a:xfrm>
          <a:prstGeom prst="rect">
            <a:avLst/>
          </a:prstGeom>
        </p:spPr>
      </p:pic>
      <p:sp>
        <p:nvSpPr>
          <p:cNvPr id="847" name="Google Shape;847;p62"/>
          <p:cNvSpPr txBox="1">
            <a:spLocks noGrp="1"/>
          </p:cNvSpPr>
          <p:nvPr>
            <p:ph type="title"/>
          </p:nvPr>
        </p:nvSpPr>
        <p:spPr>
          <a:xfrm>
            <a:off x="1831686" y="2697480"/>
            <a:ext cx="6818321" cy="1463040"/>
          </a:xfrm>
          <a:prstGeom prst="rect">
            <a:avLst/>
          </a:prstGeom>
        </p:spPr>
        <p:txBody>
          <a:bodyPr spcFirstLastPara="1" wrap="square" lIns="121900" tIns="121900" rIns="121900" bIns="121900" anchor="ctr" anchorCtr="0">
            <a:noAutofit/>
          </a:bodyPr>
          <a:lstStyle/>
          <a:p>
            <a:pPr algn="ctr"/>
            <a:r>
              <a:rPr lang="es" sz="4400" b="1" dirty="0">
                <a:solidFill>
                  <a:srgbClr val="8D0D63"/>
                </a:solidFill>
              </a:rPr>
              <a:t>Help yourself and help others</a:t>
            </a:r>
            <a:endParaRPr sz="4400" b="1" dirty="0">
              <a:solidFill>
                <a:srgbClr val="8D0D63"/>
              </a:solidFill>
            </a:endParaRPr>
          </a:p>
        </p:txBody>
      </p:sp>
      <p:sp>
        <p:nvSpPr>
          <p:cNvPr id="849" name="Google Shape;849;p62"/>
          <p:cNvSpPr txBox="1"/>
          <p:nvPr/>
        </p:nvSpPr>
        <p:spPr>
          <a:xfrm>
            <a:off x="314000" y="5653367"/>
            <a:ext cx="11360800" cy="46162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400" kern="0">
              <a:solidFill>
                <a:srgbClr val="4D5156"/>
              </a:solidFill>
              <a:highlight>
                <a:srgbClr val="FFFFFF"/>
              </a:highlight>
              <a:latin typeface="Arial"/>
              <a:cs typeface="Arial"/>
              <a:sym typeface="Arial"/>
            </a:endParaRPr>
          </a:p>
        </p:txBody>
      </p:sp>
      <p:pic>
        <p:nvPicPr>
          <p:cNvPr id="2" name="Imagen 1">
            <a:extLst>
              <a:ext uri="{FF2B5EF4-FFF2-40B4-BE49-F238E27FC236}">
                <a16:creationId xmlns:a16="http://schemas.microsoft.com/office/drawing/2014/main" id="{BE1AFD31-F1A4-3532-995B-4D168C8687F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887" b="100000" l="0" r="99725">
                        <a14:foregroundMark x1="19421" y1="49865" x2="14050" y2="49326"/>
                        <a14:foregroundMark x1="28926" y1="49326" x2="31267" y2="40701"/>
                        <a14:foregroundMark x1="50826" y1="52830" x2="44490" y2="51213"/>
                        <a14:foregroundMark x1="82369" y1="40162" x2="82369" y2="54447"/>
                        <a14:foregroundMark x1="12397" y1="80323" x2="10744" y2="77358"/>
                        <a14:foregroundMark x1="11019" y1="77358" x2="4270" y2="66038"/>
                        <a14:foregroundMark x1="66942" y1="50674" x2="64325" y2="47170"/>
                        <a14:backgroundMark x1="18595" y1="57682" x2="16667" y2="57143"/>
                        <a14:backgroundMark x1="19697" y1="61995" x2="18595" y2="58760"/>
                        <a14:backgroundMark x1="16116" y1="55526" x2="18733" y2="60377"/>
                        <a14:backgroundMark x1="19559" y1="60377" x2="19972" y2="55526"/>
                      </a14:backgroundRemoval>
                    </a14:imgEffect>
                  </a14:imgLayer>
                </a14:imgProps>
              </a:ext>
              <a:ext uri="{28A0092B-C50C-407E-A947-70E740481C1C}">
                <a14:useLocalDpi xmlns:a14="http://schemas.microsoft.com/office/drawing/2010/main" val="0"/>
              </a:ext>
            </a:extLst>
          </a:blip>
          <a:stretch>
            <a:fillRect/>
          </a:stretch>
        </p:blipFill>
        <p:spPr>
          <a:xfrm>
            <a:off x="104289" y="19250"/>
            <a:ext cx="1130125" cy="577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CBCE556-450E-B639-B79F-4F1128238E9A}"/>
              </a:ext>
            </a:extLst>
          </p:cNvPr>
          <p:cNvSpPr>
            <a:spLocks noGrp="1"/>
          </p:cNvSpPr>
          <p:nvPr>
            <p:ph type="sldNum" sz="quarter" idx="12"/>
          </p:nvPr>
        </p:nvSpPr>
        <p:spPr/>
        <p:txBody>
          <a:bodyPr/>
          <a:lstStyle/>
          <a:p>
            <a:fld id="{050B9161-EA8D-4E14-AAF5-B6E389F0D4D3}" type="slidenum">
              <a:rPr lang="es-MX" smtClean="0"/>
              <a:t>11</a:t>
            </a:fld>
            <a:endParaRPr lang="es-MX"/>
          </a:p>
        </p:txBody>
      </p:sp>
      <p:grpSp>
        <p:nvGrpSpPr>
          <p:cNvPr id="12" name="Grupo 11">
            <a:extLst>
              <a:ext uri="{FF2B5EF4-FFF2-40B4-BE49-F238E27FC236}">
                <a16:creationId xmlns:a16="http://schemas.microsoft.com/office/drawing/2014/main" id="{66640712-CD1A-D338-730C-55E1E34ADE3F}"/>
              </a:ext>
            </a:extLst>
          </p:cNvPr>
          <p:cNvGrpSpPr/>
          <p:nvPr/>
        </p:nvGrpSpPr>
        <p:grpSpPr>
          <a:xfrm>
            <a:off x="6422605" y="2724539"/>
            <a:ext cx="4975660" cy="3258588"/>
            <a:chOff x="2485743" y="1960371"/>
            <a:chExt cx="5970186" cy="4395979"/>
          </a:xfrm>
        </p:grpSpPr>
        <p:pic>
          <p:nvPicPr>
            <p:cNvPr id="5" name="Picture 6" descr="Qué se debe tener en cuenta al buscar un visor DICOM para Mac? | PostDICOM">
              <a:extLst>
                <a:ext uri="{FF2B5EF4-FFF2-40B4-BE49-F238E27FC236}">
                  <a16:creationId xmlns:a16="http://schemas.microsoft.com/office/drawing/2014/main" id="{A5FE66F8-B98E-B2B7-A2ED-6AFB6BD5C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743" y="1960371"/>
              <a:ext cx="5970186" cy="43959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Diagrama&#10;&#10;Descripción generada automáticamente">
              <a:extLst>
                <a:ext uri="{FF2B5EF4-FFF2-40B4-BE49-F238E27FC236}">
                  <a16:creationId xmlns:a16="http://schemas.microsoft.com/office/drawing/2014/main" id="{1CF816AE-7937-4550-1B9D-88F93D7233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836" y="2295327"/>
              <a:ext cx="5133168" cy="2873822"/>
            </a:xfrm>
            <a:prstGeom prst="rect">
              <a:avLst/>
            </a:prstGeom>
          </p:spPr>
        </p:pic>
      </p:grpSp>
      <p:sp>
        <p:nvSpPr>
          <p:cNvPr id="10" name="Título 1">
            <a:extLst>
              <a:ext uri="{FF2B5EF4-FFF2-40B4-BE49-F238E27FC236}">
                <a16:creationId xmlns:a16="http://schemas.microsoft.com/office/drawing/2014/main" id="{D9CE793D-7796-8EC0-4A67-0F9F09A8BEFD}"/>
              </a:ext>
            </a:extLst>
          </p:cNvPr>
          <p:cNvSpPr txBox="1">
            <a:spLocks/>
          </p:cNvSpPr>
          <p:nvPr/>
        </p:nvSpPr>
        <p:spPr>
          <a:xfrm>
            <a:off x="669324" y="203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8093F1"/>
                </a:solidFill>
                <a:latin typeface="Arial" panose="020B0604020202020204" pitchFamily="34" charset="0"/>
                <a:ea typeface="Roboto"/>
                <a:cs typeface="Arial" panose="020B0604020202020204" pitchFamily="34" charset="0"/>
                <a:sym typeface="Arial"/>
              </a:rPr>
              <a:t>What are we proposing?</a:t>
            </a:r>
          </a:p>
        </p:txBody>
      </p:sp>
      <p:grpSp>
        <p:nvGrpSpPr>
          <p:cNvPr id="19" name="Grupo 18">
            <a:extLst>
              <a:ext uri="{FF2B5EF4-FFF2-40B4-BE49-F238E27FC236}">
                <a16:creationId xmlns:a16="http://schemas.microsoft.com/office/drawing/2014/main" id="{0F4CF562-ED88-6F85-CBB2-6A2A2E7613E2}"/>
              </a:ext>
            </a:extLst>
          </p:cNvPr>
          <p:cNvGrpSpPr/>
          <p:nvPr/>
        </p:nvGrpSpPr>
        <p:grpSpPr>
          <a:xfrm>
            <a:off x="379120" y="2724539"/>
            <a:ext cx="5181925" cy="3258586"/>
            <a:chOff x="379120" y="2388636"/>
            <a:chExt cx="5675494" cy="3594489"/>
          </a:xfrm>
        </p:grpSpPr>
        <p:grpSp>
          <p:nvGrpSpPr>
            <p:cNvPr id="14" name="Grupo 13">
              <a:extLst>
                <a:ext uri="{FF2B5EF4-FFF2-40B4-BE49-F238E27FC236}">
                  <a16:creationId xmlns:a16="http://schemas.microsoft.com/office/drawing/2014/main" id="{29547CE7-D033-E8DA-ADCE-C45DAB4F8409}"/>
                </a:ext>
              </a:extLst>
            </p:cNvPr>
            <p:cNvGrpSpPr/>
            <p:nvPr/>
          </p:nvGrpSpPr>
          <p:grpSpPr>
            <a:xfrm>
              <a:off x="379120" y="2388636"/>
              <a:ext cx="5675494" cy="3594489"/>
              <a:chOff x="2485743" y="1960371"/>
              <a:chExt cx="5970186" cy="4395979"/>
            </a:xfrm>
          </p:grpSpPr>
          <p:pic>
            <p:nvPicPr>
              <p:cNvPr id="15" name="Picture 6" descr="Qué se debe tener en cuenta al buscar un visor DICOM para Mac? | PostDICOM">
                <a:extLst>
                  <a:ext uri="{FF2B5EF4-FFF2-40B4-BE49-F238E27FC236}">
                    <a16:creationId xmlns:a16="http://schemas.microsoft.com/office/drawing/2014/main" id="{8D838849-D3E7-DAA0-917F-E5169946B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743" y="1960371"/>
                <a:ext cx="5970186" cy="4395979"/>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descr="Imagen que contiene Diagrama&#10;&#10;Descripción generada automáticamente">
                <a:extLst>
                  <a:ext uri="{FF2B5EF4-FFF2-40B4-BE49-F238E27FC236}">
                    <a16:creationId xmlns:a16="http://schemas.microsoft.com/office/drawing/2014/main" id="{D3064BC0-CD41-B8D1-1495-F90B98AAB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428" y="2295328"/>
                <a:ext cx="5023576" cy="2873822"/>
              </a:xfrm>
              <a:prstGeom prst="rect">
                <a:avLst/>
              </a:prstGeom>
            </p:spPr>
          </p:pic>
        </p:grpSp>
        <p:pic>
          <p:nvPicPr>
            <p:cNvPr id="18" name="Imagen 17" descr="Interfaz de usuario gráfica, Texto, Aplicación&#10;&#10;Descripción generada automáticamente">
              <a:extLst>
                <a:ext uri="{FF2B5EF4-FFF2-40B4-BE49-F238E27FC236}">
                  <a16:creationId xmlns:a16="http://schemas.microsoft.com/office/drawing/2014/main" id="{6772A259-7E88-E585-B8D4-75DB85D75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324" y="2519266"/>
              <a:ext cx="4939511" cy="2493114"/>
            </a:xfrm>
            <a:prstGeom prst="rect">
              <a:avLst/>
            </a:prstGeom>
          </p:spPr>
        </p:pic>
      </p:grpSp>
      <p:pic>
        <p:nvPicPr>
          <p:cNvPr id="20" name="Imagen 19">
            <a:extLst>
              <a:ext uri="{FF2B5EF4-FFF2-40B4-BE49-F238E27FC236}">
                <a16:creationId xmlns:a16="http://schemas.microsoft.com/office/drawing/2014/main" id="{D04EF8C6-5E04-79FD-43E4-67F21664C6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sp>
        <p:nvSpPr>
          <p:cNvPr id="22" name="CuadroTexto 21">
            <a:hlinkClick r:id="rId7" action="ppaction://hlinksldjump"/>
            <a:extLst>
              <a:ext uri="{FF2B5EF4-FFF2-40B4-BE49-F238E27FC236}">
                <a16:creationId xmlns:a16="http://schemas.microsoft.com/office/drawing/2014/main" id="{FD6A513A-B4B1-5616-FB1C-5C90A96F8A3D}"/>
              </a:ext>
            </a:extLst>
          </p:cNvPr>
          <p:cNvSpPr txBox="1"/>
          <p:nvPr/>
        </p:nvSpPr>
        <p:spPr>
          <a:xfrm>
            <a:off x="1887940" y="2065369"/>
            <a:ext cx="2164284" cy="379656"/>
          </a:xfrm>
          <a:prstGeom prst="rect">
            <a:avLst/>
          </a:prstGeom>
          <a:solidFill>
            <a:schemeClr val="accent4">
              <a:lumMod val="75000"/>
              <a:alpha val="37000"/>
            </a:scheme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dirty="0">
                <a:solidFill>
                  <a:prstClr val="white"/>
                </a:solidFill>
                <a:latin typeface="Gill Sans MT"/>
                <a:cs typeface="Arial"/>
                <a:sym typeface="Arial"/>
              </a:rPr>
              <a:t>Registration Form</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23" name="CuadroTexto 22">
            <a:hlinkClick r:id="rId7" action="ppaction://hlinksldjump"/>
            <a:extLst>
              <a:ext uri="{FF2B5EF4-FFF2-40B4-BE49-F238E27FC236}">
                <a16:creationId xmlns:a16="http://schemas.microsoft.com/office/drawing/2014/main" id="{9BB347C0-84F2-DC38-7307-B1E0417B90F9}"/>
              </a:ext>
            </a:extLst>
          </p:cNvPr>
          <p:cNvSpPr txBox="1"/>
          <p:nvPr/>
        </p:nvSpPr>
        <p:spPr>
          <a:xfrm>
            <a:off x="7641080" y="2092798"/>
            <a:ext cx="2454674" cy="379656"/>
          </a:xfrm>
          <a:prstGeom prst="rect">
            <a:avLst/>
          </a:prstGeom>
          <a:solidFill>
            <a:schemeClr val="accent4">
              <a:lumMod val="75000"/>
              <a:alpha val="37000"/>
            </a:scheme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noProof="0" dirty="0">
                <a:solidFill>
                  <a:prstClr val="white"/>
                </a:solidFill>
                <a:latin typeface="Gill Sans MT"/>
                <a:cs typeface="Arial"/>
                <a:sym typeface="Arial"/>
              </a:rPr>
              <a:t>Risk Factors Evaluation</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pic>
        <p:nvPicPr>
          <p:cNvPr id="1026" name="Picture 2" descr="Gear Technologies Company Profile: Valuation &amp; Investors | PitchBook">
            <a:extLst>
              <a:ext uri="{FF2B5EF4-FFF2-40B4-BE49-F238E27FC236}">
                <a16:creationId xmlns:a16="http://schemas.microsoft.com/office/drawing/2014/main" id="{A2B7428F-9C2D-4C8A-9E10-430441C844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3817" y="5567496"/>
            <a:ext cx="1506613" cy="15066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ra Network – Medium">
            <a:extLst>
              <a:ext uri="{FF2B5EF4-FFF2-40B4-BE49-F238E27FC236}">
                <a16:creationId xmlns:a16="http://schemas.microsoft.com/office/drawing/2014/main" id="{0997BBD1-C19E-513A-FC4D-63926EB059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6185" y="4589826"/>
            <a:ext cx="1269808" cy="126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5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317634" y="136525"/>
            <a:ext cx="9750391" cy="1325563"/>
          </a:xfrm>
        </p:spPr>
        <p:txBody>
          <a:bodyPr>
            <a:normAutofit/>
          </a:bodyPr>
          <a:lstStyle/>
          <a:p>
            <a:r>
              <a:rPr lang="en-US" sz="3300" b="1" dirty="0">
                <a:solidFill>
                  <a:srgbClr val="8093F1"/>
                </a:solidFill>
                <a:latin typeface="Arial" panose="020B0604020202020204" pitchFamily="34" charset="0"/>
                <a:ea typeface="Roboto"/>
                <a:cs typeface="Arial" panose="020B0604020202020204" pitchFamily="34" charset="0"/>
                <a:sym typeface="Arial"/>
              </a:rPr>
              <a:t>Breast Cancer Risk Assessment Tool (BCRAT)</a:t>
            </a:r>
            <a:endParaRPr lang="es-MX" sz="3300" b="1" dirty="0">
              <a:solidFill>
                <a:srgbClr val="8093F1"/>
              </a:solidFill>
              <a:latin typeface="Arial" panose="020B0604020202020204" pitchFamily="34" charset="0"/>
              <a:ea typeface="Roboto"/>
              <a:cs typeface="Arial" panose="020B0604020202020204" pitchFamily="34" charset="0"/>
              <a:sym typeface="Arial"/>
            </a:endParaRPr>
          </a:p>
        </p:txBody>
      </p:sp>
      <p:sp>
        <p:nvSpPr>
          <p:cNvPr id="5" name="Marcador de número de diapositiva 4">
            <a:extLst>
              <a:ext uri="{FF2B5EF4-FFF2-40B4-BE49-F238E27FC236}">
                <a16:creationId xmlns:a16="http://schemas.microsoft.com/office/drawing/2014/main" id="{C0F14D40-A49E-227C-8EBD-1DF68E694F6F}"/>
              </a:ext>
            </a:extLst>
          </p:cNvPr>
          <p:cNvSpPr>
            <a:spLocks noGrp="1"/>
          </p:cNvSpPr>
          <p:nvPr>
            <p:ph type="sldNum" sz="quarter" idx="12"/>
          </p:nvPr>
        </p:nvSpPr>
        <p:spPr/>
        <p:txBody>
          <a:bodyPr/>
          <a:lstStyle/>
          <a:p>
            <a:fld id="{050B9161-EA8D-4E14-AAF5-B6E389F0D4D3}" type="slidenum">
              <a:rPr lang="es-MX" sz="2000">
                <a:solidFill>
                  <a:schemeClr val="tx1"/>
                </a:solidFill>
              </a:rPr>
              <a:pPr/>
              <a:t>12</a:t>
            </a:fld>
            <a:endParaRPr lang="es-MX" sz="2000" dirty="0">
              <a:solidFill>
                <a:schemeClr val="tx1"/>
              </a:solidFill>
            </a:endParaRPr>
          </a:p>
        </p:txBody>
      </p:sp>
      <p:pic>
        <p:nvPicPr>
          <p:cNvPr id="13" name="Imagen 12">
            <a:extLst>
              <a:ext uri="{FF2B5EF4-FFF2-40B4-BE49-F238E27FC236}">
                <a16:creationId xmlns:a16="http://schemas.microsoft.com/office/drawing/2014/main" id="{93E57110-9736-034A-A283-8F8795AC6297}"/>
              </a:ext>
            </a:extLst>
          </p:cNvPr>
          <p:cNvPicPr>
            <a:picLocks noChangeAspect="1"/>
          </p:cNvPicPr>
          <p:nvPr/>
        </p:nvPicPr>
        <p:blipFill>
          <a:blip r:embed="rId3"/>
          <a:stretch>
            <a:fillRect/>
          </a:stretch>
        </p:blipFill>
        <p:spPr>
          <a:xfrm>
            <a:off x="0" y="1590916"/>
            <a:ext cx="12192000" cy="4174050"/>
          </a:xfrm>
          <a:prstGeom prst="rect">
            <a:avLst/>
          </a:prstGeom>
        </p:spPr>
      </p:pic>
      <p:pic>
        <p:nvPicPr>
          <p:cNvPr id="3" name="Imagen 2">
            <a:extLst>
              <a:ext uri="{FF2B5EF4-FFF2-40B4-BE49-F238E27FC236}">
                <a16:creationId xmlns:a16="http://schemas.microsoft.com/office/drawing/2014/main" id="{8D7891CD-B9D8-F848-865A-E05325247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spTree>
    <p:extLst>
      <p:ext uri="{BB962C8B-B14F-4D97-AF65-F5344CB8AC3E}">
        <p14:creationId xmlns:p14="http://schemas.microsoft.com/office/powerpoint/2010/main" val="58041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256529E-2A46-59C3-DECF-44A087BC5AC9}"/>
              </a:ext>
            </a:extLst>
          </p:cNvPr>
          <p:cNvSpPr>
            <a:spLocks noGrp="1"/>
          </p:cNvSpPr>
          <p:nvPr>
            <p:ph type="sldNum" sz="quarter" idx="12"/>
          </p:nvPr>
        </p:nvSpPr>
        <p:spPr/>
        <p:txBody>
          <a:bodyPr/>
          <a:lstStyle/>
          <a:p>
            <a:fld id="{050B9161-EA8D-4E14-AAF5-B6E389F0D4D3}" type="slidenum">
              <a:rPr lang="es-MX" smtClean="0"/>
              <a:t>13</a:t>
            </a:fld>
            <a:endParaRPr lang="es-MX"/>
          </a:p>
        </p:txBody>
      </p:sp>
      <p:pic>
        <p:nvPicPr>
          <p:cNvPr id="1028" name="Picture 4" descr="Premium Vector | Breast exam. medical checkup. vector outline icon.">
            <a:extLst>
              <a:ext uri="{FF2B5EF4-FFF2-40B4-BE49-F238E27FC236}">
                <a16:creationId xmlns:a16="http://schemas.microsoft.com/office/drawing/2014/main" id="{488B688D-7EA8-984B-0A7E-81502F1629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9" t="-736" r="6239" b="18785"/>
          <a:stretch/>
        </p:blipFill>
        <p:spPr bwMode="auto">
          <a:xfrm>
            <a:off x="5987042" y="1275262"/>
            <a:ext cx="1643417" cy="153883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61E60B4-EBFB-A482-C296-A04360A40B27}"/>
              </a:ext>
            </a:extLst>
          </p:cNvPr>
          <p:cNvSpPr/>
          <p:nvPr/>
        </p:nvSpPr>
        <p:spPr>
          <a:xfrm>
            <a:off x="910009" y="2872576"/>
            <a:ext cx="1936812"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a:solidFill>
                  <a:prstClr val="white"/>
                </a:solidFill>
                <a:latin typeface="Gill Sans MT"/>
                <a:cs typeface="Arial"/>
              </a:rPr>
              <a:t>Susy a 45-year-old</a:t>
            </a:r>
          </a:p>
        </p:txBody>
      </p:sp>
      <p:pic>
        <p:nvPicPr>
          <p:cNvPr id="1032" name="Picture 8" descr="woman-profile-icon-155096-free-icons-library-profile-image-png-of-a-woman-200_200  - Genotipia">
            <a:extLst>
              <a:ext uri="{FF2B5EF4-FFF2-40B4-BE49-F238E27FC236}">
                <a16:creationId xmlns:a16="http://schemas.microsoft.com/office/drawing/2014/main" id="{1368BA9E-20AA-CF8E-1880-A29092C8C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9" y="1133153"/>
            <a:ext cx="1643417" cy="1643417"/>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C66A0C58-8374-BA36-0880-5253C7560499}"/>
              </a:ext>
            </a:extLst>
          </p:cNvPr>
          <p:cNvSpPr/>
          <p:nvPr/>
        </p:nvSpPr>
        <p:spPr>
          <a:xfrm>
            <a:off x="5464097" y="2897688"/>
            <a:ext cx="2635658"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MX" sz="1867" dirty="0" err="1">
                <a:solidFill>
                  <a:prstClr val="white"/>
                </a:solidFill>
                <a:latin typeface="Gill Sans MT"/>
                <a:cs typeface="Arial"/>
              </a:rPr>
              <a:t>self</a:t>
            </a:r>
            <a:r>
              <a:rPr lang="es-MX" sz="1867" dirty="0">
                <a:solidFill>
                  <a:prstClr val="white"/>
                </a:solidFill>
                <a:latin typeface="Gill Sans MT"/>
                <a:cs typeface="Arial"/>
              </a:rPr>
              <a:t>-examines </a:t>
            </a:r>
            <a:r>
              <a:rPr lang="es-MX" sz="1867" dirty="0" err="1">
                <a:solidFill>
                  <a:prstClr val="white"/>
                </a:solidFill>
                <a:latin typeface="Gill Sans MT"/>
                <a:cs typeface="Arial"/>
              </a:rPr>
              <a:t>her</a:t>
            </a:r>
            <a:r>
              <a:rPr lang="es-MX" sz="1867" dirty="0">
                <a:solidFill>
                  <a:prstClr val="white"/>
                </a:solidFill>
                <a:latin typeface="Gill Sans MT"/>
                <a:cs typeface="Arial"/>
              </a:rPr>
              <a:t> </a:t>
            </a:r>
            <a:r>
              <a:rPr lang="es-MX" sz="1867" dirty="0" err="1">
                <a:solidFill>
                  <a:prstClr val="white"/>
                </a:solidFill>
                <a:latin typeface="Gill Sans MT"/>
                <a:cs typeface="Arial"/>
              </a:rPr>
              <a:t>breasts</a:t>
            </a:r>
            <a:endParaRPr lang="es-ES" sz="1867" dirty="0">
              <a:solidFill>
                <a:prstClr val="white"/>
              </a:solidFill>
              <a:latin typeface="Gill Sans MT"/>
              <a:cs typeface="Arial"/>
            </a:endParaRPr>
          </a:p>
        </p:txBody>
      </p:sp>
      <p:pic>
        <p:nvPicPr>
          <p:cNvPr id="1036" name="Picture 12" descr="Doctor's Visit Icons - Free SVG &amp; PNG Doctor's Visit Images - Noun Project">
            <a:extLst>
              <a:ext uri="{FF2B5EF4-FFF2-40B4-BE49-F238E27FC236}">
                <a16:creationId xmlns:a16="http://schemas.microsoft.com/office/drawing/2014/main" id="{ED6D55CF-48D5-E761-56F3-65744DB846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549" y="3973845"/>
            <a:ext cx="1920124" cy="19201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hemotherapy Icon - Free PNG &amp; SVG 1250231 - Noun Project">
            <a:extLst>
              <a:ext uri="{FF2B5EF4-FFF2-40B4-BE49-F238E27FC236}">
                <a16:creationId xmlns:a16="http://schemas.microsoft.com/office/drawing/2014/main" id="{A71E7586-ECB6-7592-D033-C826FDE70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373" y="381984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C6F8836-351E-77C2-4842-D9CCCA52E822}"/>
              </a:ext>
            </a:extLst>
          </p:cNvPr>
          <p:cNvSpPr/>
          <p:nvPr/>
        </p:nvSpPr>
        <p:spPr>
          <a:xfrm>
            <a:off x="1006373" y="5976694"/>
            <a:ext cx="2249847"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err="1">
                <a:solidFill>
                  <a:prstClr val="white"/>
                </a:solidFill>
                <a:latin typeface="Gill Sans MT"/>
                <a:cs typeface="Arial"/>
              </a:rPr>
              <a:t>Chemotherapy</a:t>
            </a:r>
            <a:endParaRPr lang="es-ES" sz="1867" dirty="0">
              <a:solidFill>
                <a:prstClr val="white"/>
              </a:solidFill>
              <a:latin typeface="Gill Sans MT"/>
              <a:cs typeface="Arial"/>
            </a:endParaRPr>
          </a:p>
        </p:txBody>
      </p:sp>
      <p:sp>
        <p:nvSpPr>
          <p:cNvPr id="13" name="Rectángulo 12">
            <a:extLst>
              <a:ext uri="{FF2B5EF4-FFF2-40B4-BE49-F238E27FC236}">
                <a16:creationId xmlns:a16="http://schemas.microsoft.com/office/drawing/2014/main" id="{3C7FD0C8-8AE1-FA4F-F516-0692D9281707}"/>
              </a:ext>
            </a:extLst>
          </p:cNvPr>
          <p:cNvSpPr/>
          <p:nvPr/>
        </p:nvSpPr>
        <p:spPr>
          <a:xfrm>
            <a:off x="5242916" y="5893969"/>
            <a:ext cx="3681297"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a:solidFill>
                  <a:prstClr val="white"/>
                </a:solidFill>
                <a:latin typeface="Gill Sans MT"/>
                <a:cs typeface="Arial"/>
              </a:rPr>
              <a:t>A doctor </a:t>
            </a:r>
            <a:r>
              <a:rPr lang="es-ES" sz="1867" dirty="0" err="1">
                <a:solidFill>
                  <a:prstClr val="white"/>
                </a:solidFill>
                <a:latin typeface="Gill Sans MT"/>
                <a:cs typeface="Arial"/>
              </a:rPr>
              <a:t>diagnoses</a:t>
            </a:r>
            <a:r>
              <a:rPr lang="es-ES" sz="1867" dirty="0">
                <a:solidFill>
                  <a:prstClr val="white"/>
                </a:solidFill>
                <a:latin typeface="Gill Sans MT"/>
                <a:cs typeface="Arial"/>
              </a:rPr>
              <a:t> </a:t>
            </a:r>
            <a:r>
              <a:rPr lang="es-ES" sz="1867" dirty="0" err="1">
                <a:solidFill>
                  <a:prstClr val="white"/>
                </a:solidFill>
                <a:latin typeface="Gill Sans MT"/>
                <a:cs typeface="Arial"/>
              </a:rPr>
              <a:t>cancer</a:t>
            </a:r>
            <a:endParaRPr lang="es-ES" sz="1867" dirty="0">
              <a:solidFill>
                <a:prstClr val="white"/>
              </a:solidFill>
              <a:latin typeface="Gill Sans MT"/>
              <a:cs typeface="Arial"/>
            </a:endParaRPr>
          </a:p>
        </p:txBody>
      </p:sp>
      <p:sp>
        <p:nvSpPr>
          <p:cNvPr id="14" name="Flecha: a la derecha 13">
            <a:extLst>
              <a:ext uri="{FF2B5EF4-FFF2-40B4-BE49-F238E27FC236}">
                <a16:creationId xmlns:a16="http://schemas.microsoft.com/office/drawing/2014/main" id="{7DF6809B-DDA5-8AAE-1910-A0AC2916B1F5}"/>
              </a:ext>
            </a:extLst>
          </p:cNvPr>
          <p:cNvSpPr/>
          <p:nvPr/>
        </p:nvSpPr>
        <p:spPr>
          <a:xfrm>
            <a:off x="3573720" y="2010730"/>
            <a:ext cx="1380252" cy="313204"/>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15" name="Flecha: a la derecha 14">
            <a:extLst>
              <a:ext uri="{FF2B5EF4-FFF2-40B4-BE49-F238E27FC236}">
                <a16:creationId xmlns:a16="http://schemas.microsoft.com/office/drawing/2014/main" id="{B563ABA6-6592-3222-7F35-D33FB99CA420}"/>
              </a:ext>
            </a:extLst>
          </p:cNvPr>
          <p:cNvSpPr/>
          <p:nvPr/>
        </p:nvSpPr>
        <p:spPr>
          <a:xfrm rot="10800000">
            <a:off x="3552627" y="4900480"/>
            <a:ext cx="1380252" cy="313204"/>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16" name="Flecha: curvada hacia la izquierda 15">
            <a:extLst>
              <a:ext uri="{FF2B5EF4-FFF2-40B4-BE49-F238E27FC236}">
                <a16:creationId xmlns:a16="http://schemas.microsoft.com/office/drawing/2014/main" id="{94C5D115-0FEB-DB20-928B-EF7453DEBCC2}"/>
              </a:ext>
            </a:extLst>
          </p:cNvPr>
          <p:cNvSpPr/>
          <p:nvPr/>
        </p:nvSpPr>
        <p:spPr>
          <a:xfrm>
            <a:off x="8610600" y="2722833"/>
            <a:ext cx="627227" cy="2566737"/>
          </a:xfrm>
          <a:prstGeom prst="curved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pic>
        <p:nvPicPr>
          <p:cNvPr id="1040" name="Picture 16" descr="26 Apprehension Icons - Free in SVG, PNG, ICO - IconScout">
            <a:extLst>
              <a:ext uri="{FF2B5EF4-FFF2-40B4-BE49-F238E27FC236}">
                <a16:creationId xmlns:a16="http://schemas.microsoft.com/office/drawing/2014/main" id="{D0079A7D-0250-85F7-4E51-6C7C6799EC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7968" y="278700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1C1E79E6-9604-3C1C-733A-85D911E59ABD}"/>
              </a:ext>
            </a:extLst>
          </p:cNvPr>
          <p:cNvSpPr>
            <a:spLocks noGrp="1"/>
          </p:cNvSpPr>
          <p:nvPr>
            <p:ph type="title"/>
          </p:nvPr>
        </p:nvSpPr>
        <p:spPr>
          <a:xfrm>
            <a:off x="289932" y="136525"/>
            <a:ext cx="10348331" cy="1325563"/>
          </a:xfrm>
        </p:spPr>
        <p:txBody>
          <a:bodyPr>
            <a:normAutofit/>
          </a:bodyPr>
          <a:lstStyle/>
          <a:p>
            <a:pPr algn="ctr"/>
            <a:r>
              <a:rPr lang="en-US" sz="4800" dirty="0">
                <a:solidFill>
                  <a:srgbClr val="2A3990"/>
                </a:solidFill>
                <a:latin typeface="Arial" panose="020B0604020202020204" pitchFamily="34" charset="0"/>
                <a:ea typeface="Roboto"/>
                <a:cs typeface="Arial" panose="020B0604020202020204" pitchFamily="34" charset="0"/>
                <a:sym typeface="Arial"/>
              </a:rPr>
              <a:t>SCENARIO</a:t>
            </a:r>
            <a:endParaRPr lang="es-MX" sz="4800" dirty="0">
              <a:solidFill>
                <a:srgbClr val="2A3990"/>
              </a:solidFill>
              <a:latin typeface="Arial" panose="020B0604020202020204" pitchFamily="34" charset="0"/>
              <a:ea typeface="Roboto"/>
              <a:cs typeface="Arial" panose="020B0604020202020204" pitchFamily="34" charset="0"/>
              <a:sym typeface="Arial"/>
            </a:endParaRPr>
          </a:p>
        </p:txBody>
      </p:sp>
      <p:pic>
        <p:nvPicPr>
          <p:cNvPr id="18" name="Google Shape;179;p37">
            <a:extLst>
              <a:ext uri="{FF2B5EF4-FFF2-40B4-BE49-F238E27FC236}">
                <a16:creationId xmlns:a16="http://schemas.microsoft.com/office/drawing/2014/main" id="{5A4DE514-DD52-FDF2-B48E-392061AD9CE8}"/>
              </a:ext>
            </a:extLst>
          </p:cNvPr>
          <p:cNvPicPr preferRelativeResize="0"/>
          <p:nvPr/>
        </p:nvPicPr>
        <p:blipFill>
          <a:blip r:embed="rId7">
            <a:alphaModFix/>
          </a:blip>
          <a:stretch>
            <a:fillRect/>
          </a:stretch>
        </p:blipFill>
        <p:spPr>
          <a:xfrm>
            <a:off x="10470256" y="307740"/>
            <a:ext cx="1607756" cy="796333"/>
          </a:xfrm>
          <a:prstGeom prst="rect">
            <a:avLst/>
          </a:prstGeom>
          <a:noFill/>
          <a:ln>
            <a:noFill/>
          </a:ln>
        </p:spPr>
      </p:pic>
      <p:sp>
        <p:nvSpPr>
          <p:cNvPr id="19" name="Rectángulo 18">
            <a:extLst>
              <a:ext uri="{FF2B5EF4-FFF2-40B4-BE49-F238E27FC236}">
                <a16:creationId xmlns:a16="http://schemas.microsoft.com/office/drawing/2014/main" id="{702626D5-166B-DD3C-359A-E220ECE795AB}"/>
              </a:ext>
            </a:extLst>
          </p:cNvPr>
          <p:cNvSpPr/>
          <p:nvPr/>
        </p:nvSpPr>
        <p:spPr>
          <a:xfrm>
            <a:off x="9556342" y="4639854"/>
            <a:ext cx="2635658" cy="666977"/>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MX" sz="1867" dirty="0" err="1">
                <a:solidFill>
                  <a:prstClr val="white"/>
                </a:solidFill>
                <a:latin typeface="Gill Sans MT"/>
                <a:cs typeface="Arial"/>
              </a:rPr>
              <a:t>Needs</a:t>
            </a:r>
            <a:r>
              <a:rPr lang="es-MX" sz="1867" dirty="0">
                <a:solidFill>
                  <a:prstClr val="white"/>
                </a:solidFill>
                <a:latin typeface="Gill Sans MT"/>
                <a:cs typeface="Arial"/>
              </a:rPr>
              <a:t> </a:t>
            </a:r>
            <a:r>
              <a:rPr lang="es-MX" sz="1867" dirty="0" err="1">
                <a:solidFill>
                  <a:prstClr val="white"/>
                </a:solidFill>
                <a:latin typeface="Gill Sans MT"/>
                <a:cs typeface="Arial"/>
              </a:rPr>
              <a:t>to</a:t>
            </a:r>
            <a:r>
              <a:rPr lang="es-MX" sz="1867" dirty="0">
                <a:solidFill>
                  <a:prstClr val="white"/>
                </a:solidFill>
                <a:latin typeface="Gill Sans MT"/>
                <a:cs typeface="Arial"/>
              </a:rPr>
              <a:t> </a:t>
            </a:r>
            <a:r>
              <a:rPr lang="es-MX" sz="1867" dirty="0" err="1">
                <a:solidFill>
                  <a:prstClr val="white"/>
                </a:solidFill>
                <a:latin typeface="Gill Sans MT"/>
                <a:cs typeface="Arial"/>
              </a:rPr>
              <a:t>wait</a:t>
            </a:r>
            <a:r>
              <a:rPr lang="es-MX" sz="1867" dirty="0">
                <a:solidFill>
                  <a:prstClr val="white"/>
                </a:solidFill>
                <a:latin typeface="Gill Sans MT"/>
                <a:cs typeface="Arial"/>
              </a:rPr>
              <a:t> </a:t>
            </a:r>
            <a:r>
              <a:rPr lang="es-MX" sz="1867" dirty="0" err="1">
                <a:solidFill>
                  <a:prstClr val="white"/>
                </a:solidFill>
                <a:latin typeface="Gill Sans MT"/>
                <a:cs typeface="Arial"/>
              </a:rPr>
              <a:t>for</a:t>
            </a:r>
            <a:r>
              <a:rPr lang="es-MX" sz="1867" dirty="0">
                <a:solidFill>
                  <a:prstClr val="white"/>
                </a:solidFill>
                <a:latin typeface="Gill Sans MT"/>
                <a:cs typeface="Arial"/>
              </a:rPr>
              <a:t> </a:t>
            </a:r>
            <a:r>
              <a:rPr lang="es-MX" sz="1867" dirty="0" err="1">
                <a:solidFill>
                  <a:prstClr val="white"/>
                </a:solidFill>
                <a:latin typeface="Gill Sans MT"/>
                <a:cs typeface="Arial"/>
              </a:rPr>
              <a:t>an</a:t>
            </a:r>
            <a:r>
              <a:rPr lang="es-MX" sz="1867" dirty="0">
                <a:solidFill>
                  <a:prstClr val="white"/>
                </a:solidFill>
                <a:latin typeface="Gill Sans MT"/>
                <a:cs typeface="Arial"/>
              </a:rPr>
              <a:t> </a:t>
            </a:r>
            <a:r>
              <a:rPr lang="es-MX" sz="1867" dirty="0" err="1">
                <a:solidFill>
                  <a:prstClr val="white"/>
                </a:solidFill>
                <a:latin typeface="Gill Sans MT"/>
                <a:cs typeface="Arial"/>
              </a:rPr>
              <a:t>appointment</a:t>
            </a:r>
            <a:endParaRPr lang="es-ES" sz="1867" dirty="0">
              <a:solidFill>
                <a:prstClr val="white"/>
              </a:solidFill>
              <a:latin typeface="Gill Sans MT"/>
              <a:cs typeface="Arial"/>
            </a:endParaRPr>
          </a:p>
        </p:txBody>
      </p:sp>
      <p:sp>
        <p:nvSpPr>
          <p:cNvPr id="20" name="Rectángulo 19">
            <a:extLst>
              <a:ext uri="{FF2B5EF4-FFF2-40B4-BE49-F238E27FC236}">
                <a16:creationId xmlns:a16="http://schemas.microsoft.com/office/drawing/2014/main" id="{175F2B17-186C-E9D6-D7E5-827448E879DC}"/>
              </a:ext>
            </a:extLst>
          </p:cNvPr>
          <p:cNvSpPr/>
          <p:nvPr/>
        </p:nvSpPr>
        <p:spPr>
          <a:xfrm>
            <a:off x="9556342" y="4146585"/>
            <a:ext cx="2635658"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MX" sz="1867" dirty="0" err="1">
                <a:solidFill>
                  <a:prstClr val="white"/>
                </a:solidFill>
                <a:latin typeface="Gill Sans MT"/>
                <a:cs typeface="Arial"/>
              </a:rPr>
              <a:t>Afraid</a:t>
            </a:r>
            <a:r>
              <a:rPr lang="es-MX" sz="1867" dirty="0">
                <a:solidFill>
                  <a:prstClr val="white"/>
                </a:solidFill>
                <a:latin typeface="Gill Sans MT"/>
                <a:cs typeface="Arial"/>
              </a:rPr>
              <a:t> and no-</a:t>
            </a:r>
            <a:r>
              <a:rPr lang="es-MX" sz="1867" dirty="0" err="1">
                <a:solidFill>
                  <a:prstClr val="white"/>
                </a:solidFill>
                <a:latin typeface="Gill Sans MT"/>
                <a:cs typeface="Arial"/>
              </a:rPr>
              <a:t>action</a:t>
            </a:r>
            <a:endParaRPr lang="es-ES" sz="1867" dirty="0">
              <a:solidFill>
                <a:prstClr val="white"/>
              </a:solidFill>
              <a:latin typeface="Gill Sans MT"/>
              <a:cs typeface="Arial"/>
            </a:endParaRPr>
          </a:p>
        </p:txBody>
      </p:sp>
    </p:spTree>
    <p:extLst>
      <p:ext uri="{BB962C8B-B14F-4D97-AF65-F5344CB8AC3E}">
        <p14:creationId xmlns:p14="http://schemas.microsoft.com/office/powerpoint/2010/main" val="189722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7"/>
          <p:cNvSpPr txBox="1">
            <a:spLocks noGrp="1"/>
          </p:cNvSpPr>
          <p:nvPr>
            <p:ph type="ctrTitle"/>
          </p:nvPr>
        </p:nvSpPr>
        <p:spPr>
          <a:xfrm>
            <a:off x="1401693" y="1725593"/>
            <a:ext cx="9370142" cy="698685"/>
          </a:xfrm>
          <a:prstGeom prst="rect">
            <a:avLst/>
          </a:prstGeom>
        </p:spPr>
        <p:txBody>
          <a:bodyPr spcFirstLastPara="1" wrap="square" lIns="121900" tIns="121900" rIns="121900" bIns="121900" anchor="b" anchorCtr="0">
            <a:noAutofit/>
          </a:bodyPr>
          <a:lstStyle/>
          <a:p>
            <a:pPr>
              <a:buSzPts val="1100"/>
            </a:pPr>
            <a:r>
              <a:rPr lang="en-US" sz="5400" dirty="0">
                <a:solidFill>
                  <a:srgbClr val="0B5394"/>
                </a:solidFill>
              </a:rPr>
              <a:t>TRHEAD</a:t>
            </a:r>
            <a:endParaRPr sz="4400" dirty="0">
              <a:solidFill>
                <a:srgbClr val="0B5394"/>
              </a:solidFill>
            </a:endParaRPr>
          </a:p>
        </p:txBody>
      </p:sp>
      <p:sp>
        <p:nvSpPr>
          <p:cNvPr id="178" name="Google Shape;178;p37"/>
          <p:cNvSpPr txBox="1">
            <a:spLocks noGrp="1"/>
          </p:cNvSpPr>
          <p:nvPr>
            <p:ph type="subTitle" idx="1"/>
          </p:nvPr>
        </p:nvSpPr>
        <p:spPr>
          <a:xfrm>
            <a:off x="406364" y="2677436"/>
            <a:ext cx="11360800" cy="3512574"/>
          </a:xfrm>
          <a:prstGeom prst="rect">
            <a:avLst/>
          </a:prstGeom>
        </p:spPr>
        <p:txBody>
          <a:bodyPr spcFirstLastPara="1" wrap="square" lIns="121900" tIns="121900" rIns="121900" bIns="121900" anchor="t" anchorCtr="0">
            <a:normAutofit fontScale="47500" lnSpcReduction="20000"/>
          </a:bodyPr>
          <a:lstStyle/>
          <a:p>
            <a:pPr marL="0" indent="0"/>
            <a:r>
              <a:rPr lang="es-MX" sz="4000" dirty="0" err="1"/>
              <a:t>Side</a:t>
            </a:r>
            <a:r>
              <a:rPr lang="es-MX" sz="4000" dirty="0"/>
              <a:t> Hackathon Vara Network 2023</a:t>
            </a:r>
          </a:p>
          <a:p>
            <a:pPr marL="0" indent="0"/>
            <a:endParaRPr lang="es-MX" sz="3900" dirty="0"/>
          </a:p>
          <a:p>
            <a:pPr marL="0" indent="0"/>
            <a:endParaRPr lang="es-MX" sz="5067" dirty="0"/>
          </a:p>
          <a:p>
            <a:pPr marL="0" indent="0"/>
            <a:r>
              <a:rPr lang="es-MX" sz="4200" dirty="0" err="1">
                <a:solidFill>
                  <a:srgbClr val="0B5394"/>
                </a:solidFill>
              </a:rPr>
              <a:t>Team</a:t>
            </a:r>
            <a:r>
              <a:rPr lang="es-MX" sz="4200" dirty="0">
                <a:solidFill>
                  <a:srgbClr val="0B5394"/>
                </a:solidFill>
              </a:rPr>
              <a:t> </a:t>
            </a:r>
            <a:r>
              <a:rPr lang="es-MX" sz="4200" dirty="0" err="1">
                <a:solidFill>
                  <a:srgbClr val="0B5394"/>
                </a:solidFill>
              </a:rPr>
              <a:t>members</a:t>
            </a:r>
            <a:r>
              <a:rPr lang="es-MX" sz="4200" dirty="0">
                <a:solidFill>
                  <a:srgbClr val="0B5394"/>
                </a:solidFill>
              </a:rPr>
              <a:t>:</a:t>
            </a:r>
            <a:br>
              <a:rPr lang="es-MX" sz="4200" dirty="0">
                <a:solidFill>
                  <a:srgbClr val="0B5394"/>
                </a:solidFill>
              </a:rPr>
            </a:br>
            <a:endParaRPr lang="es-MX" sz="4200" dirty="0">
              <a:solidFill>
                <a:srgbClr val="0B5394"/>
              </a:solidFill>
            </a:endParaRPr>
          </a:p>
          <a:p>
            <a:pPr marL="0" indent="0"/>
            <a:r>
              <a:rPr lang="es-MX" sz="3800" dirty="0"/>
              <a:t>Altamirano Flores Yulith Vanessa </a:t>
            </a:r>
          </a:p>
          <a:p>
            <a:pPr marL="0" indent="0"/>
            <a:r>
              <a:rPr lang="es-MX" sz="3800" dirty="0"/>
              <a:t>Cedeño García José Ricardo </a:t>
            </a:r>
          </a:p>
          <a:p>
            <a:pPr marL="0" indent="0"/>
            <a:r>
              <a:rPr lang="es-MX" sz="3800" dirty="0"/>
              <a:t>Lozano de la Parra Ernesto Adrián </a:t>
            </a:r>
          </a:p>
          <a:p>
            <a:pPr marL="0" indent="0"/>
            <a:r>
              <a:rPr lang="es-MX" sz="3800" dirty="0"/>
              <a:t>Parra Espinoza Mario </a:t>
            </a:r>
          </a:p>
          <a:p>
            <a:pPr marL="0" indent="0"/>
            <a:r>
              <a:rPr lang="es-MX" sz="3800" dirty="0"/>
              <a:t>Sánchez Torres Carlos Eduardo</a:t>
            </a:r>
          </a:p>
          <a:p>
            <a:pPr marL="0" indent="0" algn="l"/>
            <a:endParaRPr lang="es-MX" sz="4200" dirty="0"/>
          </a:p>
          <a:p>
            <a:pPr marL="0" indent="0"/>
            <a:endParaRPr sz="2900" dirty="0"/>
          </a:p>
          <a:p>
            <a:pPr marL="0" indent="0"/>
            <a:r>
              <a:rPr lang="es" sz="2900" dirty="0"/>
              <a:t>June 8, 2023</a:t>
            </a:r>
            <a:endParaRPr sz="2900" dirty="0"/>
          </a:p>
        </p:txBody>
      </p:sp>
      <p:pic>
        <p:nvPicPr>
          <p:cNvPr id="179" name="Google Shape;179;p37"/>
          <p:cNvPicPr preferRelativeResize="0"/>
          <p:nvPr/>
        </p:nvPicPr>
        <p:blipFill>
          <a:blip r:embed="rId3">
            <a:alphaModFix/>
          </a:blip>
          <a:stretch>
            <a:fillRect/>
          </a:stretch>
        </p:blipFill>
        <p:spPr>
          <a:xfrm>
            <a:off x="10381046" y="203200"/>
            <a:ext cx="1607756" cy="796333"/>
          </a:xfrm>
          <a:prstGeom prst="rect">
            <a:avLst/>
          </a:prstGeom>
          <a:noFill/>
          <a:ln>
            <a:noFill/>
          </a:ln>
        </p:spPr>
      </p:pic>
      <p:pic>
        <p:nvPicPr>
          <p:cNvPr id="2" name="Picture 2" descr="Inicio - Facultad de Ciencias">
            <a:extLst>
              <a:ext uri="{FF2B5EF4-FFF2-40B4-BE49-F238E27FC236}">
                <a16:creationId xmlns:a16="http://schemas.microsoft.com/office/drawing/2014/main" id="{1B8E6ED4-52FD-B567-94A5-181640284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64" y="281858"/>
            <a:ext cx="996336" cy="996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838200" y="38100"/>
            <a:ext cx="10515600" cy="961433"/>
          </a:xfrm>
        </p:spPr>
        <p:txBody>
          <a:bodyPr>
            <a:normAutofit/>
          </a:bodyPr>
          <a:lstStyle/>
          <a:p>
            <a:r>
              <a:rPr lang="en-US" b="1" dirty="0">
                <a:solidFill>
                  <a:srgbClr val="8093F1"/>
                </a:solidFill>
                <a:latin typeface="Arial" panose="020B0604020202020204" pitchFamily="34" charset="0"/>
                <a:ea typeface="Roboto"/>
                <a:cs typeface="Arial" panose="020B0604020202020204" pitchFamily="34" charset="0"/>
                <a:sym typeface="Arial"/>
              </a:rPr>
              <a:t>What is the motivation?</a:t>
            </a:r>
          </a:p>
        </p:txBody>
      </p:sp>
      <p:sp>
        <p:nvSpPr>
          <p:cNvPr id="9" name="Marcador de número de diapositiva 8">
            <a:extLst>
              <a:ext uri="{FF2B5EF4-FFF2-40B4-BE49-F238E27FC236}">
                <a16:creationId xmlns:a16="http://schemas.microsoft.com/office/drawing/2014/main" id="{1472BE4D-61B5-5BF0-F5B5-DE2754BCBA74}"/>
              </a:ext>
            </a:extLst>
          </p:cNvPr>
          <p:cNvSpPr>
            <a:spLocks noGrp="1"/>
          </p:cNvSpPr>
          <p:nvPr>
            <p:ph type="sldNum" sz="quarter" idx="12"/>
          </p:nvPr>
        </p:nvSpPr>
        <p:spPr>
          <a:xfrm>
            <a:off x="11382122" y="6443436"/>
            <a:ext cx="740229" cy="414564"/>
          </a:xfrm>
        </p:spPr>
        <p:txBody>
          <a:bodyPr/>
          <a:lstStyle/>
          <a:p>
            <a:fld id="{050B9161-EA8D-4E14-AAF5-B6E389F0D4D3}" type="slidenum">
              <a:rPr lang="es-MX" sz="2000" smtClean="0">
                <a:solidFill>
                  <a:schemeClr val="tx1"/>
                </a:solidFill>
              </a:rPr>
              <a:t>3</a:t>
            </a:fld>
            <a:endParaRPr lang="es-MX" dirty="0">
              <a:solidFill>
                <a:schemeClr val="tx1"/>
              </a:solidFill>
            </a:endParaRPr>
          </a:p>
        </p:txBody>
      </p:sp>
      <p:pic>
        <p:nvPicPr>
          <p:cNvPr id="4098" name="Picture 2" descr="Detectar el cáncer de mama en casa a través de la orina: el invento de una  joven española - Yasss">
            <a:extLst>
              <a:ext uri="{FF2B5EF4-FFF2-40B4-BE49-F238E27FC236}">
                <a16:creationId xmlns:a16="http://schemas.microsoft.com/office/drawing/2014/main" id="{14871B41-8C50-5CC9-81C0-4CEAE2074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06" y="3419420"/>
            <a:ext cx="3024016" cy="30240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lustración De Vector De Color Plano De Oncología De Mujeres. Tratamiento  Clínico De Cáncer De Mama. Mujer Visita Hospital Para Examen. Médicos Con  Personajes De Dibujos Animados 2d De Pacientes Femeninos Con">
            <a:extLst>
              <a:ext uri="{FF2B5EF4-FFF2-40B4-BE49-F238E27FC236}">
                <a16:creationId xmlns:a16="http://schemas.microsoft.com/office/drawing/2014/main" id="{F21290A4-4957-BA41-07B7-AAE45738D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915" y="3864429"/>
            <a:ext cx="3820651" cy="26574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A0869FA-FE6B-C8C3-A873-5B254387DE43}"/>
              </a:ext>
            </a:extLst>
          </p:cNvPr>
          <p:cNvSpPr txBox="1"/>
          <p:nvPr/>
        </p:nvSpPr>
        <p:spPr>
          <a:xfrm>
            <a:off x="366183" y="1306817"/>
            <a:ext cx="11129433" cy="2800767"/>
          </a:xfrm>
          <a:prstGeom prst="rect">
            <a:avLst/>
          </a:prstGeom>
          <a:noFill/>
        </p:spPr>
        <p:txBody>
          <a:bodyPr wrap="square" rtlCol="0">
            <a:spAutoFit/>
          </a:bodyPr>
          <a:lstStyle/>
          <a:p>
            <a:pPr marL="216000" indent="-285750">
              <a:buFont typeface="Arial" panose="020B0604020202020204" pitchFamily="34" charset="0"/>
              <a:buChar char="•"/>
            </a:pPr>
            <a:r>
              <a:rPr lang="en-US" sz="2800" dirty="0"/>
              <a:t>Increase life expectancy.</a:t>
            </a:r>
          </a:p>
          <a:p>
            <a:pPr marL="216000" indent="-285750">
              <a:buFont typeface="Arial" panose="020B0604020202020204" pitchFamily="34" charset="0"/>
              <a:buChar char="•"/>
            </a:pPr>
            <a:endParaRPr lang="en-US" sz="2800" dirty="0"/>
          </a:p>
          <a:p>
            <a:pPr marL="216000" indent="-285750">
              <a:buFont typeface="Arial" panose="020B0604020202020204" pitchFamily="34" charset="0"/>
              <a:buChar char="•"/>
            </a:pPr>
            <a:r>
              <a:rPr lang="en-US" sz="2800" dirty="0"/>
              <a:t>Avoid the lack of information.</a:t>
            </a:r>
          </a:p>
          <a:p>
            <a:pPr marL="216000" indent="-285750">
              <a:buFont typeface="Arial" panose="020B0604020202020204" pitchFamily="34" charset="0"/>
              <a:buChar char="•"/>
            </a:pPr>
            <a:endParaRPr lang="en-US" sz="2800" dirty="0"/>
          </a:p>
          <a:p>
            <a:pPr marL="216000" indent="-285750">
              <a:buFont typeface="Arial" panose="020B0604020202020204" pitchFamily="34" charset="0"/>
              <a:buChar char="•"/>
            </a:pPr>
            <a:r>
              <a:rPr lang="en-US" sz="2800" dirty="0"/>
              <a:t>Avoid unnecessary invasive studies.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Imagen 11">
            <a:extLst>
              <a:ext uri="{FF2B5EF4-FFF2-40B4-BE49-F238E27FC236}">
                <a16:creationId xmlns:a16="http://schemas.microsoft.com/office/drawing/2014/main" id="{6320397F-7C6E-86BD-A00F-6F7D64BB4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spTree>
    <p:extLst>
      <p:ext uri="{BB962C8B-B14F-4D97-AF65-F5344CB8AC3E}">
        <p14:creationId xmlns:p14="http://schemas.microsoft.com/office/powerpoint/2010/main" val="239441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838200" y="190500"/>
            <a:ext cx="10515600" cy="787699"/>
          </a:xfrm>
        </p:spPr>
        <p:txBody>
          <a:bodyPr>
            <a:normAutofit/>
          </a:bodyPr>
          <a:lstStyle/>
          <a:p>
            <a:r>
              <a:rPr lang="en-US" b="1" dirty="0">
                <a:solidFill>
                  <a:srgbClr val="8093F1"/>
                </a:solidFill>
                <a:latin typeface="Arial" panose="020B0604020202020204" pitchFamily="34" charset="0"/>
                <a:ea typeface="Roboto"/>
                <a:cs typeface="Arial" panose="020B0604020202020204" pitchFamily="34" charset="0"/>
                <a:sym typeface="Arial"/>
              </a:rPr>
              <a:t>Why breast cancer?</a:t>
            </a:r>
          </a:p>
        </p:txBody>
      </p:sp>
      <p:sp>
        <p:nvSpPr>
          <p:cNvPr id="9" name="Marcador de número de diapositiva 8">
            <a:extLst>
              <a:ext uri="{FF2B5EF4-FFF2-40B4-BE49-F238E27FC236}">
                <a16:creationId xmlns:a16="http://schemas.microsoft.com/office/drawing/2014/main" id="{1472BE4D-61B5-5BF0-F5B5-DE2754BCBA74}"/>
              </a:ext>
            </a:extLst>
          </p:cNvPr>
          <p:cNvSpPr>
            <a:spLocks noGrp="1"/>
          </p:cNvSpPr>
          <p:nvPr>
            <p:ph type="sldNum" sz="quarter" idx="12"/>
          </p:nvPr>
        </p:nvSpPr>
        <p:spPr>
          <a:xfrm>
            <a:off x="11382122" y="6443436"/>
            <a:ext cx="740229" cy="414564"/>
          </a:xfrm>
        </p:spPr>
        <p:txBody>
          <a:bodyPr/>
          <a:lstStyle/>
          <a:p>
            <a:fld id="{050B9161-EA8D-4E14-AAF5-B6E389F0D4D3}" type="slidenum">
              <a:rPr lang="es-MX" sz="2000" smtClean="0">
                <a:solidFill>
                  <a:schemeClr val="tx1"/>
                </a:solidFill>
              </a:rPr>
              <a:t>4</a:t>
            </a:fld>
            <a:endParaRPr lang="es-MX" dirty="0">
              <a:solidFill>
                <a:schemeClr val="tx1"/>
              </a:solidFill>
            </a:endParaRPr>
          </a:p>
        </p:txBody>
      </p:sp>
      <p:pic>
        <p:nvPicPr>
          <p:cNvPr id="6146" name="Picture 2" descr="Cáncer de mama: síntomas, diagnóstico y tratamiento">
            <a:extLst>
              <a:ext uri="{FF2B5EF4-FFF2-40B4-BE49-F238E27FC236}">
                <a16:creationId xmlns:a16="http://schemas.microsoft.com/office/drawing/2014/main" id="{2764B2F2-E97B-38D1-7E20-06AD3D564D1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9510" b="74706" l="8875" r="22042">
                        <a14:foregroundMark x1="20167" y1="27451" x2="20458" y2="22745"/>
                        <a14:foregroundMark x1="12750" y1="34510" x2="10583" y2="33824"/>
                      </a14:backgroundRemoval>
                    </a14:imgEffect>
                  </a14:imgLayer>
                </a14:imgProps>
              </a:ext>
              <a:ext uri="{28A0092B-C50C-407E-A947-70E740481C1C}">
                <a14:useLocalDpi xmlns:a14="http://schemas.microsoft.com/office/drawing/2010/main" val="0"/>
              </a:ext>
            </a:extLst>
          </a:blip>
          <a:srcRect l="10457" t="12619" r="76666" b="18357"/>
          <a:stretch/>
        </p:blipFill>
        <p:spPr bwMode="auto">
          <a:xfrm>
            <a:off x="1930109" y="3352079"/>
            <a:ext cx="1143001" cy="260370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5">
            <a:extLst>
              <a:ext uri="{FF2B5EF4-FFF2-40B4-BE49-F238E27FC236}">
                <a16:creationId xmlns:a16="http://schemas.microsoft.com/office/drawing/2014/main" id="{DB6DAA22-E96D-97E3-3B34-82FC03857ADB}"/>
              </a:ext>
            </a:extLst>
          </p:cNvPr>
          <p:cNvSpPr>
            <a:spLocks noGrp="1"/>
          </p:cNvSpPr>
          <p:nvPr>
            <p:ph idx="1"/>
          </p:nvPr>
        </p:nvSpPr>
        <p:spPr>
          <a:xfrm>
            <a:off x="371942" y="1187222"/>
            <a:ext cx="11426358" cy="2357195"/>
          </a:xfrm>
        </p:spPr>
        <p:txBody>
          <a:bodyPr>
            <a:normAutofit/>
          </a:bodyPr>
          <a:lstStyle/>
          <a:p>
            <a:pPr algn="just">
              <a:spcBef>
                <a:spcPts val="0"/>
              </a:spcBef>
            </a:pPr>
            <a:r>
              <a:rPr lang="es-MX" sz="2500" dirty="0" err="1"/>
              <a:t>Is</a:t>
            </a:r>
            <a:r>
              <a:rPr lang="es-MX" sz="2500" dirty="0"/>
              <a:t> </a:t>
            </a:r>
            <a:r>
              <a:rPr lang="es-MX" sz="2500" dirty="0" err="1"/>
              <a:t>the</a:t>
            </a:r>
            <a:r>
              <a:rPr lang="es-MX" sz="2500" dirty="0"/>
              <a:t> </a:t>
            </a:r>
            <a:r>
              <a:rPr lang="es-MX" sz="2500" dirty="0" err="1"/>
              <a:t>most</a:t>
            </a:r>
            <a:r>
              <a:rPr lang="es-MX" sz="2500" dirty="0"/>
              <a:t> </a:t>
            </a:r>
            <a:r>
              <a:rPr lang="es-MX" sz="2500" dirty="0" err="1"/>
              <a:t>diagnosed</a:t>
            </a:r>
            <a:r>
              <a:rPr lang="es-MX" sz="2500" dirty="0"/>
              <a:t> </a:t>
            </a:r>
            <a:r>
              <a:rPr lang="es-MX" sz="2500" dirty="0" err="1"/>
              <a:t>cancer</a:t>
            </a:r>
            <a:r>
              <a:rPr lang="es-MX" sz="2500" dirty="0"/>
              <a:t> </a:t>
            </a:r>
            <a:r>
              <a:rPr lang="es-MX" sz="2500" dirty="0" err="1"/>
              <a:t>among</a:t>
            </a:r>
            <a:r>
              <a:rPr lang="es-MX" sz="2500" dirty="0"/>
              <a:t> </a:t>
            </a:r>
            <a:r>
              <a:rPr lang="es-MX" sz="2500" dirty="0" err="1"/>
              <a:t>women</a:t>
            </a:r>
            <a:r>
              <a:rPr lang="es-MX" sz="2500" dirty="0"/>
              <a:t> </a:t>
            </a:r>
            <a:r>
              <a:rPr lang="es-MX" sz="2500" dirty="0" err="1"/>
              <a:t>worldwide</a:t>
            </a:r>
            <a:r>
              <a:rPr lang="es-MX" sz="2500" dirty="0"/>
              <a:t>.</a:t>
            </a:r>
          </a:p>
          <a:p>
            <a:pPr algn="just">
              <a:spcBef>
                <a:spcPts val="0"/>
              </a:spcBef>
            </a:pPr>
            <a:endParaRPr lang="es-MX" sz="2500" dirty="0"/>
          </a:p>
          <a:p>
            <a:pPr algn="just">
              <a:spcBef>
                <a:spcPts val="0"/>
              </a:spcBef>
            </a:pPr>
            <a:r>
              <a:rPr lang="es-MX" sz="2500" dirty="0" err="1"/>
              <a:t>Breast</a:t>
            </a:r>
            <a:r>
              <a:rPr lang="es-MX" sz="2500" dirty="0"/>
              <a:t> </a:t>
            </a:r>
            <a:r>
              <a:rPr lang="es-MX" sz="2500" dirty="0" err="1"/>
              <a:t>cancer</a:t>
            </a:r>
            <a:r>
              <a:rPr lang="es-MX" sz="2500" dirty="0"/>
              <a:t> </a:t>
            </a:r>
            <a:r>
              <a:rPr lang="es-MX" sz="2500" dirty="0" err="1"/>
              <a:t>cells</a:t>
            </a:r>
            <a:r>
              <a:rPr lang="es-MX" sz="2500" dirty="0"/>
              <a:t> </a:t>
            </a:r>
            <a:r>
              <a:rPr lang="es-MX" sz="2500" dirty="0" err="1"/>
              <a:t>usually</a:t>
            </a:r>
            <a:r>
              <a:rPr lang="es-MX" sz="2500" dirty="0"/>
              <a:t> </a:t>
            </a:r>
            <a:r>
              <a:rPr lang="es-MX" sz="2500" dirty="0" err="1"/>
              <a:t>form</a:t>
            </a:r>
            <a:r>
              <a:rPr lang="es-MX" sz="2500" dirty="0"/>
              <a:t> a </a:t>
            </a:r>
            <a:r>
              <a:rPr lang="es-MX" sz="2500" dirty="0" err="1"/>
              <a:t>tumour</a:t>
            </a:r>
            <a:r>
              <a:rPr lang="es-MX" sz="2500" dirty="0"/>
              <a:t> </a:t>
            </a:r>
            <a:r>
              <a:rPr lang="es-MX" sz="2500" dirty="0" err="1"/>
              <a:t>that</a:t>
            </a:r>
            <a:r>
              <a:rPr lang="es-MX" sz="2500" dirty="0"/>
              <a:t> can </a:t>
            </a:r>
            <a:r>
              <a:rPr lang="es-MX" sz="2500" dirty="0" err="1"/>
              <a:t>often</a:t>
            </a:r>
            <a:r>
              <a:rPr lang="es-MX" sz="2500" dirty="0"/>
              <a:t> be </a:t>
            </a:r>
            <a:r>
              <a:rPr lang="es-MX" sz="2500" dirty="0" err="1"/>
              <a:t>seen</a:t>
            </a:r>
            <a:r>
              <a:rPr lang="es-MX" sz="2500" dirty="0"/>
              <a:t> </a:t>
            </a:r>
            <a:r>
              <a:rPr lang="es-MX" sz="2500" dirty="0" err="1"/>
              <a:t>or</a:t>
            </a:r>
            <a:r>
              <a:rPr lang="es-MX" sz="2500" dirty="0"/>
              <a:t> </a:t>
            </a:r>
            <a:r>
              <a:rPr lang="es-MX" sz="2500" dirty="0" err="1"/>
              <a:t>felt</a:t>
            </a:r>
            <a:r>
              <a:rPr lang="es-MX" sz="2500" dirty="0"/>
              <a:t> as a </a:t>
            </a:r>
            <a:r>
              <a:rPr lang="es-MX" sz="2500" dirty="0" err="1"/>
              <a:t>lump</a:t>
            </a:r>
            <a:r>
              <a:rPr lang="es-MX" sz="2500" dirty="0"/>
              <a:t>. </a:t>
            </a:r>
          </a:p>
          <a:p>
            <a:pPr algn="just">
              <a:spcBef>
                <a:spcPts val="0"/>
              </a:spcBef>
            </a:pPr>
            <a:endParaRPr lang="es-MX" sz="2500" dirty="0"/>
          </a:p>
          <a:p>
            <a:pPr algn="just">
              <a:spcBef>
                <a:spcPts val="0"/>
              </a:spcBef>
            </a:pPr>
            <a:r>
              <a:rPr lang="es-MX" sz="2500" dirty="0" err="1"/>
              <a:t>It</a:t>
            </a:r>
            <a:r>
              <a:rPr lang="es-MX" sz="2500" dirty="0"/>
              <a:t> can </a:t>
            </a:r>
            <a:r>
              <a:rPr lang="es-MX" sz="2500" dirty="0" err="1"/>
              <a:t>easily</a:t>
            </a:r>
            <a:r>
              <a:rPr lang="es-MX" sz="2500" dirty="0"/>
              <a:t> spread </a:t>
            </a:r>
            <a:r>
              <a:rPr lang="es-MX" sz="2500" dirty="0" err="1"/>
              <a:t>outside</a:t>
            </a:r>
            <a:r>
              <a:rPr lang="es-MX" sz="2500" dirty="0"/>
              <a:t> </a:t>
            </a:r>
            <a:r>
              <a:rPr lang="es-MX" sz="2500" dirty="0" err="1"/>
              <a:t>the</a:t>
            </a:r>
            <a:r>
              <a:rPr lang="es-MX" sz="2500" dirty="0"/>
              <a:t> </a:t>
            </a:r>
            <a:r>
              <a:rPr lang="es-MX" sz="2500" dirty="0" err="1"/>
              <a:t>breast</a:t>
            </a:r>
            <a:r>
              <a:rPr lang="es-MX" sz="2500" dirty="0"/>
              <a:t> and </a:t>
            </a:r>
            <a:r>
              <a:rPr lang="es-MX" sz="2500" dirty="0" err="1"/>
              <a:t>become</a:t>
            </a:r>
            <a:r>
              <a:rPr lang="es-MX" sz="2500" dirty="0"/>
              <a:t> more </a:t>
            </a:r>
            <a:r>
              <a:rPr lang="es-MX" sz="2500" dirty="0" err="1"/>
              <a:t>aggressive</a:t>
            </a:r>
            <a:r>
              <a:rPr lang="es-MX" sz="2500" dirty="0"/>
              <a:t>.</a:t>
            </a:r>
          </a:p>
        </p:txBody>
      </p:sp>
      <p:sp>
        <p:nvSpPr>
          <p:cNvPr id="5" name="CuadroTexto 4">
            <a:hlinkClick r:id="rId5" action="ppaction://hlinksldjump"/>
            <a:extLst>
              <a:ext uri="{FF2B5EF4-FFF2-40B4-BE49-F238E27FC236}">
                <a16:creationId xmlns:a16="http://schemas.microsoft.com/office/drawing/2014/main" id="{296156F4-456B-E6D0-DF6B-1070994D13A0}"/>
              </a:ext>
            </a:extLst>
          </p:cNvPr>
          <p:cNvSpPr txBox="1"/>
          <p:nvPr/>
        </p:nvSpPr>
        <p:spPr>
          <a:xfrm>
            <a:off x="1567249" y="6120679"/>
            <a:ext cx="1666852" cy="381115"/>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s-MX" sz="1867" dirty="0" err="1">
                <a:solidFill>
                  <a:prstClr val="white"/>
                </a:solidFill>
                <a:latin typeface="Gill Sans MT"/>
                <a:cs typeface="Arial"/>
                <a:sym typeface="Arial"/>
              </a:rPr>
              <a:t>Phase</a:t>
            </a:r>
            <a:r>
              <a:rPr lang="es-MX" sz="1867" dirty="0">
                <a:solidFill>
                  <a:prstClr val="white"/>
                </a:solidFill>
                <a:latin typeface="Gill Sans MT"/>
                <a:cs typeface="Arial"/>
                <a:sym typeface="Arial"/>
              </a:rPr>
              <a:t> I</a:t>
            </a:r>
          </a:p>
        </p:txBody>
      </p:sp>
      <p:sp>
        <p:nvSpPr>
          <p:cNvPr id="6" name="CuadroTexto 5">
            <a:hlinkClick r:id="rId5" action="ppaction://hlinksldjump"/>
            <a:extLst>
              <a:ext uri="{FF2B5EF4-FFF2-40B4-BE49-F238E27FC236}">
                <a16:creationId xmlns:a16="http://schemas.microsoft.com/office/drawing/2014/main" id="{DBAB58D6-AA5F-5502-2955-E5B49D0B2451}"/>
              </a:ext>
            </a:extLst>
          </p:cNvPr>
          <p:cNvSpPr txBox="1"/>
          <p:nvPr/>
        </p:nvSpPr>
        <p:spPr>
          <a:xfrm>
            <a:off x="3878939" y="6159500"/>
            <a:ext cx="1666852" cy="381115"/>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s-MX" sz="1867" dirty="0" err="1">
                <a:solidFill>
                  <a:prstClr val="white"/>
                </a:solidFill>
                <a:latin typeface="Gill Sans MT"/>
                <a:cs typeface="Arial"/>
                <a:sym typeface="Arial"/>
              </a:rPr>
              <a:t>Phase</a:t>
            </a:r>
            <a:r>
              <a:rPr lang="es-MX" sz="1867" dirty="0">
                <a:solidFill>
                  <a:prstClr val="white"/>
                </a:solidFill>
                <a:latin typeface="Gill Sans MT"/>
                <a:cs typeface="Arial"/>
                <a:sym typeface="Arial"/>
              </a:rPr>
              <a:t> 2</a:t>
            </a:r>
          </a:p>
        </p:txBody>
      </p:sp>
      <p:pic>
        <p:nvPicPr>
          <p:cNvPr id="8" name="Picture 2" descr="Cáncer de mama: síntomas, diagnóstico y tratamiento">
            <a:extLst>
              <a:ext uri="{FF2B5EF4-FFF2-40B4-BE49-F238E27FC236}">
                <a16:creationId xmlns:a16="http://schemas.microsoft.com/office/drawing/2014/main" id="{19A0A6C7-116C-9A07-B363-30546CDB86FB}"/>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19521" b="74740" l="31812" r="44403"/>
                    </a14:imgEffect>
                  </a14:imgLayer>
                </a14:imgProps>
              </a:ext>
              <a:ext uri="{28A0092B-C50C-407E-A947-70E740481C1C}">
                <a14:useLocalDpi xmlns:a14="http://schemas.microsoft.com/office/drawing/2010/main" val="0"/>
              </a:ext>
            </a:extLst>
          </a:blip>
          <a:srcRect l="30238" t="12619" r="54023" b="18357"/>
          <a:stretch/>
        </p:blipFill>
        <p:spPr bwMode="auto">
          <a:xfrm>
            <a:off x="3878939" y="3470322"/>
            <a:ext cx="1397001" cy="26037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áncer de mama: síntomas, diagnóstico y tratamiento">
            <a:extLst>
              <a:ext uri="{FF2B5EF4-FFF2-40B4-BE49-F238E27FC236}">
                <a16:creationId xmlns:a16="http://schemas.microsoft.com/office/drawing/2014/main" id="{B446F28B-CA28-E3EA-D5D7-140E32B40931}"/>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19521" b="74740" l="55850" r="67297"/>
                    </a14:imgEffect>
                  </a14:imgLayer>
                </a14:imgProps>
              </a:ext>
              <a:ext uri="{28A0092B-C50C-407E-A947-70E740481C1C}">
                <a14:useLocalDpi xmlns:a14="http://schemas.microsoft.com/office/drawing/2010/main" val="0"/>
              </a:ext>
            </a:extLst>
          </a:blip>
          <a:srcRect l="54419" t="12619" r="31272" b="18357"/>
          <a:stretch/>
        </p:blipFill>
        <p:spPr bwMode="auto">
          <a:xfrm>
            <a:off x="6608616" y="3429000"/>
            <a:ext cx="1270000" cy="26037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áncer de mama: síntomas, diagnóstico y tratamiento">
            <a:extLst>
              <a:ext uri="{FF2B5EF4-FFF2-40B4-BE49-F238E27FC236}">
                <a16:creationId xmlns:a16="http://schemas.microsoft.com/office/drawing/2014/main" id="{218AC15E-F967-9FAD-1B5C-9105E78CCB75}"/>
              </a:ext>
            </a:extLst>
          </p:cNvPr>
          <p:cNvPicPr>
            <a:picLocks noChangeAspect="1" noChangeArrowheads="1"/>
          </p:cNvPicPr>
          <p:nvPr/>
        </p:nvPicPr>
        <p:blipFill rotWithShape="1">
          <a:blip r:embed="rId8">
            <a:extLst>
              <a:ext uri="{BEBA8EAE-BF5A-486C-A8C5-ECC9F3942E4B}">
                <a14:imgProps xmlns:a14="http://schemas.microsoft.com/office/drawing/2010/main">
                  <a14:imgLayer r:embed="rId4">
                    <a14:imgEffect>
                      <a14:backgroundRemoval t="19521" b="74740" l="78099" r="90298">
                        <a14:foregroundMark x1="85583" y1="30588" x2="79125" y2="38725"/>
                      </a14:backgroundRemoval>
                    </a14:imgEffect>
                  </a14:imgLayer>
                </a14:imgProps>
              </a:ext>
              <a:ext uri="{28A0092B-C50C-407E-A947-70E740481C1C}">
                <a14:useLocalDpi xmlns:a14="http://schemas.microsoft.com/office/drawing/2010/main" val="0"/>
              </a:ext>
            </a:extLst>
          </a:blip>
          <a:srcRect l="76574" t="12619" r="8177" b="18357"/>
          <a:stretch/>
        </p:blipFill>
        <p:spPr bwMode="auto">
          <a:xfrm>
            <a:off x="8966942" y="3429000"/>
            <a:ext cx="1353463" cy="260370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E83C24CB-B73A-5FD7-EABA-52B373E29AE4}"/>
              </a:ext>
            </a:extLst>
          </p:cNvPr>
          <p:cNvSpPr txBox="1"/>
          <p:nvPr/>
        </p:nvSpPr>
        <p:spPr>
          <a:xfrm>
            <a:off x="1075287" y="4364024"/>
            <a:ext cx="790729" cy="369332"/>
          </a:xfrm>
          <a:prstGeom prst="rect">
            <a:avLst/>
          </a:prstGeom>
          <a:noFill/>
        </p:spPr>
        <p:txBody>
          <a:bodyPr wrap="none" rtlCol="0">
            <a:spAutoFit/>
          </a:bodyPr>
          <a:lstStyle/>
          <a:p>
            <a:r>
              <a:rPr lang="en-US" dirty="0"/>
              <a:t>Tumor</a:t>
            </a:r>
            <a:endParaRPr lang="es-MX" dirty="0"/>
          </a:p>
        </p:txBody>
      </p:sp>
      <p:cxnSp>
        <p:nvCxnSpPr>
          <p:cNvPr id="14" name="Conector recto de flecha 13">
            <a:extLst>
              <a:ext uri="{FF2B5EF4-FFF2-40B4-BE49-F238E27FC236}">
                <a16:creationId xmlns:a16="http://schemas.microsoft.com/office/drawing/2014/main" id="{C30F42A9-888B-DFFC-4AE0-B07CCD8A8C6F}"/>
              </a:ext>
            </a:extLst>
          </p:cNvPr>
          <p:cNvCxnSpPr>
            <a:cxnSpLocks/>
          </p:cNvCxnSpPr>
          <p:nvPr/>
        </p:nvCxnSpPr>
        <p:spPr>
          <a:xfrm>
            <a:off x="1817398" y="4631135"/>
            <a:ext cx="621377" cy="2433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CuadroTexto 16">
            <a:hlinkClick r:id="rId5" action="ppaction://hlinksldjump"/>
            <a:extLst>
              <a:ext uri="{FF2B5EF4-FFF2-40B4-BE49-F238E27FC236}">
                <a16:creationId xmlns:a16="http://schemas.microsoft.com/office/drawing/2014/main" id="{AF69B836-5108-135C-97D6-413247D7EB3E}"/>
              </a:ext>
            </a:extLst>
          </p:cNvPr>
          <p:cNvSpPr txBox="1"/>
          <p:nvPr/>
        </p:nvSpPr>
        <p:spPr>
          <a:xfrm>
            <a:off x="6560535" y="6220398"/>
            <a:ext cx="1666852" cy="381115"/>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s-MX" sz="1867" dirty="0" err="1">
                <a:solidFill>
                  <a:prstClr val="white"/>
                </a:solidFill>
                <a:latin typeface="Gill Sans MT"/>
                <a:cs typeface="Arial"/>
                <a:sym typeface="Arial"/>
              </a:rPr>
              <a:t>Phase</a:t>
            </a:r>
            <a:r>
              <a:rPr lang="es-MX" sz="1867" dirty="0">
                <a:solidFill>
                  <a:prstClr val="white"/>
                </a:solidFill>
                <a:latin typeface="Gill Sans MT"/>
                <a:cs typeface="Arial"/>
                <a:sym typeface="Arial"/>
              </a:rPr>
              <a:t> 3</a:t>
            </a:r>
          </a:p>
        </p:txBody>
      </p:sp>
      <p:sp>
        <p:nvSpPr>
          <p:cNvPr id="18" name="CuadroTexto 17">
            <a:hlinkClick r:id="rId5" action="ppaction://hlinksldjump"/>
            <a:extLst>
              <a:ext uri="{FF2B5EF4-FFF2-40B4-BE49-F238E27FC236}">
                <a16:creationId xmlns:a16="http://schemas.microsoft.com/office/drawing/2014/main" id="{811D92E1-95F2-9A2E-1556-A6667237AB86}"/>
              </a:ext>
            </a:extLst>
          </p:cNvPr>
          <p:cNvSpPr txBox="1"/>
          <p:nvPr/>
        </p:nvSpPr>
        <p:spPr>
          <a:xfrm>
            <a:off x="8974202" y="6220398"/>
            <a:ext cx="1666852" cy="381115"/>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s-MX" sz="1867" dirty="0" err="1">
                <a:solidFill>
                  <a:prstClr val="white"/>
                </a:solidFill>
                <a:latin typeface="Gill Sans MT"/>
                <a:cs typeface="Arial"/>
                <a:sym typeface="Arial"/>
              </a:rPr>
              <a:t>Phase</a:t>
            </a:r>
            <a:r>
              <a:rPr lang="es-MX" sz="1867" dirty="0">
                <a:solidFill>
                  <a:prstClr val="white"/>
                </a:solidFill>
                <a:latin typeface="Gill Sans MT"/>
                <a:cs typeface="Arial"/>
                <a:sym typeface="Arial"/>
              </a:rPr>
              <a:t> 4</a:t>
            </a:r>
          </a:p>
        </p:txBody>
      </p:sp>
      <p:cxnSp>
        <p:nvCxnSpPr>
          <p:cNvPr id="19" name="Conector recto de flecha 18">
            <a:extLst>
              <a:ext uri="{FF2B5EF4-FFF2-40B4-BE49-F238E27FC236}">
                <a16:creationId xmlns:a16="http://schemas.microsoft.com/office/drawing/2014/main" id="{8A0A7C9A-6D2C-1965-6724-A6F19C9FA836}"/>
              </a:ext>
            </a:extLst>
          </p:cNvPr>
          <p:cNvCxnSpPr>
            <a:cxnSpLocks/>
          </p:cNvCxnSpPr>
          <p:nvPr/>
        </p:nvCxnSpPr>
        <p:spPr>
          <a:xfrm>
            <a:off x="9296782" y="3842958"/>
            <a:ext cx="472440" cy="685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ector recto de flecha 22">
            <a:extLst>
              <a:ext uri="{FF2B5EF4-FFF2-40B4-BE49-F238E27FC236}">
                <a16:creationId xmlns:a16="http://schemas.microsoft.com/office/drawing/2014/main" id="{A2228263-6F35-420F-0BA8-9DEFC318BB4A}"/>
              </a:ext>
            </a:extLst>
          </p:cNvPr>
          <p:cNvCxnSpPr>
            <a:cxnSpLocks/>
          </p:cNvCxnSpPr>
          <p:nvPr/>
        </p:nvCxnSpPr>
        <p:spPr>
          <a:xfrm flipV="1">
            <a:off x="6710216" y="4753652"/>
            <a:ext cx="401320" cy="4640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CuadroTexto 25">
            <a:extLst>
              <a:ext uri="{FF2B5EF4-FFF2-40B4-BE49-F238E27FC236}">
                <a16:creationId xmlns:a16="http://schemas.microsoft.com/office/drawing/2014/main" id="{0F695D1D-E64E-85CC-C850-84FECFA648DB}"/>
              </a:ext>
            </a:extLst>
          </p:cNvPr>
          <p:cNvSpPr txBox="1"/>
          <p:nvPr/>
        </p:nvSpPr>
        <p:spPr>
          <a:xfrm>
            <a:off x="5629742" y="4943771"/>
            <a:ext cx="1270000" cy="923330"/>
          </a:xfrm>
          <a:prstGeom prst="rect">
            <a:avLst/>
          </a:prstGeom>
          <a:noFill/>
        </p:spPr>
        <p:txBody>
          <a:bodyPr wrap="square" rtlCol="0">
            <a:spAutoFit/>
          </a:bodyPr>
          <a:lstStyle/>
          <a:p>
            <a:pPr algn="ctr"/>
            <a:r>
              <a:rPr lang="en-US" dirty="0"/>
              <a:t>Tumor affects the ganglions</a:t>
            </a:r>
            <a:endParaRPr lang="es-MX" dirty="0"/>
          </a:p>
        </p:txBody>
      </p:sp>
      <p:sp>
        <p:nvSpPr>
          <p:cNvPr id="27" name="CuadroTexto 26">
            <a:extLst>
              <a:ext uri="{FF2B5EF4-FFF2-40B4-BE49-F238E27FC236}">
                <a16:creationId xmlns:a16="http://schemas.microsoft.com/office/drawing/2014/main" id="{47CE001C-21B7-FC7A-1B73-C925CB41350D}"/>
              </a:ext>
            </a:extLst>
          </p:cNvPr>
          <p:cNvSpPr txBox="1"/>
          <p:nvPr/>
        </p:nvSpPr>
        <p:spPr>
          <a:xfrm>
            <a:off x="8499222" y="3544417"/>
            <a:ext cx="1270000" cy="369332"/>
          </a:xfrm>
          <a:prstGeom prst="rect">
            <a:avLst/>
          </a:prstGeom>
          <a:noFill/>
        </p:spPr>
        <p:txBody>
          <a:bodyPr wrap="square" rtlCol="0">
            <a:spAutoFit/>
          </a:bodyPr>
          <a:lstStyle/>
          <a:p>
            <a:pPr algn="ctr"/>
            <a:r>
              <a:rPr lang="en-US" dirty="0"/>
              <a:t>Metastasis</a:t>
            </a:r>
            <a:endParaRPr lang="es-MX" dirty="0"/>
          </a:p>
        </p:txBody>
      </p:sp>
      <p:pic>
        <p:nvPicPr>
          <p:cNvPr id="7" name="Imagen 6">
            <a:extLst>
              <a:ext uri="{FF2B5EF4-FFF2-40B4-BE49-F238E27FC236}">
                <a16:creationId xmlns:a16="http://schemas.microsoft.com/office/drawing/2014/main" id="{1EB0CF62-66A8-66A5-E591-DD421EC0AC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spTree>
    <p:extLst>
      <p:ext uri="{BB962C8B-B14F-4D97-AF65-F5344CB8AC3E}">
        <p14:creationId xmlns:p14="http://schemas.microsoft.com/office/powerpoint/2010/main" val="331841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471638" y="203200"/>
            <a:ext cx="9461634" cy="1325563"/>
          </a:xfrm>
        </p:spPr>
        <p:txBody>
          <a:bodyPr>
            <a:normAutofit/>
          </a:bodyPr>
          <a:lstStyle/>
          <a:p>
            <a:r>
              <a:rPr lang="en-US" b="1" dirty="0">
                <a:solidFill>
                  <a:srgbClr val="8093F1"/>
                </a:solidFill>
                <a:latin typeface="Arial" panose="020B0604020202020204" pitchFamily="34" charset="0"/>
                <a:ea typeface="Roboto"/>
                <a:cs typeface="Arial" panose="020B0604020202020204" pitchFamily="34" charset="0"/>
                <a:sym typeface="Arial"/>
              </a:rPr>
              <a:t>What are the Risk Factors?</a:t>
            </a:r>
          </a:p>
        </p:txBody>
      </p:sp>
      <p:sp>
        <p:nvSpPr>
          <p:cNvPr id="9" name="Marcador de número de diapositiva 8">
            <a:extLst>
              <a:ext uri="{FF2B5EF4-FFF2-40B4-BE49-F238E27FC236}">
                <a16:creationId xmlns:a16="http://schemas.microsoft.com/office/drawing/2014/main" id="{1472BE4D-61B5-5BF0-F5B5-DE2754BCBA74}"/>
              </a:ext>
            </a:extLst>
          </p:cNvPr>
          <p:cNvSpPr>
            <a:spLocks noGrp="1"/>
          </p:cNvSpPr>
          <p:nvPr>
            <p:ph type="sldNum" sz="quarter" idx="12"/>
          </p:nvPr>
        </p:nvSpPr>
        <p:spPr>
          <a:xfrm>
            <a:off x="11382122" y="6443436"/>
            <a:ext cx="740229" cy="414564"/>
          </a:xfrm>
        </p:spPr>
        <p:txBody>
          <a:bodyPr/>
          <a:lstStyle/>
          <a:p>
            <a:fld id="{050B9161-EA8D-4E14-AAF5-B6E389F0D4D3}" type="slidenum">
              <a:rPr lang="es-MX" sz="2000" smtClean="0">
                <a:solidFill>
                  <a:schemeClr val="tx1"/>
                </a:solidFill>
              </a:rPr>
              <a:t>5</a:t>
            </a:fld>
            <a:endParaRPr lang="es-MX" dirty="0">
              <a:solidFill>
                <a:schemeClr val="tx1"/>
              </a:solidFill>
            </a:endParaRPr>
          </a:p>
        </p:txBody>
      </p:sp>
      <p:pic>
        <p:nvPicPr>
          <p:cNvPr id="11" name="Imagen 10">
            <a:extLst>
              <a:ext uri="{FF2B5EF4-FFF2-40B4-BE49-F238E27FC236}">
                <a16:creationId xmlns:a16="http://schemas.microsoft.com/office/drawing/2014/main" id="{9E60E432-891F-EE88-EB29-35EC9C8EF683}"/>
              </a:ext>
            </a:extLst>
          </p:cNvPr>
          <p:cNvPicPr>
            <a:picLocks noChangeAspect="1"/>
          </p:cNvPicPr>
          <p:nvPr/>
        </p:nvPicPr>
        <p:blipFill rotWithShape="1">
          <a:blip r:embed="rId3"/>
          <a:srcRect l="3880" t="17952" r="34824" b="58034"/>
          <a:stretch/>
        </p:blipFill>
        <p:spPr>
          <a:xfrm>
            <a:off x="1448263" y="2192629"/>
            <a:ext cx="9083715" cy="2311632"/>
          </a:xfrm>
          <a:prstGeom prst="rect">
            <a:avLst/>
          </a:prstGeom>
        </p:spPr>
      </p:pic>
      <p:sp>
        <p:nvSpPr>
          <p:cNvPr id="13" name="CuadroTexto 12">
            <a:hlinkClick r:id="rId4" action="ppaction://hlinksldjump"/>
            <a:extLst>
              <a:ext uri="{FF2B5EF4-FFF2-40B4-BE49-F238E27FC236}">
                <a16:creationId xmlns:a16="http://schemas.microsoft.com/office/drawing/2014/main" id="{E4D01B25-2DD5-CEB1-CEED-D4BB3DDD0064}"/>
              </a:ext>
            </a:extLst>
          </p:cNvPr>
          <p:cNvSpPr txBox="1"/>
          <p:nvPr/>
        </p:nvSpPr>
        <p:spPr>
          <a:xfrm>
            <a:off x="1448263" y="4585110"/>
            <a:ext cx="1686699"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n-US" sz="1867" dirty="0">
                <a:solidFill>
                  <a:prstClr val="white"/>
                </a:solidFill>
                <a:latin typeface="Gill Sans MT"/>
                <a:cs typeface="Arial"/>
                <a:sym typeface="Arial"/>
              </a:rPr>
              <a:t>Female</a:t>
            </a:r>
          </a:p>
        </p:txBody>
      </p:sp>
      <p:sp>
        <p:nvSpPr>
          <p:cNvPr id="14" name="CuadroTexto 13">
            <a:hlinkClick r:id="rId4" action="ppaction://hlinksldjump"/>
            <a:extLst>
              <a:ext uri="{FF2B5EF4-FFF2-40B4-BE49-F238E27FC236}">
                <a16:creationId xmlns:a16="http://schemas.microsoft.com/office/drawing/2014/main" id="{234371D6-DA76-6270-3D27-288DDE08C963}"/>
              </a:ext>
            </a:extLst>
          </p:cNvPr>
          <p:cNvSpPr txBox="1"/>
          <p:nvPr/>
        </p:nvSpPr>
        <p:spPr>
          <a:xfrm>
            <a:off x="3789746" y="4612808"/>
            <a:ext cx="1686699"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n-US" sz="1867" dirty="0">
                <a:solidFill>
                  <a:prstClr val="white"/>
                </a:solidFill>
                <a:latin typeface="Gill Sans MT"/>
                <a:cs typeface="Arial"/>
                <a:sym typeface="Arial"/>
              </a:rPr>
              <a:t>Age &gt; 50</a:t>
            </a:r>
            <a:endParaRPr lang="es-MX" sz="1867" dirty="0">
              <a:solidFill>
                <a:prstClr val="white"/>
              </a:solidFill>
              <a:latin typeface="Gill Sans MT"/>
              <a:cs typeface="Arial"/>
              <a:sym typeface="Arial"/>
            </a:endParaRPr>
          </a:p>
        </p:txBody>
      </p:sp>
      <p:sp>
        <p:nvSpPr>
          <p:cNvPr id="15" name="CuadroTexto 14">
            <a:hlinkClick r:id="rId4" action="ppaction://hlinksldjump"/>
            <a:extLst>
              <a:ext uri="{FF2B5EF4-FFF2-40B4-BE49-F238E27FC236}">
                <a16:creationId xmlns:a16="http://schemas.microsoft.com/office/drawing/2014/main" id="{6DC082AB-6460-D333-FFCE-90649458B0F8}"/>
              </a:ext>
            </a:extLst>
          </p:cNvPr>
          <p:cNvSpPr txBox="1"/>
          <p:nvPr/>
        </p:nvSpPr>
        <p:spPr>
          <a:xfrm>
            <a:off x="6131229" y="4612808"/>
            <a:ext cx="1893459"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n-US" sz="1867" dirty="0">
                <a:solidFill>
                  <a:prstClr val="white"/>
                </a:solidFill>
                <a:latin typeface="Gill Sans MT"/>
                <a:cs typeface="Arial"/>
                <a:sym typeface="Arial"/>
              </a:rPr>
              <a:t>Hereditary genes</a:t>
            </a:r>
            <a:endParaRPr lang="es-MX" sz="1867" dirty="0">
              <a:solidFill>
                <a:prstClr val="white"/>
              </a:solidFill>
              <a:latin typeface="Gill Sans MT"/>
              <a:cs typeface="Arial"/>
              <a:sym typeface="Arial"/>
            </a:endParaRPr>
          </a:p>
        </p:txBody>
      </p:sp>
      <p:sp>
        <p:nvSpPr>
          <p:cNvPr id="16" name="CuadroTexto 15">
            <a:hlinkClick r:id="rId4" action="ppaction://hlinksldjump"/>
            <a:extLst>
              <a:ext uri="{FF2B5EF4-FFF2-40B4-BE49-F238E27FC236}">
                <a16:creationId xmlns:a16="http://schemas.microsoft.com/office/drawing/2014/main" id="{5D4C9396-FD1A-BC06-C47E-3B9253C9591E}"/>
              </a:ext>
            </a:extLst>
          </p:cNvPr>
          <p:cNvSpPr txBox="1"/>
          <p:nvPr/>
        </p:nvSpPr>
        <p:spPr>
          <a:xfrm>
            <a:off x="8549441" y="4612808"/>
            <a:ext cx="1893459"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defRPr/>
            </a:pPr>
            <a:r>
              <a:rPr lang="en-US" sz="1867" dirty="0">
                <a:solidFill>
                  <a:prstClr val="white"/>
                </a:solidFill>
                <a:latin typeface="Gill Sans MT"/>
                <a:cs typeface="Arial"/>
                <a:sym typeface="Arial"/>
              </a:rPr>
              <a:t>Family history</a:t>
            </a:r>
            <a:endParaRPr lang="es-MX" sz="1867" dirty="0">
              <a:solidFill>
                <a:prstClr val="white"/>
              </a:solidFill>
              <a:latin typeface="Gill Sans MT"/>
              <a:cs typeface="Arial"/>
              <a:sym typeface="Arial"/>
            </a:endParaRPr>
          </a:p>
        </p:txBody>
      </p:sp>
      <p:pic>
        <p:nvPicPr>
          <p:cNvPr id="3" name="Imagen 2">
            <a:extLst>
              <a:ext uri="{FF2B5EF4-FFF2-40B4-BE49-F238E27FC236}">
                <a16:creationId xmlns:a16="http://schemas.microsoft.com/office/drawing/2014/main" id="{21E2065A-6643-77BA-2F71-B8F444547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0949" y="47725"/>
            <a:ext cx="1881402" cy="961433"/>
          </a:xfrm>
          <a:prstGeom prst="rect">
            <a:avLst/>
          </a:prstGeom>
        </p:spPr>
      </p:pic>
    </p:spTree>
    <p:extLst>
      <p:ext uri="{BB962C8B-B14F-4D97-AF65-F5344CB8AC3E}">
        <p14:creationId xmlns:p14="http://schemas.microsoft.com/office/powerpoint/2010/main" val="165938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669324" y="203200"/>
            <a:ext cx="10515600" cy="1325563"/>
          </a:xfrm>
        </p:spPr>
        <p:txBody>
          <a:bodyPr>
            <a:normAutofit/>
          </a:bodyPr>
          <a:lstStyle/>
          <a:p>
            <a:r>
              <a:rPr lang="en-US" b="1" dirty="0">
                <a:solidFill>
                  <a:srgbClr val="8093F1"/>
                </a:solidFill>
                <a:latin typeface="Arial" panose="020B0604020202020204" pitchFamily="34" charset="0"/>
                <a:ea typeface="Roboto"/>
                <a:cs typeface="Arial" panose="020B0604020202020204" pitchFamily="34" charset="0"/>
                <a:sym typeface="Arial"/>
              </a:rPr>
              <a:t>What are the alert signs?</a:t>
            </a:r>
          </a:p>
        </p:txBody>
      </p:sp>
      <p:sp>
        <p:nvSpPr>
          <p:cNvPr id="9" name="Marcador de número de diapositiva 8">
            <a:extLst>
              <a:ext uri="{FF2B5EF4-FFF2-40B4-BE49-F238E27FC236}">
                <a16:creationId xmlns:a16="http://schemas.microsoft.com/office/drawing/2014/main" id="{1472BE4D-61B5-5BF0-F5B5-DE2754BCBA74}"/>
              </a:ext>
            </a:extLst>
          </p:cNvPr>
          <p:cNvSpPr>
            <a:spLocks noGrp="1"/>
          </p:cNvSpPr>
          <p:nvPr>
            <p:ph type="sldNum" sz="quarter" idx="12"/>
          </p:nvPr>
        </p:nvSpPr>
        <p:spPr>
          <a:xfrm>
            <a:off x="11382122" y="6443436"/>
            <a:ext cx="740229" cy="41456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B9161-EA8D-4E14-AAF5-B6E389F0D4D3}" type="slidenum">
              <a:rPr kumimoji="0" lang="es-MX" sz="20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uadroTexto 12">
            <a:hlinkClick r:id="rId3" action="ppaction://hlinksldjump"/>
            <a:extLst>
              <a:ext uri="{FF2B5EF4-FFF2-40B4-BE49-F238E27FC236}">
                <a16:creationId xmlns:a16="http://schemas.microsoft.com/office/drawing/2014/main" id="{E4D01B25-2DD5-CEB1-CEED-D4BB3DDD0064}"/>
              </a:ext>
            </a:extLst>
          </p:cNvPr>
          <p:cNvSpPr txBox="1"/>
          <p:nvPr/>
        </p:nvSpPr>
        <p:spPr>
          <a:xfrm>
            <a:off x="1857525" y="4509460"/>
            <a:ext cx="1666852" cy="666977"/>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MX" sz="1867" dirty="0">
                <a:solidFill>
                  <a:prstClr val="white"/>
                </a:solidFill>
                <a:latin typeface="Gill Sans MT"/>
                <a:cs typeface="Arial"/>
                <a:sym typeface="Arial"/>
              </a:rPr>
              <a:t>D</a:t>
            </a:r>
            <a:r>
              <a:rPr kumimoji="0" lang="es-MX" sz="1867" b="0" i="0" u="none" strike="noStrike" kern="1200" cap="none" spc="0" normalizeH="0" baseline="0" noProof="0" dirty="0" err="1">
                <a:ln>
                  <a:noFill/>
                </a:ln>
                <a:solidFill>
                  <a:prstClr val="white"/>
                </a:solidFill>
                <a:effectLst/>
                <a:uLnTx/>
                <a:uFillTx/>
                <a:latin typeface="Gill Sans MT"/>
                <a:ea typeface="+mn-ea"/>
                <a:cs typeface="Arial"/>
                <a:sym typeface="Arial"/>
              </a:rPr>
              <a:t>ense</a:t>
            </a:r>
            <a:r>
              <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rPr>
              <a:t> </a:t>
            </a:r>
            <a:r>
              <a:rPr kumimoji="0" lang="es-MX" sz="1867" b="0" i="0" u="none" strike="noStrike" kern="1200" cap="none" spc="0" normalizeH="0" baseline="0" noProof="0" dirty="0" err="1">
                <a:ln>
                  <a:noFill/>
                </a:ln>
                <a:solidFill>
                  <a:prstClr val="white"/>
                </a:solidFill>
                <a:effectLst/>
                <a:uLnTx/>
                <a:uFillTx/>
                <a:latin typeface="Gill Sans MT"/>
                <a:ea typeface="+mn-ea"/>
                <a:cs typeface="Arial"/>
                <a:sym typeface="Arial"/>
              </a:rPr>
              <a:t>breast</a:t>
            </a:r>
            <a:r>
              <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rPr>
              <a:t> </a:t>
            </a:r>
            <a:r>
              <a:rPr kumimoji="0" lang="es-MX" sz="1867" b="0" i="0" u="none" strike="noStrike" kern="1200" cap="none" spc="0" normalizeH="0" baseline="0" noProof="0" dirty="0" err="1">
                <a:ln>
                  <a:noFill/>
                </a:ln>
                <a:solidFill>
                  <a:prstClr val="white"/>
                </a:solidFill>
                <a:effectLst/>
                <a:uLnTx/>
                <a:uFillTx/>
                <a:latin typeface="Gill Sans MT"/>
                <a:ea typeface="+mn-ea"/>
                <a:cs typeface="Arial"/>
                <a:sym typeface="Arial"/>
              </a:rPr>
              <a:t>tissue</a:t>
            </a:r>
            <a:r>
              <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rPr>
              <a:t> </a:t>
            </a:r>
          </a:p>
        </p:txBody>
      </p:sp>
      <p:sp>
        <p:nvSpPr>
          <p:cNvPr id="14" name="CuadroTexto 13">
            <a:hlinkClick r:id="rId3" action="ppaction://hlinksldjump"/>
            <a:extLst>
              <a:ext uri="{FF2B5EF4-FFF2-40B4-BE49-F238E27FC236}">
                <a16:creationId xmlns:a16="http://schemas.microsoft.com/office/drawing/2014/main" id="{234371D6-DA76-6270-3D27-288DDE08C963}"/>
              </a:ext>
            </a:extLst>
          </p:cNvPr>
          <p:cNvSpPr txBox="1"/>
          <p:nvPr/>
        </p:nvSpPr>
        <p:spPr>
          <a:xfrm>
            <a:off x="4330338" y="4509460"/>
            <a:ext cx="1666852"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dirty="0">
                <a:solidFill>
                  <a:prstClr val="white"/>
                </a:solidFill>
                <a:latin typeface="Gill Sans MT"/>
                <a:cs typeface="Arial"/>
                <a:sym typeface="Arial"/>
              </a:rPr>
              <a:t>Benign tumors</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15" name="CuadroTexto 14">
            <a:hlinkClick r:id="rId3" action="ppaction://hlinksldjump"/>
            <a:extLst>
              <a:ext uri="{FF2B5EF4-FFF2-40B4-BE49-F238E27FC236}">
                <a16:creationId xmlns:a16="http://schemas.microsoft.com/office/drawing/2014/main" id="{6DC082AB-6460-D333-FFCE-90649458B0F8}"/>
              </a:ext>
            </a:extLst>
          </p:cNvPr>
          <p:cNvSpPr txBox="1"/>
          <p:nvPr/>
        </p:nvSpPr>
        <p:spPr>
          <a:xfrm>
            <a:off x="6459617" y="4509460"/>
            <a:ext cx="1871179" cy="666977"/>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s-MX" sz="1867" dirty="0" err="1">
                <a:solidFill>
                  <a:prstClr val="white"/>
                </a:solidFill>
                <a:latin typeface="Gill Sans MT"/>
                <a:cs typeface="Arial"/>
                <a:sym typeface="Arial"/>
              </a:rPr>
              <a:t>Early</a:t>
            </a:r>
            <a:r>
              <a:rPr lang="es-MX" sz="1867" dirty="0">
                <a:solidFill>
                  <a:prstClr val="white"/>
                </a:solidFill>
                <a:latin typeface="Gill Sans MT"/>
                <a:cs typeface="Arial"/>
                <a:sym typeface="Arial"/>
              </a:rPr>
              <a:t> </a:t>
            </a:r>
            <a:r>
              <a:rPr lang="es-MX" sz="1867" dirty="0" err="1">
                <a:solidFill>
                  <a:prstClr val="white"/>
                </a:solidFill>
                <a:latin typeface="Gill Sans MT"/>
                <a:cs typeface="Arial"/>
                <a:sym typeface="Arial"/>
              </a:rPr>
              <a:t>menstruation</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16" name="CuadroTexto 15">
            <a:hlinkClick r:id="rId3" action="ppaction://hlinksldjump"/>
            <a:extLst>
              <a:ext uri="{FF2B5EF4-FFF2-40B4-BE49-F238E27FC236}">
                <a16:creationId xmlns:a16="http://schemas.microsoft.com/office/drawing/2014/main" id="{5D4C9396-FD1A-BC06-C47E-3B9253C9591E}"/>
              </a:ext>
            </a:extLst>
          </p:cNvPr>
          <p:cNvSpPr txBox="1"/>
          <p:nvPr/>
        </p:nvSpPr>
        <p:spPr>
          <a:xfrm>
            <a:off x="8793223" y="4653119"/>
            <a:ext cx="1871179" cy="379656"/>
          </a:xfrm>
          <a:prstGeom prst="rect">
            <a:avLst/>
          </a:prstGeom>
          <a:solidFill>
            <a:srgbClr val="0070C0">
              <a:alpha val="37000"/>
            </a:srgb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dirty="0">
                <a:solidFill>
                  <a:prstClr val="white"/>
                </a:solidFill>
                <a:latin typeface="Gill Sans MT"/>
                <a:cs typeface="Arial"/>
                <a:sym typeface="Arial"/>
              </a:rPr>
              <a:t>Menopause</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pic>
        <p:nvPicPr>
          <p:cNvPr id="5" name="Imagen 4">
            <a:extLst>
              <a:ext uri="{FF2B5EF4-FFF2-40B4-BE49-F238E27FC236}">
                <a16:creationId xmlns:a16="http://schemas.microsoft.com/office/drawing/2014/main" id="{15FE1781-538C-CEAB-A040-C86C8E000889}"/>
              </a:ext>
            </a:extLst>
          </p:cNvPr>
          <p:cNvPicPr>
            <a:picLocks noChangeAspect="1"/>
          </p:cNvPicPr>
          <p:nvPr/>
        </p:nvPicPr>
        <p:blipFill rotWithShape="1">
          <a:blip r:embed="rId4"/>
          <a:srcRect t="55004" r="35257" b="19641"/>
          <a:stretch/>
        </p:blipFill>
        <p:spPr>
          <a:xfrm>
            <a:off x="1351943" y="1962797"/>
            <a:ext cx="9488113" cy="2413707"/>
          </a:xfrm>
          <a:prstGeom prst="rect">
            <a:avLst/>
          </a:prstGeom>
        </p:spPr>
      </p:pic>
      <p:pic>
        <p:nvPicPr>
          <p:cNvPr id="3" name="Imagen 2">
            <a:extLst>
              <a:ext uri="{FF2B5EF4-FFF2-40B4-BE49-F238E27FC236}">
                <a16:creationId xmlns:a16="http://schemas.microsoft.com/office/drawing/2014/main" id="{788439BD-1CED-57C7-BC12-F7DB707571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spTree>
    <p:extLst>
      <p:ext uri="{BB962C8B-B14F-4D97-AF65-F5344CB8AC3E}">
        <p14:creationId xmlns:p14="http://schemas.microsoft.com/office/powerpoint/2010/main" val="183508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150949" y="139196"/>
            <a:ext cx="9817768" cy="989152"/>
          </a:xfrm>
        </p:spPr>
        <p:txBody>
          <a:bodyPr>
            <a:normAutofit/>
          </a:bodyPr>
          <a:lstStyle/>
          <a:p>
            <a:r>
              <a:rPr lang="en-US" sz="3300" b="1" dirty="0">
                <a:solidFill>
                  <a:srgbClr val="8093F1"/>
                </a:solidFill>
                <a:latin typeface="Arial" panose="020B0604020202020204" pitchFamily="34" charset="0"/>
                <a:ea typeface="Roboto"/>
                <a:cs typeface="Arial" panose="020B0604020202020204" pitchFamily="34" charset="0"/>
                <a:sym typeface="Arial"/>
              </a:rPr>
              <a:t>Breast Cancer Risk Assessment Tool (BCRAT)</a:t>
            </a:r>
            <a:endParaRPr lang="es-MX" sz="3300" b="1" dirty="0">
              <a:solidFill>
                <a:srgbClr val="8093F1"/>
              </a:solidFill>
              <a:latin typeface="Arial" panose="020B0604020202020204" pitchFamily="34" charset="0"/>
              <a:ea typeface="Roboto"/>
              <a:cs typeface="Arial" panose="020B0604020202020204" pitchFamily="34" charset="0"/>
              <a:sym typeface="Arial"/>
            </a:endParaRPr>
          </a:p>
        </p:txBody>
      </p:sp>
      <p:pic>
        <p:nvPicPr>
          <p:cNvPr id="7176" name="Picture 8" descr="Bases de datos">
            <a:extLst>
              <a:ext uri="{FF2B5EF4-FFF2-40B4-BE49-F238E27FC236}">
                <a16:creationId xmlns:a16="http://schemas.microsoft.com/office/drawing/2014/main" id="{755F0240-28B2-12FA-B3EE-147D3782F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689" y="3919189"/>
            <a:ext cx="2564041" cy="1538425"/>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B8BF740B-7D10-FE4D-20F5-2CE46934E5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647" t="20219" r="24330" b="20914"/>
          <a:stretch/>
        </p:blipFill>
        <p:spPr bwMode="auto">
          <a:xfrm>
            <a:off x="876743" y="3919189"/>
            <a:ext cx="2158984" cy="2190341"/>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hlinkClick r:id="rId5" action="ppaction://hlinksldjump"/>
            <a:extLst>
              <a:ext uri="{FF2B5EF4-FFF2-40B4-BE49-F238E27FC236}">
                <a16:creationId xmlns:a16="http://schemas.microsoft.com/office/drawing/2014/main" id="{0644DDFB-4839-A09A-03A0-072F02146008}"/>
              </a:ext>
            </a:extLst>
          </p:cNvPr>
          <p:cNvSpPr txBox="1"/>
          <p:nvPr/>
        </p:nvSpPr>
        <p:spPr>
          <a:xfrm>
            <a:off x="5040583" y="3638358"/>
            <a:ext cx="1871179" cy="379656"/>
          </a:xfrm>
          <a:prstGeom prst="rect">
            <a:avLst/>
          </a:prstGeom>
          <a:solidFill>
            <a:schemeClr val="accent4">
              <a:lumMod val="75000"/>
              <a:alpha val="37000"/>
            </a:scheme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kumimoji="0" lang="en-US" sz="1867" b="0" i="0" u="none" strike="noStrike" kern="1200" cap="none" spc="0" normalizeH="0" baseline="0" noProof="0" dirty="0">
                <a:ln>
                  <a:noFill/>
                </a:ln>
                <a:solidFill>
                  <a:prstClr val="white"/>
                </a:solidFill>
                <a:effectLst/>
                <a:uLnTx/>
                <a:uFillTx/>
                <a:latin typeface="Gill Sans MT"/>
                <a:ea typeface="+mn-ea"/>
                <a:cs typeface="Arial"/>
                <a:sym typeface="Arial"/>
              </a:rPr>
              <a:t>BCRAT</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15" name="CuadroTexto 14">
            <a:hlinkClick r:id="rId5" action="ppaction://hlinksldjump"/>
            <a:extLst>
              <a:ext uri="{FF2B5EF4-FFF2-40B4-BE49-F238E27FC236}">
                <a16:creationId xmlns:a16="http://schemas.microsoft.com/office/drawing/2014/main" id="{E0121801-3280-BEFC-6298-C6ED01038F1B}"/>
              </a:ext>
            </a:extLst>
          </p:cNvPr>
          <p:cNvSpPr txBox="1"/>
          <p:nvPr/>
        </p:nvSpPr>
        <p:spPr>
          <a:xfrm>
            <a:off x="8983434" y="5638574"/>
            <a:ext cx="1871179"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dirty="0">
                <a:solidFill>
                  <a:prstClr val="white"/>
                </a:solidFill>
                <a:latin typeface="Gill Sans MT"/>
                <a:cs typeface="Arial"/>
                <a:sym typeface="Arial"/>
              </a:rPr>
              <a:t>IPFS + VN = &lt;3</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16" name="CuadroTexto 15">
            <a:hlinkClick r:id="rId5" action="ppaction://hlinksldjump"/>
            <a:extLst>
              <a:ext uri="{FF2B5EF4-FFF2-40B4-BE49-F238E27FC236}">
                <a16:creationId xmlns:a16="http://schemas.microsoft.com/office/drawing/2014/main" id="{6A3FC4A4-1B7A-FD7F-C3D7-58EE91B94E24}"/>
              </a:ext>
            </a:extLst>
          </p:cNvPr>
          <p:cNvSpPr txBox="1"/>
          <p:nvPr/>
        </p:nvSpPr>
        <p:spPr>
          <a:xfrm>
            <a:off x="1127792" y="6277626"/>
            <a:ext cx="1871179" cy="379656"/>
          </a:xfrm>
          <a:prstGeom prst="rect">
            <a:avLst/>
          </a:prstGeom>
          <a:solidFill>
            <a:srgbClr val="EB8578">
              <a:alpha val="37000"/>
            </a:srgbClr>
          </a:solidFill>
          <a:effectLst>
            <a:outerShdw blurRad="63500" dist="76200" sx="102000" sy="102000" algn="ctr" rotWithShape="0">
              <a:prstClr val="black">
                <a:alpha val="40000"/>
              </a:prstClr>
            </a:outerShdw>
          </a:effectLst>
        </p:spPr>
        <p:txBody>
          <a:bodyPr wrap="square" rtlCol="0">
            <a:spAutoFit/>
          </a:bodyPr>
          <a:lstStyle/>
          <a:p>
            <a:pPr lvl="0" algn="ctr" defTabSz="914377">
              <a:defRPr/>
            </a:pPr>
            <a:r>
              <a:rPr lang="en-US" sz="1867" dirty="0">
                <a:solidFill>
                  <a:prstClr val="white"/>
                </a:solidFill>
                <a:latin typeface="Gill Sans MT"/>
                <a:cs typeface="Arial"/>
                <a:sym typeface="Arial"/>
              </a:rPr>
              <a:t>Notebook</a:t>
            </a:r>
            <a:endParaRPr kumimoji="0" lang="es-MX" sz="1867" b="0" i="0" u="none" strike="noStrike" kern="1200" cap="none" spc="0" normalizeH="0" baseline="0" noProof="0" dirty="0">
              <a:ln>
                <a:noFill/>
              </a:ln>
              <a:solidFill>
                <a:prstClr val="white"/>
              </a:solidFill>
              <a:effectLst/>
              <a:uLnTx/>
              <a:uFillTx/>
              <a:latin typeface="Gill Sans MT"/>
              <a:ea typeface="+mn-ea"/>
              <a:cs typeface="Arial"/>
              <a:sym typeface="Arial"/>
            </a:endParaRPr>
          </a:p>
        </p:txBody>
      </p:sp>
      <p:sp>
        <p:nvSpPr>
          <p:cNvPr id="22" name="CuadroTexto 21">
            <a:extLst>
              <a:ext uri="{FF2B5EF4-FFF2-40B4-BE49-F238E27FC236}">
                <a16:creationId xmlns:a16="http://schemas.microsoft.com/office/drawing/2014/main" id="{C9C14DD5-4A34-F205-046F-AE06AE4DB24C}"/>
              </a:ext>
            </a:extLst>
          </p:cNvPr>
          <p:cNvSpPr txBox="1"/>
          <p:nvPr/>
        </p:nvSpPr>
        <p:spPr>
          <a:xfrm>
            <a:off x="9033906" y="3561174"/>
            <a:ext cx="1708673" cy="369332"/>
          </a:xfrm>
          <a:prstGeom prst="rect">
            <a:avLst/>
          </a:prstGeom>
          <a:noFill/>
        </p:spPr>
        <p:txBody>
          <a:bodyPr wrap="none" rtlCol="0">
            <a:spAutoFit/>
          </a:bodyPr>
          <a:lstStyle/>
          <a:p>
            <a:r>
              <a:rPr lang="en-US" dirty="0"/>
              <a:t>Save expedient  </a:t>
            </a:r>
            <a:endParaRPr lang="es-MX" dirty="0"/>
          </a:p>
        </p:txBody>
      </p:sp>
      <p:sp>
        <p:nvSpPr>
          <p:cNvPr id="23" name="Flecha: a la izquierda y derecha 22">
            <a:extLst>
              <a:ext uri="{FF2B5EF4-FFF2-40B4-BE49-F238E27FC236}">
                <a16:creationId xmlns:a16="http://schemas.microsoft.com/office/drawing/2014/main" id="{5CB73603-24E8-9834-1006-F8FE2230AEDF}"/>
              </a:ext>
            </a:extLst>
          </p:cNvPr>
          <p:cNvSpPr/>
          <p:nvPr/>
        </p:nvSpPr>
        <p:spPr>
          <a:xfrm rot="2531689">
            <a:off x="7338956" y="3142400"/>
            <a:ext cx="1703364" cy="382215"/>
          </a:xfrm>
          <a:prstGeom prst="leftRightArrow">
            <a:avLst/>
          </a:prstGeom>
          <a:solidFill>
            <a:srgbClr val="B454B4">
              <a:alpha val="6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CuadroTexto 24">
            <a:extLst>
              <a:ext uri="{FF2B5EF4-FFF2-40B4-BE49-F238E27FC236}">
                <a16:creationId xmlns:a16="http://schemas.microsoft.com/office/drawing/2014/main" id="{3A3094F3-994C-A549-2129-FD9DF14CD5E5}"/>
              </a:ext>
            </a:extLst>
          </p:cNvPr>
          <p:cNvSpPr txBox="1"/>
          <p:nvPr/>
        </p:nvSpPr>
        <p:spPr>
          <a:xfrm>
            <a:off x="8206027" y="2715540"/>
            <a:ext cx="1263487" cy="369332"/>
          </a:xfrm>
          <a:prstGeom prst="rect">
            <a:avLst/>
          </a:prstGeom>
          <a:noFill/>
        </p:spPr>
        <p:txBody>
          <a:bodyPr wrap="none" rtlCol="0">
            <a:spAutoFit/>
          </a:bodyPr>
          <a:lstStyle/>
          <a:p>
            <a:r>
              <a:rPr lang="en-US" dirty="0"/>
              <a:t>Answer CID</a:t>
            </a:r>
            <a:endParaRPr lang="es-MX" dirty="0"/>
          </a:p>
        </p:txBody>
      </p:sp>
      <p:sp>
        <p:nvSpPr>
          <p:cNvPr id="26" name="Flecha: a la izquierda y derecha 25">
            <a:extLst>
              <a:ext uri="{FF2B5EF4-FFF2-40B4-BE49-F238E27FC236}">
                <a16:creationId xmlns:a16="http://schemas.microsoft.com/office/drawing/2014/main" id="{FD6EB53C-2A8A-BA8B-40B1-A5CAEE8D0EB9}"/>
              </a:ext>
            </a:extLst>
          </p:cNvPr>
          <p:cNvSpPr/>
          <p:nvPr/>
        </p:nvSpPr>
        <p:spPr>
          <a:xfrm rot="8828473">
            <a:off x="3003156" y="3142400"/>
            <a:ext cx="1703364" cy="382215"/>
          </a:xfrm>
          <a:prstGeom prst="leftRightArrow">
            <a:avLst/>
          </a:prstGeom>
          <a:solidFill>
            <a:srgbClr val="B454B4">
              <a:alpha val="6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CuadroTexto 26">
            <a:extLst>
              <a:ext uri="{FF2B5EF4-FFF2-40B4-BE49-F238E27FC236}">
                <a16:creationId xmlns:a16="http://schemas.microsoft.com/office/drawing/2014/main" id="{93F37A02-F74E-024A-11F3-0F3E7E06E6F7}"/>
              </a:ext>
            </a:extLst>
          </p:cNvPr>
          <p:cNvSpPr txBox="1"/>
          <p:nvPr/>
        </p:nvSpPr>
        <p:spPr>
          <a:xfrm>
            <a:off x="1510338" y="3299346"/>
            <a:ext cx="1572931" cy="369332"/>
          </a:xfrm>
          <a:prstGeom prst="rect">
            <a:avLst/>
          </a:prstGeom>
          <a:noFill/>
        </p:spPr>
        <p:txBody>
          <a:bodyPr wrap="none" rtlCol="0">
            <a:spAutoFit/>
          </a:bodyPr>
          <a:lstStyle/>
          <a:p>
            <a:r>
              <a:rPr lang="en-US" dirty="0"/>
              <a:t>Post expedient</a:t>
            </a:r>
            <a:endParaRPr lang="es-MX" dirty="0"/>
          </a:p>
        </p:txBody>
      </p:sp>
      <p:sp>
        <p:nvSpPr>
          <p:cNvPr id="28" name="CuadroTexto 27">
            <a:extLst>
              <a:ext uri="{FF2B5EF4-FFF2-40B4-BE49-F238E27FC236}">
                <a16:creationId xmlns:a16="http://schemas.microsoft.com/office/drawing/2014/main" id="{62D28A31-D9E1-F4CB-8772-3AA4A9E7ABF1}"/>
              </a:ext>
            </a:extLst>
          </p:cNvPr>
          <p:cNvSpPr txBox="1"/>
          <p:nvPr/>
        </p:nvSpPr>
        <p:spPr>
          <a:xfrm>
            <a:off x="2533709" y="2451114"/>
            <a:ext cx="1501373" cy="369332"/>
          </a:xfrm>
          <a:prstGeom prst="rect">
            <a:avLst/>
          </a:prstGeom>
          <a:noFill/>
        </p:spPr>
        <p:txBody>
          <a:bodyPr wrap="none" rtlCol="0">
            <a:spAutoFit/>
          </a:bodyPr>
          <a:lstStyle/>
          <a:p>
            <a:r>
              <a:rPr lang="en-US" dirty="0"/>
              <a:t>Interpretation</a:t>
            </a:r>
            <a:endParaRPr lang="es-MX" dirty="0"/>
          </a:p>
        </p:txBody>
      </p:sp>
      <p:sp>
        <p:nvSpPr>
          <p:cNvPr id="3" name="Marcador de número de diapositiva 8">
            <a:extLst>
              <a:ext uri="{FF2B5EF4-FFF2-40B4-BE49-F238E27FC236}">
                <a16:creationId xmlns:a16="http://schemas.microsoft.com/office/drawing/2014/main" id="{2EDDFBF3-C6C2-4E50-B555-A92CB64D31B6}"/>
              </a:ext>
            </a:extLst>
          </p:cNvPr>
          <p:cNvSpPr>
            <a:spLocks noGrp="1"/>
          </p:cNvSpPr>
          <p:nvPr>
            <p:ph type="sldNum" sz="quarter" idx="12"/>
          </p:nvPr>
        </p:nvSpPr>
        <p:spPr>
          <a:xfrm>
            <a:off x="11382122" y="6443436"/>
            <a:ext cx="740229" cy="41456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B9161-EA8D-4E14-AAF5-B6E389F0D4D3}" type="slidenum">
              <a:rPr kumimoji="0" lang="es-MX" sz="20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D9B1A675-44E4-F86F-CE0D-FBFB1D42D6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grpSp>
        <p:nvGrpSpPr>
          <p:cNvPr id="4" name="Grupo 3">
            <a:extLst>
              <a:ext uri="{FF2B5EF4-FFF2-40B4-BE49-F238E27FC236}">
                <a16:creationId xmlns:a16="http://schemas.microsoft.com/office/drawing/2014/main" id="{79D0206B-43B8-FECA-4509-9D6B6142B5F6}"/>
              </a:ext>
            </a:extLst>
          </p:cNvPr>
          <p:cNvGrpSpPr/>
          <p:nvPr/>
        </p:nvGrpSpPr>
        <p:grpSpPr>
          <a:xfrm>
            <a:off x="4682855" y="1307699"/>
            <a:ext cx="2835198" cy="1840345"/>
            <a:chOff x="2485743" y="1960371"/>
            <a:chExt cx="5970186" cy="4395979"/>
          </a:xfrm>
        </p:grpSpPr>
        <p:pic>
          <p:nvPicPr>
            <p:cNvPr id="6" name="Picture 6" descr="Qué se debe tener en cuenta al buscar un visor DICOM para Mac? | PostDICOM">
              <a:extLst>
                <a:ext uri="{FF2B5EF4-FFF2-40B4-BE49-F238E27FC236}">
                  <a16:creationId xmlns:a16="http://schemas.microsoft.com/office/drawing/2014/main" id="{2A057048-151A-2300-6308-4DC5D7A77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5743" y="1960371"/>
              <a:ext cx="5970186" cy="43959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Diagrama&#10;&#10;Descripción generada automáticamente">
              <a:extLst>
                <a:ext uri="{FF2B5EF4-FFF2-40B4-BE49-F238E27FC236}">
                  <a16:creationId xmlns:a16="http://schemas.microsoft.com/office/drawing/2014/main" id="{A9DD0346-C646-8723-2A46-912B456BF3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63428" y="2295328"/>
              <a:ext cx="5023576" cy="2873822"/>
            </a:xfrm>
            <a:prstGeom prst="rect">
              <a:avLst/>
            </a:prstGeom>
          </p:spPr>
        </p:pic>
      </p:grpSp>
    </p:spTree>
    <p:extLst>
      <p:ext uri="{BB962C8B-B14F-4D97-AF65-F5344CB8AC3E}">
        <p14:creationId xmlns:p14="http://schemas.microsoft.com/office/powerpoint/2010/main" val="248694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p:bldP spid="23" grpId="0" animBg="1"/>
      <p:bldP spid="25" grpId="0"/>
      <p:bldP spid="26" grpId="0" animBg="1"/>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61E60B4-EBFB-A482-C296-A04360A40B27}"/>
              </a:ext>
            </a:extLst>
          </p:cNvPr>
          <p:cNvSpPr/>
          <p:nvPr/>
        </p:nvSpPr>
        <p:spPr>
          <a:xfrm>
            <a:off x="719063" y="2872576"/>
            <a:ext cx="2346211"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err="1">
                <a:solidFill>
                  <a:prstClr val="white"/>
                </a:solidFill>
                <a:latin typeface="Gill Sans MT"/>
                <a:cs typeface="Arial"/>
              </a:rPr>
              <a:t>Sussy</a:t>
            </a:r>
            <a:r>
              <a:rPr lang="es-ES" sz="1867" dirty="0">
                <a:solidFill>
                  <a:prstClr val="white"/>
                </a:solidFill>
                <a:latin typeface="Gill Sans MT"/>
                <a:cs typeface="Arial"/>
              </a:rPr>
              <a:t> </a:t>
            </a:r>
            <a:r>
              <a:rPr lang="es-ES" sz="1867" dirty="0" err="1">
                <a:solidFill>
                  <a:prstClr val="white"/>
                </a:solidFill>
                <a:latin typeface="Gill Sans MT"/>
                <a:cs typeface="Arial"/>
              </a:rPr>
              <a:t>is</a:t>
            </a:r>
            <a:r>
              <a:rPr lang="es-ES" sz="1867" dirty="0">
                <a:solidFill>
                  <a:prstClr val="white"/>
                </a:solidFill>
                <a:latin typeface="Gill Sans MT"/>
                <a:cs typeface="Arial"/>
              </a:rPr>
              <a:t> 45-years-old</a:t>
            </a:r>
          </a:p>
        </p:txBody>
      </p:sp>
      <p:pic>
        <p:nvPicPr>
          <p:cNvPr id="1032" name="Picture 8" descr="woman-profile-icon-155096-free-icons-library-profile-image-png-of-a-woman-200_200  - Genotipia">
            <a:extLst>
              <a:ext uri="{FF2B5EF4-FFF2-40B4-BE49-F238E27FC236}">
                <a16:creationId xmlns:a16="http://schemas.microsoft.com/office/drawing/2014/main" id="{1368BA9E-20AA-CF8E-1880-A29092C8C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328" y="1133453"/>
            <a:ext cx="1643417" cy="16434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ctor's Visit Icons - Free SVG &amp; PNG Doctor's Visit Images - Noun Project">
            <a:extLst>
              <a:ext uri="{FF2B5EF4-FFF2-40B4-BE49-F238E27FC236}">
                <a16:creationId xmlns:a16="http://schemas.microsoft.com/office/drawing/2014/main" id="{ED6D55CF-48D5-E761-56F3-65744DB84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17" y="4150766"/>
            <a:ext cx="1920124" cy="192012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C6F8836-351E-77C2-4842-D9CCCA52E822}"/>
              </a:ext>
            </a:extLst>
          </p:cNvPr>
          <p:cNvSpPr/>
          <p:nvPr/>
        </p:nvSpPr>
        <p:spPr>
          <a:xfrm>
            <a:off x="887114" y="6166522"/>
            <a:ext cx="2249847"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err="1">
                <a:solidFill>
                  <a:prstClr val="white"/>
                </a:solidFill>
                <a:latin typeface="Gill Sans MT"/>
                <a:cs typeface="Arial"/>
              </a:rPr>
              <a:t>Early</a:t>
            </a:r>
            <a:r>
              <a:rPr lang="es-ES" sz="1867" dirty="0">
                <a:solidFill>
                  <a:prstClr val="white"/>
                </a:solidFill>
                <a:latin typeface="Gill Sans MT"/>
                <a:cs typeface="Arial"/>
              </a:rPr>
              <a:t> </a:t>
            </a:r>
            <a:r>
              <a:rPr lang="es-ES" sz="1867" dirty="0" err="1">
                <a:solidFill>
                  <a:prstClr val="white"/>
                </a:solidFill>
                <a:latin typeface="Gill Sans MT"/>
                <a:cs typeface="Arial"/>
              </a:rPr>
              <a:t>treatment</a:t>
            </a:r>
            <a:endParaRPr lang="es-ES" sz="1867" dirty="0">
              <a:solidFill>
                <a:prstClr val="white"/>
              </a:solidFill>
              <a:latin typeface="Gill Sans MT"/>
              <a:cs typeface="Arial"/>
            </a:endParaRPr>
          </a:p>
        </p:txBody>
      </p:sp>
      <p:sp>
        <p:nvSpPr>
          <p:cNvPr id="13" name="Rectángulo 12">
            <a:extLst>
              <a:ext uri="{FF2B5EF4-FFF2-40B4-BE49-F238E27FC236}">
                <a16:creationId xmlns:a16="http://schemas.microsoft.com/office/drawing/2014/main" id="{3C7FD0C8-8AE1-FA4F-F516-0692D9281707}"/>
              </a:ext>
            </a:extLst>
          </p:cNvPr>
          <p:cNvSpPr/>
          <p:nvPr/>
        </p:nvSpPr>
        <p:spPr>
          <a:xfrm>
            <a:off x="5632019" y="6166522"/>
            <a:ext cx="3681297"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s-ES" sz="1867" dirty="0">
                <a:solidFill>
                  <a:prstClr val="white"/>
                </a:solidFill>
                <a:latin typeface="Gill Sans MT"/>
                <a:cs typeface="Arial"/>
              </a:rPr>
              <a:t>A doctor </a:t>
            </a:r>
            <a:r>
              <a:rPr lang="es-ES" sz="1867" dirty="0" err="1">
                <a:solidFill>
                  <a:prstClr val="white"/>
                </a:solidFill>
                <a:latin typeface="Gill Sans MT"/>
                <a:cs typeface="Arial"/>
              </a:rPr>
              <a:t>diagnoses</a:t>
            </a:r>
            <a:r>
              <a:rPr lang="es-ES" sz="1867" dirty="0">
                <a:solidFill>
                  <a:prstClr val="white"/>
                </a:solidFill>
                <a:latin typeface="Gill Sans MT"/>
                <a:cs typeface="Arial"/>
              </a:rPr>
              <a:t> </a:t>
            </a:r>
            <a:r>
              <a:rPr lang="es-ES" sz="1867" dirty="0" err="1">
                <a:solidFill>
                  <a:prstClr val="white"/>
                </a:solidFill>
                <a:latin typeface="Gill Sans MT"/>
                <a:cs typeface="Arial"/>
              </a:rPr>
              <a:t>cancer</a:t>
            </a:r>
            <a:endParaRPr lang="es-ES" sz="1867" dirty="0">
              <a:solidFill>
                <a:prstClr val="white"/>
              </a:solidFill>
              <a:latin typeface="Gill Sans MT"/>
              <a:cs typeface="Arial"/>
            </a:endParaRPr>
          </a:p>
        </p:txBody>
      </p:sp>
      <p:sp>
        <p:nvSpPr>
          <p:cNvPr id="14" name="Flecha: a la derecha 13">
            <a:extLst>
              <a:ext uri="{FF2B5EF4-FFF2-40B4-BE49-F238E27FC236}">
                <a16:creationId xmlns:a16="http://schemas.microsoft.com/office/drawing/2014/main" id="{7DF6809B-DDA5-8AAE-1910-A0AC2916B1F5}"/>
              </a:ext>
            </a:extLst>
          </p:cNvPr>
          <p:cNvSpPr/>
          <p:nvPr/>
        </p:nvSpPr>
        <p:spPr>
          <a:xfrm>
            <a:off x="3713211" y="1910361"/>
            <a:ext cx="1380252" cy="313204"/>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15" name="Flecha: a la derecha 14">
            <a:extLst>
              <a:ext uri="{FF2B5EF4-FFF2-40B4-BE49-F238E27FC236}">
                <a16:creationId xmlns:a16="http://schemas.microsoft.com/office/drawing/2014/main" id="{B563ABA6-6592-3222-7F35-D33FB99CA420}"/>
              </a:ext>
            </a:extLst>
          </p:cNvPr>
          <p:cNvSpPr/>
          <p:nvPr/>
        </p:nvSpPr>
        <p:spPr>
          <a:xfrm rot="10800000">
            <a:off x="3819222" y="5213685"/>
            <a:ext cx="1380252" cy="313204"/>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17" name="Título 1">
            <a:extLst>
              <a:ext uri="{FF2B5EF4-FFF2-40B4-BE49-F238E27FC236}">
                <a16:creationId xmlns:a16="http://schemas.microsoft.com/office/drawing/2014/main" id="{1C1E79E6-9604-3C1C-733A-85D911E59ABD}"/>
              </a:ext>
            </a:extLst>
          </p:cNvPr>
          <p:cNvSpPr>
            <a:spLocks noGrp="1"/>
          </p:cNvSpPr>
          <p:nvPr>
            <p:ph type="title"/>
          </p:nvPr>
        </p:nvSpPr>
        <p:spPr>
          <a:xfrm>
            <a:off x="-737806" y="79449"/>
            <a:ext cx="10051122" cy="1325563"/>
          </a:xfrm>
        </p:spPr>
        <p:txBody>
          <a:bodyPr>
            <a:normAutofit/>
          </a:bodyPr>
          <a:lstStyle/>
          <a:p>
            <a:pPr algn="ctr"/>
            <a:r>
              <a:rPr lang="en-US" b="1" dirty="0">
                <a:solidFill>
                  <a:srgbClr val="8093F1"/>
                </a:solidFill>
                <a:latin typeface="Arial" panose="020B0604020202020204" pitchFamily="34" charset="0"/>
                <a:ea typeface="Roboto"/>
                <a:cs typeface="Arial" panose="020B0604020202020204" pitchFamily="34" charset="0"/>
                <a:sym typeface="Arial"/>
              </a:rPr>
              <a:t>Scenario</a:t>
            </a:r>
            <a:endParaRPr lang="es-MX" b="1" dirty="0">
              <a:solidFill>
                <a:srgbClr val="8093F1"/>
              </a:solidFill>
              <a:latin typeface="Arial" panose="020B0604020202020204" pitchFamily="34" charset="0"/>
              <a:ea typeface="Roboto"/>
              <a:cs typeface="Arial" panose="020B0604020202020204" pitchFamily="34" charset="0"/>
              <a:sym typeface="Arial"/>
            </a:endParaRPr>
          </a:p>
        </p:txBody>
      </p:sp>
      <p:sp>
        <p:nvSpPr>
          <p:cNvPr id="3" name="Rectángulo 2">
            <a:extLst>
              <a:ext uri="{FF2B5EF4-FFF2-40B4-BE49-F238E27FC236}">
                <a16:creationId xmlns:a16="http://schemas.microsoft.com/office/drawing/2014/main" id="{7EA23FE3-74A8-AD79-0406-4FBDE7FE905C}"/>
              </a:ext>
            </a:extLst>
          </p:cNvPr>
          <p:cNvSpPr/>
          <p:nvPr/>
        </p:nvSpPr>
        <p:spPr>
          <a:xfrm>
            <a:off x="5257889" y="2822046"/>
            <a:ext cx="3681297" cy="379656"/>
          </a:xfrm>
          <a:prstGeom prst="rect">
            <a:avLst/>
          </a:prstGeom>
          <a:solidFill>
            <a:srgbClr val="7030A0">
              <a:alpha val="37000"/>
            </a:srgbClr>
          </a:solidFill>
          <a:effectLst>
            <a:outerShdw blurRad="63500" dist="76200" sx="102000" sy="102000" algn="ctr" rotWithShape="0">
              <a:prstClr val="black">
                <a:alpha val="40000"/>
              </a:prstClr>
            </a:outerShdw>
          </a:effectLst>
        </p:spPr>
        <p:txBody>
          <a:bodyPr wrap="square" rtlCol="0">
            <a:spAutoFit/>
          </a:bodyPr>
          <a:lstStyle/>
          <a:p>
            <a:pPr algn="ctr" defTabSz="914377"/>
            <a:r>
              <a:rPr lang="en-US" sz="1867" dirty="0">
                <a:solidFill>
                  <a:prstClr val="white"/>
                </a:solidFill>
                <a:latin typeface="Gill Sans MT"/>
                <a:cs typeface="Arial"/>
              </a:rPr>
              <a:t>Breast cancer risk factor assessment</a:t>
            </a:r>
          </a:p>
        </p:txBody>
      </p:sp>
      <p:pic>
        <p:nvPicPr>
          <p:cNvPr id="3074" name="Picture 2" descr="Surgery - Free medical icons">
            <a:extLst>
              <a:ext uri="{FF2B5EF4-FFF2-40B4-BE49-F238E27FC236}">
                <a16:creationId xmlns:a16="http://schemas.microsoft.com/office/drawing/2014/main" id="{2AABD92C-2C86-F355-066D-28476C641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53897" y="4558760"/>
            <a:ext cx="1309850" cy="1309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ppy woman Icon - Free PNG &amp; SVG 4291833 - Noun Project">
            <a:extLst>
              <a:ext uri="{FF2B5EF4-FFF2-40B4-BE49-F238E27FC236}">
                <a16:creationId xmlns:a16="http://schemas.microsoft.com/office/drawing/2014/main" id="{D71FE7E9-BA1E-9B1F-6FBA-308D2BAC57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490" y="423401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4" name="Marcador de número de diapositiva 8">
            <a:extLst>
              <a:ext uri="{FF2B5EF4-FFF2-40B4-BE49-F238E27FC236}">
                <a16:creationId xmlns:a16="http://schemas.microsoft.com/office/drawing/2014/main" id="{598740DC-90AE-2710-368D-42022B774B14}"/>
              </a:ext>
            </a:extLst>
          </p:cNvPr>
          <p:cNvSpPr>
            <a:spLocks noGrp="1"/>
          </p:cNvSpPr>
          <p:nvPr>
            <p:ph type="sldNum" sz="quarter" idx="12"/>
          </p:nvPr>
        </p:nvSpPr>
        <p:spPr>
          <a:xfrm>
            <a:off x="11382122" y="6443436"/>
            <a:ext cx="740229" cy="41456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B9161-EA8D-4E14-AAF5-B6E389F0D4D3}" type="slidenum">
              <a:rPr kumimoji="0" lang="es-MX" sz="20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 name="Imagen 24">
            <a:extLst>
              <a:ext uri="{FF2B5EF4-FFF2-40B4-BE49-F238E27FC236}">
                <a16:creationId xmlns:a16="http://schemas.microsoft.com/office/drawing/2014/main" id="{E023D1DA-10F2-49AC-A652-943EB5C68A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0949" y="38100"/>
            <a:ext cx="1881402" cy="961433"/>
          </a:xfrm>
          <a:prstGeom prst="rect">
            <a:avLst/>
          </a:prstGeom>
        </p:spPr>
      </p:pic>
      <p:grpSp>
        <p:nvGrpSpPr>
          <p:cNvPr id="4" name="Grupo 3">
            <a:extLst>
              <a:ext uri="{FF2B5EF4-FFF2-40B4-BE49-F238E27FC236}">
                <a16:creationId xmlns:a16="http://schemas.microsoft.com/office/drawing/2014/main" id="{14DC1C63-AA7A-1458-A3AF-96CF17CE2ACF}"/>
              </a:ext>
            </a:extLst>
          </p:cNvPr>
          <p:cNvGrpSpPr/>
          <p:nvPr/>
        </p:nvGrpSpPr>
        <p:grpSpPr>
          <a:xfrm>
            <a:off x="6146260" y="1247579"/>
            <a:ext cx="1904557" cy="1325563"/>
            <a:chOff x="2485743" y="1960371"/>
            <a:chExt cx="5970186" cy="4395979"/>
          </a:xfrm>
        </p:grpSpPr>
        <p:pic>
          <p:nvPicPr>
            <p:cNvPr id="5" name="Picture 6" descr="Qué se debe tener en cuenta al buscar un visor DICOM para Mac? | PostDICOM">
              <a:extLst>
                <a:ext uri="{FF2B5EF4-FFF2-40B4-BE49-F238E27FC236}">
                  <a16:creationId xmlns:a16="http://schemas.microsoft.com/office/drawing/2014/main" id="{4F05968E-2B3F-A70B-F873-78281D5ED8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5743" y="1960371"/>
              <a:ext cx="5970186" cy="43959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Diagrama&#10;&#10;Descripción generada automáticamente">
              <a:extLst>
                <a:ext uri="{FF2B5EF4-FFF2-40B4-BE49-F238E27FC236}">
                  <a16:creationId xmlns:a16="http://schemas.microsoft.com/office/drawing/2014/main" id="{B6CDED0C-EB2F-7E49-A2D6-B583FE255B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63428" y="2295328"/>
              <a:ext cx="5023576" cy="2873822"/>
            </a:xfrm>
            <a:prstGeom prst="rect">
              <a:avLst/>
            </a:prstGeom>
          </p:spPr>
        </p:pic>
      </p:grpSp>
      <p:sp>
        <p:nvSpPr>
          <p:cNvPr id="18" name="Flecha: curvada hacia la izquierda 17">
            <a:extLst>
              <a:ext uri="{FF2B5EF4-FFF2-40B4-BE49-F238E27FC236}">
                <a16:creationId xmlns:a16="http://schemas.microsoft.com/office/drawing/2014/main" id="{998ECE5E-668C-4B80-7A4F-D8E2088267B3}"/>
              </a:ext>
            </a:extLst>
          </p:cNvPr>
          <p:cNvSpPr/>
          <p:nvPr/>
        </p:nvSpPr>
        <p:spPr>
          <a:xfrm>
            <a:off x="9292376" y="2536770"/>
            <a:ext cx="927633" cy="2990120"/>
          </a:xfrm>
          <a:prstGeom prst="curved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solidFill>
                <a:schemeClr val="dk1"/>
              </a:solidFill>
            </a:endParaRPr>
          </a:p>
        </p:txBody>
      </p:sp>
    </p:spTree>
    <p:extLst>
      <p:ext uri="{BB962C8B-B14F-4D97-AF65-F5344CB8AC3E}">
        <p14:creationId xmlns:p14="http://schemas.microsoft.com/office/powerpoint/2010/main" val="32403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ircle(in)">
                                      <p:cBhvr>
                                        <p:cTn id="28" dur="2000"/>
                                        <p:tgtEl>
                                          <p:spTgt spid="13"/>
                                        </p:tgtEl>
                                      </p:cBhvr>
                                    </p:animEffect>
                                  </p:childTnLst>
                                </p:cTn>
                              </p:par>
                              <p:par>
                                <p:cTn id="29" presetID="6" presetClass="entr" presetSubtype="16" fill="hold" nodeType="withEffect">
                                  <p:stCondLst>
                                    <p:cond delay="0"/>
                                  </p:stCondLst>
                                  <p:childTnLst>
                                    <p:set>
                                      <p:cBhvr>
                                        <p:cTn id="30" dur="1" fill="hold">
                                          <p:stCondLst>
                                            <p:cond delay="0"/>
                                          </p:stCondLst>
                                        </p:cTn>
                                        <p:tgtEl>
                                          <p:spTgt spid="1036"/>
                                        </p:tgtEl>
                                        <p:attrNameLst>
                                          <p:attrName>style.visibility</p:attrName>
                                        </p:attrNameLst>
                                      </p:cBhvr>
                                      <p:to>
                                        <p:strVal val="visible"/>
                                      </p:to>
                                    </p:set>
                                    <p:animEffect transition="in" filter="circle(in)">
                                      <p:cBhvr>
                                        <p:cTn id="31" dur="2000"/>
                                        <p:tgtEl>
                                          <p:spTgt spid="10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076"/>
                                        </p:tgtEl>
                                        <p:attrNameLst>
                                          <p:attrName>style.visibility</p:attrName>
                                        </p:attrNameLst>
                                      </p:cBhvr>
                                      <p:to>
                                        <p:strVal val="visible"/>
                                      </p:to>
                                    </p:set>
                                    <p:animEffect transition="in" filter="circle(in)">
                                      <p:cBhvr>
                                        <p:cTn id="41" dur="2000"/>
                                        <p:tgtEl>
                                          <p:spTgt spid="3076"/>
                                        </p:tgtEl>
                                      </p:cBhvr>
                                    </p:animEffect>
                                  </p:childTnLst>
                                </p:cTn>
                              </p:par>
                              <p:par>
                                <p:cTn id="42" presetID="6" presetClass="entr" presetSubtype="16" fill="hold" nodeType="withEffect">
                                  <p:stCondLst>
                                    <p:cond delay="0"/>
                                  </p:stCondLst>
                                  <p:childTnLst>
                                    <p:set>
                                      <p:cBhvr>
                                        <p:cTn id="43" dur="1" fill="hold">
                                          <p:stCondLst>
                                            <p:cond delay="0"/>
                                          </p:stCondLst>
                                        </p:cTn>
                                        <p:tgtEl>
                                          <p:spTgt spid="3074"/>
                                        </p:tgtEl>
                                        <p:attrNameLst>
                                          <p:attrName>style.visibility</p:attrName>
                                        </p:attrNameLst>
                                      </p:cBhvr>
                                      <p:to>
                                        <p:strVal val="visible"/>
                                      </p:to>
                                    </p:set>
                                    <p:animEffect transition="in" filter="circle(in)">
                                      <p:cBhvr>
                                        <p:cTn id="44" dur="2000"/>
                                        <p:tgtEl>
                                          <p:spTgt spid="3074"/>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3"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3EF46-4076-9C22-0C71-CBD5AC283BF6}"/>
              </a:ext>
            </a:extLst>
          </p:cNvPr>
          <p:cNvSpPr>
            <a:spLocks noGrp="1"/>
          </p:cNvSpPr>
          <p:nvPr>
            <p:ph type="title"/>
          </p:nvPr>
        </p:nvSpPr>
        <p:spPr>
          <a:xfrm>
            <a:off x="596766" y="365125"/>
            <a:ext cx="10757034" cy="1325563"/>
          </a:xfrm>
        </p:spPr>
        <p:txBody>
          <a:bodyPr>
            <a:normAutofit/>
          </a:bodyPr>
          <a:lstStyle/>
          <a:p>
            <a:r>
              <a:rPr lang="en-US" b="1" dirty="0">
                <a:solidFill>
                  <a:srgbClr val="8093F1"/>
                </a:solidFill>
                <a:latin typeface="Arial" panose="020B0604020202020204" pitchFamily="34" charset="0"/>
                <a:ea typeface="Roboto"/>
                <a:cs typeface="Arial" panose="020B0604020202020204" pitchFamily="34" charset="0"/>
                <a:sym typeface="Arial"/>
              </a:rPr>
              <a:t>Transforming Lives with BCRAT</a:t>
            </a:r>
          </a:p>
        </p:txBody>
      </p:sp>
      <p:graphicFrame>
        <p:nvGraphicFramePr>
          <p:cNvPr id="10" name="Marcador de contenido 2">
            <a:extLst>
              <a:ext uri="{FF2B5EF4-FFF2-40B4-BE49-F238E27FC236}">
                <a16:creationId xmlns:a16="http://schemas.microsoft.com/office/drawing/2014/main" id="{75B1117E-8FCC-852E-95A9-711AA4EBFE22}"/>
              </a:ext>
            </a:extLst>
          </p:cNvPr>
          <p:cNvGraphicFramePr>
            <a:graphicFrameLocks noGrp="1"/>
          </p:cNvGraphicFramePr>
          <p:nvPr>
            <p:ph idx="1"/>
            <p:extLst>
              <p:ext uri="{D42A27DB-BD31-4B8C-83A1-F6EECF244321}">
                <p14:modId xmlns:p14="http://schemas.microsoft.com/office/powerpoint/2010/main" val="41591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8">
            <a:extLst>
              <a:ext uri="{FF2B5EF4-FFF2-40B4-BE49-F238E27FC236}">
                <a16:creationId xmlns:a16="http://schemas.microsoft.com/office/drawing/2014/main" id="{07527DC2-00B1-3758-B40E-656656D7F3CA}"/>
              </a:ext>
            </a:extLst>
          </p:cNvPr>
          <p:cNvSpPr>
            <a:spLocks noGrp="1"/>
          </p:cNvSpPr>
          <p:nvPr>
            <p:ph type="sldNum" sz="quarter" idx="12"/>
          </p:nvPr>
        </p:nvSpPr>
        <p:spPr>
          <a:xfrm>
            <a:off x="11382122" y="6443436"/>
            <a:ext cx="740229" cy="41456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B9161-EA8D-4E14-AAF5-B6E389F0D4D3}" type="slidenum">
              <a:rPr kumimoji="0" lang="es-MX" sz="20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1F3505D4-B9F0-3DB1-D7DD-DDFAB56247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0949" y="259483"/>
            <a:ext cx="1881402" cy="961433"/>
          </a:xfrm>
          <a:prstGeom prst="rect">
            <a:avLst/>
          </a:prstGeom>
        </p:spPr>
      </p:pic>
    </p:spTree>
    <p:extLst>
      <p:ext uri="{BB962C8B-B14F-4D97-AF65-F5344CB8AC3E}">
        <p14:creationId xmlns:p14="http://schemas.microsoft.com/office/powerpoint/2010/main" val="1075891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877</Words>
  <Application>Microsoft Office PowerPoint</Application>
  <PresentationFormat>Panorámica</PresentationFormat>
  <Paragraphs>117</Paragraphs>
  <Slides>13</Slides>
  <Notes>11</Notes>
  <HiddenSlides>3</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13</vt:i4>
      </vt:variant>
    </vt:vector>
  </HeadingPairs>
  <TitlesOfParts>
    <vt:vector size="24" baseType="lpstr">
      <vt:lpstr>Arial</vt:lpstr>
      <vt:lpstr>Calibri</vt:lpstr>
      <vt:lpstr>Calibri Light</vt:lpstr>
      <vt:lpstr>Gill Sans MT</vt:lpstr>
      <vt:lpstr>Open Sans</vt:lpstr>
      <vt:lpstr>Roboto</vt:lpstr>
      <vt:lpstr>Segoe UI</vt:lpstr>
      <vt:lpstr>Söhne</vt:lpstr>
      <vt:lpstr>Tema de Office</vt:lpstr>
      <vt:lpstr>Simple Light</vt:lpstr>
      <vt:lpstr>Geometric</vt:lpstr>
      <vt:lpstr>Breast cancer is the most frequently diagnosed cancer in women</vt:lpstr>
      <vt:lpstr>TRHEAD</vt:lpstr>
      <vt:lpstr>What is the motivation?</vt:lpstr>
      <vt:lpstr>Why breast cancer?</vt:lpstr>
      <vt:lpstr>What are the Risk Factors?</vt:lpstr>
      <vt:lpstr>What are the alert signs?</vt:lpstr>
      <vt:lpstr>Breast Cancer Risk Assessment Tool (BCRAT)</vt:lpstr>
      <vt:lpstr>Scenario</vt:lpstr>
      <vt:lpstr>Transforming Lives with BCRAT</vt:lpstr>
      <vt:lpstr>Help yourself and help others</vt:lpstr>
      <vt:lpstr>Presentación de PowerPoint</vt:lpstr>
      <vt:lpstr>Breast Cancer Risk Assessment Tool (BCRAT)</vt:lpstr>
      <vt:lpstr>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Reconocimiento de emociones a partir de patrones en la marcha humana</dc:title>
  <dc:creator>Yulith  Altamirano</dc:creator>
  <cp:lastModifiedBy>Mario Parra</cp:lastModifiedBy>
  <cp:revision>179</cp:revision>
  <dcterms:created xsi:type="dcterms:W3CDTF">2023-01-25T07:37:13Z</dcterms:created>
  <dcterms:modified xsi:type="dcterms:W3CDTF">2023-06-08T23:10:38Z</dcterms:modified>
</cp:coreProperties>
</file>