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6" r:id="rId4"/>
    <p:sldId id="265" r:id="rId5"/>
    <p:sldId id="260" r:id="rId6"/>
    <p:sldId id="269" r:id="rId7"/>
    <p:sldId id="270" r:id="rId8"/>
    <p:sldId id="271" r:id="rId9"/>
    <p:sldId id="262" r:id="rId10"/>
    <p:sldId id="264" r:id="rId11"/>
    <p:sldId id="263" r:id="rId12"/>
    <p:sldId id="272" r:id="rId13"/>
    <p:sldId id="273" r:id="rId14"/>
    <p:sldId id="274" r:id="rId15"/>
    <p:sldId id="275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43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D33-0E32-4032-B27E-687D34D8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8A4502-134F-4E8F-A3C4-7F672013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94E30-F42B-4543-AA05-7A3CAC73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04CF5-D439-4587-9845-4E03534D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32BCF-68D5-430E-97A3-AAD87660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E8D36-8B53-4217-8236-21476605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ABBD58-DF07-4E15-B6DB-500170DD4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20F28E-3D18-49C8-903D-0A4C0466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D00DC-5ABB-4E1A-AB2A-6F3A8DAE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35808F-92E8-46A4-B31F-B52FAA56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6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80A492-C19B-462B-A543-D8931B5F2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1F28D6-7356-4253-94F0-A8DA1A156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E00F7-1AEE-4DCA-AA21-FB8709B3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8F790-2D92-4951-920A-22CAA8F8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3FF043-93D1-4D6E-B2FD-634A8ADF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73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23553-CB14-4DFC-8022-6B5DFC59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787220-F8CE-47A4-990A-D31B19F3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A746C-45BA-47DF-9C4C-67B59FDF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51FB6-FCB7-495F-99A2-48B5316D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16B7A4-8C71-43B9-9B54-DF0A95DC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55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C395D-6C70-4AC4-BC2D-3E9F69CA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99FB83-A156-4A0A-9DBF-4FDFE754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523D9-9BB7-4C06-B46B-4F74A60E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F557F5-9C14-4DB3-9DFE-F69D42B3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101B3-D606-4A7A-A338-4B722E22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7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8B37D-4339-4838-B40F-93ECCD5F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6B784-6F09-4992-8F21-EFD3DAAAB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907BC2-E82C-4AB6-BAC5-2DD09BA2F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AB3AA6-1815-4022-A065-5909A3F7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F320D-810D-4E00-A7E0-83E5587E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747BEB-81D9-41FB-B331-6B0A8B00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23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3D69C-3120-4159-AC84-C2E08F48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5B8653-9452-42FE-B012-F3083619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FC4799-F297-4947-80E7-68E1CA505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E8E3B2-37FD-40DA-91A7-347646CE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7319C0-7351-4C1A-BEFA-CF3AA6CA6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D28236-4C2B-44B9-8E93-54C9AFD1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CDBBE9-76DA-48F1-ACCD-AF6CE74F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74CF0A-F367-483F-806C-38F93291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64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E4480-FABD-4F69-A79D-850CFA5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E523F2-F2D7-4254-8C79-77903D3F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CFF173-5FE5-4658-8089-1860E072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FA7F69-CB13-49F7-BDAA-C1CEA7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2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BB789F-4CF0-49ED-9102-14141A4F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E4B718-8441-45D0-AA89-4531494A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2E9FB1-B920-47FC-B04D-6662BE25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5B98E-6349-45F7-96D8-1A4B9152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2406B-C57E-41FC-9655-3AC97544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9A4110-B016-43BD-B6BA-445AFF9BE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A3C41E-E346-4622-9CB8-8C60BAD3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613626-2D1E-4BC2-A3A0-07E42313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91BF78-9DE7-40DA-9DFB-0FB1EC99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13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0CCC9-5A6C-4607-92EA-DA9172B2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A80707-782A-4EFD-B6D8-E6414825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A47C0B-674B-460C-83F1-A7121F37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28C54-6EE4-4AE5-906A-C1B8CBAF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4FDF2E-749A-4F8B-B63E-09E88991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7C8E1D-5AEE-4F93-9B12-EED6DA3C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83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2DF23A-1042-48A7-BED9-88240A40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E7C0C7-BC0F-44ED-BC63-A3CEAFA9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E1684-A957-47A4-BC01-AE9FAC1F0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C5D5-56BD-41FC-A279-9AFD73B82A1E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EB998E-0F41-499B-905B-31553F118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6908EB-2B30-42AD-AC2A-9E307CF79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9EC4-6145-4C2C-AE69-9D11D9035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07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sv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4.svg"/><Relationship Id="rId5" Type="http://schemas.openxmlformats.org/officeDocument/2006/relationships/slide" Target="slide5.xml"/><Relationship Id="rId10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acart logo">
            <a:extLst>
              <a:ext uri="{FF2B5EF4-FFF2-40B4-BE49-F238E27FC236}">
                <a16:creationId xmlns:a16="http://schemas.microsoft.com/office/drawing/2014/main" id="{9FB420A0-5573-4730-A2BC-2DD7ABAAA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8992C9E-216C-497A-978A-DD49461C3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91D00B2B-6A47-4C6F-A9A8-2DD0C50BD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36BECD5-0DD3-44B9-835F-06C434BE7D4A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66AFBBF-9983-4316-875A-41CE340DBC4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9D3F0D-3DB7-4820-8D86-02A92E79E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rgbClr val="FF8200"/>
                </a:solidFill>
              </a:rPr>
              <a:t>Slides backup</a:t>
            </a:r>
            <a:endParaRPr lang="pt-BR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8BD7D9A-E6DF-49B8-8B37-8C5638F1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BR" sz="2800" dirty="0">
                <a:solidFill>
                  <a:srgbClr val="43B02A"/>
                </a:solidFill>
              </a:rPr>
              <a:t>Instacart</a:t>
            </a:r>
          </a:p>
        </p:txBody>
      </p:sp>
    </p:spTree>
    <p:extLst>
      <p:ext uri="{BB962C8B-B14F-4D97-AF65-F5344CB8AC3E}">
        <p14:creationId xmlns:p14="http://schemas.microsoft.com/office/powerpoint/2010/main" val="32070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CED3EC-35F8-465A-A8B9-C59F886F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11" y="1656369"/>
            <a:ext cx="4448777" cy="47158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0793C-F527-4524-9A91-B6C357EE4C9D}"/>
              </a:ext>
            </a:extLst>
          </p:cNvPr>
          <p:cNvSpPr txBox="1"/>
          <p:nvPr/>
        </p:nvSpPr>
        <p:spPr>
          <a:xfrm>
            <a:off x="5391150" y="1656369"/>
            <a:ext cx="642937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Amostra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Filtrados usuários com 5 compras ou 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usando somente 10% desse filtro (~17k usuários de ~206k)</a:t>
            </a:r>
          </a:p>
          <a:p>
            <a:r>
              <a:rPr lang="pt-BR" sz="2000" b="1" u="sng" dirty="0"/>
              <a:t>Base tidy para 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Observações (linhas):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Variáveis(colunas) - 5 variáveis: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/>
              <a:t>‘n_compras’</a:t>
            </a:r>
            <a:r>
              <a:rPr lang="pt-BR" dirty="0"/>
              <a:t>: Número de compras que o usuário realizou no App (somente clientes com 5 ou mais compras)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/>
              <a:t>‘t_mean’</a:t>
            </a:r>
            <a:r>
              <a:rPr lang="pt-BR" dirty="0"/>
              <a:t>: Tempo médio entre compras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/>
              <a:t>‘mean_prod_cart’</a:t>
            </a:r>
            <a:r>
              <a:rPr lang="pt-BR" dirty="0"/>
              <a:t>: Número médio de produtos por carrinho (produtos por compra)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/>
              <a:t>‘mean_peso_cart’</a:t>
            </a:r>
            <a:r>
              <a:rPr lang="pt-BR" dirty="0"/>
              <a:t>: “Peso” ou “fator” médio dos produtos por carrinho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/>
              <a:t>‘mean_rec_fat’</a:t>
            </a:r>
            <a:r>
              <a:rPr lang="pt-BR" dirty="0"/>
              <a:t>: Percentual médio de produtos recorrentes por carrinho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62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CE84FE19-CC28-4B20-BF2E-1D1858FD0CA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299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Rafaela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1BFFA-FEF7-4839-916B-50DE360A2215}"/>
              </a:ext>
            </a:extLst>
          </p:cNvPr>
          <p:cNvSpPr txBox="1"/>
          <p:nvPr/>
        </p:nvSpPr>
        <p:spPr>
          <a:xfrm>
            <a:off x="329462" y="1239616"/>
            <a:ext cx="6429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Gráfico do Cotovelo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Gráfico apresenta: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Eixo X os diferentes valores de ‘k’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teste feito somente até k = 20 - satifatório para a análise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No eixo Y apresenta um fator, composto por: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Dist_Intra_Cluster / Dist_Inter_Cluster</a:t>
            </a:r>
          </a:p>
          <a:p>
            <a:endParaRPr lang="pt-BR" dirty="0"/>
          </a:p>
          <a:p>
            <a:r>
              <a:rPr lang="pt-BR" dirty="0"/>
              <a:t>Baseado no gráfico, observou-se que a inclinição da curva é menor que 45° a partir de 7 e permanece similar até 10.</a:t>
            </a:r>
          </a:p>
          <a:p>
            <a:r>
              <a:rPr lang="pt-BR" dirty="0"/>
              <a:t>Portanto escolheu-se o menor valor dentre esses (k = 7).</a:t>
            </a:r>
          </a:p>
        </p:txBody>
      </p:sp>
      <p:pic>
        <p:nvPicPr>
          <p:cNvPr id="13" name="Picture 12" descr="A picture containing person, table, water, large&#10;&#10;Description automatically generated">
            <a:extLst>
              <a:ext uri="{FF2B5EF4-FFF2-40B4-BE49-F238E27FC236}">
                <a16:creationId xmlns:a16="http://schemas.microsoft.com/office/drawing/2014/main" id="{C0947C7E-3A2B-43CD-8F78-D8D076A8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38" y="1340187"/>
            <a:ext cx="4801192" cy="51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3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CE84FE19-CC28-4B20-BF2E-1D1858FD0CA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299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Rafaela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86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CE84FE19-CC28-4B20-BF2E-1D1858FD0CA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299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Rafaela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17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CE84FE19-CC28-4B20-BF2E-1D1858FD0CA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299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Rafaela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84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CE84FE19-CC28-4B20-BF2E-1D1858FD0CA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299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Rafaela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46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CE84FE19-CC28-4B20-BF2E-1D1858FD0CA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299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Rafaela</a:t>
            </a:r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7653FBF-8B47-48E3-A497-68F5FC03E5E7}"/>
              </a:ext>
            </a:extLst>
          </p:cNvPr>
          <p:cNvSpPr txBox="1"/>
          <p:nvPr/>
        </p:nvSpPr>
        <p:spPr>
          <a:xfrm>
            <a:off x="92689" y="1009628"/>
            <a:ext cx="8679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43B02A"/>
                </a:solidFill>
              </a:rPr>
              <a:t>Nosso protótipo de Vinculação e Rentabilização da </a:t>
            </a:r>
            <a:r>
              <a:rPr lang="pt-BR" sz="2800" dirty="0">
                <a:solidFill>
                  <a:srgbClr val="FF8200"/>
                </a:solidFill>
              </a:rPr>
              <a:t>Rafaela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885879A-A92C-48C3-8691-30A70F467F56}"/>
              </a:ext>
            </a:extLst>
          </p:cNvPr>
          <p:cNvSpPr txBox="1"/>
          <p:nvPr/>
        </p:nvSpPr>
        <p:spPr>
          <a:xfrm>
            <a:off x="92689" y="1481188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8200"/>
                </a:solidFill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305590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acart logo">
            <a:extLst>
              <a:ext uri="{FF2B5EF4-FFF2-40B4-BE49-F238E27FC236}">
                <a16:creationId xmlns:a16="http://schemas.microsoft.com/office/drawing/2014/main" id="{9FB420A0-5573-4730-A2BC-2DD7ABAAA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8992C9E-216C-497A-978A-DD49461C3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91D00B2B-6A47-4C6F-A9A8-2DD0C50BD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36BECD5-0DD3-44B9-835F-06C434BE7D4A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66AFBBF-9983-4316-875A-41CE340DBC4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9D3F0D-3DB7-4820-8D86-02A92E79E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8200"/>
                </a:solidFill>
              </a:rPr>
              <a:t>Variável ‘mean_peso_cart’</a:t>
            </a:r>
            <a:endParaRPr lang="pt-BR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8BD7D9A-E6DF-49B8-8B37-8C5638F1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BR" sz="2800" dirty="0">
                <a:solidFill>
                  <a:srgbClr val="43B02A"/>
                </a:solidFill>
              </a:rPr>
              <a:t>Instacart</a:t>
            </a:r>
          </a:p>
        </p:txBody>
      </p:sp>
    </p:spTree>
    <p:extLst>
      <p:ext uri="{BB962C8B-B14F-4D97-AF65-F5344CB8AC3E}">
        <p14:creationId xmlns:p14="http://schemas.microsoft.com/office/powerpoint/2010/main" val="37955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1724F7-A6E9-43FA-A715-32257077E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477"/>
          </a:xfrm>
        </p:spPr>
        <p:txBody>
          <a:bodyPr/>
          <a:lstStyle/>
          <a:p>
            <a:r>
              <a:rPr lang="pt-BR" dirty="0"/>
              <a:t>Variável </a:t>
            </a:r>
            <a:r>
              <a:rPr lang="pt-BR" i="1" dirty="0"/>
              <a:t>‘mean_peso_cart’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B8B7F5-7226-4B39-985C-E729C61F9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BR" dirty="0"/>
              <a:t>Objetivo: Criar uma variável (feature) que possibilite ordenar os produtos em termos de importância para a nossa análise (aumentar recorrência de compra)</a:t>
            </a:r>
          </a:p>
          <a:p>
            <a:r>
              <a:rPr lang="pt-BR" dirty="0"/>
              <a:t>Fatores a serem considerados: Recorrência e tempo entre compras</a:t>
            </a:r>
          </a:p>
        </p:txBody>
      </p:sp>
      <p:pic>
        <p:nvPicPr>
          <p:cNvPr id="18" name="Graphic 17" descr="Stopwatch">
            <a:extLst>
              <a:ext uri="{FF2B5EF4-FFF2-40B4-BE49-F238E27FC236}">
                <a16:creationId xmlns:a16="http://schemas.microsoft.com/office/drawing/2014/main" id="{1ACE4F0C-1518-47F3-A1FE-6F5F86A21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7412" y="5026867"/>
            <a:ext cx="914400" cy="914400"/>
          </a:xfrm>
          <a:prstGeom prst="rect">
            <a:avLst/>
          </a:prstGeom>
        </p:spPr>
      </p:pic>
      <p:pic>
        <p:nvPicPr>
          <p:cNvPr id="19" name="Graphic 18" descr="Shopping basket">
            <a:extLst>
              <a:ext uri="{FF2B5EF4-FFF2-40B4-BE49-F238E27FC236}">
                <a16:creationId xmlns:a16="http://schemas.microsoft.com/office/drawing/2014/main" id="{D12BF64B-64BB-41BA-AFD8-CC8FE32DB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026867"/>
            <a:ext cx="914400" cy="914400"/>
          </a:xfrm>
          <a:prstGeom prst="rect">
            <a:avLst/>
          </a:prstGeom>
        </p:spPr>
      </p:pic>
      <p:pic>
        <p:nvPicPr>
          <p:cNvPr id="20" name="Graphic 19" descr="Shopping cart">
            <a:extLst>
              <a:ext uri="{FF2B5EF4-FFF2-40B4-BE49-F238E27FC236}">
                <a16:creationId xmlns:a16="http://schemas.microsoft.com/office/drawing/2014/main" id="{6872F43B-34C3-42E5-8A2F-384ADB9417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4480" y="19610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5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E2EE9A-69C2-4705-9A43-609D7E86080A}"/>
              </a:ext>
            </a:extLst>
          </p:cNvPr>
          <p:cNvSpPr txBox="1">
            <a:spLocks/>
          </p:cNvSpPr>
          <p:nvPr/>
        </p:nvSpPr>
        <p:spPr>
          <a:xfrm>
            <a:off x="904755" y="945092"/>
            <a:ext cx="10515600" cy="547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Agrupando para buscar Número de ‘Reordered’ x Produto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E4914E-4765-4030-89F4-BEADEBE61D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7774" y="1998538"/>
            <a:ext cx="2066026" cy="258045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0A946-3F9E-44FD-B8E8-FCD77AD37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98538"/>
            <a:ext cx="7141197" cy="40204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D50BD7-246C-4358-ACFC-38AFC7347669}"/>
              </a:ext>
            </a:extLst>
          </p:cNvPr>
          <p:cNvSpPr/>
          <p:nvPr/>
        </p:nvSpPr>
        <p:spPr>
          <a:xfrm>
            <a:off x="3629320" y="1998538"/>
            <a:ext cx="2466680" cy="402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6DB3C93-9820-40C8-93FC-BF7AC15D08E5}"/>
              </a:ext>
            </a:extLst>
          </p:cNvPr>
          <p:cNvCxnSpPr>
            <a:stCxn id="12" idx="2"/>
          </p:cNvCxnSpPr>
          <p:nvPr/>
        </p:nvCxnSpPr>
        <p:spPr>
          <a:xfrm rot="5400000" flipH="1" flipV="1">
            <a:off x="6631455" y="2810201"/>
            <a:ext cx="1440036" cy="4977626"/>
          </a:xfrm>
          <a:prstGeom prst="bentConnector4">
            <a:avLst>
              <a:gd name="adj1" fmla="val -15875"/>
              <a:gd name="adj2" fmla="val 10014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1BF8-2FC0-435D-8BAF-A6682AF64F2F}"/>
              </a:ext>
            </a:extLst>
          </p:cNvPr>
          <p:cNvSpPr/>
          <p:nvPr/>
        </p:nvSpPr>
        <p:spPr>
          <a:xfrm>
            <a:off x="3001770" y="1999936"/>
            <a:ext cx="595705" cy="40204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6E1DB61-0B45-449B-A054-C4C63BC6BDA4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 flipH="1" flipV="1">
            <a:off x="6348382" y="1530236"/>
            <a:ext cx="1441434" cy="7538953"/>
          </a:xfrm>
          <a:prstGeom prst="bentConnector4">
            <a:avLst>
              <a:gd name="adj1" fmla="val -35065"/>
              <a:gd name="adj2" fmla="val 10004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C2F668-CED4-4B2B-831A-590257D829AE}"/>
              </a:ext>
            </a:extLst>
          </p:cNvPr>
          <p:cNvSpPr txBox="1"/>
          <p:nvPr/>
        </p:nvSpPr>
        <p:spPr>
          <a:xfrm>
            <a:off x="8732940" y="587701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Group_by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DF30B-F2A2-47B3-B550-456A23D0F226}"/>
              </a:ext>
            </a:extLst>
          </p:cNvPr>
          <p:cNvSpPr txBox="1"/>
          <p:nvPr/>
        </p:nvSpPr>
        <p:spPr>
          <a:xfrm>
            <a:off x="7069099" y="6484378"/>
            <a:ext cx="20782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Summarised by 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B1DD4D-28C6-4C33-892A-E69FFCD9D5C6}"/>
              </a:ext>
            </a:extLst>
          </p:cNvPr>
          <p:cNvSpPr/>
          <p:nvPr/>
        </p:nvSpPr>
        <p:spPr>
          <a:xfrm>
            <a:off x="809247" y="1627808"/>
            <a:ext cx="219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base_ord_geral_prod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5245D7-76CB-4B0D-83DA-5421F2877760}"/>
              </a:ext>
            </a:extLst>
          </p:cNvPr>
          <p:cNvSpPr/>
          <p:nvPr/>
        </p:nvSpPr>
        <p:spPr>
          <a:xfrm>
            <a:off x="9287774" y="1627808"/>
            <a:ext cx="1526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prod_top_100</a:t>
            </a:r>
          </a:p>
        </p:txBody>
      </p:sp>
      <p:pic>
        <p:nvPicPr>
          <p:cNvPr id="20" name="Graphic 19" descr="Fruit bowl">
            <a:extLst>
              <a:ext uri="{FF2B5EF4-FFF2-40B4-BE49-F238E27FC236}">
                <a16:creationId xmlns:a16="http://schemas.microsoft.com/office/drawing/2014/main" id="{15957CCA-DB47-48B0-976A-9799A3AF6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2541" y="1450657"/>
            <a:ext cx="547182" cy="547182"/>
          </a:xfrm>
          <a:prstGeom prst="rect">
            <a:avLst/>
          </a:prstGeom>
        </p:spPr>
      </p:pic>
      <p:pic>
        <p:nvPicPr>
          <p:cNvPr id="21" name="Graphic 20" descr="Bottle">
            <a:extLst>
              <a:ext uri="{FF2B5EF4-FFF2-40B4-BE49-F238E27FC236}">
                <a16:creationId xmlns:a16="http://schemas.microsoft.com/office/drawing/2014/main" id="{C283F408-8D4D-4A1C-9E5B-5616C9644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39117" y="1723549"/>
            <a:ext cx="547182" cy="5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9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745249E-5712-40C2-B6D1-B4B73B82CD43}"/>
              </a:ext>
            </a:extLst>
          </p:cNvPr>
          <p:cNvSpPr txBox="1">
            <a:spLocks/>
          </p:cNvSpPr>
          <p:nvPr/>
        </p:nvSpPr>
        <p:spPr>
          <a:xfrm>
            <a:off x="838200" y="867988"/>
            <a:ext cx="10515600" cy="53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Join para trazer campos de outra tabela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6481C8-48C7-44C3-9F46-E8C4EE65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08" y="1482297"/>
            <a:ext cx="4849750" cy="27304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D09CE6-8891-42F0-827B-B353FF81FA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480"/>
          <a:stretch/>
        </p:blipFill>
        <p:spPr>
          <a:xfrm>
            <a:off x="6892955" y="1482294"/>
            <a:ext cx="1657744" cy="2730409"/>
          </a:xfrm>
          <a:prstGeom prst="rect">
            <a:avLst/>
          </a:prstGeom>
        </p:spPr>
      </p:pic>
      <p:sp>
        <p:nvSpPr>
          <p:cNvPr id="35" name="Cross 34">
            <a:extLst>
              <a:ext uri="{FF2B5EF4-FFF2-40B4-BE49-F238E27FC236}">
                <a16:creationId xmlns:a16="http://schemas.microsoft.com/office/drawing/2014/main" id="{B896A09A-CD8A-4DA0-81F7-780407949EDC}"/>
              </a:ext>
            </a:extLst>
          </p:cNvPr>
          <p:cNvSpPr/>
          <p:nvPr/>
        </p:nvSpPr>
        <p:spPr>
          <a:xfrm>
            <a:off x="5928069" y="2717640"/>
            <a:ext cx="570179" cy="570179"/>
          </a:xfrm>
          <a:prstGeom prst="plus">
            <a:avLst>
              <a:gd name="adj" fmla="val 4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F941B02-4A56-4617-8301-1201D668873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3710" y="4271427"/>
            <a:ext cx="6014906" cy="2528331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Arrow: Bent 37">
            <a:extLst>
              <a:ext uri="{FF2B5EF4-FFF2-40B4-BE49-F238E27FC236}">
                <a16:creationId xmlns:a16="http://schemas.microsoft.com/office/drawing/2014/main" id="{FAC38044-AC7F-46F5-BF1E-0F13CD170EBB}"/>
              </a:ext>
            </a:extLst>
          </p:cNvPr>
          <p:cNvSpPr/>
          <p:nvPr/>
        </p:nvSpPr>
        <p:spPr>
          <a:xfrm rot="5400000">
            <a:off x="8497798" y="2879234"/>
            <a:ext cx="1657744" cy="8498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A8E39F-8667-40E5-B507-5BA08713DD95}"/>
              </a:ext>
            </a:extLst>
          </p:cNvPr>
          <p:cNvSpPr txBox="1"/>
          <p:nvPr/>
        </p:nvSpPr>
        <p:spPr>
          <a:xfrm>
            <a:off x="5469382" y="3304166"/>
            <a:ext cx="137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Join para trazer outros campos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82D99F-F127-4E83-BFC9-E0D1FC97F1BA}"/>
              </a:ext>
            </a:extLst>
          </p:cNvPr>
          <p:cNvSpPr txBox="1"/>
          <p:nvPr/>
        </p:nvSpPr>
        <p:spPr>
          <a:xfrm>
            <a:off x="9489605" y="2499934"/>
            <a:ext cx="2627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filter(!is.na(</a:t>
            </a:r>
            <a:r>
              <a:rPr lang="en-US" sz="1200" dirty="0" err="1"/>
              <a:t>days_since_prior_order</a:t>
            </a:r>
            <a:r>
              <a:rPr lang="en-US" sz="1200" dirty="0"/>
              <a:t>))</a:t>
            </a:r>
            <a:endParaRPr lang="pt-BR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790978-6E14-43C1-8264-83966E670F29}"/>
              </a:ext>
            </a:extLst>
          </p:cNvPr>
          <p:cNvSpPr/>
          <p:nvPr/>
        </p:nvSpPr>
        <p:spPr>
          <a:xfrm>
            <a:off x="9751603" y="3956870"/>
            <a:ext cx="196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base_ord_geral_all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E7466A-A66D-45DE-B5B1-839DC0813D41}"/>
              </a:ext>
            </a:extLst>
          </p:cNvPr>
          <p:cNvSpPr/>
          <p:nvPr/>
        </p:nvSpPr>
        <p:spPr>
          <a:xfrm>
            <a:off x="5376940" y="1368290"/>
            <a:ext cx="1213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base_ord_geral_prod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2BA21-6D31-4724-8287-745F546B2CEC}"/>
              </a:ext>
            </a:extLst>
          </p:cNvPr>
          <p:cNvSpPr/>
          <p:nvPr/>
        </p:nvSpPr>
        <p:spPr>
          <a:xfrm>
            <a:off x="8523758" y="1405900"/>
            <a:ext cx="1605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base_orders_cl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0C246-794A-4A13-960F-1E626A26C720}"/>
              </a:ext>
            </a:extLst>
          </p:cNvPr>
          <p:cNvSpPr/>
          <p:nvPr/>
        </p:nvSpPr>
        <p:spPr>
          <a:xfrm>
            <a:off x="2284819" y="5068690"/>
            <a:ext cx="3268106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base_ord_geral_all &lt;- base_ord_geral_prod %&gt;% </a:t>
            </a:r>
          </a:p>
          <a:p>
            <a:r>
              <a:rPr lang="pt-BR" sz="1200" dirty="0"/>
              <a:t>  left_join(base_orders_cl %&gt;% </a:t>
            </a:r>
          </a:p>
          <a:p>
            <a:r>
              <a:rPr lang="pt-BR" sz="1200" dirty="0"/>
              <a:t>              select(order_id, </a:t>
            </a:r>
          </a:p>
          <a:p>
            <a:r>
              <a:rPr lang="pt-BR" sz="1200" dirty="0"/>
              <a:t>                     user_id, </a:t>
            </a:r>
          </a:p>
          <a:p>
            <a:r>
              <a:rPr lang="pt-BR" sz="1200" dirty="0"/>
              <a:t>                     order_number, </a:t>
            </a:r>
          </a:p>
          <a:p>
            <a:r>
              <a:rPr lang="pt-BR" sz="1200" dirty="0"/>
              <a:t>                     days_since_prior_order)) %&gt;% </a:t>
            </a:r>
          </a:p>
          <a:p>
            <a:r>
              <a:rPr lang="pt-BR" sz="1200" dirty="0"/>
              <a:t>  filter(!is.na(days_since_prior_order)) %&gt;% </a:t>
            </a:r>
          </a:p>
          <a:p>
            <a:r>
              <a:rPr lang="pt-BR" sz="1200" dirty="0"/>
              <a:t>  arrange(user_id,desc(order_number))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30395F-0EFA-4341-8643-AD2B0C8261F1}"/>
              </a:ext>
            </a:extLst>
          </p:cNvPr>
          <p:cNvSpPr/>
          <p:nvPr/>
        </p:nvSpPr>
        <p:spPr>
          <a:xfrm>
            <a:off x="2223925" y="4753949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Query</a:t>
            </a:r>
          </a:p>
        </p:txBody>
      </p:sp>
      <p:pic>
        <p:nvPicPr>
          <p:cNvPr id="53" name="Graphic 52" descr="Shopping cart">
            <a:extLst>
              <a:ext uri="{FF2B5EF4-FFF2-40B4-BE49-F238E27FC236}">
                <a16:creationId xmlns:a16="http://schemas.microsoft.com/office/drawing/2014/main" id="{DC0D70F3-8EB6-4CE9-810E-EA3E9DED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990" y="1931018"/>
            <a:ext cx="570179" cy="570179"/>
          </a:xfrm>
          <a:prstGeom prst="rect">
            <a:avLst/>
          </a:prstGeom>
        </p:spPr>
      </p:pic>
      <p:pic>
        <p:nvPicPr>
          <p:cNvPr id="54" name="Graphic 53" descr="Group of men">
            <a:extLst>
              <a:ext uri="{FF2B5EF4-FFF2-40B4-BE49-F238E27FC236}">
                <a16:creationId xmlns:a16="http://schemas.microsoft.com/office/drawing/2014/main" id="{9BD94053-EC64-4CEB-AED0-00BCC584FA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699" y="1699512"/>
            <a:ext cx="570179" cy="570179"/>
          </a:xfrm>
          <a:prstGeom prst="rect">
            <a:avLst/>
          </a:prstGeom>
        </p:spPr>
      </p:pic>
      <p:pic>
        <p:nvPicPr>
          <p:cNvPr id="55" name="Graphic 54" descr="Shopping cart">
            <a:extLst>
              <a:ext uri="{FF2B5EF4-FFF2-40B4-BE49-F238E27FC236}">
                <a16:creationId xmlns:a16="http://schemas.microsoft.com/office/drawing/2014/main" id="{FE4348F7-B0EF-484A-A7C2-18D35D184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0670" y="3497752"/>
            <a:ext cx="570179" cy="570179"/>
          </a:xfrm>
          <a:prstGeom prst="rect">
            <a:avLst/>
          </a:prstGeom>
        </p:spPr>
      </p:pic>
      <p:pic>
        <p:nvPicPr>
          <p:cNvPr id="56" name="Graphic 55" descr="Group of men">
            <a:extLst>
              <a:ext uri="{FF2B5EF4-FFF2-40B4-BE49-F238E27FC236}">
                <a16:creationId xmlns:a16="http://schemas.microsoft.com/office/drawing/2014/main" id="{8699D92D-9C33-48BF-BD86-E39A390E1C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36211" y="3494034"/>
            <a:ext cx="570179" cy="570179"/>
          </a:xfrm>
          <a:prstGeom prst="rect">
            <a:avLst/>
          </a:prstGeom>
        </p:spPr>
      </p:pic>
      <p:sp>
        <p:nvSpPr>
          <p:cNvPr id="57" name="Cross 56">
            <a:extLst>
              <a:ext uri="{FF2B5EF4-FFF2-40B4-BE49-F238E27FC236}">
                <a16:creationId xmlns:a16="http://schemas.microsoft.com/office/drawing/2014/main" id="{16CDACDE-EDB0-4D86-BED2-ABAFAF477007}"/>
              </a:ext>
            </a:extLst>
          </p:cNvPr>
          <p:cNvSpPr/>
          <p:nvPr/>
        </p:nvSpPr>
        <p:spPr>
          <a:xfrm>
            <a:off x="10857687" y="3695212"/>
            <a:ext cx="241685" cy="216551"/>
          </a:xfrm>
          <a:prstGeom prst="plus">
            <a:avLst>
              <a:gd name="adj" fmla="val 4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80721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BC5E17-A77D-4B6E-90F5-AAF8EA2CEC7F}"/>
              </a:ext>
            </a:extLst>
          </p:cNvPr>
          <p:cNvSpPr txBox="1">
            <a:spLocks/>
          </p:cNvSpPr>
          <p:nvPr/>
        </p:nvSpPr>
        <p:spPr>
          <a:xfrm>
            <a:off x="329462" y="956450"/>
            <a:ext cx="3019425" cy="649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Tabela semi-final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E02E8-399E-4AD0-A780-336367143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43" y="3558014"/>
            <a:ext cx="6636749" cy="2789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5AD086-25BE-4F76-9C9C-7955D7B896A9}"/>
              </a:ext>
            </a:extLst>
          </p:cNvPr>
          <p:cNvSpPr txBox="1"/>
          <p:nvPr/>
        </p:nvSpPr>
        <p:spPr>
          <a:xfrm>
            <a:off x="6387270" y="1011881"/>
            <a:ext cx="5580014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*prod_mean_time &lt;- </a:t>
            </a:r>
            <a:r>
              <a:rPr lang="pt-BR" sz="1200" dirty="0">
                <a:highlight>
                  <a:srgbClr val="FFFF00"/>
                </a:highlight>
                <a:hlinkClick r:id="rId5" action="ppaction://hlinksldjump"/>
              </a:rPr>
              <a:t>base_ord_geral_all</a:t>
            </a:r>
            <a:r>
              <a:rPr lang="pt-BR" sz="1200" dirty="0"/>
              <a:t> %&gt;% </a:t>
            </a:r>
          </a:p>
          <a:p>
            <a:r>
              <a:rPr lang="pt-BR" sz="1200" dirty="0"/>
              <a:t>  	group_by(user_id,product_name) %&gt;% </a:t>
            </a:r>
          </a:p>
          <a:p>
            <a:r>
              <a:rPr lang="pt-BR" sz="1200" dirty="0"/>
              <a:t>	summarise(tempo_medio = </a:t>
            </a:r>
          </a:p>
          <a:p>
            <a:r>
              <a:rPr lang="pt-BR" sz="1200" dirty="0"/>
              <a:t>		(sum(days_since_prior_order)/(sum(reordered)+1))) %&gt;% </a:t>
            </a:r>
          </a:p>
          <a:p>
            <a:r>
              <a:rPr lang="pt-BR" sz="1200" dirty="0"/>
              <a:t>	group_by(product_name) %&gt;% </a:t>
            </a:r>
          </a:p>
          <a:p>
            <a:r>
              <a:rPr lang="pt-BR" sz="1200" dirty="0"/>
              <a:t>	summarise(tempo_medio = mean(tempo_medio)) %&gt;% </a:t>
            </a:r>
          </a:p>
          <a:p>
            <a:r>
              <a:rPr lang="pt-BR" sz="1200" dirty="0"/>
              <a:t>	right_join(</a:t>
            </a:r>
            <a:r>
              <a:rPr lang="pt-BR" sz="1200" dirty="0">
                <a:highlight>
                  <a:srgbClr val="FFFF00"/>
                </a:highlight>
                <a:hlinkClick r:id="rId6" action="ppaction://hlinksldjump"/>
              </a:rPr>
              <a:t>prod_top_100</a:t>
            </a:r>
            <a:r>
              <a:rPr lang="pt-BR" sz="1200" dirty="0"/>
              <a:t>) %&gt;% </a:t>
            </a:r>
          </a:p>
          <a:p>
            <a:r>
              <a:rPr lang="pt-BR" sz="1200" dirty="0"/>
              <a:t>	arrange(tempo_medio, desc(n_reordered))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321E4F-A821-49FD-A13F-5A69F0AAB0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8286" y="3654204"/>
            <a:ext cx="3412658" cy="272767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9AA880D-43CC-4091-885B-99A00EFD0086}"/>
              </a:ext>
            </a:extLst>
          </p:cNvPr>
          <p:cNvSpPr/>
          <p:nvPr/>
        </p:nvSpPr>
        <p:spPr>
          <a:xfrm>
            <a:off x="7016727" y="4596341"/>
            <a:ext cx="584224" cy="7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26167E-0A3C-4762-887B-19656742B2D2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7235658" y="2654722"/>
            <a:ext cx="2014800" cy="18684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3642D-B8F3-4268-99A5-A4AC3B8C919C}"/>
              </a:ext>
            </a:extLst>
          </p:cNvPr>
          <p:cNvSpPr/>
          <p:nvPr/>
        </p:nvSpPr>
        <p:spPr>
          <a:xfrm>
            <a:off x="292756" y="6304459"/>
            <a:ext cx="201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base_ord_geral_all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83B1F9-936D-4E5F-B9E1-B321C45F91F2}"/>
              </a:ext>
            </a:extLst>
          </p:cNvPr>
          <p:cNvSpPr/>
          <p:nvPr/>
        </p:nvSpPr>
        <p:spPr>
          <a:xfrm>
            <a:off x="7511526" y="6347733"/>
            <a:ext cx="18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prod_mean_time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15689-1224-4198-9382-45BAAD34AB5C}"/>
              </a:ext>
            </a:extLst>
          </p:cNvPr>
          <p:cNvSpPr/>
          <p:nvPr/>
        </p:nvSpPr>
        <p:spPr>
          <a:xfrm>
            <a:off x="9529992" y="2632619"/>
            <a:ext cx="2617365" cy="954107"/>
          </a:xfrm>
          <a:custGeom>
            <a:avLst/>
            <a:gdLst>
              <a:gd name="connsiteX0" fmla="*/ 0 w 2617365"/>
              <a:gd name="connsiteY0" fmla="*/ 0 h 954107"/>
              <a:gd name="connsiteX1" fmla="*/ 497299 w 2617365"/>
              <a:gd name="connsiteY1" fmla="*/ 0 h 954107"/>
              <a:gd name="connsiteX2" fmla="*/ 968425 w 2617365"/>
              <a:gd name="connsiteY2" fmla="*/ 0 h 954107"/>
              <a:gd name="connsiteX3" fmla="*/ 1491898 w 2617365"/>
              <a:gd name="connsiteY3" fmla="*/ 0 h 954107"/>
              <a:gd name="connsiteX4" fmla="*/ 2041545 w 2617365"/>
              <a:gd name="connsiteY4" fmla="*/ 0 h 954107"/>
              <a:gd name="connsiteX5" fmla="*/ 2617365 w 2617365"/>
              <a:gd name="connsiteY5" fmla="*/ 0 h 954107"/>
              <a:gd name="connsiteX6" fmla="*/ 2617365 w 2617365"/>
              <a:gd name="connsiteY6" fmla="*/ 467512 h 954107"/>
              <a:gd name="connsiteX7" fmla="*/ 2617365 w 2617365"/>
              <a:gd name="connsiteY7" fmla="*/ 954107 h 954107"/>
              <a:gd name="connsiteX8" fmla="*/ 2172413 w 2617365"/>
              <a:gd name="connsiteY8" fmla="*/ 954107 h 954107"/>
              <a:gd name="connsiteX9" fmla="*/ 1596593 w 2617365"/>
              <a:gd name="connsiteY9" fmla="*/ 954107 h 954107"/>
              <a:gd name="connsiteX10" fmla="*/ 1046946 w 2617365"/>
              <a:gd name="connsiteY10" fmla="*/ 954107 h 954107"/>
              <a:gd name="connsiteX11" fmla="*/ 471126 w 2617365"/>
              <a:gd name="connsiteY11" fmla="*/ 954107 h 954107"/>
              <a:gd name="connsiteX12" fmla="*/ 0 w 2617365"/>
              <a:gd name="connsiteY12" fmla="*/ 954107 h 954107"/>
              <a:gd name="connsiteX13" fmla="*/ 0 w 2617365"/>
              <a:gd name="connsiteY13" fmla="*/ 477054 h 954107"/>
              <a:gd name="connsiteX14" fmla="*/ 0 w 2617365"/>
              <a:gd name="connsiteY1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7365" h="954107" fill="none" extrusionOk="0">
                <a:moveTo>
                  <a:pt x="0" y="0"/>
                </a:moveTo>
                <a:cubicBezTo>
                  <a:pt x="228013" y="-9894"/>
                  <a:pt x="287495" y="42044"/>
                  <a:pt x="497299" y="0"/>
                </a:cubicBezTo>
                <a:cubicBezTo>
                  <a:pt x="707103" y="-42044"/>
                  <a:pt x="807201" y="38686"/>
                  <a:pt x="968425" y="0"/>
                </a:cubicBezTo>
                <a:cubicBezTo>
                  <a:pt x="1129649" y="-38686"/>
                  <a:pt x="1231095" y="10196"/>
                  <a:pt x="1491898" y="0"/>
                </a:cubicBezTo>
                <a:cubicBezTo>
                  <a:pt x="1752701" y="-10196"/>
                  <a:pt x="1778302" y="65772"/>
                  <a:pt x="2041545" y="0"/>
                </a:cubicBezTo>
                <a:cubicBezTo>
                  <a:pt x="2304788" y="-65772"/>
                  <a:pt x="2461526" y="60262"/>
                  <a:pt x="2617365" y="0"/>
                </a:cubicBezTo>
                <a:cubicBezTo>
                  <a:pt x="2621505" y="208483"/>
                  <a:pt x="2579538" y="244716"/>
                  <a:pt x="2617365" y="467512"/>
                </a:cubicBezTo>
                <a:cubicBezTo>
                  <a:pt x="2655192" y="690308"/>
                  <a:pt x="2607654" y="787715"/>
                  <a:pt x="2617365" y="954107"/>
                </a:cubicBezTo>
                <a:cubicBezTo>
                  <a:pt x="2459737" y="996357"/>
                  <a:pt x="2302915" y="924523"/>
                  <a:pt x="2172413" y="954107"/>
                </a:cubicBezTo>
                <a:cubicBezTo>
                  <a:pt x="2041911" y="983691"/>
                  <a:pt x="1742324" y="905455"/>
                  <a:pt x="1596593" y="954107"/>
                </a:cubicBezTo>
                <a:cubicBezTo>
                  <a:pt x="1450862" y="1002759"/>
                  <a:pt x="1216319" y="943883"/>
                  <a:pt x="1046946" y="954107"/>
                </a:cubicBezTo>
                <a:cubicBezTo>
                  <a:pt x="877573" y="964331"/>
                  <a:pt x="700361" y="922578"/>
                  <a:pt x="471126" y="954107"/>
                </a:cubicBezTo>
                <a:cubicBezTo>
                  <a:pt x="241891" y="985636"/>
                  <a:pt x="109220" y="906844"/>
                  <a:pt x="0" y="954107"/>
                </a:cubicBezTo>
                <a:cubicBezTo>
                  <a:pt x="-2067" y="801459"/>
                  <a:pt x="56693" y="682633"/>
                  <a:pt x="0" y="477054"/>
                </a:cubicBezTo>
                <a:cubicBezTo>
                  <a:pt x="-56693" y="271475"/>
                  <a:pt x="37619" y="155895"/>
                  <a:pt x="0" y="0"/>
                </a:cubicBezTo>
                <a:close/>
              </a:path>
              <a:path w="2617365" h="954107" stroke="0" extrusionOk="0">
                <a:moveTo>
                  <a:pt x="0" y="0"/>
                </a:moveTo>
                <a:cubicBezTo>
                  <a:pt x="152385" y="-50269"/>
                  <a:pt x="257401" y="31927"/>
                  <a:pt x="497299" y="0"/>
                </a:cubicBezTo>
                <a:cubicBezTo>
                  <a:pt x="737197" y="-31927"/>
                  <a:pt x="819394" y="36137"/>
                  <a:pt x="994599" y="0"/>
                </a:cubicBezTo>
                <a:cubicBezTo>
                  <a:pt x="1169804" y="-36137"/>
                  <a:pt x="1303660" y="2262"/>
                  <a:pt x="1439551" y="0"/>
                </a:cubicBezTo>
                <a:cubicBezTo>
                  <a:pt x="1575442" y="-2262"/>
                  <a:pt x="1850255" y="53213"/>
                  <a:pt x="2015371" y="0"/>
                </a:cubicBezTo>
                <a:cubicBezTo>
                  <a:pt x="2180487" y="-53213"/>
                  <a:pt x="2464139" y="34768"/>
                  <a:pt x="2617365" y="0"/>
                </a:cubicBezTo>
                <a:cubicBezTo>
                  <a:pt x="2650313" y="120647"/>
                  <a:pt x="2572698" y="304816"/>
                  <a:pt x="2617365" y="486595"/>
                </a:cubicBezTo>
                <a:cubicBezTo>
                  <a:pt x="2662032" y="668374"/>
                  <a:pt x="2573372" y="842880"/>
                  <a:pt x="2617365" y="954107"/>
                </a:cubicBezTo>
                <a:cubicBezTo>
                  <a:pt x="2461697" y="1013400"/>
                  <a:pt x="2236065" y="903133"/>
                  <a:pt x="2041545" y="954107"/>
                </a:cubicBezTo>
                <a:cubicBezTo>
                  <a:pt x="1847025" y="1005081"/>
                  <a:pt x="1780425" y="946678"/>
                  <a:pt x="1570419" y="954107"/>
                </a:cubicBezTo>
                <a:cubicBezTo>
                  <a:pt x="1360413" y="961536"/>
                  <a:pt x="1334118" y="916604"/>
                  <a:pt x="1125467" y="954107"/>
                </a:cubicBezTo>
                <a:cubicBezTo>
                  <a:pt x="916816" y="991610"/>
                  <a:pt x="819145" y="897612"/>
                  <a:pt x="575820" y="954107"/>
                </a:cubicBezTo>
                <a:cubicBezTo>
                  <a:pt x="332495" y="1010602"/>
                  <a:pt x="229425" y="906972"/>
                  <a:pt x="0" y="954107"/>
                </a:cubicBezTo>
                <a:cubicBezTo>
                  <a:pt x="-6729" y="829645"/>
                  <a:pt x="23510" y="614421"/>
                  <a:pt x="0" y="496136"/>
                </a:cubicBezTo>
                <a:cubicBezTo>
                  <a:pt x="-23510" y="377851"/>
                  <a:pt x="1257" y="12367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29082554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pt-BR" sz="1400" dirty="0"/>
              <a:t>Tabela onde cada produto tem dois parâmetros a serem utilizados para medir o ‘</a:t>
            </a:r>
            <a:r>
              <a:rPr lang="pt-BR" sz="1400" i="1" dirty="0"/>
              <a:t>peso</a:t>
            </a:r>
            <a:r>
              <a:rPr lang="pt-BR" sz="1400" dirty="0"/>
              <a:t>’ deles</a:t>
            </a:r>
          </a:p>
        </p:txBody>
      </p:sp>
      <p:pic>
        <p:nvPicPr>
          <p:cNvPr id="18" name="Graphic 17" descr="Fruit bowl">
            <a:extLst>
              <a:ext uri="{FF2B5EF4-FFF2-40B4-BE49-F238E27FC236}">
                <a16:creationId xmlns:a16="http://schemas.microsoft.com/office/drawing/2014/main" id="{6D7ACF4B-5B28-4684-81B9-52FD3A511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6730" y="4592005"/>
            <a:ext cx="410789" cy="410789"/>
          </a:xfrm>
          <a:prstGeom prst="rect">
            <a:avLst/>
          </a:prstGeom>
        </p:spPr>
      </p:pic>
      <p:pic>
        <p:nvPicPr>
          <p:cNvPr id="19" name="Graphic 18" descr="Stopwatch">
            <a:extLst>
              <a:ext uri="{FF2B5EF4-FFF2-40B4-BE49-F238E27FC236}">
                <a16:creationId xmlns:a16="http://schemas.microsoft.com/office/drawing/2014/main" id="{7ABE9F08-B81B-4BD1-8BE7-D7323B5378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52555" y="3674113"/>
            <a:ext cx="502362" cy="502362"/>
          </a:xfrm>
          <a:prstGeom prst="rect">
            <a:avLst/>
          </a:prstGeom>
        </p:spPr>
      </p:pic>
      <p:pic>
        <p:nvPicPr>
          <p:cNvPr id="20" name="Graphic 19" descr="Shopping basket">
            <a:extLst>
              <a:ext uri="{FF2B5EF4-FFF2-40B4-BE49-F238E27FC236}">
                <a16:creationId xmlns:a16="http://schemas.microsoft.com/office/drawing/2014/main" id="{CDF6B47F-C32C-4DC1-BE75-E802B58AAF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60944" y="4118218"/>
            <a:ext cx="502362" cy="5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2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3FB12-D2C1-4F54-AD89-2E2879EEEDDB}"/>
              </a:ext>
            </a:extLst>
          </p:cNvPr>
          <p:cNvSpPr txBox="1">
            <a:spLocks/>
          </p:cNvSpPr>
          <p:nvPr/>
        </p:nvSpPr>
        <p:spPr>
          <a:xfrm>
            <a:off x="679182" y="1303247"/>
            <a:ext cx="4358951" cy="649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Tabela Final por produto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34F51-C772-4696-809F-62684A43A719}"/>
              </a:ext>
            </a:extLst>
          </p:cNvPr>
          <p:cNvSpPr txBox="1"/>
          <p:nvPr/>
        </p:nvSpPr>
        <p:spPr>
          <a:xfrm>
            <a:off x="5842828" y="1087792"/>
            <a:ext cx="5130597" cy="10156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prod_fator &lt;- bind_cols(prod_mean_time[,1],prod_mean_time_norm) %&gt;% </a:t>
            </a:r>
          </a:p>
          <a:p>
            <a:r>
              <a:rPr lang="pt-BR" sz="1200" dirty="0"/>
              <a:t>                          mutate(fator = ifelse((tempo_medio == 0 | is.na(tempo_medio)), </a:t>
            </a:r>
          </a:p>
          <a:p>
            <a:r>
              <a:rPr lang="pt-BR" sz="1200" dirty="0"/>
              <a:t>			0, </a:t>
            </a:r>
          </a:p>
          <a:p>
            <a:r>
              <a:rPr lang="pt-BR" sz="1200" dirty="0"/>
              <a:t>			n_reordered/tempo_medio)) %&gt;% </a:t>
            </a:r>
          </a:p>
          <a:p>
            <a:r>
              <a:rPr lang="pt-BR" sz="1200" dirty="0"/>
              <a:t>                          arrange(desc(fator))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62982-9C09-4238-943A-EC6495FCA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03" y="3557347"/>
            <a:ext cx="3412658" cy="272767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9F6D0D-AA3D-46B1-8B37-B5E317EB9DA1}"/>
              </a:ext>
            </a:extLst>
          </p:cNvPr>
          <p:cNvSpPr/>
          <p:nvPr/>
        </p:nvSpPr>
        <p:spPr>
          <a:xfrm>
            <a:off x="4583682" y="4564654"/>
            <a:ext cx="2677780" cy="7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F8696E-4757-4604-B32C-EACDF6DEA251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6425929" y="2582457"/>
            <a:ext cx="2461199" cy="1503197"/>
          </a:xfrm>
          <a:prstGeom prst="bentConnector3">
            <a:avLst>
              <a:gd name="adj1" fmla="val 80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3068C-F0AE-46B8-A783-B59AEE7D4CEA}"/>
              </a:ext>
            </a:extLst>
          </p:cNvPr>
          <p:cNvSpPr/>
          <p:nvPr/>
        </p:nvSpPr>
        <p:spPr>
          <a:xfrm>
            <a:off x="895770" y="3244334"/>
            <a:ext cx="18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prod_mean_time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2B1C58-DE46-4519-AE52-22B1638C65C5}"/>
              </a:ext>
            </a:extLst>
          </p:cNvPr>
          <p:cNvSpPr/>
          <p:nvPr/>
        </p:nvSpPr>
        <p:spPr>
          <a:xfrm>
            <a:off x="7467084" y="3316412"/>
            <a:ext cx="11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prod_fator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4AC614-D221-4C49-A7F5-57FFE107B505}"/>
              </a:ext>
            </a:extLst>
          </p:cNvPr>
          <p:cNvSpPr/>
          <p:nvPr/>
        </p:nvSpPr>
        <p:spPr>
          <a:xfrm>
            <a:off x="8660296" y="2455924"/>
            <a:ext cx="3286396" cy="1015663"/>
          </a:xfrm>
          <a:custGeom>
            <a:avLst/>
            <a:gdLst>
              <a:gd name="connsiteX0" fmla="*/ 0 w 3286396"/>
              <a:gd name="connsiteY0" fmla="*/ 0 h 1015663"/>
              <a:gd name="connsiteX1" fmla="*/ 514869 w 3286396"/>
              <a:gd name="connsiteY1" fmla="*/ 0 h 1015663"/>
              <a:gd name="connsiteX2" fmla="*/ 1095465 w 3286396"/>
              <a:gd name="connsiteY2" fmla="*/ 0 h 1015663"/>
              <a:gd name="connsiteX3" fmla="*/ 1577470 w 3286396"/>
              <a:gd name="connsiteY3" fmla="*/ 0 h 1015663"/>
              <a:gd name="connsiteX4" fmla="*/ 2092339 w 3286396"/>
              <a:gd name="connsiteY4" fmla="*/ 0 h 1015663"/>
              <a:gd name="connsiteX5" fmla="*/ 2705799 w 3286396"/>
              <a:gd name="connsiteY5" fmla="*/ 0 h 1015663"/>
              <a:gd name="connsiteX6" fmla="*/ 3286396 w 3286396"/>
              <a:gd name="connsiteY6" fmla="*/ 0 h 1015663"/>
              <a:gd name="connsiteX7" fmla="*/ 3286396 w 3286396"/>
              <a:gd name="connsiteY7" fmla="*/ 528145 h 1015663"/>
              <a:gd name="connsiteX8" fmla="*/ 3286396 w 3286396"/>
              <a:gd name="connsiteY8" fmla="*/ 1015663 h 1015663"/>
              <a:gd name="connsiteX9" fmla="*/ 2804391 w 3286396"/>
              <a:gd name="connsiteY9" fmla="*/ 1015663 h 1015663"/>
              <a:gd name="connsiteX10" fmla="*/ 2223795 w 3286396"/>
              <a:gd name="connsiteY10" fmla="*/ 1015663 h 1015663"/>
              <a:gd name="connsiteX11" fmla="*/ 1676062 w 3286396"/>
              <a:gd name="connsiteY11" fmla="*/ 1015663 h 1015663"/>
              <a:gd name="connsiteX12" fmla="*/ 1095465 w 3286396"/>
              <a:gd name="connsiteY12" fmla="*/ 1015663 h 1015663"/>
              <a:gd name="connsiteX13" fmla="*/ 547733 w 3286396"/>
              <a:gd name="connsiteY13" fmla="*/ 1015663 h 1015663"/>
              <a:gd name="connsiteX14" fmla="*/ 0 w 3286396"/>
              <a:gd name="connsiteY14" fmla="*/ 1015663 h 1015663"/>
              <a:gd name="connsiteX15" fmla="*/ 0 w 3286396"/>
              <a:gd name="connsiteY15" fmla="*/ 507832 h 1015663"/>
              <a:gd name="connsiteX16" fmla="*/ 0 w 3286396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86396" h="1015663" fill="none" extrusionOk="0">
                <a:moveTo>
                  <a:pt x="0" y="0"/>
                </a:moveTo>
                <a:cubicBezTo>
                  <a:pt x="224914" y="-60299"/>
                  <a:pt x="286850" y="23868"/>
                  <a:pt x="514869" y="0"/>
                </a:cubicBezTo>
                <a:cubicBezTo>
                  <a:pt x="742888" y="-23868"/>
                  <a:pt x="909743" y="28026"/>
                  <a:pt x="1095465" y="0"/>
                </a:cubicBezTo>
                <a:cubicBezTo>
                  <a:pt x="1281187" y="-28026"/>
                  <a:pt x="1370394" y="21323"/>
                  <a:pt x="1577470" y="0"/>
                </a:cubicBezTo>
                <a:cubicBezTo>
                  <a:pt x="1784547" y="-21323"/>
                  <a:pt x="1944871" y="18393"/>
                  <a:pt x="2092339" y="0"/>
                </a:cubicBezTo>
                <a:cubicBezTo>
                  <a:pt x="2239807" y="-18393"/>
                  <a:pt x="2420521" y="65034"/>
                  <a:pt x="2705799" y="0"/>
                </a:cubicBezTo>
                <a:cubicBezTo>
                  <a:pt x="2991077" y="-65034"/>
                  <a:pt x="3117651" y="22923"/>
                  <a:pt x="3286396" y="0"/>
                </a:cubicBezTo>
                <a:cubicBezTo>
                  <a:pt x="3336098" y="188138"/>
                  <a:pt x="3253727" y="410233"/>
                  <a:pt x="3286396" y="528145"/>
                </a:cubicBezTo>
                <a:cubicBezTo>
                  <a:pt x="3319065" y="646058"/>
                  <a:pt x="3258516" y="820186"/>
                  <a:pt x="3286396" y="1015663"/>
                </a:cubicBezTo>
                <a:cubicBezTo>
                  <a:pt x="3128330" y="1060432"/>
                  <a:pt x="3017809" y="973120"/>
                  <a:pt x="2804391" y="1015663"/>
                </a:cubicBezTo>
                <a:cubicBezTo>
                  <a:pt x="2590973" y="1058206"/>
                  <a:pt x="2483647" y="953089"/>
                  <a:pt x="2223795" y="1015663"/>
                </a:cubicBezTo>
                <a:cubicBezTo>
                  <a:pt x="1963943" y="1078237"/>
                  <a:pt x="1943685" y="956333"/>
                  <a:pt x="1676062" y="1015663"/>
                </a:cubicBezTo>
                <a:cubicBezTo>
                  <a:pt x="1408439" y="1074993"/>
                  <a:pt x="1223208" y="1010952"/>
                  <a:pt x="1095465" y="1015663"/>
                </a:cubicBezTo>
                <a:cubicBezTo>
                  <a:pt x="967722" y="1020374"/>
                  <a:pt x="813638" y="974455"/>
                  <a:pt x="547733" y="1015663"/>
                </a:cubicBezTo>
                <a:cubicBezTo>
                  <a:pt x="281828" y="1056871"/>
                  <a:pt x="143939" y="952101"/>
                  <a:pt x="0" y="1015663"/>
                </a:cubicBezTo>
                <a:cubicBezTo>
                  <a:pt x="-35968" y="798500"/>
                  <a:pt x="52495" y="640352"/>
                  <a:pt x="0" y="507832"/>
                </a:cubicBezTo>
                <a:cubicBezTo>
                  <a:pt x="-52495" y="375312"/>
                  <a:pt x="10703" y="250688"/>
                  <a:pt x="0" y="0"/>
                </a:cubicBezTo>
                <a:close/>
              </a:path>
              <a:path w="3286396" h="1015663" stroke="0" extrusionOk="0">
                <a:moveTo>
                  <a:pt x="0" y="0"/>
                </a:moveTo>
                <a:cubicBezTo>
                  <a:pt x="206785" y="-40155"/>
                  <a:pt x="402185" y="18871"/>
                  <a:pt x="514869" y="0"/>
                </a:cubicBezTo>
                <a:cubicBezTo>
                  <a:pt x="627553" y="-18871"/>
                  <a:pt x="901812" y="39649"/>
                  <a:pt x="1029737" y="0"/>
                </a:cubicBezTo>
                <a:cubicBezTo>
                  <a:pt x="1157662" y="-39649"/>
                  <a:pt x="1267473" y="45067"/>
                  <a:pt x="1478878" y="0"/>
                </a:cubicBezTo>
                <a:cubicBezTo>
                  <a:pt x="1690283" y="-45067"/>
                  <a:pt x="1880922" y="12993"/>
                  <a:pt x="2092339" y="0"/>
                </a:cubicBezTo>
                <a:cubicBezTo>
                  <a:pt x="2303756" y="-12993"/>
                  <a:pt x="2528584" y="10660"/>
                  <a:pt x="2705799" y="0"/>
                </a:cubicBezTo>
                <a:cubicBezTo>
                  <a:pt x="2883014" y="-10660"/>
                  <a:pt x="3065512" y="57089"/>
                  <a:pt x="3286396" y="0"/>
                </a:cubicBezTo>
                <a:cubicBezTo>
                  <a:pt x="3289991" y="121158"/>
                  <a:pt x="3259297" y="366800"/>
                  <a:pt x="3286396" y="528145"/>
                </a:cubicBezTo>
                <a:cubicBezTo>
                  <a:pt x="3313495" y="689490"/>
                  <a:pt x="3236222" y="772269"/>
                  <a:pt x="3286396" y="1015663"/>
                </a:cubicBezTo>
                <a:cubicBezTo>
                  <a:pt x="3162925" y="1068599"/>
                  <a:pt x="2865860" y="999473"/>
                  <a:pt x="2738663" y="1015663"/>
                </a:cubicBezTo>
                <a:cubicBezTo>
                  <a:pt x="2611466" y="1031853"/>
                  <a:pt x="2411107" y="1005978"/>
                  <a:pt x="2289523" y="1015663"/>
                </a:cubicBezTo>
                <a:cubicBezTo>
                  <a:pt x="2167939" y="1025348"/>
                  <a:pt x="1851732" y="948249"/>
                  <a:pt x="1708926" y="1015663"/>
                </a:cubicBezTo>
                <a:cubicBezTo>
                  <a:pt x="1566120" y="1083077"/>
                  <a:pt x="1382355" y="996753"/>
                  <a:pt x="1194057" y="1015663"/>
                </a:cubicBezTo>
                <a:cubicBezTo>
                  <a:pt x="1005759" y="1034573"/>
                  <a:pt x="917818" y="1001722"/>
                  <a:pt x="712052" y="1015663"/>
                </a:cubicBezTo>
                <a:cubicBezTo>
                  <a:pt x="506287" y="1029604"/>
                  <a:pt x="220768" y="941967"/>
                  <a:pt x="0" y="1015663"/>
                </a:cubicBezTo>
                <a:cubicBezTo>
                  <a:pt x="-48076" y="882804"/>
                  <a:pt x="9152" y="697850"/>
                  <a:pt x="0" y="507832"/>
                </a:cubicBezTo>
                <a:cubicBezTo>
                  <a:pt x="-9152" y="317814"/>
                  <a:pt x="21983" y="14914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29082554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pt-BR" sz="1200" dirty="0"/>
              <a:t>Tabela agora normalizada e com uma nova Variável</a:t>
            </a:r>
          </a:p>
          <a:p>
            <a:r>
              <a:rPr lang="pt-BR" sz="1200" dirty="0"/>
              <a:t>Fator: ‘</a:t>
            </a:r>
            <a:r>
              <a:rPr lang="pt-BR" sz="1200" i="1" dirty="0"/>
              <a:t>peso</a:t>
            </a:r>
            <a:r>
              <a:rPr lang="pt-BR" sz="1200" dirty="0"/>
              <a:t>’ do produto, considerando</a:t>
            </a:r>
          </a:p>
          <a:p>
            <a:r>
              <a:rPr lang="pt-BR" sz="1200" dirty="0"/>
              <a:t>Número de reordens e ponderado pelo tempo_médio entre compras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F675989-6449-4B83-A5BB-0C0359F072D7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9805004" y="3142595"/>
            <a:ext cx="169499" cy="8274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5EA254-0BDA-4C05-AA0D-4882F77EEA2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7084" y="3641086"/>
            <a:ext cx="4017854" cy="285178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15EC89-AAAA-4ABC-8ADC-FF6B3E3A28BA}"/>
              </a:ext>
            </a:extLst>
          </p:cNvPr>
          <p:cNvSpPr/>
          <p:nvPr/>
        </p:nvSpPr>
        <p:spPr>
          <a:xfrm>
            <a:off x="10954139" y="3613667"/>
            <a:ext cx="530799" cy="2879208"/>
          </a:xfrm>
          <a:custGeom>
            <a:avLst/>
            <a:gdLst>
              <a:gd name="connsiteX0" fmla="*/ 0 w 530799"/>
              <a:gd name="connsiteY0" fmla="*/ 0 h 2879208"/>
              <a:gd name="connsiteX1" fmla="*/ 530799 w 530799"/>
              <a:gd name="connsiteY1" fmla="*/ 0 h 2879208"/>
              <a:gd name="connsiteX2" fmla="*/ 530799 w 530799"/>
              <a:gd name="connsiteY2" fmla="*/ 575842 h 2879208"/>
              <a:gd name="connsiteX3" fmla="*/ 530799 w 530799"/>
              <a:gd name="connsiteY3" fmla="*/ 1180475 h 2879208"/>
              <a:gd name="connsiteX4" fmla="*/ 530799 w 530799"/>
              <a:gd name="connsiteY4" fmla="*/ 1756317 h 2879208"/>
              <a:gd name="connsiteX5" fmla="*/ 530799 w 530799"/>
              <a:gd name="connsiteY5" fmla="*/ 2303366 h 2879208"/>
              <a:gd name="connsiteX6" fmla="*/ 530799 w 530799"/>
              <a:gd name="connsiteY6" fmla="*/ 2879208 h 2879208"/>
              <a:gd name="connsiteX7" fmla="*/ 0 w 530799"/>
              <a:gd name="connsiteY7" fmla="*/ 2879208 h 2879208"/>
              <a:gd name="connsiteX8" fmla="*/ 0 w 530799"/>
              <a:gd name="connsiteY8" fmla="*/ 2303366 h 2879208"/>
              <a:gd name="connsiteX9" fmla="*/ 0 w 530799"/>
              <a:gd name="connsiteY9" fmla="*/ 1669941 h 2879208"/>
              <a:gd name="connsiteX10" fmla="*/ 0 w 530799"/>
              <a:gd name="connsiteY10" fmla="*/ 1065307 h 2879208"/>
              <a:gd name="connsiteX11" fmla="*/ 0 w 530799"/>
              <a:gd name="connsiteY11" fmla="*/ 0 h 287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0799" h="2879208" extrusionOk="0">
                <a:moveTo>
                  <a:pt x="0" y="0"/>
                </a:moveTo>
                <a:cubicBezTo>
                  <a:pt x="199751" y="-22573"/>
                  <a:pt x="279200" y="16732"/>
                  <a:pt x="530799" y="0"/>
                </a:cubicBezTo>
                <a:cubicBezTo>
                  <a:pt x="578773" y="235489"/>
                  <a:pt x="466733" y="319407"/>
                  <a:pt x="530799" y="575842"/>
                </a:cubicBezTo>
                <a:cubicBezTo>
                  <a:pt x="594865" y="832277"/>
                  <a:pt x="516315" y="1023539"/>
                  <a:pt x="530799" y="1180475"/>
                </a:cubicBezTo>
                <a:cubicBezTo>
                  <a:pt x="545283" y="1337411"/>
                  <a:pt x="465772" y="1605214"/>
                  <a:pt x="530799" y="1756317"/>
                </a:cubicBezTo>
                <a:cubicBezTo>
                  <a:pt x="595826" y="1907420"/>
                  <a:pt x="487693" y="2162743"/>
                  <a:pt x="530799" y="2303366"/>
                </a:cubicBezTo>
                <a:cubicBezTo>
                  <a:pt x="573905" y="2443989"/>
                  <a:pt x="510550" y="2725786"/>
                  <a:pt x="530799" y="2879208"/>
                </a:cubicBezTo>
                <a:cubicBezTo>
                  <a:pt x="318594" y="2903448"/>
                  <a:pt x="142230" y="2828081"/>
                  <a:pt x="0" y="2879208"/>
                </a:cubicBezTo>
                <a:cubicBezTo>
                  <a:pt x="-26472" y="2714040"/>
                  <a:pt x="58429" y="2523159"/>
                  <a:pt x="0" y="2303366"/>
                </a:cubicBezTo>
                <a:cubicBezTo>
                  <a:pt x="-58429" y="2083573"/>
                  <a:pt x="69117" y="1828563"/>
                  <a:pt x="0" y="1669941"/>
                </a:cubicBezTo>
                <a:cubicBezTo>
                  <a:pt x="-69117" y="1511320"/>
                  <a:pt x="14234" y="1227438"/>
                  <a:pt x="0" y="1065307"/>
                </a:cubicBezTo>
                <a:cubicBezTo>
                  <a:pt x="-14234" y="903176"/>
                  <a:pt x="54643" y="21907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0410963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A98FF1-BD09-4A20-B7FE-BECCE229DB41}"/>
                  </a:ext>
                </a:extLst>
              </p:cNvPr>
              <p:cNvSpPr txBox="1"/>
              <p:nvPr/>
            </p:nvSpPr>
            <p:spPr>
              <a:xfrm>
                <a:off x="8920643" y="6492875"/>
                <a:ext cx="2564295" cy="3524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𝑓𝑎𝑡𝑜𝑟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𝑟𝑒𝑜𝑟𝑑𝑒𝑟𝑒𝑑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𝑡𝑒𝑚𝑝𝑜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𝑑𝑖𝑜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A98FF1-BD09-4A20-B7FE-BECCE229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643" y="6492875"/>
                <a:ext cx="2564295" cy="352469"/>
              </a:xfrm>
              <a:prstGeom prst="rect">
                <a:avLst/>
              </a:prstGeom>
              <a:blipFill>
                <a:blip r:embed="rId6"/>
                <a:stretch>
                  <a:fillRect t="-1667" b="-15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F5A255-E4A9-41FD-B6D5-8EA1276F10B3}"/>
              </a:ext>
            </a:extLst>
          </p:cNvPr>
          <p:cNvSpPr txBox="1">
            <a:spLocks/>
          </p:cNvSpPr>
          <p:nvPr/>
        </p:nvSpPr>
        <p:spPr>
          <a:xfrm>
            <a:off x="520959" y="1207454"/>
            <a:ext cx="6290388" cy="649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/>
              <a:t>Agora, calculado o peso dos carrinhos</a:t>
            </a:r>
            <a:endParaRPr lang="pt-B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443D0-C4EC-45E4-ACF6-767670DE689E}"/>
              </a:ext>
            </a:extLst>
          </p:cNvPr>
          <p:cNvSpPr txBox="1"/>
          <p:nvPr/>
        </p:nvSpPr>
        <p:spPr>
          <a:xfrm>
            <a:off x="4742754" y="5581849"/>
            <a:ext cx="301876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Cada cliente tem várias compras (carrinho)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Cada carrinho tem vários produtos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55E68-2FC8-417C-B1E5-505BB3AEF57F}"/>
              </a:ext>
            </a:extLst>
          </p:cNvPr>
          <p:cNvSpPr/>
          <p:nvPr/>
        </p:nvSpPr>
        <p:spPr>
          <a:xfrm>
            <a:off x="7250415" y="2040012"/>
            <a:ext cx="11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prod_fator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89404-0780-4972-A5D8-99272CD0B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415" y="2364686"/>
            <a:ext cx="4017854" cy="28517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D0D036-2CD8-4BD4-9AC8-6C026E1BDF72}"/>
              </a:ext>
            </a:extLst>
          </p:cNvPr>
          <p:cNvSpPr/>
          <p:nvPr/>
        </p:nvSpPr>
        <p:spPr>
          <a:xfrm>
            <a:off x="10737470" y="2337267"/>
            <a:ext cx="530799" cy="2879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73D2B0-BC2C-42F9-A3EA-7F3D724BB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52" y="2122226"/>
            <a:ext cx="5002180" cy="33768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900F2C-91EA-4F73-82AF-8E629665CEA5}"/>
              </a:ext>
            </a:extLst>
          </p:cNvPr>
          <p:cNvSpPr/>
          <p:nvPr/>
        </p:nvSpPr>
        <p:spPr>
          <a:xfrm>
            <a:off x="1928325" y="6042440"/>
            <a:ext cx="8895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Para saber o peso de cada carrinho, basta tirar a média do fator dos produtos do carrinho!!!</a:t>
            </a:r>
          </a:p>
          <a:p>
            <a:r>
              <a:rPr lang="pt-BR" dirty="0">
                <a:solidFill>
                  <a:srgbClr val="FF0000"/>
                </a:solidFill>
              </a:rPr>
              <a:t>Para ter essa informação por cliente basta depois de valorar o carrinho, agrupar por cliente.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157E2-8ECC-496E-8B03-5A33568F7BA6}"/>
              </a:ext>
            </a:extLst>
          </p:cNvPr>
          <p:cNvCxnSpPr/>
          <p:nvPr/>
        </p:nvCxnSpPr>
        <p:spPr>
          <a:xfrm>
            <a:off x="5325732" y="2409344"/>
            <a:ext cx="1924683" cy="126691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52BF6D-BEA0-45CC-81A7-579D44101DA1}"/>
              </a:ext>
            </a:extLst>
          </p:cNvPr>
          <p:cNvCxnSpPr>
            <a:cxnSpLocks/>
          </p:cNvCxnSpPr>
          <p:nvPr/>
        </p:nvCxnSpPr>
        <p:spPr>
          <a:xfrm flipV="1">
            <a:off x="5325732" y="3676258"/>
            <a:ext cx="1924683" cy="63867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D3C965-5F6A-4008-8AE8-ABE57A29EA76}"/>
              </a:ext>
            </a:extLst>
          </p:cNvPr>
          <p:cNvCxnSpPr>
            <a:cxnSpLocks/>
          </p:cNvCxnSpPr>
          <p:nvPr/>
        </p:nvCxnSpPr>
        <p:spPr>
          <a:xfrm>
            <a:off x="5325732" y="2567241"/>
            <a:ext cx="1924683" cy="580246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125F9C-B634-4AA9-B694-521BBEA27930}"/>
              </a:ext>
            </a:extLst>
          </p:cNvPr>
          <p:cNvCxnSpPr>
            <a:cxnSpLocks/>
          </p:cNvCxnSpPr>
          <p:nvPr/>
        </p:nvCxnSpPr>
        <p:spPr>
          <a:xfrm>
            <a:off x="5325732" y="2730560"/>
            <a:ext cx="1924683" cy="1845283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9A2FF7-3A15-44B3-A231-D95DED256B9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25732" y="3653201"/>
            <a:ext cx="1875168" cy="15743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30567-6516-4DD1-9DDD-AC79E1D6CFFD}"/>
              </a:ext>
            </a:extLst>
          </p:cNvPr>
          <p:cNvCxnSpPr>
            <a:cxnSpLocks/>
          </p:cNvCxnSpPr>
          <p:nvPr/>
        </p:nvCxnSpPr>
        <p:spPr>
          <a:xfrm>
            <a:off x="5325732" y="3995597"/>
            <a:ext cx="1924683" cy="7701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8860C2-33BB-4CA3-B747-C8E0B7383326}"/>
              </a:ext>
            </a:extLst>
          </p:cNvPr>
          <p:cNvCxnSpPr>
            <a:cxnSpLocks/>
          </p:cNvCxnSpPr>
          <p:nvPr/>
        </p:nvCxnSpPr>
        <p:spPr>
          <a:xfrm flipV="1">
            <a:off x="5325732" y="2817417"/>
            <a:ext cx="1924683" cy="1748711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9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cart logo">
            <a:extLst>
              <a:ext uri="{FF2B5EF4-FFF2-40B4-BE49-F238E27FC236}">
                <a16:creationId xmlns:a16="http://schemas.microsoft.com/office/drawing/2014/main" id="{AF0C5362-0B46-4970-9B37-2483EF51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2" y="117571"/>
            <a:ext cx="2838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CFA33DCC-AA39-4B26-8DC9-43544DCC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1"/>
          <a:stretch/>
        </p:blipFill>
        <p:spPr bwMode="auto">
          <a:xfrm>
            <a:off x="6162555" y="-9259"/>
            <a:ext cx="6029445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 Grocery Delivery Apps Market, Instacart Continues to Experience ...">
            <a:extLst>
              <a:ext uri="{FF2B5EF4-FFF2-40B4-BE49-F238E27FC236}">
                <a16:creationId xmlns:a16="http://schemas.microsoft.com/office/drawing/2014/main" id="{3D754138-1B1D-4510-9DB3-C5AC8E9C4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1" t="29549" b="42573"/>
          <a:stretch/>
        </p:blipFill>
        <p:spPr bwMode="auto">
          <a:xfrm>
            <a:off x="3620495" y="-9260"/>
            <a:ext cx="2795186" cy="8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E998D19-87EE-4579-AA15-D2BE48837B5F}"/>
              </a:ext>
            </a:extLst>
          </p:cNvPr>
          <p:cNvSpPr/>
          <p:nvPr/>
        </p:nvSpPr>
        <p:spPr>
          <a:xfrm>
            <a:off x="0" y="815901"/>
            <a:ext cx="12192000" cy="720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047C1-844C-4177-A2FF-C95724B14EBD}"/>
              </a:ext>
            </a:extLst>
          </p:cNvPr>
          <p:cNvSpPr/>
          <p:nvPr/>
        </p:nvSpPr>
        <p:spPr>
          <a:xfrm>
            <a:off x="0" y="867288"/>
            <a:ext cx="12192000" cy="10800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CE84FE19-CC28-4B20-BF2E-1D1858FD0CA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299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Rafaela</a:t>
            </a:r>
            <a:endParaRPr lang="pt-B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1EAB0-F541-467A-AD55-1C26ADD92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477"/>
          </a:xfrm>
        </p:spPr>
        <p:txBody>
          <a:bodyPr/>
          <a:lstStyle/>
          <a:p>
            <a:r>
              <a:rPr lang="pt-BR" dirty="0"/>
              <a:t>Clusterização - K-means</a:t>
            </a:r>
            <a:endParaRPr lang="pt-BR" i="1" dirty="0"/>
          </a:p>
        </p:txBody>
      </p:sp>
      <p:pic>
        <p:nvPicPr>
          <p:cNvPr id="3" name="Picture 2" descr="K-Means Clustering | Machine learning deep learning, Data science, Machine  learning tutorial">
            <a:extLst>
              <a:ext uri="{FF2B5EF4-FFF2-40B4-BE49-F238E27FC236}">
                <a16:creationId xmlns:a16="http://schemas.microsoft.com/office/drawing/2014/main" id="{4CC7C7F2-7D73-4999-BFD5-347BEB36C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6"/>
          <a:stretch/>
        </p:blipFill>
        <p:spPr bwMode="auto">
          <a:xfrm>
            <a:off x="3781305" y="2660490"/>
            <a:ext cx="4762500" cy="324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139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751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Slides backup</vt:lpstr>
      <vt:lpstr>Variável ‘mean_peso_cart’</vt:lpstr>
      <vt:lpstr>Variável ‘mean_peso_cart’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Clusterização - K-means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de Queiroz Costa</dc:creator>
  <cp:lastModifiedBy>Sérgio Gomes sgomes</cp:lastModifiedBy>
  <cp:revision>34</cp:revision>
  <dcterms:created xsi:type="dcterms:W3CDTF">2020-08-15T11:26:10Z</dcterms:created>
  <dcterms:modified xsi:type="dcterms:W3CDTF">2020-09-02T13:37:26Z</dcterms:modified>
</cp:coreProperties>
</file>