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20"/>
  </p:notesMasterIdLst>
  <p:handoutMasterIdLst>
    <p:handoutMasterId r:id="rId121"/>
  </p:handoutMasterIdLst>
  <p:sldIdLst>
    <p:sldId id="294" r:id="rId2"/>
    <p:sldId id="349" r:id="rId3"/>
    <p:sldId id="350" r:id="rId4"/>
    <p:sldId id="351" r:id="rId5"/>
    <p:sldId id="296" r:id="rId6"/>
    <p:sldId id="297" r:id="rId7"/>
    <p:sldId id="298" r:id="rId8"/>
    <p:sldId id="399" r:id="rId9"/>
    <p:sldId id="352" r:id="rId10"/>
    <p:sldId id="353" r:id="rId11"/>
    <p:sldId id="354" r:id="rId12"/>
    <p:sldId id="355" r:id="rId13"/>
    <p:sldId id="299" r:id="rId14"/>
    <p:sldId id="300"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301" r:id="rId58"/>
    <p:sldId id="302" r:id="rId59"/>
    <p:sldId id="303" r:id="rId60"/>
    <p:sldId id="304" r:id="rId61"/>
    <p:sldId id="305" r:id="rId62"/>
    <p:sldId id="306" r:id="rId63"/>
    <p:sldId id="307" r:id="rId64"/>
    <p:sldId id="308" r:id="rId65"/>
    <p:sldId id="310" r:id="rId66"/>
    <p:sldId id="311" r:id="rId67"/>
    <p:sldId id="312" r:id="rId68"/>
    <p:sldId id="313" r:id="rId69"/>
    <p:sldId id="314" r:id="rId70"/>
    <p:sldId id="315" r:id="rId71"/>
    <p:sldId id="316" r:id="rId72"/>
    <p:sldId id="317" r:id="rId73"/>
    <p:sldId id="318" r:id="rId74"/>
    <p:sldId id="319" r:id="rId75"/>
    <p:sldId id="320" r:id="rId76"/>
    <p:sldId id="322" r:id="rId77"/>
    <p:sldId id="323" r:id="rId78"/>
    <p:sldId id="324" r:id="rId79"/>
    <p:sldId id="321"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5" r:id="rId97"/>
    <p:sldId id="347" r:id="rId98"/>
    <p:sldId id="348" r:id="rId99"/>
    <p:sldId id="341" r:id="rId100"/>
    <p:sldId id="346" r:id="rId101"/>
    <p:sldId id="342" r:id="rId102"/>
    <p:sldId id="343" r:id="rId103"/>
    <p:sldId id="344" r:id="rId104"/>
    <p:sldId id="403" r:id="rId105"/>
    <p:sldId id="404" r:id="rId106"/>
    <p:sldId id="405" r:id="rId107"/>
    <p:sldId id="406" r:id="rId108"/>
    <p:sldId id="407" r:id="rId109"/>
    <p:sldId id="408" r:id="rId110"/>
    <p:sldId id="409" r:id="rId111"/>
    <p:sldId id="410" r:id="rId112"/>
    <p:sldId id="400" r:id="rId113"/>
    <p:sldId id="401" r:id="rId114"/>
    <p:sldId id="411" r:id="rId115"/>
    <p:sldId id="412" r:id="rId116"/>
    <p:sldId id="413" r:id="rId117"/>
    <p:sldId id="414" r:id="rId118"/>
    <p:sldId id="398" r:id="rId119"/>
  </p:sldIdLst>
  <p:sldSz cx="9906000" cy="6858000" type="A4"/>
  <p:notesSz cx="6781800" cy="9918700"/>
  <p:defaultTextStyle>
    <a:defPPr>
      <a:defRPr lang="en-GB"/>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3">
          <p15:clr>
            <a:srgbClr val="A4A3A4"/>
          </p15:clr>
        </p15:guide>
        <p15:guide id="2" pos="21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CCFFCC"/>
    <a:srgbClr val="FFFFCC"/>
    <a:srgbClr val="005400"/>
    <a:srgbClr val="640064"/>
    <a:srgbClr val="320032"/>
    <a:srgbClr val="500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94643" autoAdjust="0"/>
  </p:normalViewPr>
  <p:slideViewPr>
    <p:cSldViewPr>
      <p:cViewPr varScale="1">
        <p:scale>
          <a:sx n="71" d="100"/>
          <a:sy n="71" d="100"/>
        </p:scale>
        <p:origin x="1104" y="60"/>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78"/>
      </p:cViewPr>
      <p:guideLst>
        <p:guide orient="horz" pos="3123"/>
        <p:guide pos="213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93FBF9-D11F-4756-9A17-EAF6B9BBD257}" type="doc">
      <dgm:prSet loTypeId="urn:microsoft.com/office/officeart/2005/8/layout/vList2" loCatId="list" qsTypeId="urn:microsoft.com/office/officeart/2005/8/quickstyle/3d2" qsCatId="3D" csTypeId="urn:microsoft.com/office/officeart/2005/8/colors/accent4_1" csCatId="accent4" phldr="1"/>
      <dgm:spPr/>
      <dgm:t>
        <a:bodyPr/>
        <a:lstStyle/>
        <a:p>
          <a:endParaRPr lang="en-US"/>
        </a:p>
      </dgm:t>
    </dgm:pt>
    <dgm:pt modelId="{1B6714C5-8294-4976-B176-3532F65ACA2F}">
      <dgm:prSet/>
      <dgm:spPr/>
      <dgm:t>
        <a:bodyPr/>
        <a:lstStyle/>
        <a:p>
          <a:pPr rtl="0"/>
          <a:r>
            <a:rPr lang="en-US" dirty="0" smtClean="0"/>
            <a:t>Alert box</a:t>
          </a:r>
          <a:endParaRPr lang="en-US" dirty="0"/>
        </a:p>
      </dgm:t>
    </dgm:pt>
    <dgm:pt modelId="{FD6A601B-55D5-4E19-A113-C42467089BA4}" type="parTrans" cxnId="{9D6C1698-BA0E-4B56-ADD6-A2D7AC77ADE7}">
      <dgm:prSet/>
      <dgm:spPr/>
      <dgm:t>
        <a:bodyPr/>
        <a:lstStyle/>
        <a:p>
          <a:endParaRPr lang="en-US"/>
        </a:p>
      </dgm:t>
    </dgm:pt>
    <dgm:pt modelId="{9043582C-B2EF-4F49-A4B5-8AA3276F637A}" type="sibTrans" cxnId="{9D6C1698-BA0E-4B56-ADD6-A2D7AC77ADE7}">
      <dgm:prSet/>
      <dgm:spPr/>
      <dgm:t>
        <a:bodyPr/>
        <a:lstStyle/>
        <a:p>
          <a:endParaRPr lang="en-US"/>
        </a:p>
      </dgm:t>
    </dgm:pt>
    <dgm:pt modelId="{E6966740-0D93-456C-88F6-2763519BBA54}">
      <dgm:prSet/>
      <dgm:spPr/>
      <dgm:t>
        <a:bodyPr/>
        <a:lstStyle/>
        <a:p>
          <a:pPr rtl="0"/>
          <a:r>
            <a:rPr lang="en-US" dirty="0" smtClean="0"/>
            <a:t>Confirm box</a:t>
          </a:r>
          <a:endParaRPr lang="en-US" dirty="0"/>
        </a:p>
      </dgm:t>
    </dgm:pt>
    <dgm:pt modelId="{41BE1A77-9455-4953-9A59-1258539024B2}" type="parTrans" cxnId="{4B909147-2E3E-4329-9778-072522CD4D74}">
      <dgm:prSet/>
      <dgm:spPr/>
      <dgm:t>
        <a:bodyPr/>
        <a:lstStyle/>
        <a:p>
          <a:endParaRPr lang="en-US"/>
        </a:p>
      </dgm:t>
    </dgm:pt>
    <dgm:pt modelId="{0D5C6FE2-B82E-41FC-A85D-2B16619A98D9}" type="sibTrans" cxnId="{4B909147-2E3E-4329-9778-072522CD4D74}">
      <dgm:prSet/>
      <dgm:spPr/>
      <dgm:t>
        <a:bodyPr/>
        <a:lstStyle/>
        <a:p>
          <a:endParaRPr lang="en-US"/>
        </a:p>
      </dgm:t>
    </dgm:pt>
    <dgm:pt modelId="{E6967A13-51CA-4B8A-AB96-48C7805A5877}">
      <dgm:prSet/>
      <dgm:spPr/>
      <dgm:t>
        <a:bodyPr/>
        <a:lstStyle/>
        <a:p>
          <a:pPr rtl="0"/>
          <a:r>
            <a:rPr lang="en-US" dirty="0" smtClean="0"/>
            <a:t>Prompt box</a:t>
          </a:r>
          <a:endParaRPr lang="en-US" dirty="0"/>
        </a:p>
      </dgm:t>
    </dgm:pt>
    <dgm:pt modelId="{C4C1D298-0A84-4905-8DBA-0B8AEC19F2EA}" type="parTrans" cxnId="{3FF00EBE-9E86-47FA-9B60-C39E600BD5BC}">
      <dgm:prSet/>
      <dgm:spPr/>
      <dgm:t>
        <a:bodyPr/>
        <a:lstStyle/>
        <a:p>
          <a:endParaRPr lang="en-US"/>
        </a:p>
      </dgm:t>
    </dgm:pt>
    <dgm:pt modelId="{CD55D643-0278-4CED-8CCF-22D41D76492E}" type="sibTrans" cxnId="{3FF00EBE-9E86-47FA-9B60-C39E600BD5BC}">
      <dgm:prSet/>
      <dgm:spPr/>
      <dgm:t>
        <a:bodyPr/>
        <a:lstStyle/>
        <a:p>
          <a:endParaRPr lang="en-US"/>
        </a:p>
      </dgm:t>
    </dgm:pt>
    <dgm:pt modelId="{6E403BB7-FBBA-4089-AD77-D8E5B32B5F33}" type="pres">
      <dgm:prSet presAssocID="{AA93FBF9-D11F-4756-9A17-EAF6B9BBD257}" presName="linear" presStyleCnt="0">
        <dgm:presLayoutVars>
          <dgm:animLvl val="lvl"/>
          <dgm:resizeHandles val="exact"/>
        </dgm:presLayoutVars>
      </dgm:prSet>
      <dgm:spPr/>
      <dgm:t>
        <a:bodyPr/>
        <a:lstStyle/>
        <a:p>
          <a:endParaRPr lang="en-US"/>
        </a:p>
      </dgm:t>
    </dgm:pt>
    <dgm:pt modelId="{75C5EFC8-3B7C-4676-AACB-AE0CBFD2682A}" type="pres">
      <dgm:prSet presAssocID="{1B6714C5-8294-4976-B176-3532F65ACA2F}" presName="parentText" presStyleLbl="node1" presStyleIdx="0" presStyleCnt="3">
        <dgm:presLayoutVars>
          <dgm:chMax val="0"/>
          <dgm:bulletEnabled val="1"/>
        </dgm:presLayoutVars>
      </dgm:prSet>
      <dgm:spPr/>
      <dgm:t>
        <a:bodyPr/>
        <a:lstStyle/>
        <a:p>
          <a:endParaRPr lang="en-US"/>
        </a:p>
      </dgm:t>
    </dgm:pt>
    <dgm:pt modelId="{A272AF73-951D-4643-8FD2-EC07512D16BD}" type="pres">
      <dgm:prSet presAssocID="{9043582C-B2EF-4F49-A4B5-8AA3276F637A}" presName="spacer" presStyleCnt="0"/>
      <dgm:spPr/>
    </dgm:pt>
    <dgm:pt modelId="{85ACCFF5-32FE-4D30-BC4A-F65CA8409DDD}" type="pres">
      <dgm:prSet presAssocID="{E6966740-0D93-456C-88F6-2763519BBA54}" presName="parentText" presStyleLbl="node1" presStyleIdx="1" presStyleCnt="3">
        <dgm:presLayoutVars>
          <dgm:chMax val="0"/>
          <dgm:bulletEnabled val="1"/>
        </dgm:presLayoutVars>
      </dgm:prSet>
      <dgm:spPr/>
      <dgm:t>
        <a:bodyPr/>
        <a:lstStyle/>
        <a:p>
          <a:endParaRPr lang="en-US"/>
        </a:p>
      </dgm:t>
    </dgm:pt>
    <dgm:pt modelId="{1C04F7D6-E190-4AD6-BA63-9ABCE6A48B36}" type="pres">
      <dgm:prSet presAssocID="{0D5C6FE2-B82E-41FC-A85D-2B16619A98D9}" presName="spacer" presStyleCnt="0"/>
      <dgm:spPr/>
    </dgm:pt>
    <dgm:pt modelId="{E570C579-E7B4-400E-9B12-C27E15E694FB}" type="pres">
      <dgm:prSet presAssocID="{E6967A13-51CA-4B8A-AB96-48C7805A5877}" presName="parentText" presStyleLbl="node1" presStyleIdx="2" presStyleCnt="3">
        <dgm:presLayoutVars>
          <dgm:chMax val="0"/>
          <dgm:bulletEnabled val="1"/>
        </dgm:presLayoutVars>
      </dgm:prSet>
      <dgm:spPr/>
      <dgm:t>
        <a:bodyPr/>
        <a:lstStyle/>
        <a:p>
          <a:endParaRPr lang="en-US"/>
        </a:p>
      </dgm:t>
    </dgm:pt>
  </dgm:ptLst>
  <dgm:cxnLst>
    <dgm:cxn modelId="{35063995-4B7F-426F-A65C-04F211337861}" type="presOf" srcId="{1B6714C5-8294-4976-B176-3532F65ACA2F}" destId="{75C5EFC8-3B7C-4676-AACB-AE0CBFD2682A}" srcOrd="0" destOrd="0" presId="urn:microsoft.com/office/officeart/2005/8/layout/vList2"/>
    <dgm:cxn modelId="{43A6F12D-8878-4837-AD94-7F26A90D47EB}" type="presOf" srcId="{E6966740-0D93-456C-88F6-2763519BBA54}" destId="{85ACCFF5-32FE-4D30-BC4A-F65CA8409DDD}" srcOrd="0" destOrd="0" presId="urn:microsoft.com/office/officeart/2005/8/layout/vList2"/>
    <dgm:cxn modelId="{4B909147-2E3E-4329-9778-072522CD4D74}" srcId="{AA93FBF9-D11F-4756-9A17-EAF6B9BBD257}" destId="{E6966740-0D93-456C-88F6-2763519BBA54}" srcOrd="1" destOrd="0" parTransId="{41BE1A77-9455-4953-9A59-1258539024B2}" sibTransId="{0D5C6FE2-B82E-41FC-A85D-2B16619A98D9}"/>
    <dgm:cxn modelId="{3FF00EBE-9E86-47FA-9B60-C39E600BD5BC}" srcId="{AA93FBF9-D11F-4756-9A17-EAF6B9BBD257}" destId="{E6967A13-51CA-4B8A-AB96-48C7805A5877}" srcOrd="2" destOrd="0" parTransId="{C4C1D298-0A84-4905-8DBA-0B8AEC19F2EA}" sibTransId="{CD55D643-0278-4CED-8CCF-22D41D76492E}"/>
    <dgm:cxn modelId="{9D6C1698-BA0E-4B56-ADD6-A2D7AC77ADE7}" srcId="{AA93FBF9-D11F-4756-9A17-EAF6B9BBD257}" destId="{1B6714C5-8294-4976-B176-3532F65ACA2F}" srcOrd="0" destOrd="0" parTransId="{FD6A601B-55D5-4E19-A113-C42467089BA4}" sibTransId="{9043582C-B2EF-4F49-A4B5-8AA3276F637A}"/>
    <dgm:cxn modelId="{E6FE9AE2-7195-462A-9818-168B23FF9AB1}" type="presOf" srcId="{E6967A13-51CA-4B8A-AB96-48C7805A5877}" destId="{E570C579-E7B4-400E-9B12-C27E15E694FB}" srcOrd="0" destOrd="0" presId="urn:microsoft.com/office/officeart/2005/8/layout/vList2"/>
    <dgm:cxn modelId="{8422D26C-F4A1-4596-818C-CFFB99691CF3}" type="presOf" srcId="{AA93FBF9-D11F-4756-9A17-EAF6B9BBD257}" destId="{6E403BB7-FBBA-4089-AD77-D8E5B32B5F33}" srcOrd="0" destOrd="0" presId="urn:microsoft.com/office/officeart/2005/8/layout/vList2"/>
    <dgm:cxn modelId="{A70511A4-F187-4EC8-8F5C-E5C72902F32E}" type="presParOf" srcId="{6E403BB7-FBBA-4089-AD77-D8E5B32B5F33}" destId="{75C5EFC8-3B7C-4676-AACB-AE0CBFD2682A}" srcOrd="0" destOrd="0" presId="urn:microsoft.com/office/officeart/2005/8/layout/vList2"/>
    <dgm:cxn modelId="{DC52D394-65D2-42F6-95AD-5D0D179B7A69}" type="presParOf" srcId="{6E403BB7-FBBA-4089-AD77-D8E5B32B5F33}" destId="{A272AF73-951D-4643-8FD2-EC07512D16BD}" srcOrd="1" destOrd="0" presId="urn:microsoft.com/office/officeart/2005/8/layout/vList2"/>
    <dgm:cxn modelId="{DB2493E6-0077-48EA-97A3-B77E89B08D69}" type="presParOf" srcId="{6E403BB7-FBBA-4089-AD77-D8E5B32B5F33}" destId="{85ACCFF5-32FE-4D30-BC4A-F65CA8409DDD}" srcOrd="2" destOrd="0" presId="urn:microsoft.com/office/officeart/2005/8/layout/vList2"/>
    <dgm:cxn modelId="{D5E47654-D43E-4A7A-8E49-516478915B6B}" type="presParOf" srcId="{6E403BB7-FBBA-4089-AD77-D8E5B32B5F33}" destId="{1C04F7D6-E190-4AD6-BA63-9ABCE6A48B36}" srcOrd="3" destOrd="0" presId="urn:microsoft.com/office/officeart/2005/8/layout/vList2"/>
    <dgm:cxn modelId="{2BAC50BB-9249-452A-A0F0-1668FFF13A25}" type="presParOf" srcId="{6E403BB7-FBBA-4089-AD77-D8E5B32B5F33}" destId="{E570C579-E7B4-400E-9B12-C27E15E694F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5EFC8-3B7C-4676-AACB-AE0CBFD2682A}">
      <dsp:nvSpPr>
        <dsp:cNvPr id="0" name=""/>
        <dsp:cNvSpPr/>
      </dsp:nvSpPr>
      <dsp:spPr>
        <a:xfrm>
          <a:off x="0" y="12114"/>
          <a:ext cx="8413750" cy="112319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rtl="0">
            <a:lnSpc>
              <a:spcPct val="90000"/>
            </a:lnSpc>
            <a:spcBef>
              <a:spcPct val="0"/>
            </a:spcBef>
            <a:spcAft>
              <a:spcPct val="35000"/>
            </a:spcAft>
          </a:pPr>
          <a:r>
            <a:rPr lang="en-US" sz="4800" kern="1200" dirty="0" smtClean="0"/>
            <a:t>Alert box</a:t>
          </a:r>
          <a:endParaRPr lang="en-US" sz="4800" kern="1200" dirty="0"/>
        </a:p>
      </dsp:txBody>
      <dsp:txXfrm>
        <a:off x="54830" y="66944"/>
        <a:ext cx="8304090" cy="1013539"/>
      </dsp:txXfrm>
    </dsp:sp>
    <dsp:sp modelId="{85ACCFF5-32FE-4D30-BC4A-F65CA8409DDD}">
      <dsp:nvSpPr>
        <dsp:cNvPr id="0" name=""/>
        <dsp:cNvSpPr/>
      </dsp:nvSpPr>
      <dsp:spPr>
        <a:xfrm>
          <a:off x="0" y="1273554"/>
          <a:ext cx="8413750" cy="112319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rtl="0">
            <a:lnSpc>
              <a:spcPct val="90000"/>
            </a:lnSpc>
            <a:spcBef>
              <a:spcPct val="0"/>
            </a:spcBef>
            <a:spcAft>
              <a:spcPct val="35000"/>
            </a:spcAft>
          </a:pPr>
          <a:r>
            <a:rPr lang="en-US" sz="4800" kern="1200" dirty="0" smtClean="0"/>
            <a:t>Confirm box</a:t>
          </a:r>
          <a:endParaRPr lang="en-US" sz="4800" kern="1200" dirty="0"/>
        </a:p>
      </dsp:txBody>
      <dsp:txXfrm>
        <a:off x="54830" y="1328384"/>
        <a:ext cx="8304090" cy="1013539"/>
      </dsp:txXfrm>
    </dsp:sp>
    <dsp:sp modelId="{E570C579-E7B4-400E-9B12-C27E15E694FB}">
      <dsp:nvSpPr>
        <dsp:cNvPr id="0" name=""/>
        <dsp:cNvSpPr/>
      </dsp:nvSpPr>
      <dsp:spPr>
        <a:xfrm>
          <a:off x="0" y="2534994"/>
          <a:ext cx="8413750" cy="112319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rtl="0">
            <a:lnSpc>
              <a:spcPct val="90000"/>
            </a:lnSpc>
            <a:spcBef>
              <a:spcPct val="0"/>
            </a:spcBef>
            <a:spcAft>
              <a:spcPct val="35000"/>
            </a:spcAft>
          </a:pPr>
          <a:r>
            <a:rPr lang="en-US" sz="4800" kern="1200" dirty="0" smtClean="0"/>
            <a:t>Prompt box</a:t>
          </a:r>
          <a:endParaRPr lang="en-US" sz="4800" kern="1200" dirty="0"/>
        </a:p>
      </dsp:txBody>
      <dsp:txXfrm>
        <a:off x="54830" y="2589824"/>
        <a:ext cx="8304090" cy="10135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992313" y="533400"/>
            <a:ext cx="3730625" cy="396875"/>
          </a:xfrm>
          <a:prstGeom prst="rect">
            <a:avLst/>
          </a:prstGeom>
          <a:noFill/>
          <a:ln w="9525">
            <a:noFill/>
            <a:miter lim="800000"/>
            <a:headEnd/>
            <a:tailEnd/>
          </a:ln>
          <a:effectLst/>
        </p:spPr>
        <p:txBody>
          <a:bodyPr lIns="92342" tIns="46171" rIns="92342" bIns="46171">
            <a:spAutoFit/>
          </a:bodyPr>
          <a:lstStyle/>
          <a:p>
            <a:pPr defTabSz="915988">
              <a:defRPr/>
            </a:pPr>
            <a:r>
              <a:rPr lang="en-GB" sz="2000" b="1">
                <a:solidFill>
                  <a:schemeClr val="bg2"/>
                </a:solidFill>
              </a:rPr>
              <a:t>Introduction to JavaScript</a:t>
            </a:r>
          </a:p>
        </p:txBody>
      </p:sp>
      <p:sp>
        <p:nvSpPr>
          <p:cNvPr id="3076" name="Rectangle 4"/>
          <p:cNvSpPr>
            <a:spLocks noGrp="1" noChangeArrowheads="1"/>
          </p:cNvSpPr>
          <p:nvPr>
            <p:ph type="sldNum" sz="quarter" idx="3"/>
          </p:nvPr>
        </p:nvSpPr>
        <p:spPr bwMode="auto">
          <a:xfrm>
            <a:off x="3214688" y="9596438"/>
            <a:ext cx="344487" cy="230187"/>
          </a:xfrm>
          <a:prstGeom prst="rect">
            <a:avLst/>
          </a:prstGeom>
          <a:noFill/>
          <a:ln w="9525">
            <a:noFill/>
            <a:miter lim="800000"/>
            <a:headEnd/>
            <a:tailEnd/>
          </a:ln>
          <a:effectLst/>
        </p:spPr>
        <p:txBody>
          <a:bodyPr vert="horz" wrap="square" lIns="19106" tIns="0" rIns="19106" bIns="0" numCol="1" anchor="b" anchorCtr="0" compatLnSpc="1">
            <a:prstTxWarp prst="textNoShape">
              <a:avLst/>
            </a:prstTxWarp>
          </a:bodyPr>
          <a:lstStyle>
            <a:lvl1pPr algn="ctr" defTabSz="915988">
              <a:defRPr sz="1000" smtClean="0"/>
            </a:lvl1pPr>
          </a:lstStyle>
          <a:p>
            <a:pPr>
              <a:defRPr/>
            </a:pPr>
            <a:fld id="{118F410C-DCC9-4758-9DF0-69CA9C1D66E1}" type="slidenum">
              <a:rPr lang="en-GB"/>
              <a:pPr>
                <a:defRPr/>
              </a:pPr>
              <a:t>‹#›</a:t>
            </a:fld>
            <a:endParaRPr lang="en-GB"/>
          </a:p>
        </p:txBody>
      </p:sp>
      <p:sp>
        <p:nvSpPr>
          <p:cNvPr id="3079" name="Rectangle 7"/>
          <p:cNvSpPr>
            <a:spLocks noGrp="1" noChangeArrowheads="1"/>
          </p:cNvSpPr>
          <p:nvPr>
            <p:ph type="dt" sz="quarter" idx="1"/>
          </p:nvPr>
        </p:nvSpPr>
        <p:spPr bwMode="auto">
          <a:xfrm>
            <a:off x="3678238" y="279400"/>
            <a:ext cx="2911475" cy="457200"/>
          </a:xfrm>
          <a:prstGeom prst="rect">
            <a:avLst/>
          </a:prstGeom>
          <a:noFill/>
          <a:ln w="9525">
            <a:noFill/>
            <a:miter lim="800000"/>
            <a:headEnd/>
            <a:tailEnd/>
          </a:ln>
          <a:effectLst/>
        </p:spPr>
        <p:txBody>
          <a:bodyPr vert="horz" wrap="square" lIns="19106" tIns="0" rIns="19106" bIns="0" numCol="1" anchor="t" anchorCtr="0" compatLnSpc="1">
            <a:prstTxWarp prst="textNoShape">
              <a:avLst/>
            </a:prstTxWarp>
          </a:bodyPr>
          <a:lstStyle>
            <a:lvl1pPr algn="r" defTabSz="915988">
              <a:defRPr sz="1600" b="1" i="1" smtClean="0">
                <a:solidFill>
                  <a:schemeClr val="bg2"/>
                </a:solidFill>
              </a:defRPr>
            </a:lvl1pPr>
          </a:lstStyle>
          <a:p>
            <a:pPr>
              <a:defRPr/>
            </a:pPr>
            <a:r>
              <a:rPr lang="en-GB"/>
              <a:t>CSC 1020</a:t>
            </a:r>
          </a:p>
        </p:txBody>
      </p:sp>
      <p:sp>
        <p:nvSpPr>
          <p:cNvPr id="3080" name="Rectangle 8"/>
          <p:cNvSpPr>
            <a:spLocks noGrp="1" noChangeArrowheads="1"/>
          </p:cNvSpPr>
          <p:nvPr>
            <p:ph type="hdr" sz="quarter"/>
          </p:nvPr>
        </p:nvSpPr>
        <p:spPr bwMode="auto">
          <a:xfrm>
            <a:off x="19050" y="0"/>
            <a:ext cx="2911475" cy="457200"/>
          </a:xfrm>
          <a:prstGeom prst="rect">
            <a:avLst/>
          </a:prstGeom>
          <a:noFill/>
          <a:ln w="9525">
            <a:noFill/>
            <a:miter lim="800000"/>
            <a:headEnd/>
            <a:tailEnd/>
          </a:ln>
          <a:effectLst/>
        </p:spPr>
        <p:txBody>
          <a:bodyPr vert="horz" wrap="square" lIns="19106" tIns="0" rIns="19106" bIns="0" numCol="1" anchor="t" anchorCtr="0" compatLnSpc="1">
            <a:prstTxWarp prst="textNoShape">
              <a:avLst/>
            </a:prstTxWarp>
          </a:bodyPr>
          <a:lstStyle>
            <a:lvl1pPr defTabSz="915988">
              <a:defRPr sz="1000" i="1" smtClean="0"/>
            </a:lvl1pPr>
          </a:lstStyle>
          <a:p>
            <a:pPr>
              <a:defRPr/>
            </a:pPr>
            <a:endParaRPr lang="en-GB"/>
          </a:p>
        </p:txBody>
      </p:sp>
    </p:spTree>
    <p:extLst>
      <p:ext uri="{BB962C8B-B14F-4D97-AF65-F5344CB8AC3E}">
        <p14:creationId xmlns:p14="http://schemas.microsoft.com/office/powerpoint/2010/main" val="2126460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1700" y="4713288"/>
            <a:ext cx="4978400" cy="4176712"/>
          </a:xfrm>
          <a:prstGeom prst="rect">
            <a:avLst/>
          </a:prstGeom>
          <a:noFill/>
          <a:ln w="9525">
            <a:noFill/>
            <a:miter lim="800000"/>
            <a:headEnd/>
            <a:tailEnd/>
          </a:ln>
          <a:effectLst/>
        </p:spPr>
        <p:txBody>
          <a:bodyPr vert="horz" wrap="square" lIns="92342" tIns="46171" rIns="92342" bIns="46171" numCol="1" anchor="t" anchorCtr="0" compatLnSpc="1">
            <a:prstTxWarp prst="textNoShape">
              <a:avLst/>
            </a:prstTxWarp>
          </a:bodyPr>
          <a:lstStyle/>
          <a:p>
            <a:pPr lvl="0"/>
            <a:r>
              <a:rPr lang="en-GB" noProof="0" smtClean="0"/>
              <a:t>Normal text style (Times New Roman 10pt)</a:t>
            </a:r>
          </a:p>
          <a:p>
            <a:pPr lvl="1"/>
            <a:r>
              <a:rPr lang="en-GB" noProof="0" smtClean="0"/>
              <a:t>URLs (Courier New 10pt)</a:t>
            </a:r>
          </a:p>
          <a:p>
            <a:pPr lvl="2"/>
            <a:r>
              <a:rPr lang="en-GB" noProof="0" smtClean="0"/>
              <a:t>Bullet - style</a:t>
            </a:r>
          </a:p>
        </p:txBody>
      </p:sp>
      <p:sp>
        <p:nvSpPr>
          <p:cNvPr id="29699" name="Rectangle 3"/>
          <p:cNvSpPr>
            <a:spLocks noGrp="1" noRot="1" noChangeAspect="1" noChangeArrowheads="1" noTextEdit="1"/>
          </p:cNvSpPr>
          <p:nvPr>
            <p:ph type="sldImg" idx="2"/>
          </p:nvPr>
        </p:nvSpPr>
        <p:spPr bwMode="auto">
          <a:xfrm>
            <a:off x="882650" y="866775"/>
            <a:ext cx="5016500" cy="3473450"/>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2276475" y="411163"/>
            <a:ext cx="4006850" cy="457200"/>
          </a:xfrm>
          <a:prstGeom prst="rect">
            <a:avLst/>
          </a:prstGeom>
          <a:noFill/>
          <a:ln w="9525">
            <a:noFill/>
            <a:miter lim="800000"/>
            <a:headEnd/>
            <a:tailEnd/>
          </a:ln>
          <a:effectLst/>
        </p:spPr>
        <p:txBody>
          <a:bodyPr lIns="92342" tIns="46171" rIns="92342" bIns="46171">
            <a:spAutoFit/>
          </a:bodyPr>
          <a:lstStyle/>
          <a:p>
            <a:pPr defTabSz="915988">
              <a:defRPr/>
            </a:pPr>
            <a:r>
              <a:rPr lang="en-GB" sz="2400" b="1"/>
              <a:t>Introduction to JavaScript</a:t>
            </a:r>
          </a:p>
        </p:txBody>
      </p:sp>
      <p:pic>
        <p:nvPicPr>
          <p:cNvPr id="29701" name="Picture 5"/>
          <p:cNvPicPr>
            <a:picLocks noChangeArrowheads="1"/>
          </p:cNvPicPr>
          <p:nvPr/>
        </p:nvPicPr>
        <p:blipFill>
          <a:blip r:embed="rId2"/>
          <a:srcRect/>
          <a:stretch>
            <a:fillRect/>
          </a:stretch>
        </p:blipFill>
        <p:spPr bwMode="auto">
          <a:xfrm>
            <a:off x="782638" y="268288"/>
            <a:ext cx="1406525" cy="468312"/>
          </a:xfrm>
          <a:prstGeom prst="rect">
            <a:avLst/>
          </a:prstGeom>
          <a:noFill/>
          <a:ln w="9525">
            <a:noFill/>
            <a:miter lim="800000"/>
            <a:headEnd/>
            <a:tailEnd/>
          </a:ln>
        </p:spPr>
      </p:pic>
      <p:sp>
        <p:nvSpPr>
          <p:cNvPr id="2054" name="Rectangle 6"/>
          <p:cNvSpPr>
            <a:spLocks noChangeArrowheads="1"/>
          </p:cNvSpPr>
          <p:nvPr/>
        </p:nvSpPr>
        <p:spPr bwMode="auto">
          <a:xfrm>
            <a:off x="3314700" y="9417050"/>
            <a:ext cx="227013" cy="230188"/>
          </a:xfrm>
          <a:prstGeom prst="rect">
            <a:avLst/>
          </a:prstGeom>
          <a:noFill/>
          <a:ln w="9525">
            <a:noFill/>
            <a:miter lim="800000"/>
            <a:headEnd/>
            <a:tailEnd/>
          </a:ln>
          <a:effectLst/>
        </p:spPr>
        <p:txBody>
          <a:bodyPr lIns="19106" tIns="0" rIns="19106" bIns="0" anchor="b"/>
          <a:lstStyle/>
          <a:p>
            <a:pPr algn="ctr" defTabSz="915988">
              <a:defRPr/>
            </a:pPr>
            <a:fld id="{A0045DAC-5625-4E84-9EDE-7D47566940A2}" type="slidenum">
              <a:rPr lang="en-GB" sz="1000"/>
              <a:pPr algn="ctr" defTabSz="915988">
                <a:defRPr/>
              </a:pPr>
              <a:t>‹#›</a:t>
            </a:fld>
            <a:endParaRPr lang="en-GB" sz="1000"/>
          </a:p>
        </p:txBody>
      </p:sp>
      <p:sp>
        <p:nvSpPr>
          <p:cNvPr id="2055" name="Rectangle 7"/>
          <p:cNvSpPr>
            <a:spLocks noChangeArrowheads="1"/>
          </p:cNvSpPr>
          <p:nvPr/>
        </p:nvSpPr>
        <p:spPr bwMode="auto">
          <a:xfrm>
            <a:off x="4221163" y="9417050"/>
            <a:ext cx="2290762" cy="396875"/>
          </a:xfrm>
          <a:prstGeom prst="rect">
            <a:avLst/>
          </a:prstGeom>
          <a:noFill/>
          <a:ln w="9525">
            <a:noFill/>
            <a:miter lim="800000"/>
            <a:headEnd/>
            <a:tailEnd/>
          </a:ln>
          <a:effectLst/>
        </p:spPr>
        <p:txBody>
          <a:bodyPr lIns="92342" tIns="46171" rIns="92342" bIns="46171">
            <a:spAutoFit/>
          </a:bodyPr>
          <a:lstStyle/>
          <a:p>
            <a:pPr defTabSz="915988">
              <a:defRPr/>
            </a:pPr>
            <a:r>
              <a:rPr lang="en-GB" sz="1000"/>
              <a:t>Netskills is a trademark of Netskills, University of Newcastle</a:t>
            </a:r>
          </a:p>
        </p:txBody>
      </p:sp>
      <p:sp>
        <p:nvSpPr>
          <p:cNvPr id="2056" name="Rectangle 8"/>
          <p:cNvSpPr>
            <a:spLocks noChangeArrowheads="1"/>
          </p:cNvSpPr>
          <p:nvPr/>
        </p:nvSpPr>
        <p:spPr bwMode="auto">
          <a:xfrm>
            <a:off x="666750" y="9375775"/>
            <a:ext cx="2181225" cy="396875"/>
          </a:xfrm>
          <a:prstGeom prst="rect">
            <a:avLst/>
          </a:prstGeom>
          <a:noFill/>
          <a:ln w="9525">
            <a:noFill/>
            <a:miter lim="800000"/>
            <a:headEnd/>
            <a:tailEnd/>
          </a:ln>
          <a:effectLst/>
        </p:spPr>
        <p:txBody>
          <a:bodyPr wrap="none" lIns="92342" tIns="46171" rIns="92342" bIns="46171">
            <a:spAutoFit/>
          </a:bodyPr>
          <a:lstStyle/>
          <a:p>
            <a:pPr defTabSz="915988">
              <a:defRPr/>
            </a:pPr>
            <a:r>
              <a:rPr lang="en-GB" sz="1000"/>
              <a:t>©Netskills, Quality Internet Training</a:t>
            </a:r>
          </a:p>
          <a:p>
            <a:pPr defTabSz="915988">
              <a:defRPr/>
            </a:pPr>
            <a:r>
              <a:rPr lang="en-GB" sz="1000"/>
              <a:t>University of Newcastle</a:t>
            </a:r>
          </a:p>
        </p:txBody>
      </p:sp>
      <p:sp>
        <p:nvSpPr>
          <p:cNvPr id="2057" name="Rectangle 9"/>
          <p:cNvSpPr>
            <a:spLocks noGrp="1" noChangeArrowheads="1"/>
          </p:cNvSpPr>
          <p:nvPr>
            <p:ph type="dt" idx="1"/>
          </p:nvPr>
        </p:nvSpPr>
        <p:spPr bwMode="auto">
          <a:xfrm>
            <a:off x="3851275" y="0"/>
            <a:ext cx="2911475" cy="457200"/>
          </a:xfrm>
          <a:prstGeom prst="rect">
            <a:avLst/>
          </a:prstGeom>
          <a:noFill/>
          <a:ln w="9525">
            <a:noFill/>
            <a:miter lim="800000"/>
            <a:headEnd/>
            <a:tailEnd/>
          </a:ln>
          <a:effectLst/>
        </p:spPr>
        <p:txBody>
          <a:bodyPr vert="horz" wrap="square" lIns="19106" tIns="0" rIns="19106" bIns="0" numCol="1" anchor="t" anchorCtr="0" compatLnSpc="1">
            <a:prstTxWarp prst="textNoShape">
              <a:avLst/>
            </a:prstTxWarp>
          </a:bodyPr>
          <a:lstStyle>
            <a:lvl1pPr algn="r" defTabSz="915988">
              <a:defRPr sz="1000" i="1" smtClean="0"/>
            </a:lvl1pPr>
          </a:lstStyle>
          <a:p>
            <a:pPr>
              <a:defRPr/>
            </a:pPr>
            <a:endParaRPr lang="en-GB"/>
          </a:p>
        </p:txBody>
      </p:sp>
      <p:sp>
        <p:nvSpPr>
          <p:cNvPr id="2058" name="Rectangle 10"/>
          <p:cNvSpPr>
            <a:spLocks noGrp="1" noChangeArrowheads="1"/>
          </p:cNvSpPr>
          <p:nvPr>
            <p:ph type="sldNum" sz="quarter" idx="5"/>
          </p:nvPr>
        </p:nvSpPr>
        <p:spPr bwMode="auto">
          <a:xfrm>
            <a:off x="3851275" y="9385300"/>
            <a:ext cx="2911475" cy="533400"/>
          </a:xfrm>
          <a:prstGeom prst="rect">
            <a:avLst/>
          </a:prstGeom>
          <a:noFill/>
          <a:ln w="9525">
            <a:noFill/>
            <a:miter lim="800000"/>
            <a:headEnd/>
            <a:tailEnd/>
          </a:ln>
          <a:effectLst/>
        </p:spPr>
        <p:txBody>
          <a:bodyPr vert="horz" wrap="square" lIns="19106" tIns="0" rIns="19106" bIns="0" numCol="1" anchor="b" anchorCtr="0" compatLnSpc="1">
            <a:prstTxWarp prst="textNoShape">
              <a:avLst/>
            </a:prstTxWarp>
          </a:bodyPr>
          <a:lstStyle>
            <a:lvl1pPr algn="r" defTabSz="915988">
              <a:defRPr sz="1000" i="1" smtClean="0"/>
            </a:lvl1pPr>
          </a:lstStyle>
          <a:p>
            <a:pPr>
              <a:defRPr/>
            </a:pPr>
            <a:endParaRPr lang="en-US"/>
          </a:p>
        </p:txBody>
      </p:sp>
      <p:sp>
        <p:nvSpPr>
          <p:cNvPr id="2059" name="Rectangle 11"/>
          <p:cNvSpPr>
            <a:spLocks noGrp="1" noChangeArrowheads="1"/>
          </p:cNvSpPr>
          <p:nvPr>
            <p:ph type="ftr" sz="quarter" idx="4"/>
          </p:nvPr>
        </p:nvSpPr>
        <p:spPr bwMode="auto">
          <a:xfrm>
            <a:off x="19050" y="9385300"/>
            <a:ext cx="2911475" cy="533400"/>
          </a:xfrm>
          <a:prstGeom prst="rect">
            <a:avLst/>
          </a:prstGeom>
          <a:noFill/>
          <a:ln w="9525">
            <a:noFill/>
            <a:miter lim="800000"/>
            <a:headEnd/>
            <a:tailEnd/>
          </a:ln>
          <a:effectLst/>
        </p:spPr>
        <p:txBody>
          <a:bodyPr vert="horz" wrap="square" lIns="19106" tIns="0" rIns="19106" bIns="0" numCol="1" anchor="b" anchorCtr="0" compatLnSpc="1">
            <a:prstTxWarp prst="textNoShape">
              <a:avLst/>
            </a:prstTxWarp>
          </a:bodyPr>
          <a:lstStyle>
            <a:lvl1pPr defTabSz="915988">
              <a:defRPr sz="1000" i="1" smtClean="0"/>
            </a:lvl1pPr>
          </a:lstStyle>
          <a:p>
            <a:pPr>
              <a:defRPr/>
            </a:pPr>
            <a:endParaRPr lang="en-GB"/>
          </a:p>
        </p:txBody>
      </p:sp>
      <p:sp>
        <p:nvSpPr>
          <p:cNvPr id="2060" name="Rectangle 12"/>
          <p:cNvSpPr>
            <a:spLocks noGrp="1" noChangeArrowheads="1"/>
          </p:cNvSpPr>
          <p:nvPr>
            <p:ph type="hdr" sz="quarter"/>
          </p:nvPr>
        </p:nvSpPr>
        <p:spPr bwMode="auto">
          <a:xfrm>
            <a:off x="19050" y="0"/>
            <a:ext cx="2911475" cy="457200"/>
          </a:xfrm>
          <a:prstGeom prst="rect">
            <a:avLst/>
          </a:prstGeom>
          <a:noFill/>
          <a:ln w="9525">
            <a:noFill/>
            <a:miter lim="800000"/>
            <a:headEnd/>
            <a:tailEnd/>
          </a:ln>
          <a:effectLst/>
        </p:spPr>
        <p:txBody>
          <a:bodyPr vert="horz" wrap="square" lIns="19106" tIns="0" rIns="19106" bIns="0" numCol="1" anchor="t" anchorCtr="0" compatLnSpc="1">
            <a:prstTxWarp prst="textNoShape">
              <a:avLst/>
            </a:prstTxWarp>
          </a:bodyPr>
          <a:lstStyle>
            <a:lvl1pPr defTabSz="915988">
              <a:defRPr sz="1000" i="1" smtClean="0"/>
            </a:lvl1pPr>
          </a:lstStyle>
          <a:p>
            <a:pPr>
              <a:defRPr/>
            </a:pPr>
            <a:endParaRPr lang="en-GB"/>
          </a:p>
        </p:txBody>
      </p:sp>
    </p:spTree>
    <p:extLst>
      <p:ext uri="{BB962C8B-B14F-4D97-AF65-F5344CB8AC3E}">
        <p14:creationId xmlns:p14="http://schemas.microsoft.com/office/powerpoint/2010/main" val="354800520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Times New Roman" pitchFamily="18" charset="0"/>
        <a:ea typeface="+mn-ea"/>
        <a:cs typeface="+mn-cs"/>
      </a:defRPr>
    </a:lvl1pPr>
    <a:lvl2pPr marL="190500" algn="l" rtl="0" eaLnBrk="0" fontAlgn="base" hangingPunct="0">
      <a:spcBef>
        <a:spcPct val="30000"/>
      </a:spcBef>
      <a:spcAft>
        <a:spcPct val="0"/>
      </a:spcAft>
      <a:defRPr sz="1000" kern="1200">
        <a:solidFill>
          <a:schemeClr val="tx1"/>
        </a:solidFill>
        <a:latin typeface="Courier New" pitchFamily="49" charset="0"/>
        <a:ea typeface="+mn-ea"/>
        <a:cs typeface="+mn-cs"/>
      </a:defRPr>
    </a:lvl2pPr>
    <a:lvl3pPr marL="571500" indent="-190500" algn="l" rtl="0" eaLnBrk="0" fontAlgn="base" hangingPunct="0">
      <a:spcBef>
        <a:spcPct val="30000"/>
      </a:spcBef>
      <a:spcAft>
        <a:spcPct val="0"/>
      </a:spcAft>
      <a:buClr>
        <a:srgbClr val="640064"/>
      </a:buClr>
      <a:buSzPct val="75000"/>
      <a:buFont typeface="Wingdings" pitchFamily="2" charset="2"/>
      <a:buChar char="l"/>
      <a:defRPr sz="10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0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Rot="1" noChangeAspect="1" noChangeArrowheads="1" noTextEdit="1"/>
          </p:cNvSpPr>
          <p:nvPr>
            <p:ph type="sldImg"/>
          </p:nvPr>
        </p:nvSpPr>
        <p:spPr>
          <a:ln/>
        </p:spPr>
      </p:sp>
      <p:sp>
        <p:nvSpPr>
          <p:cNvPr id="30723" name="Rectangle 5"/>
          <p:cNvSpPr>
            <a:spLocks noGrp="1" noChangeArrowheads="1"/>
          </p:cNvSpPr>
          <p:nvPr>
            <p:ph type="body" idx="1"/>
          </p:nvPr>
        </p:nvSpPr>
        <p:spPr>
          <a:noFill/>
          <a:ln/>
        </p:spPr>
        <p:txBody>
          <a:bodyPr/>
          <a:lstStyle/>
          <a:p>
            <a:r>
              <a:rPr lang="en-GB" smtClean="0"/>
              <a:t>This talk introduces the JavaScript language.</a:t>
            </a:r>
          </a:p>
          <a:p>
            <a:endParaRPr lang="en-GB" smtClean="0"/>
          </a:p>
          <a:p>
            <a:r>
              <a:rPr lang="en-GB" smtClean="0"/>
              <a:t>© Netskills, University of Newcastle </a:t>
            </a:r>
          </a:p>
          <a:p>
            <a:r>
              <a:rPr lang="en-GB" smtClean="0"/>
              <a:t>Copyright in the whole and every part of this Courseware whether in the form of a written manual,document, software program, service or otherwise belongs to the University of Newcastle upon Tyne ("the Owner") and may not be used, sold, licensed, transferred, copied or reproduced in whole or in part in any manner or form or in or on any media to any person other than in accordance with the terms of the Owner's Licence Agreement or otherwise without the prior written consent of the Owner. </a:t>
            </a:r>
          </a:p>
          <a:p>
            <a:r>
              <a:rPr lang="en-GB" smtClean="0"/>
              <a:t>All use of this material is governed by the Owner's Standard Licence Agreement together with the appropriate Schedule. The following are available: </a:t>
            </a:r>
          </a:p>
          <a:p>
            <a:r>
              <a:rPr lang="en-GB" smtClean="0"/>
              <a:t>A Standard Licence Schedule to cover all use including all for-profit use by any type of organisation and all use by non-educational establishments </a:t>
            </a:r>
          </a:p>
          <a:p>
            <a:r>
              <a:rPr lang="en-GB" smtClean="0"/>
              <a:t>An Educational Licence Schedule for not-for-profit internal use only by a recognised educational establishment </a:t>
            </a:r>
          </a:p>
          <a:p>
            <a:r>
              <a:rPr lang="en-GB" smtClean="0"/>
              <a:t>The Netskills logo and this copyright notice must be included in any copy or adaptation. </a:t>
            </a:r>
          </a:p>
          <a:p>
            <a:r>
              <a:rPr lang="en-GB" smtClean="0"/>
              <a:t>Netskills is a trademark of Netskills, University of Newcastle </a:t>
            </a:r>
          </a:p>
          <a:p>
            <a:endParaRPr lang="en-GB" smtClean="0"/>
          </a:p>
        </p:txBody>
      </p:sp>
    </p:spTree>
    <p:extLst>
      <p:ext uri="{BB962C8B-B14F-4D97-AF65-F5344CB8AC3E}">
        <p14:creationId xmlns:p14="http://schemas.microsoft.com/office/powerpoint/2010/main" val="2775701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Rot="1" noChangeAspect="1" noChangeArrowheads="1" noTextEdit="1"/>
          </p:cNvSpPr>
          <p:nvPr>
            <p:ph type="sldImg"/>
          </p:nvPr>
        </p:nvSpPr>
        <p:spPr>
          <a:ln/>
        </p:spPr>
      </p:sp>
      <p:sp>
        <p:nvSpPr>
          <p:cNvPr id="38915" name="Rectangle 5"/>
          <p:cNvSpPr>
            <a:spLocks noGrp="1" noChangeArrowheads="1"/>
          </p:cNvSpPr>
          <p:nvPr>
            <p:ph type="body" idx="1"/>
          </p:nvPr>
        </p:nvSpPr>
        <p:spPr>
          <a:noFill/>
          <a:ln/>
        </p:spPr>
        <p:txBody>
          <a:bodyPr/>
          <a:lstStyle/>
          <a:p>
            <a:r>
              <a:rPr lang="en-GB" smtClean="0"/>
              <a:t>This example demonstrates that anything included within the quotes in the document.write statement is printed to the screen, and this includes HTML tags. The &lt;h1&gt; tag is delivered to the browser along with the text, and the browser would interpret it as a normal HTML file, displaying the text in the Heading 1 style.</a:t>
            </a:r>
          </a:p>
          <a:p>
            <a:endParaRPr lang="en-GB" smtClean="0"/>
          </a:p>
          <a:p>
            <a:r>
              <a:rPr lang="en-GB" b="1" smtClean="0"/>
              <a:t>IMPORTANT NOTE:</a:t>
            </a:r>
          </a:p>
          <a:p>
            <a:r>
              <a:rPr lang="en-GB" smtClean="0"/>
              <a:t>This example shows a JavaScript statement in the </a:t>
            </a:r>
            <a:r>
              <a:rPr lang="en-GB" smtClean="0">
                <a:latin typeface="Courier New" pitchFamily="49" charset="0"/>
              </a:rPr>
              <a:t>&lt;body&gt;</a:t>
            </a:r>
            <a:r>
              <a:rPr lang="en-GB" smtClean="0"/>
              <a:t> of the web page.</a:t>
            </a:r>
          </a:p>
          <a:p>
            <a:r>
              <a:rPr lang="en-GB" smtClean="0"/>
              <a:t>It is possible to include JavaScript statements in the </a:t>
            </a:r>
            <a:r>
              <a:rPr lang="en-GB" smtClean="0">
                <a:latin typeface="Courier New" pitchFamily="49" charset="0"/>
              </a:rPr>
              <a:t>&lt;head&gt;</a:t>
            </a:r>
            <a:r>
              <a:rPr lang="en-GB" smtClean="0"/>
              <a:t> section of a web page but care must be taken that they do not try to access items that don't exist until the page has loaded (e.g. form elements, links, images). The web browser parses (reads through and executes) any script commands as it displays the page.</a:t>
            </a:r>
          </a:p>
          <a:p>
            <a:r>
              <a:rPr lang="en-GB" smtClean="0"/>
              <a:t>In most cases it is common sense that dictates where a statement should be placed.</a:t>
            </a:r>
          </a:p>
          <a:p>
            <a:r>
              <a:rPr lang="en-GB" smtClean="0"/>
              <a:t>If, in the above example, document.write was placed in the </a:t>
            </a:r>
            <a:r>
              <a:rPr lang="en-GB" smtClean="0">
                <a:latin typeface="Courier New" pitchFamily="49" charset="0"/>
              </a:rPr>
              <a:t>&lt;head&gt;</a:t>
            </a:r>
            <a:r>
              <a:rPr lang="en-GB" smtClean="0"/>
              <a:t> of the page, the text "This is my first JavaScript Page" would appear in the </a:t>
            </a:r>
            <a:r>
              <a:rPr lang="en-GB" smtClean="0">
                <a:latin typeface="Courier New" pitchFamily="49" charset="0"/>
              </a:rPr>
              <a:t>&lt;head&gt; </a:t>
            </a:r>
            <a:r>
              <a:rPr lang="en-GB" smtClean="0"/>
              <a:t>of the finished page – this would be  incorrect – although modern browsers will let you get away with it!</a:t>
            </a:r>
          </a:p>
          <a:p>
            <a:r>
              <a:rPr lang="en-GB" smtClean="0"/>
              <a:t>In some circumstances you may wish to use document.write in the </a:t>
            </a:r>
            <a:r>
              <a:rPr lang="en-GB" smtClean="0">
                <a:latin typeface="Courier New" pitchFamily="49" charset="0"/>
              </a:rPr>
              <a:t>&lt;head&gt;</a:t>
            </a:r>
            <a:r>
              <a:rPr lang="en-GB" smtClean="0"/>
              <a:t> - for example to dynamically generate </a:t>
            </a:r>
            <a:r>
              <a:rPr lang="en-GB" smtClean="0">
                <a:latin typeface="Courier New" pitchFamily="49" charset="0"/>
              </a:rPr>
              <a:t>&lt;meta&gt;</a:t>
            </a:r>
            <a:r>
              <a:rPr lang="en-GB" smtClean="0"/>
              <a:t> or </a:t>
            </a:r>
            <a:r>
              <a:rPr lang="en-GB" smtClean="0">
                <a:latin typeface="Courier New" pitchFamily="49" charset="0"/>
              </a:rPr>
              <a:t>&lt;title&gt;</a:t>
            </a:r>
            <a:r>
              <a:rPr lang="en-GB" smtClean="0"/>
              <a:t> tags. Such uses are not considered here. </a:t>
            </a:r>
          </a:p>
          <a:p>
            <a:r>
              <a:rPr lang="en-GB" smtClean="0"/>
              <a:t>JavaScript functions are typically defined in the </a:t>
            </a:r>
            <a:r>
              <a:rPr lang="en-GB" smtClean="0">
                <a:latin typeface="Courier New" pitchFamily="49" charset="0"/>
              </a:rPr>
              <a:t>&lt;head&gt; </a:t>
            </a:r>
            <a:r>
              <a:rPr lang="en-GB" smtClean="0"/>
              <a:t>section of a web page as they do not normally execute until they have been triggered elsewhere. The use of functions in JavaScript is covered in the Netskills Training Module: "Further JavaScript (Enhancing JavaScript with Functions and Events)"</a:t>
            </a:r>
          </a:p>
          <a:p>
            <a:endParaRPr lang="en-GB" smtClean="0"/>
          </a:p>
          <a:p>
            <a:endParaRPr lang="en-GB" smtClean="0"/>
          </a:p>
        </p:txBody>
      </p:sp>
    </p:spTree>
    <p:extLst>
      <p:ext uri="{BB962C8B-B14F-4D97-AF65-F5344CB8AC3E}">
        <p14:creationId xmlns:p14="http://schemas.microsoft.com/office/powerpoint/2010/main" val="2507897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Rot="1" noChangeAspect="1" noChangeArrowheads="1" noTextEdit="1"/>
          </p:cNvSpPr>
          <p:nvPr>
            <p:ph type="sldImg"/>
          </p:nvPr>
        </p:nvSpPr>
        <p:spPr>
          <a:ln/>
        </p:spPr>
      </p:sp>
      <p:sp>
        <p:nvSpPr>
          <p:cNvPr id="39939" name="Rectangle 5"/>
          <p:cNvSpPr>
            <a:spLocks noGrp="1" noChangeArrowheads="1"/>
          </p:cNvSpPr>
          <p:nvPr>
            <p:ph type="body" idx="1"/>
          </p:nvPr>
        </p:nvSpPr>
        <p:spPr>
          <a:noFill/>
          <a:ln/>
        </p:spPr>
        <p:txBody>
          <a:bodyPr/>
          <a:lstStyle/>
          <a:p>
            <a:r>
              <a:rPr lang="en-GB" smtClean="0"/>
              <a:t>Compare this example with the previous one.  This time the JavaScript is written inside the HTML tags and there are no </a:t>
            </a:r>
            <a:r>
              <a:rPr lang="en-GB" smtClean="0">
                <a:latin typeface="Courier New" pitchFamily="49" charset="0"/>
              </a:rPr>
              <a:t>&lt;script&gt;</a:t>
            </a:r>
            <a:r>
              <a:rPr lang="en-GB" smtClean="0"/>
              <a:t> tags.</a:t>
            </a:r>
          </a:p>
          <a:p>
            <a:r>
              <a:rPr lang="en-GB" smtClean="0"/>
              <a:t>In this case if the browser is JavaScript-enabled it will process the commands when it needs to. If the browser doesn't understand JavaScript it will ignore the extra code (it should see it as an HTML attribute that it cannot process and therefore ignores, although very old browsers my throw an error)</a:t>
            </a:r>
          </a:p>
          <a:p>
            <a:r>
              <a:rPr lang="en-GB" smtClean="0"/>
              <a:t>This example demonstrates an HTML hyperlink, but notice the JavaScript enclosed within the</a:t>
            </a:r>
            <a:r>
              <a:rPr lang="en-GB" smtClean="0">
                <a:latin typeface="Courier New" pitchFamily="49" charset="0"/>
              </a:rPr>
              <a:t> &lt;a href..</a:t>
            </a:r>
            <a:r>
              <a:rPr lang="en-GB" smtClean="0"/>
              <a:t> tag of the second link.</a:t>
            </a:r>
          </a:p>
          <a:p>
            <a:r>
              <a:rPr lang="en-GB" smtClean="0">
                <a:latin typeface="Courier New" pitchFamily="49" charset="0"/>
              </a:rPr>
              <a:t>onMouseOver</a:t>
            </a:r>
            <a:r>
              <a:rPr lang="en-GB" smtClean="0"/>
              <a:t> is referring to an event.  That is, this JavaScript will happen in response to something that the user does e.g click a button, or in this case, when they move the mouse over the link (this will not happen if you move your mouse over the first link!).</a:t>
            </a:r>
          </a:p>
          <a:p>
            <a:r>
              <a:rPr lang="en-GB" smtClean="0">
                <a:latin typeface="Courier New" pitchFamily="49" charset="0"/>
              </a:rPr>
              <a:t>window.alert</a:t>
            </a:r>
            <a:r>
              <a:rPr lang="en-GB" smtClean="0"/>
              <a:t> will display what is called an alert box on the screen containing the text specified, in this case, "hello".</a:t>
            </a:r>
          </a:p>
          <a:p>
            <a:r>
              <a:rPr lang="en-GB" smtClean="0"/>
              <a:t>The first link will behave normally.</a:t>
            </a:r>
          </a:p>
          <a:p>
            <a:r>
              <a:rPr lang="en-GB" smtClean="0"/>
              <a:t>(See separate Netskills Training Module for more details on Functions and Events in JavaScript.)</a:t>
            </a:r>
          </a:p>
        </p:txBody>
      </p:sp>
    </p:spTree>
    <p:extLst>
      <p:ext uri="{BB962C8B-B14F-4D97-AF65-F5344CB8AC3E}">
        <p14:creationId xmlns:p14="http://schemas.microsoft.com/office/powerpoint/2010/main" val="997834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Rot="1" noChangeAspect="1" noChangeArrowheads="1" noTextEdit="1"/>
          </p:cNvSpPr>
          <p:nvPr>
            <p:ph type="sldImg"/>
          </p:nvPr>
        </p:nvSpPr>
        <p:spPr>
          <a:ln/>
        </p:spPr>
      </p:sp>
      <p:sp>
        <p:nvSpPr>
          <p:cNvPr id="40963" name="Rectangle 5"/>
          <p:cNvSpPr>
            <a:spLocks noGrp="1" noChangeArrowheads="1"/>
          </p:cNvSpPr>
          <p:nvPr>
            <p:ph type="body" idx="1"/>
          </p:nvPr>
        </p:nvSpPr>
        <p:spPr>
          <a:noFill/>
          <a:ln/>
        </p:spPr>
        <p:txBody>
          <a:bodyPr/>
          <a:lstStyle/>
          <a:p>
            <a:r>
              <a:rPr lang="en-GB" smtClean="0"/>
              <a:t>This example shows two separate statements. The first is some pure JavaScript so must be contained within </a:t>
            </a:r>
            <a:r>
              <a:rPr lang="en-GB" smtClean="0">
                <a:latin typeface="Courier New" pitchFamily="49" charset="0"/>
              </a:rPr>
              <a:t>&lt;script&gt;</a:t>
            </a:r>
            <a:r>
              <a:rPr lang="en-GB" smtClean="0"/>
              <a:t> tags. It displays a pop up box with the message "Enter your name" and a space to type in text. This occurs immediately when the page loads.</a:t>
            </a:r>
          </a:p>
          <a:p>
            <a:r>
              <a:rPr lang="en-GB" smtClean="0"/>
              <a:t>The second statement is within an HTML form. The </a:t>
            </a:r>
            <a:r>
              <a:rPr lang="en-GB" smtClean="0">
                <a:latin typeface="Courier New" pitchFamily="49" charset="0"/>
              </a:rPr>
              <a:t>&lt;input&gt;</a:t>
            </a:r>
            <a:r>
              <a:rPr lang="en-GB" smtClean="0"/>
              <a:t> tag includes some JavaScript within it. The tag creates a form element (a button) and associates with it some JavaScript. The JavaScript responds to the mouse click event (onClick) on the button by producing a pop up alert box with the text 'Hello' in. This </a:t>
            </a:r>
            <a:r>
              <a:rPr lang="en-GB" b="1" smtClean="0"/>
              <a:t>only</a:t>
            </a:r>
            <a:r>
              <a:rPr lang="en-GB" smtClean="0"/>
              <a:t> occurs when the user triggers the event by clicking on the button.</a:t>
            </a:r>
          </a:p>
          <a:p>
            <a:r>
              <a:rPr lang="en-GB" smtClean="0"/>
              <a:t>JavaScript makes use of both single and double quotes. They are used in this example to have a text string 'Hello' contained within another string which defines the code to be carried out in response to the onClick event.  It is important that the quotes should match - if they don't, your JavaScript will not work!  </a:t>
            </a:r>
          </a:p>
          <a:p>
            <a:r>
              <a:rPr lang="en-GB" smtClean="0"/>
              <a:t>	</a:t>
            </a:r>
          </a:p>
        </p:txBody>
      </p:sp>
    </p:spTree>
    <p:extLst>
      <p:ext uri="{BB962C8B-B14F-4D97-AF65-F5344CB8AC3E}">
        <p14:creationId xmlns:p14="http://schemas.microsoft.com/office/powerpoint/2010/main" val="310896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Rot="1" noChangeAspect="1" noChangeArrowheads="1" noTextEdit="1"/>
          </p:cNvSpPr>
          <p:nvPr>
            <p:ph type="sldImg"/>
          </p:nvPr>
        </p:nvSpPr>
        <p:spPr>
          <a:ln/>
        </p:spPr>
      </p:sp>
      <p:sp>
        <p:nvSpPr>
          <p:cNvPr id="41987" name="Rectangle 5"/>
          <p:cNvSpPr>
            <a:spLocks noGrp="1" noChangeArrowheads="1"/>
          </p:cNvSpPr>
          <p:nvPr>
            <p:ph type="body" idx="1"/>
          </p:nvPr>
        </p:nvSpPr>
        <p:spPr>
          <a:noFill/>
          <a:ln/>
        </p:spPr>
        <p:txBody>
          <a:bodyPr/>
          <a:lstStyle/>
          <a:p>
            <a:r>
              <a:rPr lang="en-GB" smtClean="0"/>
              <a:t>JavaScript is very useful for processing and manipulating user input and form elements.</a:t>
            </a:r>
          </a:p>
          <a:p>
            <a:r>
              <a:rPr lang="en-GB" smtClean="0"/>
              <a:t>A common way of obtaining input is via the HTML </a:t>
            </a:r>
            <a:r>
              <a:rPr lang="en-GB" smtClean="0">
                <a:latin typeface="Courier New" pitchFamily="49" charset="0"/>
              </a:rPr>
              <a:t>&lt;form&gt; </a:t>
            </a:r>
            <a:r>
              <a:rPr lang="en-GB" smtClean="0"/>
              <a:t>elements which can provide text entry boxes, selection boxes, menus and buttons. Form elements can be named and hence uniquely identified within the JavaScript object model.</a:t>
            </a:r>
          </a:p>
          <a:p>
            <a:endParaRPr lang="en-GB" smtClean="0"/>
          </a:p>
        </p:txBody>
      </p:sp>
    </p:spTree>
    <p:extLst>
      <p:ext uri="{BB962C8B-B14F-4D97-AF65-F5344CB8AC3E}">
        <p14:creationId xmlns:p14="http://schemas.microsoft.com/office/powerpoint/2010/main" val="1929584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Rot="1" noChangeAspect="1" noChangeArrowheads="1" noTextEdit="1"/>
          </p:cNvSpPr>
          <p:nvPr>
            <p:ph type="sldImg"/>
          </p:nvPr>
        </p:nvSpPr>
        <p:spPr>
          <a:ln/>
        </p:spPr>
      </p:sp>
      <p:sp>
        <p:nvSpPr>
          <p:cNvPr id="43011" name="Rectangle 5"/>
          <p:cNvSpPr>
            <a:spLocks noGrp="1" noChangeArrowheads="1"/>
          </p:cNvSpPr>
          <p:nvPr>
            <p:ph type="body" idx="1"/>
          </p:nvPr>
        </p:nvSpPr>
        <p:spPr>
          <a:noFill/>
          <a:ln/>
        </p:spPr>
        <p:txBody>
          <a:bodyPr/>
          <a:lstStyle/>
          <a:p>
            <a:r>
              <a:rPr lang="en-GB" smtClean="0"/>
              <a:t>This example shows a simple form. Notice the </a:t>
            </a:r>
            <a:r>
              <a:rPr lang="en-GB" b="1" smtClean="0">
                <a:latin typeface="Courier New" pitchFamily="49" charset="0"/>
              </a:rPr>
              <a:t>name</a:t>
            </a:r>
            <a:r>
              <a:rPr lang="en-GB" smtClean="0">
                <a:latin typeface="Courier New" pitchFamily="49" charset="0"/>
              </a:rPr>
              <a:t> </a:t>
            </a:r>
            <a:r>
              <a:rPr lang="en-GB" smtClean="0"/>
              <a:t>attribute is used at all points - to name the form, and to name each element within the form.</a:t>
            </a:r>
          </a:p>
          <a:p>
            <a:r>
              <a:rPr lang="en-GB" smtClean="0"/>
              <a:t>How JavaScript uses the </a:t>
            </a:r>
            <a:r>
              <a:rPr lang="en-GB" b="1" smtClean="0">
                <a:latin typeface="Courier New" pitchFamily="49" charset="0"/>
              </a:rPr>
              <a:t>name</a:t>
            </a:r>
            <a:r>
              <a:rPr lang="en-GB" smtClean="0">
                <a:latin typeface="Courier New" pitchFamily="49" charset="0"/>
              </a:rPr>
              <a:t> </a:t>
            </a:r>
            <a:r>
              <a:rPr lang="en-GB" smtClean="0"/>
              <a:t>attribute is described next.</a:t>
            </a:r>
          </a:p>
          <a:p>
            <a:endParaRPr lang="en-GB" smtClean="0"/>
          </a:p>
        </p:txBody>
      </p:sp>
    </p:spTree>
    <p:extLst>
      <p:ext uri="{BB962C8B-B14F-4D97-AF65-F5344CB8AC3E}">
        <p14:creationId xmlns:p14="http://schemas.microsoft.com/office/powerpoint/2010/main" val="2223281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Rot="1" noChangeAspect="1" noChangeArrowheads="1" noTextEdit="1"/>
          </p:cNvSpPr>
          <p:nvPr>
            <p:ph type="sldImg"/>
          </p:nvPr>
        </p:nvSpPr>
        <p:spPr>
          <a:ln/>
        </p:spPr>
      </p:sp>
      <p:sp>
        <p:nvSpPr>
          <p:cNvPr id="44035" name="Rectangle 5"/>
          <p:cNvSpPr>
            <a:spLocks noGrp="1" noChangeArrowheads="1"/>
          </p:cNvSpPr>
          <p:nvPr>
            <p:ph type="body" idx="1"/>
          </p:nvPr>
        </p:nvSpPr>
        <p:spPr>
          <a:noFill/>
          <a:ln/>
        </p:spPr>
        <p:txBody>
          <a:bodyPr/>
          <a:lstStyle/>
          <a:p>
            <a:r>
              <a:rPr lang="en-GB" smtClean="0"/>
              <a:t>To refer to the value that a user has typed in a text box, you use the following naming system:</a:t>
            </a:r>
          </a:p>
          <a:p>
            <a:pPr lvl="1"/>
            <a:r>
              <a:rPr lang="en-GB" smtClean="0"/>
              <a:t>document.formname.elementname.value  </a:t>
            </a:r>
          </a:p>
          <a:p>
            <a:r>
              <a:rPr lang="en-GB" smtClean="0"/>
              <a:t>This is a naming convention derived from the JavaScript object model:</a:t>
            </a:r>
          </a:p>
          <a:p>
            <a:pPr lvl="1"/>
            <a:r>
              <a:rPr lang="en-GB" smtClean="0"/>
              <a:t>document refers to the page displayed in the browser.</a:t>
            </a:r>
          </a:p>
          <a:p>
            <a:pPr lvl="1"/>
            <a:r>
              <a:rPr lang="en-GB" smtClean="0"/>
              <a:t>formname is supplied by the page author as the </a:t>
            </a:r>
            <a:r>
              <a:rPr lang="en-GB" b="1" smtClean="0"/>
              <a:t>name</a:t>
            </a:r>
            <a:r>
              <a:rPr lang="en-GB" smtClean="0"/>
              <a:t> attribute of the &lt;form&gt; tag - in the example it is addressform and refers to the whole form.</a:t>
            </a:r>
          </a:p>
          <a:p>
            <a:pPr lvl="1"/>
            <a:r>
              <a:rPr lang="en-GB" smtClean="0"/>
              <a:t>elementname is supplied by the page author using the </a:t>
            </a:r>
            <a:r>
              <a:rPr lang="en-GB" b="1" smtClean="0"/>
              <a:t>name</a:t>
            </a:r>
            <a:r>
              <a:rPr lang="en-GB" smtClean="0"/>
              <a:t> attribute of the &lt;input&gt; tag.</a:t>
            </a:r>
          </a:p>
          <a:p>
            <a:pPr lvl="1"/>
            <a:r>
              <a:rPr lang="en-GB" smtClean="0"/>
              <a:t>value is a predefined term which refers to the text typed in by the user. </a:t>
            </a:r>
          </a:p>
          <a:p>
            <a:endParaRPr lang="en-GB" smtClean="0"/>
          </a:p>
        </p:txBody>
      </p:sp>
    </p:spTree>
    <p:extLst>
      <p:ext uri="{BB962C8B-B14F-4D97-AF65-F5344CB8AC3E}">
        <p14:creationId xmlns:p14="http://schemas.microsoft.com/office/powerpoint/2010/main" val="1365707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Rot="1" noChangeAspect="1" noChangeArrowheads="1" noTextEdit="1"/>
          </p:cNvSpPr>
          <p:nvPr>
            <p:ph type="sldImg"/>
          </p:nvPr>
        </p:nvSpPr>
        <p:spPr>
          <a:ln/>
        </p:spPr>
      </p:sp>
      <p:sp>
        <p:nvSpPr>
          <p:cNvPr id="45059" name="Rectangle 5"/>
          <p:cNvSpPr>
            <a:spLocks noGrp="1" noChangeArrowheads="1"/>
          </p:cNvSpPr>
          <p:nvPr>
            <p:ph type="body" idx="1"/>
          </p:nvPr>
        </p:nvSpPr>
        <p:spPr>
          <a:noFill/>
          <a:ln/>
        </p:spPr>
        <p:txBody>
          <a:bodyPr/>
          <a:lstStyle/>
          <a:p>
            <a:r>
              <a:rPr lang="en-GB" smtClean="0"/>
              <a:t>This simple code creates a form called alertform.</a:t>
            </a:r>
          </a:p>
          <a:p>
            <a:r>
              <a:rPr lang="en-GB" smtClean="0"/>
              <a:t>The JavaScript is activated when 'Go' button is pressed (an onClick event - see separate Netskills Training Module for more details on Functions and Events in JavaScript). The current value of the element yourname would be displayed in a an alert box.</a:t>
            </a:r>
          </a:p>
          <a:p>
            <a:endParaRPr lang="en-GB" smtClean="0"/>
          </a:p>
        </p:txBody>
      </p:sp>
    </p:spTree>
    <p:extLst>
      <p:ext uri="{BB962C8B-B14F-4D97-AF65-F5344CB8AC3E}">
        <p14:creationId xmlns:p14="http://schemas.microsoft.com/office/powerpoint/2010/main" val="3942495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73611-5FA5-45F8-922E-3B5079389B02}" type="slidenum">
              <a:rPr lang="en-US"/>
              <a:pPr/>
              <a:t>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5296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1FAD1-11F4-41BB-A1FF-74ACDED5FE11}" type="slidenum">
              <a:rPr lang="en-US"/>
              <a:pPr/>
              <a:t>3</a:t>
            </a:fld>
            <a:endParaRPr lang="en-US"/>
          </a:p>
        </p:txBody>
      </p:sp>
      <p:sp>
        <p:nvSpPr>
          <p:cNvPr id="114690" name="Rectangle 2"/>
          <p:cNvSpPr>
            <a:spLocks noGrp="1" noRot="1" noChangeAspect="1" noChangeArrowheads="1"/>
          </p:cNvSpPr>
          <p:nvPr>
            <p:ph type="sldImg"/>
          </p:nvPr>
        </p:nvSpPr>
        <p:spPr bwMode="auto">
          <a:xfrm>
            <a:off x="704850" y="744538"/>
            <a:ext cx="5372100" cy="3719512"/>
          </a:xfrm>
          <a:prstGeom prst="rect">
            <a:avLst/>
          </a:prstGeom>
          <a:solidFill>
            <a:srgbClr val="FFFFFF"/>
          </a:solidFill>
          <a:ln>
            <a:solidFill>
              <a:srgbClr val="000000"/>
            </a:solidFill>
            <a:miter lim="800000"/>
            <a:headEnd/>
            <a:tailEnd/>
          </a:ln>
        </p:spPr>
      </p:sp>
      <p:sp>
        <p:nvSpPr>
          <p:cNvPr id="114691" name="Rectangle 3"/>
          <p:cNvSpPr>
            <a:spLocks noGrp="1" noChangeArrowheads="1"/>
          </p:cNvSpPr>
          <p:nvPr>
            <p:ph type="body" idx="1"/>
          </p:nvPr>
        </p:nvSpPr>
        <p:spPr bwMode="auto">
          <a:xfrm>
            <a:off x="903817" y="4711779"/>
            <a:ext cx="4974166" cy="4462622"/>
          </a:xfrm>
          <a:prstGeom prst="rect">
            <a:avLst/>
          </a:prstGeom>
          <a:solidFill>
            <a:srgbClr val="FFFFFF"/>
          </a:solidFill>
          <a:ln>
            <a:solidFill>
              <a:srgbClr val="000000"/>
            </a:solidFill>
            <a:miter lim="800000"/>
            <a:headEnd/>
            <a:tailEnd/>
          </a:ln>
        </p:spPr>
        <p:txBody>
          <a:bodyPr/>
          <a:lstStyle/>
          <a:p>
            <a:r>
              <a:rPr lang="en-US"/>
              <a:t>lkjlkjjkljkl</a:t>
            </a:r>
          </a:p>
        </p:txBody>
      </p:sp>
    </p:spTree>
    <p:extLst>
      <p:ext uri="{BB962C8B-B14F-4D97-AF65-F5344CB8AC3E}">
        <p14:creationId xmlns:p14="http://schemas.microsoft.com/office/powerpoint/2010/main" val="264451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Rot="1" noChangeAspect="1" noChangeArrowheads="1" noTextEdit="1"/>
          </p:cNvSpPr>
          <p:nvPr>
            <p:ph type="sldImg"/>
          </p:nvPr>
        </p:nvSpPr>
        <p:spPr>
          <a:ln/>
        </p:spPr>
      </p:sp>
      <p:sp>
        <p:nvSpPr>
          <p:cNvPr id="32771" name="Rectangle 5"/>
          <p:cNvSpPr>
            <a:spLocks noGrp="1" noChangeArrowheads="1"/>
          </p:cNvSpPr>
          <p:nvPr>
            <p:ph type="body" idx="1"/>
          </p:nvPr>
        </p:nvSpPr>
        <p:spPr>
          <a:noFill/>
          <a:ln/>
        </p:spPr>
        <p:txBody>
          <a:bodyPr/>
          <a:lstStyle/>
          <a:p>
            <a:r>
              <a:rPr lang="en-GB" smtClean="0"/>
              <a:t>When the web was conceived, browsers were limited to text and image -  later tables and frames. The extent to which they provided interactivity with the user was very limited. JavaScript was developed by Netscape as a simple programming language (often referred to as a scripting language). It is easy to learn and small sections of JavaScript can be added to a web page rather than needing to develop complicated programs. It was specially designed for web page interaction and manipulating the web browser and page elements. It is often used to respond to user actions such as mouse clicks.</a:t>
            </a:r>
          </a:p>
          <a:p>
            <a:r>
              <a:rPr lang="en-GB" smtClean="0"/>
              <a:t>Although developed by Netscape, and other variants exist, such as Jscript from Microsoft, a standard has been developed by the European Computer Manufacturers Association. It is known as ECMAScript, using the standard ECMA262, which can be found fully documented at the address on the slide.</a:t>
            </a:r>
          </a:p>
          <a:p>
            <a:endParaRPr lang="en-GB" smtClean="0"/>
          </a:p>
        </p:txBody>
      </p:sp>
    </p:spTree>
    <p:extLst>
      <p:ext uri="{BB962C8B-B14F-4D97-AF65-F5344CB8AC3E}">
        <p14:creationId xmlns:p14="http://schemas.microsoft.com/office/powerpoint/2010/main" val="186940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Rot="1" noChangeAspect="1" noChangeArrowheads="1" noTextEdit="1"/>
          </p:cNvSpPr>
          <p:nvPr>
            <p:ph type="sldImg"/>
          </p:nvPr>
        </p:nvSpPr>
        <p:spPr>
          <a:ln/>
        </p:spPr>
      </p:sp>
      <p:sp>
        <p:nvSpPr>
          <p:cNvPr id="33795" name="Rectangle 5"/>
          <p:cNvSpPr>
            <a:spLocks noGrp="1" noChangeArrowheads="1"/>
          </p:cNvSpPr>
          <p:nvPr>
            <p:ph type="body" idx="1"/>
          </p:nvPr>
        </p:nvSpPr>
        <p:spPr>
          <a:noFill/>
          <a:ln/>
        </p:spPr>
        <p:txBody>
          <a:bodyPr/>
          <a:lstStyle/>
          <a:p>
            <a:r>
              <a:rPr lang="en-GB" smtClean="0"/>
              <a:t>Examples should be shown which demonstrate different uses of JavaScript.  For example, try the calculator example at the address shown.</a:t>
            </a:r>
          </a:p>
          <a:p>
            <a:r>
              <a:rPr lang="en-GB" smtClean="0"/>
              <a:t>JavaScript can provide interactivity and/or enhance pages in several ways. It is particularly good at manipulating browser elements and images to improve page presentation and navigation.</a:t>
            </a:r>
          </a:p>
          <a:p>
            <a:r>
              <a:rPr lang="en-GB" smtClean="0"/>
              <a:t>As a programming language it can handle quite complex calculations and control the behaviour of embedded content including images.</a:t>
            </a:r>
          </a:p>
          <a:p>
            <a:r>
              <a:rPr lang="en-GB" smtClean="0"/>
              <a:t>A useful function is input validation - checking form responses BEFORE the form is sent for processing to a server. In this way it can be quicker and more user friendly, providing immediate feedback to the user.</a:t>
            </a:r>
          </a:p>
          <a:p>
            <a:r>
              <a:rPr lang="en-GB" smtClean="0"/>
              <a:t>JavaScript can be combined with other technologies such as Java  applets or plug-ins, but this is beyond the scope of this presentation.</a:t>
            </a:r>
          </a:p>
          <a:p>
            <a:endParaRPr lang="en-GB" smtClean="0"/>
          </a:p>
        </p:txBody>
      </p:sp>
    </p:spTree>
    <p:extLst>
      <p:ext uri="{BB962C8B-B14F-4D97-AF65-F5344CB8AC3E}">
        <p14:creationId xmlns:p14="http://schemas.microsoft.com/office/powerpoint/2010/main" val="157351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Rot="1" noChangeAspect="1" noChangeArrowheads="1" noTextEdit="1"/>
          </p:cNvSpPr>
          <p:nvPr>
            <p:ph type="sldImg"/>
          </p:nvPr>
        </p:nvSpPr>
        <p:spPr>
          <a:ln/>
        </p:spPr>
      </p:sp>
      <p:sp>
        <p:nvSpPr>
          <p:cNvPr id="34819" name="Rectangle 5"/>
          <p:cNvSpPr>
            <a:spLocks noGrp="1" noChangeArrowheads="1"/>
          </p:cNvSpPr>
          <p:nvPr>
            <p:ph type="body" idx="1"/>
          </p:nvPr>
        </p:nvSpPr>
        <p:spPr>
          <a:noFill/>
          <a:ln/>
        </p:spPr>
        <p:txBody>
          <a:bodyPr/>
          <a:lstStyle/>
          <a:p>
            <a:r>
              <a:rPr lang="en-GB" smtClean="0"/>
              <a:t>JavaScript is embedded/included within HTML.  You can often see JavaScript in the source of a web page or it is provided for information on the page as with the calculator example.</a:t>
            </a:r>
          </a:p>
          <a:p>
            <a:r>
              <a:rPr lang="en-GB" smtClean="0"/>
              <a:t>JavaScript is mainly used as a client-side language - it downloads with the web page. Once the page has downloaded and is on the users' machine, it is actually the web browser which then interprets the JavaScript instructions. JavaScript pages run quickly, you are not relying on an internet connection to a web server. Short pieces of JavaScript can be combined with HTML without the need to develop a fully blown program.</a:t>
            </a:r>
          </a:p>
          <a:p>
            <a:r>
              <a:rPr lang="en-GB" smtClean="0"/>
              <a:t>There are two types of computer language, compiled and interpreted.  To write or edit a compiled language requires a special piece of software called a compiler.  JavaScript belongs to the other category, called interpreted.  In the case of JavaScript, this interpretation is done by the browser software at run-time.  Because JavaScript is interpreted, this means that no special tools are required to write or edit JavaScript, just a normal text editor. JavaScript web pages can be platform independent i.e. they will run on different browsers and computers (as long as the browser is JavaScript enabled). If you see a JavaScript web page that you like, you may be able to take that JavaScript and use it for your own purposes. (Remember to acknowledge the original author!)</a:t>
            </a:r>
          </a:p>
          <a:p>
            <a:endParaRPr lang="en-GB" smtClean="0"/>
          </a:p>
        </p:txBody>
      </p:sp>
    </p:spTree>
    <p:extLst>
      <p:ext uri="{BB962C8B-B14F-4D97-AF65-F5344CB8AC3E}">
        <p14:creationId xmlns:p14="http://schemas.microsoft.com/office/powerpoint/2010/main" val="1680061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Rot="1" noChangeAspect="1" noChangeArrowheads="1" noTextEdit="1"/>
          </p:cNvSpPr>
          <p:nvPr>
            <p:ph type="sldImg"/>
          </p:nvPr>
        </p:nvSpPr>
        <p:spPr>
          <a:ln/>
        </p:spPr>
      </p:sp>
      <p:sp>
        <p:nvSpPr>
          <p:cNvPr id="35843" name="Rectangle 5"/>
          <p:cNvSpPr>
            <a:spLocks noGrp="1" noChangeArrowheads="1"/>
          </p:cNvSpPr>
          <p:nvPr>
            <p:ph type="body" idx="1"/>
          </p:nvPr>
        </p:nvSpPr>
        <p:spPr>
          <a:noFill/>
          <a:ln/>
        </p:spPr>
        <p:txBody>
          <a:bodyPr/>
          <a:lstStyle/>
          <a:p>
            <a:r>
              <a:rPr lang="en-GB" smtClean="0"/>
              <a:t>Java is often confused with JavaScript. JavaScript was originally called LiveScript, but due to the popularity of Java at the time, it was renamed JavaScript . Java is different from JavaScript in a number of significant areas:</a:t>
            </a:r>
          </a:p>
          <a:p>
            <a:r>
              <a:rPr lang="en-GB" smtClean="0"/>
              <a:t>Java is a full programming language which can do just about anything - JavaScript isn't and can only do relatively simple things.</a:t>
            </a:r>
          </a:p>
          <a:p>
            <a:r>
              <a:rPr lang="en-GB" smtClean="0"/>
              <a:t>Java is much harder to learn and takes much longer to master.</a:t>
            </a:r>
          </a:p>
          <a:p>
            <a:r>
              <a:rPr lang="en-GB" smtClean="0"/>
              <a:t>Java is compiled.  The language is not 'embedded' or written in the page - it is self-contained as a separate file.</a:t>
            </a:r>
          </a:p>
          <a:p>
            <a:r>
              <a:rPr lang="en-GB" smtClean="0"/>
              <a:t>Java can be used/written totally independently from the web - JavaScript works with web browsers only.</a:t>
            </a:r>
          </a:p>
          <a:p>
            <a:r>
              <a:rPr lang="en-GB" smtClean="0"/>
              <a:t>They are sometimes used together - JavaScript can be used to 'control' or configure Java 'applets'.</a:t>
            </a:r>
          </a:p>
          <a:p>
            <a:r>
              <a:rPr lang="en-GB" smtClean="0"/>
              <a:t>This talk does not cover Java in any more detail. </a:t>
            </a:r>
          </a:p>
          <a:p>
            <a:r>
              <a:rPr lang="en-GB" smtClean="0"/>
              <a:t>A separate Netskills Training Module investigates the use of Java applets.</a:t>
            </a:r>
          </a:p>
          <a:p>
            <a:endParaRPr lang="en-GB" smtClean="0"/>
          </a:p>
          <a:p>
            <a:endParaRPr lang="en-GB" smtClean="0"/>
          </a:p>
        </p:txBody>
      </p:sp>
    </p:spTree>
    <p:extLst>
      <p:ext uri="{BB962C8B-B14F-4D97-AF65-F5344CB8AC3E}">
        <p14:creationId xmlns:p14="http://schemas.microsoft.com/office/powerpoint/2010/main" val="305806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Rot="1" noChangeAspect="1" noChangeArrowheads="1" noTextEdit="1"/>
          </p:cNvSpPr>
          <p:nvPr>
            <p:ph type="sldImg"/>
          </p:nvPr>
        </p:nvSpPr>
        <p:spPr>
          <a:ln/>
        </p:spPr>
      </p:sp>
      <p:sp>
        <p:nvSpPr>
          <p:cNvPr id="36867" name="Rectangle 5"/>
          <p:cNvSpPr>
            <a:spLocks noGrp="1" noChangeArrowheads="1"/>
          </p:cNvSpPr>
          <p:nvPr>
            <p:ph type="body" idx="1"/>
          </p:nvPr>
        </p:nvSpPr>
        <p:spPr>
          <a:noFill/>
          <a:ln/>
        </p:spPr>
        <p:txBody>
          <a:bodyPr/>
          <a:lstStyle/>
          <a:p>
            <a:r>
              <a:rPr lang="en-GB" smtClean="0"/>
              <a:t>To learn JavaScript you will need to learn some of its language syntax.</a:t>
            </a:r>
          </a:p>
          <a:p>
            <a:r>
              <a:rPr lang="en-GB" smtClean="0"/>
              <a:t>However, a good strategy is to learn the basics, and then use and adapt other people's JavaScript.  There are plenty of sites on the internet offering free JavaScript (see slide 4)  with the calculator example. Other useful addresses are provided in the notes of last slide.</a:t>
            </a:r>
          </a:p>
          <a:p>
            <a:r>
              <a:rPr lang="en-GB" smtClean="0"/>
              <a:t>As with HTML, JavaScript can be written in a text editor and viewed in a browser. As it is a programming language the syntax is quite strict (compared to HTML). It is also a good idea to make sure your HTML is up to scratch as this will save you time. The hands-on exercises contain an refresher exercise on HTML forms.</a:t>
            </a:r>
          </a:p>
          <a:p>
            <a:endParaRPr lang="en-GB" smtClean="0"/>
          </a:p>
          <a:p>
            <a:endParaRPr lang="en-GB" smtClean="0"/>
          </a:p>
        </p:txBody>
      </p:sp>
    </p:spTree>
    <p:extLst>
      <p:ext uri="{BB962C8B-B14F-4D97-AF65-F5344CB8AC3E}">
        <p14:creationId xmlns:p14="http://schemas.microsoft.com/office/powerpoint/2010/main" val="380123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a:ln/>
        </p:spPr>
      </p:sp>
      <p:sp>
        <p:nvSpPr>
          <p:cNvPr id="37891" name="Rectangle 5"/>
          <p:cNvSpPr>
            <a:spLocks noGrp="1" noChangeArrowheads="1"/>
          </p:cNvSpPr>
          <p:nvPr>
            <p:ph type="body" idx="1"/>
          </p:nvPr>
        </p:nvSpPr>
        <p:spPr>
          <a:noFill/>
          <a:ln/>
        </p:spPr>
        <p:txBody>
          <a:bodyPr/>
          <a:lstStyle/>
          <a:p>
            <a:r>
              <a:rPr lang="en-GB" smtClean="0"/>
              <a:t>JavaScript can be contained either in the header section of an HTML page or in the body.  This JavaScript statement is shown as a pure JavaScript statement within SCRIPT tags.</a:t>
            </a:r>
          </a:p>
          <a:p>
            <a:r>
              <a:rPr lang="en-GB" smtClean="0"/>
              <a:t>Notice that there is no HTML in the body of this page at all.  (Demonstrate what this JavaScript looks like in a web browser).</a:t>
            </a:r>
          </a:p>
          <a:p>
            <a:r>
              <a:rPr lang="en-GB" smtClean="0"/>
              <a:t>This statement writes a line of text on a web page.  </a:t>
            </a:r>
          </a:p>
          <a:p>
            <a:r>
              <a:rPr lang="en-GB" smtClean="0"/>
              <a:t>The command document.write is a standard function in JavaScript to write text to the page. The following is a more technical explanation for background information only:</a:t>
            </a:r>
          </a:p>
          <a:p>
            <a:r>
              <a:rPr lang="en-GB" smtClean="0"/>
              <a:t>document.write is derived from the JavaScript object model (not covered in detail here). It works on the principle that all document and browser elements have an object name (document, window, image etc) and can each has various properties that can be manipulated. The object hierarchy means that individual elements can be uniquely identified i.e. </a:t>
            </a:r>
            <a:r>
              <a:rPr lang="en-GB" smtClean="0">
                <a:latin typeface="Courier New" pitchFamily="49" charset="0"/>
              </a:rPr>
              <a:t>document.myform.mytext</a:t>
            </a:r>
            <a:r>
              <a:rPr lang="en-GB" smtClean="0"/>
              <a:t> would refer to the text entry named </a:t>
            </a:r>
            <a:r>
              <a:rPr lang="en-GB" smtClean="0">
                <a:latin typeface="Courier New" pitchFamily="49" charset="0"/>
              </a:rPr>
              <a:t>mytext</a:t>
            </a:r>
            <a:r>
              <a:rPr lang="en-GB" smtClean="0"/>
              <a:t> within the form called </a:t>
            </a:r>
            <a:r>
              <a:rPr lang="en-GB" smtClean="0">
                <a:latin typeface="Courier New" pitchFamily="49" charset="0"/>
              </a:rPr>
              <a:t>myform</a:t>
            </a:r>
            <a:r>
              <a:rPr lang="en-GB" smtClean="0"/>
              <a:t> within the current page (document).</a:t>
            </a:r>
          </a:p>
          <a:p>
            <a:endParaRPr lang="en-GB" smtClean="0"/>
          </a:p>
          <a:p>
            <a:r>
              <a:rPr lang="en-GB" b="1" smtClean="0"/>
              <a:t>The arrow symbol '</a:t>
            </a:r>
            <a:r>
              <a:rPr lang="en-GB" b="1" smtClean="0">
                <a:sym typeface="Symbol" pitchFamily="18" charset="2"/>
              </a:rPr>
              <a:t></a:t>
            </a:r>
            <a:r>
              <a:rPr lang="en-GB" b="1" smtClean="0"/>
              <a:t>' is used in these slides and in the workbook to indicate where a JavaScript statement should be typed on one line without a break.  A line break in the wrong place will stop JavaScript from working.e.g. </a:t>
            </a:r>
          </a:p>
          <a:p>
            <a:endParaRPr lang="en-GB" b="1" smtClean="0"/>
          </a:p>
          <a:p>
            <a:r>
              <a:rPr lang="en-GB" smtClean="0">
                <a:latin typeface="Courier New" pitchFamily="49" charset="0"/>
              </a:rPr>
              <a:t>document.write('This is my first </a:t>
            </a:r>
            <a:r>
              <a:rPr lang="en-GB" smtClean="0">
                <a:latin typeface="Courier New" pitchFamily="49" charset="0"/>
                <a:sym typeface="Symbol" pitchFamily="18" charset="2"/>
              </a:rPr>
              <a:t></a:t>
            </a:r>
            <a:endParaRPr lang="en-GB" smtClean="0">
              <a:latin typeface="Courier New" pitchFamily="49" charset="0"/>
            </a:endParaRPr>
          </a:p>
          <a:p>
            <a:r>
              <a:rPr lang="en-GB" smtClean="0">
                <a:latin typeface="Courier New" pitchFamily="49" charset="0"/>
              </a:rPr>
              <a:t>JavaScript Page');</a:t>
            </a:r>
          </a:p>
          <a:p>
            <a:endParaRPr lang="en-GB" smtClean="0">
              <a:latin typeface="Courier New" pitchFamily="49" charset="0"/>
            </a:endParaRPr>
          </a:p>
          <a:p>
            <a:r>
              <a:rPr lang="en-GB" smtClean="0"/>
              <a:t>should actually be typed:</a:t>
            </a:r>
          </a:p>
          <a:p>
            <a:endParaRPr lang="en-GB" smtClean="0"/>
          </a:p>
          <a:p>
            <a:r>
              <a:rPr lang="en-GB" smtClean="0">
                <a:latin typeface="Courier New" pitchFamily="49" charset="0"/>
              </a:rPr>
              <a:t>document.write('This is my first JavaScript Page');</a:t>
            </a:r>
          </a:p>
          <a:p>
            <a:endParaRPr lang="en-GB" smtClean="0">
              <a:latin typeface="Courier New" pitchFamily="49" charset="0"/>
            </a:endParaRPr>
          </a:p>
        </p:txBody>
      </p:sp>
    </p:spTree>
    <p:extLst>
      <p:ext uri="{BB962C8B-B14F-4D97-AF65-F5344CB8AC3E}">
        <p14:creationId xmlns:p14="http://schemas.microsoft.com/office/powerpoint/2010/main" val="131399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742950" y="2130425"/>
            <a:ext cx="8420100" cy="1470025"/>
          </a:xfrm>
        </p:spPr>
        <p:txBody>
          <a:bodyPr/>
          <a:lstStyle>
            <a:lvl1pPr>
              <a:defRPr/>
            </a:lvl1pPr>
          </a:lstStyle>
          <a:p>
            <a:r>
              <a:rPr lang="en-GB"/>
              <a:t>Click to edit Master title style</a:t>
            </a:r>
          </a:p>
        </p:txBody>
      </p:sp>
      <p:sp>
        <p:nvSpPr>
          <p:cNvPr id="79875" name="Rectangle 3"/>
          <p:cNvSpPr>
            <a:spLocks noGrp="1" noChangeArrowheads="1"/>
          </p:cNvSpPr>
          <p:nvPr>
            <p:ph type="subTitle" idx="1"/>
          </p:nvPr>
        </p:nvSpPr>
        <p:spPr>
          <a:xfrm>
            <a:off x="1485900" y="3886200"/>
            <a:ext cx="6934200" cy="1752600"/>
          </a:xfrm>
        </p:spPr>
        <p:txBody>
          <a:bodyPr/>
          <a:lstStyle>
            <a:lvl1pPr marL="0" indent="0" algn="ctr">
              <a:buFont typeface="Wingdings" pitchFamily="2" charset="2"/>
              <a:buNone/>
              <a:defRPr/>
            </a:lvl1pPr>
          </a:lstStyle>
          <a:p>
            <a:r>
              <a:rPr lang="en-GB"/>
              <a:t>Click to edit Master subtitle style</a:t>
            </a:r>
          </a:p>
        </p:txBody>
      </p:sp>
      <p:sp>
        <p:nvSpPr>
          <p:cNvPr id="4" name="Rectangle 5"/>
          <p:cNvSpPr>
            <a:spLocks noGrp="1" noChangeArrowheads="1"/>
          </p:cNvSpPr>
          <p:nvPr>
            <p:ph type="sldNum" sz="quarter" idx="10"/>
          </p:nvPr>
        </p:nvSpPr>
        <p:spPr>
          <a:xfrm>
            <a:off x="7099300" y="6245225"/>
            <a:ext cx="2311400" cy="476250"/>
          </a:xfrm>
        </p:spPr>
        <p:txBody>
          <a:bodyPr/>
          <a:lstStyle>
            <a:lvl1pPr>
              <a:defRPr smtClean="0"/>
            </a:lvl1pPr>
          </a:lstStyle>
          <a:p>
            <a:pPr>
              <a:defRPr/>
            </a:pPr>
            <a:fld id="{286139D3-3B8E-4D5E-A5DC-5A54084F49DC}"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3946ABF-9566-4DE9-92D1-159C66FCBE5B}"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6275" y="381000"/>
            <a:ext cx="2103438" cy="56467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5963" y="381000"/>
            <a:ext cx="6157912" cy="56467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A3C5875-DDEC-4A3C-B2EB-FC9853C3E28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D412708-4BA3-43A3-B141-96A28F8FADBE}"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C5690F74-A207-4937-BFC5-17B8596CB909}"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5963" y="1260475"/>
            <a:ext cx="4130675" cy="4767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9038" y="1260475"/>
            <a:ext cx="4130675" cy="4767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8A4A7E46-9488-4424-84EF-C7C8C994CEC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B9552047-6314-44F4-AA2F-298F9F9E2985}"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59E2D16C-AC67-458E-97C8-46AA46ADAEF0}"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EC94CD4-ECB6-4E6B-8F98-D5D9C2790159}"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F3AB309-645F-433B-BEDA-F5B72689ECC5}"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F43AE9F-772E-4D33-AFEE-081419740A5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7075" y="381000"/>
            <a:ext cx="8391525" cy="74612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GB" smtClean="0"/>
              <a:t>Title</a:t>
            </a:r>
          </a:p>
        </p:txBody>
      </p:sp>
      <p:sp>
        <p:nvSpPr>
          <p:cNvPr id="1027" name="Rectangle 3"/>
          <p:cNvSpPr>
            <a:spLocks noGrp="1" noChangeArrowheads="1"/>
          </p:cNvSpPr>
          <p:nvPr>
            <p:ph type="body" idx="1"/>
          </p:nvPr>
        </p:nvSpPr>
        <p:spPr bwMode="auto">
          <a:xfrm>
            <a:off x="715963" y="1260475"/>
            <a:ext cx="8413750" cy="476726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GB" smtClean="0"/>
              <a:t>Heading 1</a:t>
            </a:r>
          </a:p>
          <a:p>
            <a:pPr lvl="1"/>
            <a:r>
              <a:rPr lang="en-GB" smtClean="0"/>
              <a:t>Heading 2</a:t>
            </a:r>
          </a:p>
          <a:p>
            <a:pPr lvl="2"/>
            <a:r>
              <a:rPr lang="en-GB" smtClean="0"/>
              <a:t>Heading 3</a:t>
            </a:r>
          </a:p>
          <a:p>
            <a:pPr lvl="3"/>
            <a:r>
              <a:rPr lang="en-GB" smtClean="0"/>
              <a:t>Heading 4</a:t>
            </a:r>
          </a:p>
        </p:txBody>
      </p:sp>
      <p:sp>
        <p:nvSpPr>
          <p:cNvPr id="78852" name="Rectangle 4"/>
          <p:cNvSpPr>
            <a:spLocks noGrp="1" noChangeArrowheads="1"/>
          </p:cNvSpPr>
          <p:nvPr>
            <p:ph type="sldNum" sz="quarter" idx="4"/>
          </p:nvPr>
        </p:nvSpPr>
        <p:spPr bwMode="auto">
          <a:xfrm>
            <a:off x="7086600" y="6248400"/>
            <a:ext cx="20574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7A70A7A8-CC65-47BC-8578-1E9C31CEA5B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000" b="1" i="1">
          <a:solidFill>
            <a:srgbClr val="640064"/>
          </a:solidFill>
          <a:latin typeface="+mj-lt"/>
          <a:ea typeface="+mj-ea"/>
          <a:cs typeface="+mj-cs"/>
        </a:defRPr>
      </a:lvl1pPr>
      <a:lvl2pPr algn="l" rtl="0" eaLnBrk="0" fontAlgn="base" hangingPunct="0">
        <a:spcBef>
          <a:spcPct val="0"/>
        </a:spcBef>
        <a:spcAft>
          <a:spcPct val="0"/>
        </a:spcAft>
        <a:defRPr sz="4000" b="1" i="1">
          <a:solidFill>
            <a:srgbClr val="640064"/>
          </a:solidFill>
          <a:latin typeface="Arial" charset="0"/>
        </a:defRPr>
      </a:lvl2pPr>
      <a:lvl3pPr algn="l" rtl="0" eaLnBrk="0" fontAlgn="base" hangingPunct="0">
        <a:spcBef>
          <a:spcPct val="0"/>
        </a:spcBef>
        <a:spcAft>
          <a:spcPct val="0"/>
        </a:spcAft>
        <a:defRPr sz="4000" b="1" i="1">
          <a:solidFill>
            <a:srgbClr val="640064"/>
          </a:solidFill>
          <a:latin typeface="Arial" charset="0"/>
        </a:defRPr>
      </a:lvl3pPr>
      <a:lvl4pPr algn="l" rtl="0" eaLnBrk="0" fontAlgn="base" hangingPunct="0">
        <a:spcBef>
          <a:spcPct val="0"/>
        </a:spcBef>
        <a:spcAft>
          <a:spcPct val="0"/>
        </a:spcAft>
        <a:defRPr sz="4000" b="1" i="1">
          <a:solidFill>
            <a:srgbClr val="640064"/>
          </a:solidFill>
          <a:latin typeface="Arial" charset="0"/>
        </a:defRPr>
      </a:lvl4pPr>
      <a:lvl5pPr algn="l" rtl="0" eaLnBrk="0" fontAlgn="base" hangingPunct="0">
        <a:spcBef>
          <a:spcPct val="0"/>
        </a:spcBef>
        <a:spcAft>
          <a:spcPct val="0"/>
        </a:spcAft>
        <a:defRPr sz="4000" b="1" i="1">
          <a:solidFill>
            <a:srgbClr val="640064"/>
          </a:solidFill>
          <a:latin typeface="Arial" charset="0"/>
        </a:defRPr>
      </a:lvl5pPr>
      <a:lvl6pPr marL="457200" algn="l" rtl="0" eaLnBrk="0" fontAlgn="base" hangingPunct="0">
        <a:spcBef>
          <a:spcPct val="0"/>
        </a:spcBef>
        <a:spcAft>
          <a:spcPct val="0"/>
        </a:spcAft>
        <a:defRPr sz="4000" b="1" i="1">
          <a:solidFill>
            <a:srgbClr val="640064"/>
          </a:solidFill>
          <a:latin typeface="Arial" charset="0"/>
        </a:defRPr>
      </a:lvl6pPr>
      <a:lvl7pPr marL="914400" algn="l" rtl="0" eaLnBrk="0" fontAlgn="base" hangingPunct="0">
        <a:spcBef>
          <a:spcPct val="0"/>
        </a:spcBef>
        <a:spcAft>
          <a:spcPct val="0"/>
        </a:spcAft>
        <a:defRPr sz="4000" b="1" i="1">
          <a:solidFill>
            <a:srgbClr val="640064"/>
          </a:solidFill>
          <a:latin typeface="Arial" charset="0"/>
        </a:defRPr>
      </a:lvl7pPr>
      <a:lvl8pPr marL="1371600" algn="l" rtl="0" eaLnBrk="0" fontAlgn="base" hangingPunct="0">
        <a:spcBef>
          <a:spcPct val="0"/>
        </a:spcBef>
        <a:spcAft>
          <a:spcPct val="0"/>
        </a:spcAft>
        <a:defRPr sz="4000" b="1" i="1">
          <a:solidFill>
            <a:srgbClr val="640064"/>
          </a:solidFill>
          <a:latin typeface="Arial" charset="0"/>
        </a:defRPr>
      </a:lvl8pPr>
      <a:lvl9pPr marL="1828800" algn="l" rtl="0" eaLnBrk="0" fontAlgn="base" hangingPunct="0">
        <a:spcBef>
          <a:spcPct val="0"/>
        </a:spcBef>
        <a:spcAft>
          <a:spcPct val="0"/>
        </a:spcAft>
        <a:defRPr sz="4000" b="1" i="1">
          <a:solidFill>
            <a:srgbClr val="640064"/>
          </a:solidFill>
          <a:latin typeface="Arial" charset="0"/>
        </a:defRPr>
      </a:lvl9pPr>
    </p:titleStyle>
    <p:bodyStyle>
      <a:lvl1pPr marL="292100" indent="-292100" algn="l" rtl="0" eaLnBrk="0" fontAlgn="base" hangingPunct="0">
        <a:spcBef>
          <a:spcPct val="20000"/>
        </a:spcBef>
        <a:spcAft>
          <a:spcPct val="0"/>
        </a:spcAft>
        <a:buClr>
          <a:srgbClr val="640064"/>
        </a:buClr>
        <a:buSzPct val="75000"/>
        <a:buFont typeface="Wingdings" pitchFamily="2" charset="2"/>
        <a:buChar char="l"/>
        <a:defRPr sz="2800">
          <a:solidFill>
            <a:schemeClr val="tx1"/>
          </a:solidFill>
          <a:latin typeface="+mn-lt"/>
          <a:ea typeface="+mn-ea"/>
          <a:cs typeface="+mn-cs"/>
        </a:defRPr>
      </a:lvl1pPr>
      <a:lvl2pPr marL="863600" indent="-295275" algn="l" rtl="0" eaLnBrk="0" fontAlgn="base" hangingPunct="0">
        <a:spcBef>
          <a:spcPct val="10000"/>
        </a:spcBef>
        <a:spcAft>
          <a:spcPct val="10000"/>
        </a:spcAft>
        <a:buClr>
          <a:srgbClr val="640064"/>
        </a:buClr>
        <a:buSzPct val="75000"/>
        <a:buFont typeface="Wingdings" pitchFamily="2" charset="2"/>
        <a:buChar char="l"/>
        <a:defRPr sz="2400">
          <a:solidFill>
            <a:schemeClr val="tx1"/>
          </a:solidFill>
          <a:latin typeface="+mn-lt"/>
        </a:defRPr>
      </a:lvl2pPr>
      <a:lvl3pPr marL="1435100" indent="-292100" algn="l" rtl="0" eaLnBrk="0" fontAlgn="base" hangingPunct="0">
        <a:spcBef>
          <a:spcPct val="10000"/>
        </a:spcBef>
        <a:spcAft>
          <a:spcPct val="10000"/>
        </a:spcAft>
        <a:buClr>
          <a:srgbClr val="640064"/>
        </a:buClr>
        <a:buSzPct val="75000"/>
        <a:buFont typeface="Wingdings" pitchFamily="2" charset="2"/>
        <a:buChar char="l"/>
        <a:defRPr sz="2000">
          <a:solidFill>
            <a:schemeClr val="tx1"/>
          </a:solidFill>
          <a:latin typeface="+mn-lt"/>
        </a:defRPr>
      </a:lvl3pPr>
      <a:lvl4pPr marL="2098675" indent="-377825" algn="l" rtl="0" eaLnBrk="0" fontAlgn="base" hangingPunct="0">
        <a:spcBef>
          <a:spcPct val="10000"/>
        </a:spcBef>
        <a:spcAft>
          <a:spcPct val="10000"/>
        </a:spcAft>
        <a:buClr>
          <a:srgbClr val="640064"/>
        </a:buClr>
        <a:buSzPct val="75000"/>
        <a:buFont typeface="Wingdings" pitchFamily="2" charset="2"/>
        <a:buChar char="§"/>
        <a:defRPr sz="2000">
          <a:solidFill>
            <a:schemeClr val="tx1"/>
          </a:solidFill>
          <a:latin typeface="+mn-lt"/>
        </a:defRPr>
      </a:lvl4pPr>
      <a:lvl5pPr marL="2665413" indent="-376238" algn="l" rtl="0" eaLnBrk="0" fontAlgn="base" hangingPunct="0">
        <a:spcBef>
          <a:spcPct val="20000"/>
        </a:spcBef>
        <a:spcAft>
          <a:spcPct val="0"/>
        </a:spcAft>
        <a:buClr>
          <a:srgbClr val="640064"/>
        </a:buClr>
        <a:buSzPct val="75000"/>
        <a:buFont typeface="Wingdings" pitchFamily="2" charset="2"/>
        <a:buChar char="l"/>
        <a:defRPr sz="2000">
          <a:solidFill>
            <a:schemeClr val="tx1"/>
          </a:solidFill>
          <a:latin typeface="+mn-lt"/>
        </a:defRPr>
      </a:lvl5pPr>
      <a:lvl6pPr marL="3122613" indent="-376238" algn="l" rtl="0" eaLnBrk="0" fontAlgn="base" hangingPunct="0">
        <a:spcBef>
          <a:spcPct val="20000"/>
        </a:spcBef>
        <a:spcAft>
          <a:spcPct val="0"/>
        </a:spcAft>
        <a:buClr>
          <a:srgbClr val="640064"/>
        </a:buClr>
        <a:buSzPct val="75000"/>
        <a:buFont typeface="Wingdings" pitchFamily="2" charset="2"/>
        <a:buChar char="l"/>
        <a:defRPr sz="2000">
          <a:solidFill>
            <a:schemeClr val="tx1"/>
          </a:solidFill>
          <a:latin typeface="+mn-lt"/>
        </a:defRPr>
      </a:lvl6pPr>
      <a:lvl7pPr marL="3579813" indent="-376238" algn="l" rtl="0" eaLnBrk="0" fontAlgn="base" hangingPunct="0">
        <a:spcBef>
          <a:spcPct val="20000"/>
        </a:spcBef>
        <a:spcAft>
          <a:spcPct val="0"/>
        </a:spcAft>
        <a:buClr>
          <a:srgbClr val="640064"/>
        </a:buClr>
        <a:buSzPct val="75000"/>
        <a:buFont typeface="Wingdings" pitchFamily="2" charset="2"/>
        <a:buChar char="l"/>
        <a:defRPr sz="2000">
          <a:solidFill>
            <a:schemeClr val="tx1"/>
          </a:solidFill>
          <a:latin typeface="+mn-lt"/>
        </a:defRPr>
      </a:lvl7pPr>
      <a:lvl8pPr marL="4037013" indent="-376238" algn="l" rtl="0" eaLnBrk="0" fontAlgn="base" hangingPunct="0">
        <a:spcBef>
          <a:spcPct val="20000"/>
        </a:spcBef>
        <a:spcAft>
          <a:spcPct val="0"/>
        </a:spcAft>
        <a:buClr>
          <a:srgbClr val="640064"/>
        </a:buClr>
        <a:buSzPct val="75000"/>
        <a:buFont typeface="Wingdings" pitchFamily="2" charset="2"/>
        <a:buChar char="l"/>
        <a:defRPr sz="2000">
          <a:solidFill>
            <a:schemeClr val="tx1"/>
          </a:solidFill>
          <a:latin typeface="+mn-lt"/>
        </a:defRPr>
      </a:lvl8pPr>
      <a:lvl9pPr marL="4494213" indent="-376238" algn="l" rtl="0" eaLnBrk="0" fontAlgn="base" hangingPunct="0">
        <a:spcBef>
          <a:spcPct val="20000"/>
        </a:spcBef>
        <a:spcAft>
          <a:spcPct val="0"/>
        </a:spcAft>
        <a:buClr>
          <a:srgbClr val="640064"/>
        </a:buClr>
        <a:buSzPct val="7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7.wmf"/><Relationship Id="rId1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oleObject" Target="../embeddings/oleObject6.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png"/><Relationship Id="rId15" Type="http://schemas.openxmlformats.org/officeDocument/2006/relationships/oleObject" Target="../embeddings/oleObject5.bin"/><Relationship Id="rId10"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image" Target="../media/image8.wmf"/></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www.w3schools.com/js/js_timing.asp" TargetMode="External"/><Relationship Id="rId3" Type="http://schemas.openxmlformats.org/officeDocument/2006/relationships/hyperlink" Target="http://www.w3schools.com/js/js_window_screen.asp" TargetMode="External"/><Relationship Id="rId7" Type="http://schemas.openxmlformats.org/officeDocument/2006/relationships/hyperlink" Target="http://www.w3schools.com/js/js_popup.asp" TargetMode="External"/><Relationship Id="rId2" Type="http://schemas.openxmlformats.org/officeDocument/2006/relationships/hyperlink" Target="http://www.w3schools.com/js/js_window.asp" TargetMode="External"/><Relationship Id="rId1" Type="http://schemas.openxmlformats.org/officeDocument/2006/relationships/slideLayout" Target="../slideLayouts/slideLayout2.xml"/><Relationship Id="rId6" Type="http://schemas.openxmlformats.org/officeDocument/2006/relationships/hyperlink" Target="http://www.w3schools.com/js/js_window_navigator.asp" TargetMode="External"/><Relationship Id="rId5" Type="http://schemas.openxmlformats.org/officeDocument/2006/relationships/hyperlink" Target="http://www.w3schools.com/js/js_window_history.asp" TargetMode="External"/><Relationship Id="rId4" Type="http://schemas.openxmlformats.org/officeDocument/2006/relationships/hyperlink" Target="http://www.w3schools.com/js/js_window_location.asp" TargetMode="External"/><Relationship Id="rId9" Type="http://schemas.openxmlformats.org/officeDocument/2006/relationships/hyperlink" Target="http://www.w3schools.com/js/js_cookies.asp"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image" Target="../media/image10.png"/><Relationship Id="rId4" Type="http://schemas.openxmlformats.org/officeDocument/2006/relationships/oleObject" Target="../embeddings/oleObject9.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36638" y="2613025"/>
            <a:ext cx="7772400" cy="741363"/>
          </a:xfrm>
          <a:noFill/>
        </p:spPr>
        <p:txBody>
          <a:bodyPr anchor="ctr"/>
          <a:lstStyle/>
          <a:p>
            <a:pPr algn="ctr"/>
            <a:r>
              <a:rPr lang="en-GB" smtClean="0"/>
              <a:t>Introduction to JavaScript</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1"/>
          <p:cNvSpPr>
            <a:spLocks noGrp="1"/>
          </p:cNvSpPr>
          <p:nvPr>
            <p:ph type="ftr" sz="quarter" idx="10"/>
          </p:nvPr>
        </p:nvSpPr>
        <p:spPr/>
        <p:txBody>
          <a:bodyPr/>
          <a:lstStyle/>
          <a:p>
            <a:r>
              <a:rPr lang="en-US"/>
              <a:t/>
            </a:r>
            <a:br>
              <a:rPr lang="en-US"/>
            </a:br>
            <a:r>
              <a:rPr lang="en-US"/>
              <a:t/>
            </a:r>
            <a:br>
              <a:rPr lang="en-US"/>
            </a:br>
            <a:r>
              <a:rPr lang="en-US"/>
              <a:t>Introduction to HTML and Javascript / </a:t>
            </a:r>
            <a:fld id="{1FEA2B05-0B8C-4A97-8502-EEFEC3F465CF}" type="slidenum">
              <a:rPr lang="en-US"/>
              <a:pPr/>
              <a:t>10</a:t>
            </a:fld>
            <a:r>
              <a:rPr lang="en-US"/>
              <a:t> of  34  </a:t>
            </a:r>
          </a:p>
        </p:txBody>
      </p:sp>
      <p:sp>
        <p:nvSpPr>
          <p:cNvPr id="141321" name="Text Box 1033"/>
          <p:cNvSpPr txBox="1">
            <a:spLocks noChangeArrowheads="1"/>
          </p:cNvSpPr>
          <p:nvPr/>
        </p:nvSpPr>
        <p:spPr bwMode="auto">
          <a:xfrm>
            <a:off x="6191250" y="3019426"/>
            <a:ext cx="1238250" cy="923330"/>
          </a:xfrm>
          <a:prstGeom prst="rect">
            <a:avLst/>
          </a:prstGeom>
          <a:solidFill>
            <a:srgbClr val="FFFFCC"/>
          </a:solidFill>
          <a:ln w="57150" cmpd="thinThick">
            <a:solidFill>
              <a:srgbClr val="003300"/>
            </a:solidFill>
            <a:miter lim="800000"/>
            <a:headEnd/>
            <a:tailEnd/>
          </a:ln>
          <a:effectLst/>
        </p:spPr>
        <p:txBody>
          <a:bodyPr>
            <a:spAutoFit/>
          </a:bodyPr>
          <a:lstStyle/>
          <a:p>
            <a:r>
              <a:rPr lang="en-US"/>
              <a:t>Web</a:t>
            </a:r>
            <a:br>
              <a:rPr lang="en-US"/>
            </a:br>
            <a:r>
              <a:rPr lang="en-US"/>
              <a:t>Server</a:t>
            </a:r>
          </a:p>
          <a:p>
            <a:endParaRPr lang="en-US"/>
          </a:p>
        </p:txBody>
      </p:sp>
      <p:sp>
        <p:nvSpPr>
          <p:cNvPr id="141326" name="Line 1038"/>
          <p:cNvSpPr>
            <a:spLocks noChangeShapeType="1"/>
          </p:cNvSpPr>
          <p:nvPr/>
        </p:nvSpPr>
        <p:spPr bwMode="auto">
          <a:xfrm flipV="1">
            <a:off x="5530850" y="4162425"/>
            <a:ext cx="1238250" cy="1676400"/>
          </a:xfrm>
          <a:prstGeom prst="line">
            <a:avLst/>
          </a:prstGeom>
          <a:noFill/>
          <a:ln w="38100">
            <a:solidFill>
              <a:srgbClr val="000080"/>
            </a:solidFill>
            <a:prstDash val="dash"/>
            <a:round/>
            <a:headEnd type="triangle" w="med" len="med"/>
            <a:tailEnd type="triangle" w="med" len="med"/>
          </a:ln>
          <a:effectLst/>
        </p:spPr>
        <p:txBody>
          <a:bodyPr>
            <a:spAutoFit/>
          </a:bodyPr>
          <a:lstStyle/>
          <a:p>
            <a:endParaRPr lang="en-US"/>
          </a:p>
        </p:txBody>
      </p:sp>
      <p:sp>
        <p:nvSpPr>
          <p:cNvPr id="141328" name="AutoShape 1040"/>
          <p:cNvSpPr>
            <a:spLocks noChangeArrowheads="1"/>
          </p:cNvSpPr>
          <p:nvPr/>
        </p:nvSpPr>
        <p:spPr bwMode="auto">
          <a:xfrm>
            <a:off x="2559050" y="2790826"/>
            <a:ext cx="1905529" cy="1146572"/>
          </a:xfrm>
          <a:prstGeom prst="flowChartDocument">
            <a:avLst/>
          </a:prstGeom>
          <a:solidFill>
            <a:srgbClr val="FFCCCC"/>
          </a:solidFill>
          <a:ln w="38100">
            <a:solidFill>
              <a:srgbClr val="800000"/>
            </a:solidFill>
            <a:miter lim="800000"/>
            <a:headEnd/>
            <a:tailEnd/>
          </a:ln>
          <a:effectLst/>
        </p:spPr>
        <p:txBody>
          <a:bodyPr>
            <a:spAutoFit/>
          </a:bodyPr>
          <a:lstStyle/>
          <a:p>
            <a:r>
              <a:rPr lang="en-US"/>
              <a:t>HTML File</a:t>
            </a:r>
            <a:br>
              <a:rPr lang="en-US"/>
            </a:br>
            <a:r>
              <a:rPr lang="en-US"/>
              <a:t/>
            </a:r>
            <a:br>
              <a:rPr lang="en-US"/>
            </a:br>
            <a:endParaRPr lang="en-US"/>
          </a:p>
        </p:txBody>
      </p:sp>
      <p:sp>
        <p:nvSpPr>
          <p:cNvPr id="141314" name="Text Box 1026"/>
          <p:cNvSpPr txBox="1">
            <a:spLocks noChangeArrowheads="1"/>
          </p:cNvSpPr>
          <p:nvPr/>
        </p:nvSpPr>
        <p:spPr bwMode="auto">
          <a:xfrm>
            <a:off x="0" y="-3175"/>
            <a:ext cx="9906000" cy="769441"/>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  Client-Side and Server-Side Applications</a:t>
            </a:r>
          </a:p>
        </p:txBody>
      </p:sp>
      <p:sp>
        <p:nvSpPr>
          <p:cNvPr id="141320" name="Text Box 1032"/>
          <p:cNvSpPr txBox="1">
            <a:spLocks noChangeArrowheads="1"/>
          </p:cNvSpPr>
          <p:nvPr/>
        </p:nvSpPr>
        <p:spPr bwMode="auto">
          <a:xfrm>
            <a:off x="825500" y="2257426"/>
            <a:ext cx="1485900" cy="923330"/>
          </a:xfrm>
          <a:prstGeom prst="rect">
            <a:avLst/>
          </a:prstGeom>
          <a:solidFill>
            <a:srgbClr val="C9FFC9"/>
          </a:solidFill>
          <a:ln w="38100">
            <a:solidFill>
              <a:srgbClr val="003300"/>
            </a:solidFill>
            <a:miter lim="800000"/>
            <a:headEnd/>
            <a:tailEnd/>
          </a:ln>
          <a:effectLst/>
        </p:spPr>
        <p:txBody>
          <a:bodyPr>
            <a:spAutoFit/>
          </a:bodyPr>
          <a:lstStyle/>
          <a:p>
            <a:r>
              <a:rPr lang="en-US"/>
              <a:t>Web</a:t>
            </a:r>
            <a:br>
              <a:rPr lang="en-US"/>
            </a:br>
            <a:r>
              <a:rPr lang="en-US"/>
              <a:t>Browser</a:t>
            </a:r>
          </a:p>
          <a:p>
            <a:endParaRPr lang="en-US"/>
          </a:p>
        </p:txBody>
      </p:sp>
      <p:sp>
        <p:nvSpPr>
          <p:cNvPr id="141322" name="Line 1034"/>
          <p:cNvSpPr>
            <a:spLocks noChangeShapeType="1"/>
          </p:cNvSpPr>
          <p:nvPr/>
        </p:nvSpPr>
        <p:spPr bwMode="auto">
          <a:xfrm>
            <a:off x="5365750" y="3400425"/>
            <a:ext cx="908050" cy="0"/>
          </a:xfrm>
          <a:prstGeom prst="line">
            <a:avLst/>
          </a:prstGeom>
          <a:noFill/>
          <a:ln w="38100">
            <a:solidFill>
              <a:srgbClr val="000080"/>
            </a:solidFill>
            <a:prstDash val="sysDot"/>
            <a:round/>
            <a:headEnd/>
            <a:tailEnd type="triangle" w="med" len="med"/>
          </a:ln>
          <a:effectLst/>
        </p:spPr>
        <p:txBody>
          <a:bodyPr>
            <a:spAutoFit/>
          </a:bodyPr>
          <a:lstStyle/>
          <a:p>
            <a:endParaRPr lang="en-US"/>
          </a:p>
        </p:txBody>
      </p:sp>
      <p:sp>
        <p:nvSpPr>
          <p:cNvPr id="141323" name="Text Box 1035"/>
          <p:cNvSpPr txBox="1">
            <a:spLocks noChangeArrowheads="1"/>
          </p:cNvSpPr>
          <p:nvPr/>
        </p:nvSpPr>
        <p:spPr bwMode="auto">
          <a:xfrm>
            <a:off x="4540250" y="3019425"/>
            <a:ext cx="1485900" cy="646331"/>
          </a:xfrm>
          <a:prstGeom prst="rect">
            <a:avLst/>
          </a:prstGeom>
          <a:noFill/>
          <a:ln w="28575">
            <a:noFill/>
            <a:miter lim="800000"/>
            <a:headEnd/>
            <a:tailEnd/>
          </a:ln>
          <a:effectLst/>
        </p:spPr>
        <p:txBody>
          <a:bodyPr>
            <a:spAutoFit/>
          </a:bodyPr>
          <a:lstStyle/>
          <a:p>
            <a:pPr algn="ctr"/>
            <a:r>
              <a:rPr lang="en-US"/>
              <a:t>URL</a:t>
            </a:r>
            <a:br>
              <a:rPr lang="en-US"/>
            </a:br>
            <a:r>
              <a:rPr lang="en-US"/>
              <a:t>requests</a:t>
            </a:r>
          </a:p>
        </p:txBody>
      </p:sp>
      <p:sp>
        <p:nvSpPr>
          <p:cNvPr id="141324" name="Line 1036"/>
          <p:cNvSpPr>
            <a:spLocks noChangeShapeType="1"/>
          </p:cNvSpPr>
          <p:nvPr/>
        </p:nvSpPr>
        <p:spPr bwMode="auto">
          <a:xfrm flipH="1">
            <a:off x="2311400" y="3400425"/>
            <a:ext cx="2641600" cy="0"/>
          </a:xfrm>
          <a:prstGeom prst="line">
            <a:avLst/>
          </a:prstGeom>
          <a:noFill/>
          <a:ln w="28575">
            <a:solidFill>
              <a:srgbClr val="000080"/>
            </a:solidFill>
            <a:prstDash val="dash"/>
            <a:round/>
            <a:headEnd/>
            <a:tailEnd type="triangle" w="med" len="med"/>
          </a:ln>
          <a:effectLst/>
        </p:spPr>
        <p:txBody>
          <a:bodyPr>
            <a:spAutoFit/>
          </a:bodyPr>
          <a:lstStyle/>
          <a:p>
            <a:endParaRPr lang="en-US"/>
          </a:p>
        </p:txBody>
      </p:sp>
      <p:sp>
        <p:nvSpPr>
          <p:cNvPr id="141325" name="Line 1037"/>
          <p:cNvSpPr>
            <a:spLocks noChangeShapeType="1"/>
          </p:cNvSpPr>
          <p:nvPr/>
        </p:nvSpPr>
        <p:spPr bwMode="auto">
          <a:xfrm flipV="1">
            <a:off x="825500" y="3629025"/>
            <a:ext cx="742950" cy="1295400"/>
          </a:xfrm>
          <a:prstGeom prst="line">
            <a:avLst/>
          </a:prstGeom>
          <a:noFill/>
          <a:ln w="28575">
            <a:solidFill>
              <a:srgbClr val="000080"/>
            </a:solidFill>
            <a:prstDash val="dash"/>
            <a:round/>
            <a:headEnd type="triangle" w="med" len="med"/>
            <a:tailEnd type="triangle" w="med" len="med"/>
          </a:ln>
          <a:effectLst/>
        </p:spPr>
        <p:txBody>
          <a:bodyPr>
            <a:spAutoFit/>
          </a:bodyPr>
          <a:lstStyle/>
          <a:p>
            <a:endParaRPr lang="en-US"/>
          </a:p>
        </p:txBody>
      </p:sp>
      <p:sp>
        <p:nvSpPr>
          <p:cNvPr id="141329" name="Oval 1041"/>
          <p:cNvSpPr>
            <a:spLocks noChangeArrowheads="1"/>
          </p:cNvSpPr>
          <p:nvPr/>
        </p:nvSpPr>
        <p:spPr bwMode="auto">
          <a:xfrm>
            <a:off x="2559051" y="3476625"/>
            <a:ext cx="1482460" cy="519351"/>
          </a:xfrm>
          <a:prstGeom prst="ellipse">
            <a:avLst/>
          </a:prstGeom>
          <a:noFill/>
          <a:ln w="38100">
            <a:solidFill>
              <a:srgbClr val="800000"/>
            </a:solidFill>
            <a:round/>
            <a:headEnd/>
            <a:tailEnd/>
          </a:ln>
          <a:effectLst/>
        </p:spPr>
        <p:txBody>
          <a:bodyPr>
            <a:spAutoFit/>
          </a:bodyPr>
          <a:lstStyle/>
          <a:p>
            <a:r>
              <a:rPr lang="en-US"/>
              <a:t>Script</a:t>
            </a:r>
          </a:p>
        </p:txBody>
      </p:sp>
      <p:sp>
        <p:nvSpPr>
          <p:cNvPr id="141330" name="Oval 1042"/>
          <p:cNvSpPr>
            <a:spLocks noChangeArrowheads="1"/>
          </p:cNvSpPr>
          <p:nvPr/>
        </p:nvSpPr>
        <p:spPr bwMode="auto">
          <a:xfrm>
            <a:off x="4705351" y="5838825"/>
            <a:ext cx="1482460" cy="519351"/>
          </a:xfrm>
          <a:prstGeom prst="ellipse">
            <a:avLst/>
          </a:prstGeom>
          <a:noFill/>
          <a:ln w="38100">
            <a:solidFill>
              <a:srgbClr val="800000"/>
            </a:solidFill>
            <a:round/>
            <a:headEnd/>
            <a:tailEnd/>
          </a:ln>
          <a:effectLst/>
        </p:spPr>
        <p:txBody>
          <a:bodyPr>
            <a:spAutoFit/>
          </a:bodyPr>
          <a:lstStyle/>
          <a:p>
            <a:r>
              <a:rPr lang="en-US"/>
              <a:t>Script</a:t>
            </a:r>
          </a:p>
        </p:txBody>
      </p:sp>
      <p:sp>
        <p:nvSpPr>
          <p:cNvPr id="141331" name="Text Box 1043"/>
          <p:cNvSpPr txBox="1">
            <a:spLocks noChangeArrowheads="1"/>
          </p:cNvSpPr>
          <p:nvPr/>
        </p:nvSpPr>
        <p:spPr bwMode="auto">
          <a:xfrm>
            <a:off x="4375150" y="4772026"/>
            <a:ext cx="2641600" cy="646331"/>
          </a:xfrm>
          <a:prstGeom prst="rect">
            <a:avLst/>
          </a:prstGeom>
          <a:noFill/>
          <a:ln w="28575">
            <a:noFill/>
            <a:miter lim="800000"/>
            <a:headEnd/>
            <a:tailEnd/>
          </a:ln>
          <a:effectLst/>
        </p:spPr>
        <p:txBody>
          <a:bodyPr>
            <a:spAutoFit/>
          </a:bodyPr>
          <a:lstStyle/>
          <a:p>
            <a:pPr algn="ctr"/>
            <a:r>
              <a:rPr lang="en-US"/>
              <a:t>URLs that address script</a:t>
            </a:r>
          </a:p>
        </p:txBody>
      </p:sp>
      <p:sp>
        <p:nvSpPr>
          <p:cNvPr id="141332" name="AutoShape 1044"/>
          <p:cNvSpPr>
            <a:spLocks noChangeArrowheads="1"/>
          </p:cNvSpPr>
          <p:nvPr/>
        </p:nvSpPr>
        <p:spPr bwMode="auto">
          <a:xfrm>
            <a:off x="6604000" y="1371600"/>
            <a:ext cx="2455863" cy="885885"/>
          </a:xfrm>
          <a:prstGeom prst="flowChartMultidocument">
            <a:avLst/>
          </a:prstGeom>
          <a:solidFill>
            <a:srgbClr val="FFCCCC"/>
          </a:solidFill>
          <a:ln w="38100">
            <a:solidFill>
              <a:srgbClr val="800000"/>
            </a:solidFill>
            <a:miter lim="800000"/>
            <a:headEnd/>
            <a:tailEnd/>
          </a:ln>
          <a:effectLst/>
        </p:spPr>
        <p:txBody>
          <a:bodyPr>
            <a:spAutoFit/>
          </a:bodyPr>
          <a:lstStyle/>
          <a:p>
            <a:r>
              <a:rPr lang="en-US" sz="2000"/>
              <a:t>Files accessible to server</a:t>
            </a:r>
          </a:p>
        </p:txBody>
      </p:sp>
      <p:sp>
        <p:nvSpPr>
          <p:cNvPr id="141333" name="AutoShape 1045"/>
          <p:cNvSpPr>
            <a:spLocks noChangeArrowheads="1"/>
          </p:cNvSpPr>
          <p:nvPr/>
        </p:nvSpPr>
        <p:spPr bwMode="auto">
          <a:xfrm>
            <a:off x="6868849" y="4543425"/>
            <a:ext cx="2872052" cy="1631216"/>
          </a:xfrm>
          <a:prstGeom prst="wedgeRectCallout">
            <a:avLst>
              <a:gd name="adj1" fmla="val -72514"/>
              <a:gd name="adj2" fmla="val 26810"/>
            </a:avLst>
          </a:prstGeom>
          <a:solidFill>
            <a:srgbClr val="D1D1FF"/>
          </a:solidFill>
          <a:ln w="38100">
            <a:solidFill>
              <a:srgbClr val="000080"/>
            </a:solidFill>
            <a:miter lim="800000"/>
            <a:headEnd/>
            <a:tailEnd/>
          </a:ln>
          <a:effectLst/>
        </p:spPr>
        <p:txBody>
          <a:bodyPr>
            <a:spAutoFit/>
          </a:bodyPr>
          <a:lstStyle/>
          <a:p>
            <a:r>
              <a:rPr lang="en-US" sz="2000"/>
              <a:t>Script receives browser information, performs required processing and return the results to the browser</a:t>
            </a:r>
            <a:r>
              <a:rPr lang="en-US"/>
              <a:t>.</a:t>
            </a:r>
          </a:p>
        </p:txBody>
      </p:sp>
      <p:sp>
        <p:nvSpPr>
          <p:cNvPr id="141334" name="Text Box 1046"/>
          <p:cNvSpPr txBox="1">
            <a:spLocks noChangeArrowheads="1"/>
          </p:cNvSpPr>
          <p:nvPr/>
        </p:nvSpPr>
        <p:spPr bwMode="auto">
          <a:xfrm>
            <a:off x="5695950" y="2514601"/>
            <a:ext cx="3219450" cy="396875"/>
          </a:xfrm>
          <a:prstGeom prst="rect">
            <a:avLst/>
          </a:prstGeom>
          <a:noFill/>
          <a:ln w="28575">
            <a:noFill/>
            <a:miter lim="800000"/>
            <a:headEnd/>
            <a:tailEnd/>
          </a:ln>
          <a:effectLst/>
        </p:spPr>
        <p:txBody>
          <a:bodyPr>
            <a:spAutoFit/>
          </a:bodyPr>
          <a:lstStyle/>
          <a:p>
            <a:pPr algn="ctr"/>
            <a:r>
              <a:rPr lang="en-US" sz="2000"/>
              <a:t>URLs that address files</a:t>
            </a:r>
          </a:p>
        </p:txBody>
      </p:sp>
      <p:sp>
        <p:nvSpPr>
          <p:cNvPr id="141336" name="Line 1048"/>
          <p:cNvSpPr>
            <a:spLocks noChangeShapeType="1"/>
          </p:cNvSpPr>
          <p:nvPr/>
        </p:nvSpPr>
        <p:spPr bwMode="auto">
          <a:xfrm flipV="1">
            <a:off x="6585083" y="2362200"/>
            <a:ext cx="101467" cy="609600"/>
          </a:xfrm>
          <a:prstGeom prst="line">
            <a:avLst/>
          </a:prstGeom>
          <a:noFill/>
          <a:ln w="38100">
            <a:solidFill>
              <a:srgbClr val="000080"/>
            </a:solidFill>
            <a:prstDash val="dash"/>
            <a:round/>
            <a:headEnd type="triangle" w="med" len="med"/>
            <a:tailEnd type="triangle" w="med" len="med"/>
          </a:ln>
          <a:effectLst/>
        </p:spPr>
        <p:txBody>
          <a:bodyPr>
            <a:spAutoFit/>
          </a:bodyPr>
          <a:lstStyle/>
          <a:p>
            <a:endParaRPr lang="en-US"/>
          </a:p>
        </p:txBody>
      </p:sp>
      <p:sp>
        <p:nvSpPr>
          <p:cNvPr id="141337" name="AutoShape 1049"/>
          <p:cNvSpPr>
            <a:spLocks noChangeArrowheads="1"/>
          </p:cNvSpPr>
          <p:nvPr/>
        </p:nvSpPr>
        <p:spPr bwMode="auto">
          <a:xfrm>
            <a:off x="2806701" y="1524001"/>
            <a:ext cx="2872052" cy="1044575"/>
          </a:xfrm>
          <a:prstGeom prst="wedgeRectCallout">
            <a:avLst>
              <a:gd name="adj1" fmla="val 74431"/>
              <a:gd name="adj2" fmla="val 39208"/>
            </a:avLst>
          </a:prstGeom>
          <a:solidFill>
            <a:srgbClr val="D1D1FF"/>
          </a:solidFill>
          <a:ln w="38100">
            <a:solidFill>
              <a:srgbClr val="000080"/>
            </a:solidFill>
            <a:miter lim="800000"/>
            <a:headEnd/>
            <a:tailEnd/>
          </a:ln>
          <a:effectLst/>
        </p:spPr>
        <p:txBody>
          <a:bodyPr>
            <a:spAutoFit/>
          </a:bodyPr>
          <a:lstStyle/>
          <a:p>
            <a:r>
              <a:rPr lang="en-US" sz="2000"/>
              <a:t>Script retrieves  and returned requested  files</a:t>
            </a:r>
            <a:endParaRPr lang="en-US"/>
          </a:p>
        </p:txBody>
      </p:sp>
      <p:sp>
        <p:nvSpPr>
          <p:cNvPr id="141338" name="Text Box 1050"/>
          <p:cNvSpPr txBox="1">
            <a:spLocks noChangeArrowheads="1"/>
          </p:cNvSpPr>
          <p:nvPr/>
        </p:nvSpPr>
        <p:spPr bwMode="auto">
          <a:xfrm>
            <a:off x="412750" y="5000625"/>
            <a:ext cx="990600" cy="369332"/>
          </a:xfrm>
          <a:prstGeom prst="rect">
            <a:avLst/>
          </a:prstGeom>
          <a:noFill/>
          <a:ln w="28575">
            <a:noFill/>
            <a:miter lim="800000"/>
            <a:headEnd/>
            <a:tailEnd/>
          </a:ln>
          <a:effectLst/>
        </p:spPr>
        <p:txBody>
          <a:bodyPr>
            <a:spAutoFit/>
          </a:bodyPr>
          <a:lstStyle/>
          <a:p>
            <a:r>
              <a:rPr lang="en-US"/>
              <a:t>User</a:t>
            </a:r>
          </a:p>
        </p:txBody>
      </p:sp>
      <p:sp>
        <p:nvSpPr>
          <p:cNvPr id="141339" name="AutoShape 1051"/>
          <p:cNvSpPr>
            <a:spLocks noChangeArrowheads="1"/>
          </p:cNvSpPr>
          <p:nvPr/>
        </p:nvSpPr>
        <p:spPr bwMode="auto">
          <a:xfrm>
            <a:off x="1403351" y="4619625"/>
            <a:ext cx="2872052" cy="1631216"/>
          </a:xfrm>
          <a:prstGeom prst="wedgeRectCallout">
            <a:avLst>
              <a:gd name="adj1" fmla="val -36046"/>
              <a:gd name="adj2" fmla="val -95278"/>
            </a:avLst>
          </a:prstGeom>
          <a:solidFill>
            <a:srgbClr val="D1D1FF"/>
          </a:solidFill>
          <a:ln w="38100">
            <a:solidFill>
              <a:srgbClr val="000080"/>
            </a:solidFill>
            <a:miter lim="800000"/>
            <a:headEnd/>
            <a:tailEnd/>
          </a:ln>
          <a:effectLst/>
        </p:spPr>
        <p:txBody>
          <a:bodyPr>
            <a:spAutoFit/>
          </a:bodyPr>
          <a:lstStyle/>
          <a:p>
            <a:r>
              <a:rPr lang="en-US" sz="2000"/>
              <a:t>HTML files with embedded JavaScript executes locally with</a:t>
            </a:r>
            <a:br>
              <a:rPr lang="en-US" sz="2000"/>
            </a:br>
            <a:r>
              <a:rPr lang="en-US" sz="2000"/>
              <a:t>browser and interacts with user</a:t>
            </a:r>
            <a:r>
              <a:rPr lang="en-US"/>
              <a:t>.</a:t>
            </a:r>
          </a:p>
        </p:txBody>
      </p:sp>
      <p:grpSp>
        <p:nvGrpSpPr>
          <p:cNvPr id="2" name="Group 1052"/>
          <p:cNvGrpSpPr>
            <a:grpSpLocks/>
          </p:cNvGrpSpPr>
          <p:nvPr/>
        </p:nvGrpSpPr>
        <p:grpSpPr bwMode="auto">
          <a:xfrm>
            <a:off x="0" y="1295400"/>
            <a:ext cx="9906000" cy="5565775"/>
            <a:chOff x="0" y="816"/>
            <a:chExt cx="5760" cy="3506"/>
          </a:xfrm>
        </p:grpSpPr>
        <p:sp>
          <p:nvSpPr>
            <p:cNvPr id="141341" name="Line 1053"/>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54"/>
            <p:cNvGrpSpPr>
              <a:grpSpLocks/>
            </p:cNvGrpSpPr>
            <p:nvPr/>
          </p:nvGrpSpPr>
          <p:grpSpPr bwMode="auto">
            <a:xfrm>
              <a:off x="14" y="816"/>
              <a:ext cx="288" cy="3506"/>
              <a:chOff x="0" y="528"/>
              <a:chExt cx="288" cy="3794"/>
            </a:xfrm>
          </p:grpSpPr>
          <p:sp>
            <p:nvSpPr>
              <p:cNvPr id="141343" name="Rectangle 1055"/>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41344" name="Rectangle 1056"/>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41345" name="Rectangle 1057"/>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p:cTn id="7" dur="500" fill="hold"/>
                                        <p:tgtEl>
                                          <p:spTgt spid="141314"/>
                                        </p:tgtEl>
                                        <p:attrNameLst>
                                          <p:attrName>ppt_x</p:attrName>
                                        </p:attrNameLst>
                                      </p:cBhvr>
                                      <p:tavLst>
                                        <p:tav tm="0">
                                          <p:val>
                                            <p:strVal val="#ppt_x"/>
                                          </p:val>
                                        </p:tav>
                                        <p:tav tm="100000">
                                          <p:val>
                                            <p:strVal val="#ppt_x"/>
                                          </p:val>
                                        </p:tav>
                                      </p:tavLst>
                                    </p:anim>
                                    <p:anim calcmode="lin" valueType="num">
                                      <p:cBhvr>
                                        <p:cTn id="8" dur="500" fill="hold"/>
                                        <p:tgtEl>
                                          <p:spTgt spid="141314"/>
                                        </p:tgtEl>
                                        <p:attrNameLst>
                                          <p:attrName>ppt_y</p:attrName>
                                        </p:attrNameLst>
                                      </p:cBhvr>
                                      <p:tavLst>
                                        <p:tav tm="0">
                                          <p:val>
                                            <p:strVal val="#ppt_y+#ppt_h/2"/>
                                          </p:val>
                                        </p:tav>
                                        <p:tav tm="100000">
                                          <p:val>
                                            <p:strVal val="#ppt_y"/>
                                          </p:val>
                                        </p:tav>
                                      </p:tavLst>
                                    </p:anim>
                                    <p:anim calcmode="lin" valueType="num">
                                      <p:cBhvr>
                                        <p:cTn id="9" dur="500" fill="hold"/>
                                        <p:tgtEl>
                                          <p:spTgt spid="141314"/>
                                        </p:tgtEl>
                                        <p:attrNameLst>
                                          <p:attrName>ppt_w</p:attrName>
                                        </p:attrNameLst>
                                      </p:cBhvr>
                                      <p:tavLst>
                                        <p:tav tm="0">
                                          <p:val>
                                            <p:strVal val="#ppt_w"/>
                                          </p:val>
                                        </p:tav>
                                        <p:tav tm="100000">
                                          <p:val>
                                            <p:strVal val="#ppt_w"/>
                                          </p:val>
                                        </p:tav>
                                      </p:tavLst>
                                    </p:anim>
                                    <p:anim calcmode="lin" valueType="num">
                                      <p:cBhvr>
                                        <p:cTn id="10" dur="500" fill="hold"/>
                                        <p:tgtEl>
                                          <p:spTgt spid="1413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DOM Programming Interface</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HTML DOM can be accessed with JavaScript (and with other programming languages).</a:t>
            </a:r>
          </a:p>
          <a:p>
            <a:r>
              <a:rPr lang="en-US" dirty="0" smtClean="0">
                <a:solidFill>
                  <a:schemeClr val="tx1"/>
                </a:solidFill>
                <a:latin typeface="+mn-lt"/>
                <a:ea typeface="+mn-ea"/>
                <a:cs typeface="+mn-cs"/>
              </a:rPr>
              <a:t>In the DOM, all HTML elements are defined as </a:t>
            </a:r>
            <a:r>
              <a:rPr lang="en-US" b="1" dirty="0" smtClean="0">
                <a:solidFill>
                  <a:schemeClr val="tx1"/>
                </a:solidFill>
                <a:latin typeface="+mn-lt"/>
                <a:ea typeface="+mn-ea"/>
                <a:cs typeface="+mn-cs"/>
              </a:rPr>
              <a:t>objects</a:t>
            </a:r>
            <a:r>
              <a:rPr lang="en-US" dirty="0" smtClean="0">
                <a:solidFill>
                  <a:schemeClr val="tx1"/>
                </a:solidFill>
                <a:latin typeface="+mn-lt"/>
                <a:ea typeface="+mn-ea"/>
                <a:cs typeface="+mn-cs"/>
              </a:rPr>
              <a:t>.</a:t>
            </a:r>
          </a:p>
          <a:p>
            <a:r>
              <a:rPr lang="en-US" dirty="0" smtClean="0">
                <a:solidFill>
                  <a:schemeClr val="tx1"/>
                </a:solidFill>
                <a:latin typeface="+mn-lt"/>
                <a:ea typeface="+mn-ea"/>
                <a:cs typeface="+mn-cs"/>
              </a:rPr>
              <a:t>The programming interface is the properties and methods of each object.</a:t>
            </a:r>
          </a:p>
          <a:p>
            <a:r>
              <a:rPr lang="en-US" dirty="0" smtClean="0">
                <a:solidFill>
                  <a:schemeClr val="tx1"/>
                </a:solidFill>
                <a:latin typeface="+mn-lt"/>
                <a:ea typeface="+mn-ea"/>
                <a:cs typeface="+mn-cs"/>
              </a:rPr>
              <a:t>A </a:t>
            </a:r>
            <a:r>
              <a:rPr lang="en-US" b="1" dirty="0" smtClean="0">
                <a:solidFill>
                  <a:schemeClr val="tx1"/>
                </a:solidFill>
                <a:latin typeface="+mn-lt"/>
                <a:ea typeface="+mn-ea"/>
                <a:cs typeface="+mn-cs"/>
              </a:rPr>
              <a:t>property</a:t>
            </a:r>
            <a:r>
              <a:rPr lang="en-US" dirty="0" smtClean="0">
                <a:solidFill>
                  <a:schemeClr val="tx1"/>
                </a:solidFill>
                <a:latin typeface="+mn-lt"/>
                <a:ea typeface="+mn-ea"/>
                <a:cs typeface="+mn-cs"/>
              </a:rPr>
              <a:t> is a value that you can get or set (like changing the content of an HTML element).</a:t>
            </a:r>
          </a:p>
          <a:p>
            <a:r>
              <a:rPr lang="en-US" dirty="0" smtClean="0">
                <a:solidFill>
                  <a:schemeClr val="tx1"/>
                </a:solidFill>
                <a:latin typeface="+mn-lt"/>
                <a:ea typeface="+mn-ea"/>
                <a:cs typeface="+mn-cs"/>
              </a:rPr>
              <a:t>A </a:t>
            </a:r>
            <a:r>
              <a:rPr lang="en-US" b="1" dirty="0" smtClean="0">
                <a:solidFill>
                  <a:schemeClr val="tx1"/>
                </a:solidFill>
                <a:latin typeface="+mn-lt"/>
                <a:ea typeface="+mn-ea"/>
                <a:cs typeface="+mn-cs"/>
              </a:rPr>
              <a:t>method</a:t>
            </a:r>
            <a:r>
              <a:rPr lang="en-US" dirty="0" smtClean="0">
                <a:solidFill>
                  <a:schemeClr val="tx1"/>
                </a:solidFill>
                <a:latin typeface="+mn-lt"/>
                <a:ea typeface="+mn-ea"/>
                <a:cs typeface="+mn-cs"/>
              </a:rPr>
              <a:t> is an action you can do (like add or deleting an HTML element).</a:t>
            </a:r>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Finding HTML Elements by Id</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easiest way to find HTML elements in the DOM, is by using the element id.</a:t>
            </a:r>
            <a:br>
              <a:rPr lang="en-US" dirty="0" smtClean="0">
                <a:solidFill>
                  <a:schemeClr val="tx1"/>
                </a:solidFill>
                <a:latin typeface="+mn-lt"/>
                <a:ea typeface="+mn-ea"/>
                <a:cs typeface="+mn-cs"/>
              </a:rPr>
            </a:b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This example finds the element with id="intro":</a:t>
            </a:r>
          </a:p>
          <a:p>
            <a:pPr lvl="1"/>
            <a:r>
              <a:rPr lang="en-US" dirty="0" smtClean="0">
                <a:solidFill>
                  <a:schemeClr val="tx1"/>
                </a:solidFill>
                <a:latin typeface="+mn-lt"/>
                <a:ea typeface="+mn-ea"/>
                <a:cs typeface="+mn-cs"/>
              </a:rPr>
              <a:t>Example</a:t>
            </a:r>
          </a:p>
          <a:p>
            <a:pPr algn="ctr">
              <a:buNone/>
            </a:pPr>
            <a:r>
              <a:rPr lang="en-US" dirty="0" err="1" smtClean="0">
                <a:solidFill>
                  <a:srgbClr val="FF0000"/>
                </a:solidFill>
                <a:latin typeface="+mn-lt"/>
                <a:ea typeface="+mn-ea"/>
                <a:cs typeface="+mn-cs"/>
              </a:rPr>
              <a:t>var</a:t>
            </a:r>
            <a:r>
              <a:rPr lang="en-US" dirty="0" smtClean="0">
                <a:solidFill>
                  <a:srgbClr val="FF0000"/>
                </a:solidFill>
                <a:latin typeface="+mn-lt"/>
                <a:ea typeface="+mn-ea"/>
                <a:cs typeface="+mn-cs"/>
              </a:rPr>
              <a:t> x = </a:t>
            </a:r>
            <a:r>
              <a:rPr lang="en-US" dirty="0" err="1" smtClean="0">
                <a:solidFill>
                  <a:srgbClr val="FF0000"/>
                </a:solidFill>
                <a:latin typeface="+mn-lt"/>
                <a:ea typeface="+mn-ea"/>
                <a:cs typeface="+mn-cs"/>
              </a:rPr>
              <a:t>document.getElementById</a:t>
            </a:r>
            <a:r>
              <a:rPr lang="en-US" dirty="0" smtClean="0">
                <a:solidFill>
                  <a:srgbClr val="FF0000"/>
                </a:solidFill>
                <a:latin typeface="+mn-lt"/>
                <a:ea typeface="+mn-ea"/>
                <a:cs typeface="+mn-cs"/>
              </a:rPr>
              <a:t>("intro");</a:t>
            </a:r>
          </a:p>
          <a:p>
            <a:pPr algn="ctr">
              <a:buNone/>
            </a:pPr>
            <a:endParaRPr lang="en-US" dirty="0" smtClean="0">
              <a:solidFill>
                <a:srgbClr val="FF0000"/>
              </a:solidFill>
              <a:latin typeface="+mn-lt"/>
              <a:ea typeface="+mn-ea"/>
              <a:cs typeface="+mn-cs"/>
            </a:endParaRPr>
          </a:p>
          <a:p>
            <a:r>
              <a:rPr lang="en-US" dirty="0" smtClean="0">
                <a:solidFill>
                  <a:schemeClr val="tx1"/>
                </a:solidFill>
                <a:latin typeface="+mn-lt"/>
                <a:ea typeface="+mn-ea"/>
                <a:cs typeface="+mn-cs"/>
              </a:rPr>
              <a:t>If the element is found, the method will return the element as an object (in x).</a:t>
            </a:r>
          </a:p>
          <a:p>
            <a:r>
              <a:rPr lang="en-US" dirty="0" smtClean="0">
                <a:solidFill>
                  <a:schemeClr val="tx1"/>
                </a:solidFill>
                <a:latin typeface="+mn-lt"/>
                <a:ea typeface="+mn-ea"/>
                <a:cs typeface="+mn-cs"/>
              </a:rPr>
              <a:t>If the element is not found, x will contain null.</a:t>
            </a:r>
          </a:p>
          <a:p>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i="0" dirty="0" smtClean="0"/>
              <a:t>Finding HTML Elements by Tag Name</a:t>
            </a:r>
            <a:r>
              <a:rPr lang="en-US" b="0" i="0" dirty="0" smtClean="0"/>
              <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This example finds the element with id="main", and then finds all &lt;p&gt; elements inside "main":</a:t>
            </a:r>
          </a:p>
          <a:p>
            <a:pPr>
              <a:buNone/>
            </a:pPr>
            <a:endParaRPr lang="en-US" dirty="0" smtClean="0">
              <a:solidFill>
                <a:schemeClr val="tx1"/>
              </a:solidFill>
              <a:latin typeface="+mn-lt"/>
              <a:ea typeface="+mn-ea"/>
              <a:cs typeface="+mn-cs"/>
            </a:endParaRPr>
          </a:p>
          <a:p>
            <a:pPr algn="ctr">
              <a:buNone/>
            </a:pPr>
            <a:r>
              <a:rPr lang="en-US" dirty="0" err="1" smtClean="0">
                <a:solidFill>
                  <a:srgbClr val="FF0000"/>
                </a:solidFill>
                <a:latin typeface="+mn-lt"/>
                <a:ea typeface="+mn-ea"/>
                <a:cs typeface="+mn-cs"/>
              </a:rPr>
              <a:t>var</a:t>
            </a:r>
            <a:r>
              <a:rPr lang="en-US" dirty="0" smtClean="0">
                <a:solidFill>
                  <a:srgbClr val="FF0000"/>
                </a:solidFill>
                <a:latin typeface="+mn-lt"/>
                <a:ea typeface="+mn-ea"/>
                <a:cs typeface="+mn-cs"/>
              </a:rPr>
              <a:t> x = </a:t>
            </a:r>
            <a:r>
              <a:rPr lang="en-US" dirty="0" err="1" smtClean="0">
                <a:solidFill>
                  <a:srgbClr val="FF0000"/>
                </a:solidFill>
                <a:latin typeface="+mn-lt"/>
                <a:ea typeface="+mn-ea"/>
                <a:cs typeface="+mn-cs"/>
              </a:rPr>
              <a:t>document.getElementById</a:t>
            </a:r>
            <a:r>
              <a:rPr lang="en-US" dirty="0" smtClean="0">
                <a:solidFill>
                  <a:srgbClr val="FF0000"/>
                </a:solidFill>
                <a:latin typeface="+mn-lt"/>
                <a:ea typeface="+mn-ea"/>
                <a:cs typeface="+mn-cs"/>
              </a:rPr>
              <a:t>("main");</a:t>
            </a:r>
            <a:br>
              <a:rPr lang="en-US" dirty="0" smtClean="0">
                <a:solidFill>
                  <a:srgbClr val="FF0000"/>
                </a:solidFill>
                <a:latin typeface="+mn-lt"/>
                <a:ea typeface="+mn-ea"/>
                <a:cs typeface="+mn-cs"/>
              </a:rPr>
            </a:br>
            <a:r>
              <a:rPr lang="en-US" dirty="0" err="1" smtClean="0">
                <a:solidFill>
                  <a:srgbClr val="FF0000"/>
                </a:solidFill>
                <a:latin typeface="+mn-lt"/>
                <a:ea typeface="+mn-ea"/>
                <a:cs typeface="+mn-cs"/>
              </a:rPr>
              <a:t>var</a:t>
            </a:r>
            <a:r>
              <a:rPr lang="en-US" dirty="0" smtClean="0">
                <a:solidFill>
                  <a:srgbClr val="FF0000"/>
                </a:solidFill>
                <a:latin typeface="+mn-lt"/>
                <a:ea typeface="+mn-ea"/>
                <a:cs typeface="+mn-cs"/>
              </a:rPr>
              <a:t> y = </a:t>
            </a:r>
            <a:r>
              <a:rPr lang="en-US" dirty="0" err="1" smtClean="0">
                <a:solidFill>
                  <a:srgbClr val="FF0000"/>
                </a:solidFill>
                <a:latin typeface="+mn-lt"/>
                <a:ea typeface="+mn-ea"/>
                <a:cs typeface="+mn-cs"/>
              </a:rPr>
              <a:t>x.getElementsByTagName</a:t>
            </a:r>
            <a:r>
              <a:rPr lang="en-US" dirty="0" smtClean="0">
                <a:solidFill>
                  <a:srgbClr val="FF0000"/>
                </a:solidFill>
                <a:latin typeface="+mn-lt"/>
                <a:ea typeface="+mn-ea"/>
                <a:cs typeface="+mn-cs"/>
              </a:rPr>
              <a:t>("p");</a:t>
            </a: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i="0" dirty="0" smtClean="0"/>
              <a:t>Finding HTML Elements by Class Name</a:t>
            </a:r>
            <a:r>
              <a:rPr lang="en-US" b="0" i="0" dirty="0" smtClean="0"/>
              <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If you want to find all HTML elements with the same class name. Use this method:</a:t>
            </a:r>
            <a:br>
              <a:rPr lang="en-US" dirty="0" smtClean="0">
                <a:solidFill>
                  <a:schemeClr val="tx1"/>
                </a:solidFill>
                <a:latin typeface="+mn-lt"/>
                <a:ea typeface="+mn-ea"/>
                <a:cs typeface="+mn-cs"/>
              </a:rPr>
            </a:br>
            <a:endParaRPr lang="en-US" dirty="0" smtClean="0">
              <a:solidFill>
                <a:schemeClr val="tx1"/>
              </a:solidFill>
              <a:latin typeface="+mn-lt"/>
              <a:ea typeface="+mn-ea"/>
              <a:cs typeface="+mn-cs"/>
            </a:endParaRPr>
          </a:p>
          <a:p>
            <a:pPr algn="ctr">
              <a:buNone/>
            </a:pPr>
            <a:r>
              <a:rPr lang="en-US" dirty="0" err="1" smtClean="0">
                <a:solidFill>
                  <a:srgbClr val="FF0000"/>
                </a:solidFill>
                <a:latin typeface="+mn-lt"/>
                <a:ea typeface="+mn-ea"/>
                <a:cs typeface="+mn-cs"/>
              </a:rPr>
              <a:t>document.getElementsByClassName</a:t>
            </a:r>
            <a:r>
              <a:rPr lang="en-US" dirty="0" smtClean="0">
                <a:solidFill>
                  <a:srgbClr val="FF0000"/>
                </a:solidFill>
                <a:latin typeface="+mn-lt"/>
                <a:ea typeface="+mn-ea"/>
                <a:cs typeface="+mn-cs"/>
              </a:rPr>
              <a:t>("intro");</a:t>
            </a:r>
          </a:p>
          <a:p>
            <a:pPr algn="ctr">
              <a:buNone/>
            </a:pPr>
            <a:endParaRPr lang="en-US" dirty="0" smtClean="0">
              <a:solidFill>
                <a:srgbClr val="FF0000"/>
              </a:solidFill>
              <a:latin typeface="+mn-lt"/>
              <a:ea typeface="+mn-ea"/>
              <a:cs typeface="+mn-cs"/>
            </a:endParaRPr>
          </a:p>
          <a:p>
            <a:r>
              <a:rPr lang="en-US" dirty="0" smtClean="0">
                <a:solidFill>
                  <a:schemeClr val="tx1"/>
                </a:solidFill>
                <a:latin typeface="+mn-lt"/>
                <a:ea typeface="+mn-ea"/>
                <a:cs typeface="+mn-cs"/>
              </a:rPr>
              <a:t>The example above returns a list of all elements with class="intro".</a:t>
            </a: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 -CSS</a:t>
            </a:r>
            <a:endParaRPr lang="en-IN" dirty="0"/>
          </a:p>
        </p:txBody>
      </p:sp>
      <p:sp>
        <p:nvSpPr>
          <p:cNvPr id="3" name="Content Placeholder 2"/>
          <p:cNvSpPr>
            <a:spLocks noGrp="1"/>
          </p:cNvSpPr>
          <p:nvPr>
            <p:ph idx="1"/>
          </p:nvPr>
        </p:nvSpPr>
        <p:spPr>
          <a:xfrm>
            <a:off x="715963" y="1260475"/>
            <a:ext cx="8413750" cy="1664469"/>
          </a:xfrm>
        </p:spPr>
        <p:txBody>
          <a:bodyPr/>
          <a:lstStyle/>
          <a:p>
            <a:r>
              <a:rPr lang="en-IN" dirty="0"/>
              <a:t>The HTML DOM allows JavaScript to change the style of HTML elements</a:t>
            </a:r>
            <a:r>
              <a:rPr lang="en-IN" dirty="0" smtClean="0"/>
              <a:t>.</a:t>
            </a:r>
          </a:p>
          <a:p>
            <a:pPr marL="0" indent="0" algn="ctr">
              <a:buNone/>
            </a:pPr>
            <a:r>
              <a:rPr lang="en-IN" sz="2400" dirty="0" err="1">
                <a:solidFill>
                  <a:srgbClr val="FF0000"/>
                </a:solidFill>
              </a:rPr>
              <a:t>document.getElementById</a:t>
            </a:r>
            <a:r>
              <a:rPr lang="en-IN" sz="2400" dirty="0">
                <a:solidFill>
                  <a:srgbClr val="FF0000"/>
                </a:solidFill>
              </a:rPr>
              <a:t>(</a:t>
            </a:r>
            <a:r>
              <a:rPr lang="en-IN" sz="2400" i="1" dirty="0">
                <a:solidFill>
                  <a:srgbClr val="FF0000"/>
                </a:solidFill>
              </a:rPr>
              <a:t>id</a:t>
            </a:r>
            <a:r>
              <a:rPr lang="en-IN" sz="2400" dirty="0">
                <a:solidFill>
                  <a:srgbClr val="FF0000"/>
                </a:solidFill>
              </a:rPr>
              <a:t>).</a:t>
            </a:r>
            <a:r>
              <a:rPr lang="en-IN" sz="2400" dirty="0" err="1">
                <a:solidFill>
                  <a:srgbClr val="FF0000"/>
                </a:solidFill>
              </a:rPr>
              <a:t>style.</a:t>
            </a:r>
            <a:r>
              <a:rPr lang="en-IN" sz="2400" i="1" dirty="0" err="1">
                <a:solidFill>
                  <a:srgbClr val="FF0000"/>
                </a:solidFill>
              </a:rPr>
              <a:t>property</a:t>
            </a:r>
            <a:r>
              <a:rPr lang="en-IN" sz="2400" i="1" dirty="0">
                <a:solidFill>
                  <a:srgbClr val="FF0000"/>
                </a:solidFill>
              </a:rPr>
              <a:t> </a:t>
            </a:r>
            <a:r>
              <a:rPr lang="en-IN" sz="2400" dirty="0">
                <a:solidFill>
                  <a:srgbClr val="FF0000"/>
                </a:solidFill>
              </a:rPr>
              <a:t>=</a:t>
            </a:r>
            <a:r>
              <a:rPr lang="en-IN" sz="2400" i="1" dirty="0">
                <a:solidFill>
                  <a:srgbClr val="FF0000"/>
                </a:solidFill>
              </a:rPr>
              <a:t> new style</a:t>
            </a:r>
            <a:endParaRPr lang="en-IN" sz="2400" dirty="0">
              <a:solidFill>
                <a:srgbClr val="FF0000"/>
              </a:solidFill>
            </a:endParaRPr>
          </a:p>
        </p:txBody>
      </p:sp>
      <p:sp>
        <p:nvSpPr>
          <p:cNvPr id="4" name="Rectangle 3"/>
          <p:cNvSpPr/>
          <p:nvPr/>
        </p:nvSpPr>
        <p:spPr>
          <a:xfrm>
            <a:off x="992560" y="2780928"/>
            <a:ext cx="8280920" cy="341632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dirty="0"/>
              <a:t>&lt;!DOCTYPE html&gt;</a:t>
            </a:r>
          </a:p>
          <a:p>
            <a:r>
              <a:rPr lang="en-IN" dirty="0"/>
              <a:t>&lt;html&gt;</a:t>
            </a:r>
          </a:p>
          <a:p>
            <a:r>
              <a:rPr lang="en-IN" dirty="0"/>
              <a:t>&lt;body&gt;</a:t>
            </a:r>
          </a:p>
          <a:p>
            <a:endParaRPr lang="en-IN" dirty="0"/>
          </a:p>
          <a:p>
            <a:r>
              <a:rPr lang="en-IN" dirty="0"/>
              <a:t>&lt;h1 id="id1"&gt;My Heading 1&lt;/h1&gt;</a:t>
            </a:r>
          </a:p>
          <a:p>
            <a:endParaRPr lang="en-IN" dirty="0"/>
          </a:p>
          <a:p>
            <a:r>
              <a:rPr lang="en-IN" dirty="0"/>
              <a:t>&lt;button type="button" </a:t>
            </a:r>
          </a:p>
          <a:p>
            <a:r>
              <a:rPr lang="en-IN" dirty="0" err="1"/>
              <a:t>onclick</a:t>
            </a:r>
            <a:r>
              <a:rPr lang="en-IN" dirty="0"/>
              <a:t>="</a:t>
            </a:r>
            <a:r>
              <a:rPr lang="en-IN" dirty="0" err="1"/>
              <a:t>document.getElementById</a:t>
            </a:r>
            <a:r>
              <a:rPr lang="en-IN" dirty="0"/>
              <a:t>('id1').</a:t>
            </a:r>
            <a:r>
              <a:rPr lang="en-IN" dirty="0" err="1"/>
              <a:t>style.color</a:t>
            </a:r>
            <a:r>
              <a:rPr lang="en-IN" dirty="0"/>
              <a:t> = 'red'"&gt;</a:t>
            </a:r>
          </a:p>
          <a:p>
            <a:r>
              <a:rPr lang="en-IN" dirty="0"/>
              <a:t>Click Me!&lt;/button&gt;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706807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dirty="0" err="1"/>
              <a:t>RegExp</a:t>
            </a:r>
            <a:r>
              <a:rPr lang="en-IN" i="0" dirty="0"/>
              <a:t> Object</a:t>
            </a:r>
            <a:r>
              <a:rPr lang="en-IN" b="0" i="0" dirty="0"/>
              <a:t/>
            </a:r>
            <a:br>
              <a:rPr lang="en-IN" b="0" i="0" dirty="0"/>
            </a:br>
            <a:endParaRPr lang="en-IN" dirty="0"/>
          </a:p>
        </p:txBody>
      </p:sp>
      <p:sp>
        <p:nvSpPr>
          <p:cNvPr id="3" name="Content Placeholder 2"/>
          <p:cNvSpPr>
            <a:spLocks noGrp="1"/>
          </p:cNvSpPr>
          <p:nvPr>
            <p:ph idx="1"/>
          </p:nvPr>
        </p:nvSpPr>
        <p:spPr>
          <a:xfrm>
            <a:off x="715963" y="1260475"/>
            <a:ext cx="8413750" cy="5048845"/>
          </a:xfrm>
        </p:spPr>
        <p:txBody>
          <a:bodyPr/>
          <a:lstStyle/>
          <a:p>
            <a:r>
              <a:rPr lang="en-IN" dirty="0"/>
              <a:t>A regular expression is an object that describes a pattern of characters</a:t>
            </a:r>
            <a:r>
              <a:rPr lang="en-IN" dirty="0" smtClean="0"/>
              <a:t>.</a:t>
            </a:r>
            <a:endParaRPr lang="en-IN" dirty="0"/>
          </a:p>
          <a:p>
            <a:r>
              <a:rPr lang="en-IN" dirty="0"/>
              <a:t>The JavaScript </a:t>
            </a:r>
            <a:r>
              <a:rPr lang="en-IN" dirty="0" err="1"/>
              <a:t>RegExp</a:t>
            </a:r>
            <a:r>
              <a:rPr lang="en-IN" dirty="0"/>
              <a:t> class represents regular </a:t>
            </a:r>
            <a:r>
              <a:rPr lang="en-IN" dirty="0" smtClean="0"/>
              <a:t>expressions.</a:t>
            </a:r>
          </a:p>
          <a:p>
            <a:r>
              <a:rPr lang="en-IN" dirty="0" smtClean="0"/>
              <a:t>String </a:t>
            </a:r>
            <a:r>
              <a:rPr lang="en-IN" dirty="0"/>
              <a:t>and </a:t>
            </a:r>
            <a:r>
              <a:rPr lang="en-IN" dirty="0" err="1"/>
              <a:t>RegExp</a:t>
            </a:r>
            <a:r>
              <a:rPr lang="en-IN" dirty="0"/>
              <a:t> define methods that use regular expressions to perform powerful pattern-matching and search-and-replace functions on text.</a:t>
            </a:r>
          </a:p>
          <a:p>
            <a:r>
              <a:rPr lang="en-IN" dirty="0" smtClean="0"/>
              <a:t>A </a:t>
            </a:r>
            <a:r>
              <a:rPr lang="en-IN" dirty="0"/>
              <a:t>regular expression could be defined with </a:t>
            </a:r>
            <a:r>
              <a:rPr lang="en-IN" dirty="0" smtClean="0"/>
              <a:t>the</a:t>
            </a:r>
            <a:endParaRPr lang="en-IN" sz="2000" dirty="0"/>
          </a:p>
          <a:p>
            <a:pPr marL="0" indent="0" algn="ctr">
              <a:buNone/>
            </a:pPr>
            <a:r>
              <a:rPr lang="en-IN" sz="2000" dirty="0" err="1">
                <a:solidFill>
                  <a:srgbClr val="FF0000"/>
                </a:solidFill>
              </a:rPr>
              <a:t>var</a:t>
            </a:r>
            <a:r>
              <a:rPr lang="en-IN" sz="2000" dirty="0">
                <a:solidFill>
                  <a:srgbClr val="FF0000"/>
                </a:solidFill>
              </a:rPr>
              <a:t> pattern = new </a:t>
            </a:r>
            <a:r>
              <a:rPr lang="en-IN" sz="2000" dirty="0" err="1">
                <a:solidFill>
                  <a:srgbClr val="FF0000"/>
                </a:solidFill>
              </a:rPr>
              <a:t>RegExp</a:t>
            </a:r>
            <a:r>
              <a:rPr lang="en-IN" sz="2000" dirty="0">
                <a:solidFill>
                  <a:srgbClr val="FF0000"/>
                </a:solidFill>
              </a:rPr>
              <a:t>(pattern, attributes</a:t>
            </a:r>
            <a:r>
              <a:rPr lang="en-IN" sz="2000" dirty="0" smtClean="0">
                <a:solidFill>
                  <a:srgbClr val="FF0000"/>
                </a:solidFill>
              </a:rPr>
              <a:t>);</a:t>
            </a:r>
            <a:endParaRPr lang="en-IN" sz="2000" dirty="0">
              <a:solidFill>
                <a:srgbClr val="FF0000"/>
              </a:solidFill>
            </a:endParaRPr>
          </a:p>
          <a:p>
            <a:pPr marL="0" indent="0" algn="ctr">
              <a:buNone/>
            </a:pPr>
            <a:r>
              <a:rPr lang="en-IN" sz="2000" dirty="0" err="1">
                <a:solidFill>
                  <a:srgbClr val="FF0000"/>
                </a:solidFill>
              </a:rPr>
              <a:t>var</a:t>
            </a:r>
            <a:r>
              <a:rPr lang="en-IN" sz="2000" dirty="0">
                <a:solidFill>
                  <a:srgbClr val="FF0000"/>
                </a:solidFill>
              </a:rPr>
              <a:t> pattern = /pattern/attributes;</a:t>
            </a:r>
          </a:p>
        </p:txBody>
      </p:sp>
    </p:spTree>
    <p:extLst>
      <p:ext uri="{BB962C8B-B14F-4D97-AF65-F5344CB8AC3E}">
        <p14:creationId xmlns:p14="http://schemas.microsoft.com/office/powerpoint/2010/main" val="39202845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dirty="0"/>
              <a:t>What Is a Regular Expression?</a:t>
            </a:r>
            <a:r>
              <a:rPr lang="en-IN" b="0" i="0" dirty="0"/>
              <a:t/>
            </a:r>
            <a:br>
              <a:rPr lang="en-IN" b="0" i="0" dirty="0"/>
            </a:br>
            <a:endParaRPr lang="en-IN" dirty="0"/>
          </a:p>
        </p:txBody>
      </p:sp>
      <p:sp>
        <p:nvSpPr>
          <p:cNvPr id="3" name="Content Placeholder 2"/>
          <p:cNvSpPr>
            <a:spLocks noGrp="1"/>
          </p:cNvSpPr>
          <p:nvPr>
            <p:ph idx="1"/>
          </p:nvPr>
        </p:nvSpPr>
        <p:spPr/>
        <p:txBody>
          <a:bodyPr/>
          <a:lstStyle/>
          <a:p>
            <a:r>
              <a:rPr lang="en-IN" dirty="0"/>
              <a:t>A regular expression is a sequence of characters that forms a </a:t>
            </a:r>
            <a:r>
              <a:rPr lang="en-IN" b="1" dirty="0"/>
              <a:t>search pattern</a:t>
            </a:r>
            <a:r>
              <a:rPr lang="en-IN" dirty="0"/>
              <a:t>.</a:t>
            </a:r>
          </a:p>
          <a:p>
            <a:r>
              <a:rPr lang="en-IN" dirty="0"/>
              <a:t>When you search for data in a text, you can use this search pattern to describe what you are searching for.</a:t>
            </a:r>
          </a:p>
          <a:p>
            <a:r>
              <a:rPr lang="en-IN" dirty="0"/>
              <a:t>A regular expression can be a single character, or a more complicated pattern.</a:t>
            </a:r>
          </a:p>
          <a:p>
            <a:r>
              <a:rPr lang="en-IN" dirty="0"/>
              <a:t>Regular expressions can be used to perform all types of </a:t>
            </a:r>
            <a:r>
              <a:rPr lang="en-IN" b="1" dirty="0"/>
              <a:t>text search</a:t>
            </a:r>
            <a:r>
              <a:rPr lang="en-IN" dirty="0"/>
              <a:t> and </a:t>
            </a:r>
            <a:r>
              <a:rPr lang="en-IN" b="1" dirty="0"/>
              <a:t>text replace</a:t>
            </a:r>
            <a:r>
              <a:rPr lang="en-IN" dirty="0"/>
              <a:t> operations.</a:t>
            </a:r>
          </a:p>
          <a:p>
            <a:endParaRPr lang="en-IN" dirty="0"/>
          </a:p>
        </p:txBody>
      </p:sp>
    </p:spTree>
    <p:extLst>
      <p:ext uri="{BB962C8B-B14F-4D97-AF65-F5344CB8AC3E}">
        <p14:creationId xmlns:p14="http://schemas.microsoft.com/office/powerpoint/2010/main" val="2679194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dirty="0"/>
              <a:t>Using String </a:t>
            </a:r>
            <a:r>
              <a:rPr lang="en-IN" i="0" dirty="0" smtClean="0"/>
              <a:t>Methods</a:t>
            </a:r>
            <a:endParaRPr lang="en-IN" dirty="0"/>
          </a:p>
        </p:txBody>
      </p:sp>
      <p:sp>
        <p:nvSpPr>
          <p:cNvPr id="3" name="Content Placeholder 2"/>
          <p:cNvSpPr>
            <a:spLocks noGrp="1"/>
          </p:cNvSpPr>
          <p:nvPr>
            <p:ph idx="1"/>
          </p:nvPr>
        </p:nvSpPr>
        <p:spPr/>
        <p:txBody>
          <a:bodyPr/>
          <a:lstStyle/>
          <a:p>
            <a:pPr marL="0" indent="0">
              <a:buNone/>
            </a:pPr>
            <a:r>
              <a:rPr lang="en-IN" dirty="0"/>
              <a:t>In JavaScript, regular expressions are often used with the two </a:t>
            </a:r>
            <a:r>
              <a:rPr lang="en-IN" b="1" dirty="0"/>
              <a:t>string methods</a:t>
            </a:r>
            <a:r>
              <a:rPr lang="en-IN" dirty="0"/>
              <a:t>: search() and replace().</a:t>
            </a:r>
          </a:p>
          <a:p>
            <a:r>
              <a:rPr lang="en-IN" b="1" dirty="0"/>
              <a:t>The search() method</a:t>
            </a:r>
            <a:r>
              <a:rPr lang="en-IN" dirty="0"/>
              <a:t> uses an expression to search for a match, and returns the position of the match.</a:t>
            </a:r>
          </a:p>
          <a:p>
            <a:r>
              <a:rPr lang="en-IN" b="1" dirty="0"/>
              <a:t>The replace() method</a:t>
            </a:r>
            <a:r>
              <a:rPr lang="en-IN" dirty="0"/>
              <a:t> returns a modified string where the pattern is replaced.</a:t>
            </a:r>
          </a:p>
          <a:p>
            <a:endParaRPr lang="en-IN" dirty="0"/>
          </a:p>
        </p:txBody>
      </p:sp>
    </p:spTree>
    <p:extLst>
      <p:ext uri="{BB962C8B-B14F-4D97-AF65-F5344CB8AC3E}">
        <p14:creationId xmlns:p14="http://schemas.microsoft.com/office/powerpoint/2010/main" val="34745264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Regular Expression Modifiers</a:t>
            </a:r>
          </a:p>
        </p:txBody>
      </p:sp>
      <p:sp>
        <p:nvSpPr>
          <p:cNvPr id="3" name="Content Placeholder 2"/>
          <p:cNvSpPr>
            <a:spLocks noGrp="1"/>
          </p:cNvSpPr>
          <p:nvPr>
            <p:ph idx="1"/>
          </p:nvPr>
        </p:nvSpPr>
        <p:spPr>
          <a:xfrm>
            <a:off x="715963" y="1260475"/>
            <a:ext cx="8413750" cy="1160413"/>
          </a:xfrm>
        </p:spPr>
        <p:txBody>
          <a:bodyPr/>
          <a:lstStyle/>
          <a:p>
            <a:r>
              <a:rPr lang="en-IN" b="1" dirty="0"/>
              <a:t>Modifiers</a:t>
            </a:r>
            <a:r>
              <a:rPr lang="en-IN" dirty="0"/>
              <a:t> can be used to perform case-insensitive more global searches:</a:t>
            </a:r>
          </a:p>
        </p:txBody>
      </p:sp>
      <p:graphicFrame>
        <p:nvGraphicFramePr>
          <p:cNvPr id="4" name="Table 3"/>
          <p:cNvGraphicFramePr>
            <a:graphicFrameLocks noGrp="1"/>
          </p:cNvGraphicFramePr>
          <p:nvPr>
            <p:extLst>
              <p:ext uri="{D42A27DB-BD31-4B8C-83A1-F6EECF244321}">
                <p14:modId xmlns:p14="http://schemas.microsoft.com/office/powerpoint/2010/main" val="3339447809"/>
              </p:ext>
            </p:extLst>
          </p:nvPr>
        </p:nvGraphicFramePr>
        <p:xfrm>
          <a:off x="715963" y="2661786"/>
          <a:ext cx="8413750" cy="1964640"/>
        </p:xfrm>
        <a:graphic>
          <a:graphicData uri="http://schemas.openxmlformats.org/drawingml/2006/table">
            <a:tbl>
              <a:tblPr/>
              <a:tblGrid>
                <a:gridCol w="1843983"/>
                <a:gridCol w="6569767"/>
              </a:tblGrid>
              <a:tr h="415128">
                <a:tc>
                  <a:txBody>
                    <a:bodyPr/>
                    <a:lstStyle/>
                    <a:p>
                      <a:pPr algn="ctr" fontAlgn="t"/>
                      <a:r>
                        <a:rPr lang="en-IN" sz="1800" b="1" dirty="0">
                          <a:effectLst/>
                        </a:rPr>
                        <a:t>Modifier</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800" b="1" dirty="0">
                          <a:effectLst/>
                        </a:rPr>
                        <a:t>Description</a:t>
                      </a: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5128">
                <a:tc>
                  <a:txBody>
                    <a:bodyPr/>
                    <a:lstStyle/>
                    <a:p>
                      <a:pPr algn="l" fontAlgn="t"/>
                      <a:r>
                        <a:rPr lang="en-IN" sz="1800">
                          <a:effectLst/>
                        </a:rPr>
                        <a:t>i</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a:effectLst/>
                        </a:rPr>
                        <a:t>Perform case-insensitive matching</a:t>
                      </a: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81996">
                <a:tc>
                  <a:txBody>
                    <a:bodyPr/>
                    <a:lstStyle/>
                    <a:p>
                      <a:pPr algn="l" fontAlgn="t"/>
                      <a:r>
                        <a:rPr lang="en-IN" sz="1800">
                          <a:effectLst/>
                        </a:rPr>
                        <a:t>g</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Perform a global match (find all matches rather than stopping after the first match)</a:t>
                      </a: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5128">
                <a:tc>
                  <a:txBody>
                    <a:bodyPr/>
                    <a:lstStyle/>
                    <a:p>
                      <a:pPr algn="l" fontAlgn="t"/>
                      <a:r>
                        <a:rPr lang="en-IN" sz="1800">
                          <a:effectLst/>
                        </a:rPr>
                        <a:t>m</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800" dirty="0">
                          <a:effectLst/>
                        </a:rPr>
                        <a:t>Perform multiline matching</a:t>
                      </a: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5" name="Rectangle 4"/>
          <p:cNvSpPr/>
          <p:nvPr/>
        </p:nvSpPr>
        <p:spPr>
          <a:xfrm>
            <a:off x="6052173" y="4869160"/>
            <a:ext cx="3089372" cy="369332"/>
          </a:xfrm>
          <a:prstGeom prst="rect">
            <a:avLst/>
          </a:prstGeom>
        </p:spPr>
        <p:txBody>
          <a:bodyPr wrap="none">
            <a:spAutoFit/>
          </a:bodyPr>
          <a:lstStyle/>
          <a:p>
            <a:r>
              <a:rPr lang="en-IN" b="1" dirty="0" err="1">
                <a:solidFill>
                  <a:srgbClr val="FF0000"/>
                </a:solidFill>
              </a:rPr>
              <a:t>var</a:t>
            </a:r>
            <a:r>
              <a:rPr lang="en-IN" b="1" dirty="0">
                <a:solidFill>
                  <a:srgbClr val="FF0000"/>
                </a:solidFill>
              </a:rPr>
              <a:t> n = </a:t>
            </a:r>
            <a:r>
              <a:rPr lang="en-IN" b="1" dirty="0" err="1">
                <a:solidFill>
                  <a:srgbClr val="FF0000"/>
                </a:solidFill>
              </a:rPr>
              <a:t>str.search</a:t>
            </a:r>
            <a:r>
              <a:rPr lang="en-IN" b="1" dirty="0" smtClean="0">
                <a:solidFill>
                  <a:srgbClr val="FF0000"/>
                </a:solidFill>
              </a:rPr>
              <a:t>(/fruits/</a:t>
            </a:r>
            <a:r>
              <a:rPr lang="en-IN" b="1" dirty="0" err="1" smtClean="0">
                <a:solidFill>
                  <a:srgbClr val="FF0000"/>
                </a:solidFill>
              </a:rPr>
              <a:t>i</a:t>
            </a:r>
            <a:r>
              <a:rPr lang="en-IN" b="1" dirty="0">
                <a:solidFill>
                  <a:srgbClr val="FF0000"/>
                </a:solidFill>
              </a:rPr>
              <a:t>);</a:t>
            </a:r>
          </a:p>
        </p:txBody>
      </p:sp>
      <p:sp>
        <p:nvSpPr>
          <p:cNvPr id="6" name="Rectangle 5"/>
          <p:cNvSpPr/>
          <p:nvPr/>
        </p:nvSpPr>
        <p:spPr>
          <a:xfrm>
            <a:off x="272480" y="4869160"/>
            <a:ext cx="5019323" cy="369332"/>
          </a:xfrm>
          <a:prstGeom prst="rect">
            <a:avLst/>
          </a:prstGeom>
        </p:spPr>
        <p:txBody>
          <a:bodyPr wrap="none">
            <a:spAutoFit/>
          </a:bodyPr>
          <a:lstStyle/>
          <a:p>
            <a:r>
              <a:rPr lang="en-IN" b="1" dirty="0" err="1">
                <a:solidFill>
                  <a:srgbClr val="FF0000"/>
                </a:solidFill>
              </a:rPr>
              <a:t>var</a:t>
            </a:r>
            <a:r>
              <a:rPr lang="en-IN" b="1" dirty="0">
                <a:solidFill>
                  <a:srgbClr val="FF0000"/>
                </a:solidFill>
              </a:rPr>
              <a:t> </a:t>
            </a:r>
            <a:r>
              <a:rPr lang="en-IN" b="1" dirty="0" err="1">
                <a:solidFill>
                  <a:srgbClr val="FF0000"/>
                </a:solidFill>
              </a:rPr>
              <a:t>str</a:t>
            </a:r>
            <a:r>
              <a:rPr lang="en-IN" b="1" dirty="0">
                <a:solidFill>
                  <a:srgbClr val="FF0000"/>
                </a:solidFill>
              </a:rPr>
              <a:t> = </a:t>
            </a:r>
            <a:r>
              <a:rPr lang="en-IN" b="1" dirty="0" smtClean="0">
                <a:solidFill>
                  <a:srgbClr val="FF0000"/>
                </a:solidFill>
              </a:rPr>
              <a:t>“Eating fruits increases immunity";</a:t>
            </a:r>
            <a:endParaRPr lang="en-IN" b="1" dirty="0">
              <a:solidFill>
                <a:srgbClr val="FF0000"/>
              </a:solidFill>
            </a:endParaRPr>
          </a:p>
        </p:txBody>
      </p:sp>
      <p:sp>
        <p:nvSpPr>
          <p:cNvPr id="7" name="Rectangle 6"/>
          <p:cNvSpPr/>
          <p:nvPr/>
        </p:nvSpPr>
        <p:spPr>
          <a:xfrm>
            <a:off x="727075" y="5589240"/>
            <a:ext cx="8546405" cy="646331"/>
          </a:xfrm>
          <a:prstGeom prst="rect">
            <a:avLst/>
          </a:prstGeom>
        </p:spPr>
        <p:txBody>
          <a:bodyPr wrap="square">
            <a:spAutoFit/>
          </a:bodyPr>
          <a:lstStyle/>
          <a:p>
            <a:r>
              <a:rPr lang="nn-NO" b="1" dirty="0">
                <a:solidFill>
                  <a:srgbClr val="FF0000"/>
                </a:solidFill>
              </a:rPr>
              <a:t>var str = "Visit Microsoft!";</a:t>
            </a:r>
          </a:p>
          <a:p>
            <a:r>
              <a:rPr lang="nn-NO" b="1" dirty="0">
                <a:solidFill>
                  <a:srgbClr val="FF0000"/>
                </a:solidFill>
              </a:rPr>
              <a:t>var res = str.replace(/microsoft/i, </a:t>
            </a:r>
            <a:r>
              <a:rPr lang="nn-NO" b="1" dirty="0" smtClean="0">
                <a:solidFill>
                  <a:srgbClr val="FF0000"/>
                </a:solidFill>
              </a:rPr>
              <a:t>«Netscape");</a:t>
            </a:r>
            <a:endParaRPr lang="en-IN" b="1" dirty="0">
              <a:solidFill>
                <a:srgbClr val="FF0000"/>
              </a:solidFill>
            </a:endParaRPr>
          </a:p>
        </p:txBody>
      </p:sp>
    </p:spTree>
    <p:extLst>
      <p:ext uri="{BB962C8B-B14F-4D97-AF65-F5344CB8AC3E}">
        <p14:creationId xmlns:p14="http://schemas.microsoft.com/office/powerpoint/2010/main" val="10096298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dirty="0"/>
              <a:t>Regular Expression Patterns</a:t>
            </a:r>
            <a:r>
              <a:rPr lang="en-IN" b="0" i="0" dirty="0"/>
              <a:t/>
            </a:r>
            <a:br>
              <a:rPr lang="en-IN" b="0" i="0" dirty="0"/>
            </a:br>
            <a:endParaRPr lang="en-IN" dirty="0"/>
          </a:p>
        </p:txBody>
      </p:sp>
      <p:sp>
        <p:nvSpPr>
          <p:cNvPr id="3" name="Content Placeholder 2"/>
          <p:cNvSpPr>
            <a:spLocks noGrp="1"/>
          </p:cNvSpPr>
          <p:nvPr>
            <p:ph idx="1"/>
          </p:nvPr>
        </p:nvSpPr>
        <p:spPr>
          <a:xfrm>
            <a:off x="715963" y="1260475"/>
            <a:ext cx="8413750" cy="656357"/>
          </a:xfrm>
        </p:spPr>
        <p:txBody>
          <a:bodyPr/>
          <a:lstStyle/>
          <a:p>
            <a:r>
              <a:rPr lang="en-IN" b="1" dirty="0"/>
              <a:t>Brackets</a:t>
            </a:r>
            <a:r>
              <a:rPr lang="en-IN" dirty="0"/>
              <a:t> are used to find a range of characters:</a:t>
            </a:r>
          </a:p>
        </p:txBody>
      </p:sp>
      <p:graphicFrame>
        <p:nvGraphicFramePr>
          <p:cNvPr id="4" name="Table 3"/>
          <p:cNvGraphicFramePr>
            <a:graphicFrameLocks noGrp="1"/>
          </p:cNvGraphicFramePr>
          <p:nvPr>
            <p:extLst>
              <p:ext uri="{D42A27DB-BD31-4B8C-83A1-F6EECF244321}">
                <p14:modId xmlns:p14="http://schemas.microsoft.com/office/powerpoint/2010/main" val="2874840445"/>
              </p:ext>
            </p:extLst>
          </p:nvPr>
        </p:nvGraphicFramePr>
        <p:xfrm>
          <a:off x="727075" y="2034122"/>
          <a:ext cx="8413750" cy="1708338"/>
        </p:xfrm>
        <a:graphic>
          <a:graphicData uri="http://schemas.openxmlformats.org/drawingml/2006/table">
            <a:tbl>
              <a:tblPr/>
              <a:tblGrid>
                <a:gridCol w="1843983"/>
                <a:gridCol w="6569767"/>
              </a:tblGrid>
              <a:tr h="440598">
                <a:tc>
                  <a:txBody>
                    <a:bodyPr/>
                    <a:lstStyle/>
                    <a:p>
                      <a:pPr algn="l" fontAlgn="t"/>
                      <a:r>
                        <a:rPr lang="en-IN" sz="1800" b="1" dirty="0">
                          <a:effectLst/>
                        </a:rPr>
                        <a:t>Expression</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5128">
                <a:tc>
                  <a:txBody>
                    <a:bodyPr/>
                    <a:lstStyle/>
                    <a:p>
                      <a:pPr algn="l" fontAlgn="t"/>
                      <a:r>
                        <a:rPr lang="en-IN" sz="1800">
                          <a:effectLst/>
                        </a:rPr>
                        <a:t>[abc]</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a:effectLst/>
                        </a:rPr>
                        <a:t>Find any of the characters between the brackets</a:t>
                      </a: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5128">
                <a:tc>
                  <a:txBody>
                    <a:bodyPr/>
                    <a:lstStyle/>
                    <a:p>
                      <a:pPr algn="l" fontAlgn="t"/>
                      <a:r>
                        <a:rPr lang="en-IN" sz="1800">
                          <a:effectLst/>
                        </a:rPr>
                        <a:t>[0-9]</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Find any of the digits between the brackets</a:t>
                      </a: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5128">
                <a:tc>
                  <a:txBody>
                    <a:bodyPr/>
                    <a:lstStyle/>
                    <a:p>
                      <a:pPr algn="l" fontAlgn="t"/>
                      <a:r>
                        <a:rPr lang="en-IN" sz="1800">
                          <a:effectLst/>
                        </a:rPr>
                        <a:t>(x|y)</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800" dirty="0">
                          <a:effectLst/>
                        </a:rPr>
                        <a:t>Find any of the alternatives separated with |</a:t>
                      </a: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36395149"/>
              </p:ext>
            </p:extLst>
          </p:nvPr>
        </p:nvGraphicFramePr>
        <p:xfrm>
          <a:off x="689788" y="4293096"/>
          <a:ext cx="8413750" cy="1690320"/>
        </p:xfrm>
        <a:graphic>
          <a:graphicData uri="http://schemas.openxmlformats.org/drawingml/2006/table">
            <a:tbl>
              <a:tblPr/>
              <a:tblGrid>
                <a:gridCol w="1843983"/>
                <a:gridCol w="6569767"/>
              </a:tblGrid>
              <a:tr h="415128">
                <a:tc>
                  <a:txBody>
                    <a:bodyPr/>
                    <a:lstStyle/>
                    <a:p>
                      <a:pPr algn="l" fontAlgn="t"/>
                      <a:r>
                        <a:rPr lang="en-IN" sz="1800" b="1">
                          <a:effectLst/>
                        </a:rPr>
                        <a:t>Quantifier</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5128">
                <a:tc>
                  <a:txBody>
                    <a:bodyPr/>
                    <a:lstStyle/>
                    <a:p>
                      <a:pPr algn="l" fontAlgn="t"/>
                      <a:r>
                        <a:rPr lang="en-IN" sz="1800">
                          <a:effectLst/>
                        </a:rPr>
                        <a:t>n+</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a:effectLst/>
                        </a:rPr>
                        <a:t>Matches any string that contains at least one </a:t>
                      </a:r>
                      <a:r>
                        <a:rPr lang="en-IN" sz="1800" i="1">
                          <a:effectLst/>
                        </a:rPr>
                        <a:t>n</a:t>
                      </a:r>
                      <a:endParaRPr lang="en-IN" sz="1800">
                        <a:effectLst/>
                      </a:endParaRP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5128">
                <a:tc>
                  <a:txBody>
                    <a:bodyPr/>
                    <a:lstStyle/>
                    <a:p>
                      <a:pPr algn="l" fontAlgn="t"/>
                      <a:r>
                        <a:rPr lang="en-IN" sz="1800">
                          <a:effectLst/>
                        </a:rPr>
                        <a:t>n*</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Matches any string that contains zero or more occurrences of </a:t>
                      </a:r>
                      <a:r>
                        <a:rPr lang="en-IN" sz="1800" i="1">
                          <a:effectLst/>
                        </a:rPr>
                        <a:t>n</a:t>
                      </a:r>
                      <a:endParaRPr lang="en-IN" sz="1800">
                        <a:effectLst/>
                      </a:endParaRP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5128">
                <a:tc>
                  <a:txBody>
                    <a:bodyPr/>
                    <a:lstStyle/>
                    <a:p>
                      <a:pPr algn="l" fontAlgn="t"/>
                      <a:r>
                        <a:rPr lang="en-IN" sz="1800">
                          <a:effectLst/>
                        </a:rPr>
                        <a:t>n?</a:t>
                      </a:r>
                    </a:p>
                  </a:txBody>
                  <a:tcPr marL="14826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800" dirty="0">
                          <a:effectLst/>
                        </a:rPr>
                        <a:t>Matches any string that contains zero or one occurrences of </a:t>
                      </a:r>
                      <a:r>
                        <a:rPr lang="en-IN" sz="1800" i="1" dirty="0">
                          <a:effectLst/>
                        </a:rPr>
                        <a:t>n</a:t>
                      </a:r>
                      <a:endParaRPr lang="en-IN" sz="1800" dirty="0">
                        <a:effectLst/>
                      </a:endParaRPr>
                    </a:p>
                  </a:txBody>
                  <a:tcPr marL="74130" marR="74130" marT="74130" marB="7413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75760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Introduction to HTML and Javascript / </a:t>
            </a:r>
            <a:fld id="{FC091EBD-96DD-483E-8E05-162D34E9649D}" type="slidenum">
              <a:rPr lang="en-US"/>
              <a:pPr/>
              <a:t>11</a:t>
            </a:fld>
            <a:r>
              <a:rPr lang="en-US"/>
              <a:t> of  34  </a:t>
            </a:r>
          </a:p>
        </p:txBody>
      </p:sp>
      <p:sp>
        <p:nvSpPr>
          <p:cNvPr id="142338" name="Text Box 1026"/>
          <p:cNvSpPr txBox="1">
            <a:spLocks noChangeArrowheads="1"/>
          </p:cNvSpPr>
          <p:nvPr/>
        </p:nvSpPr>
        <p:spPr bwMode="auto">
          <a:xfrm>
            <a:off x="0" y="-66675"/>
            <a:ext cx="9906000" cy="769441"/>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Client-Side and Server-Side Applications [Cont…]</a:t>
            </a:r>
          </a:p>
        </p:txBody>
      </p:sp>
      <p:sp>
        <p:nvSpPr>
          <p:cNvPr id="142343" name="Text Box 1031"/>
          <p:cNvSpPr txBox="1">
            <a:spLocks noChangeArrowheads="1"/>
          </p:cNvSpPr>
          <p:nvPr/>
        </p:nvSpPr>
        <p:spPr bwMode="auto">
          <a:xfrm>
            <a:off x="495300" y="1524000"/>
            <a:ext cx="9410700" cy="4401205"/>
          </a:xfrm>
          <a:prstGeom prst="rect">
            <a:avLst/>
          </a:prstGeom>
          <a:noFill/>
          <a:ln w="9525">
            <a:noFill/>
            <a:miter lim="800000"/>
            <a:headEnd/>
            <a:tailEnd/>
          </a:ln>
          <a:effectLst/>
        </p:spPr>
        <p:txBody>
          <a:bodyPr>
            <a:spAutoFit/>
          </a:bodyPr>
          <a:lstStyle/>
          <a:p>
            <a:pPr>
              <a:buClr>
                <a:schemeClr val="accent2"/>
              </a:buClr>
              <a:buFont typeface="Wingdings" pitchFamily="2" charset="2"/>
              <a:buChar char="§"/>
            </a:pPr>
            <a:r>
              <a:rPr lang="en-US" sz="2800">
                <a:solidFill>
                  <a:schemeClr val="tx1"/>
                </a:solidFill>
              </a:rPr>
              <a:t> Both Client and Server application can be written </a:t>
            </a:r>
            <a:br>
              <a:rPr lang="en-US" sz="2800">
                <a:solidFill>
                  <a:schemeClr val="tx1"/>
                </a:solidFill>
              </a:rPr>
            </a:br>
            <a:r>
              <a:rPr lang="en-US" sz="2800">
                <a:solidFill>
                  <a:schemeClr val="tx1"/>
                </a:solidFill>
              </a:rPr>
              <a:t>   using JavaScript. </a:t>
            </a:r>
          </a:p>
          <a:p>
            <a:pPr>
              <a:buClr>
                <a:schemeClr val="accent2"/>
              </a:buClr>
              <a:buFont typeface="Wingdings" pitchFamily="2" charset="2"/>
              <a:buChar char="§"/>
            </a:pPr>
            <a:r>
              <a:rPr lang="en-US" sz="2800">
                <a:solidFill>
                  <a:schemeClr val="tx1"/>
                </a:solidFill>
              </a:rPr>
              <a:t> Core Language for Server and Client side is based </a:t>
            </a:r>
            <a:br>
              <a:rPr lang="en-US" sz="2800">
                <a:solidFill>
                  <a:schemeClr val="tx1"/>
                </a:solidFill>
              </a:rPr>
            </a:br>
            <a:r>
              <a:rPr lang="en-US" sz="2800">
                <a:solidFill>
                  <a:schemeClr val="tx1"/>
                </a:solidFill>
              </a:rPr>
              <a:t>   on ECMA-262 - an European   standard for </a:t>
            </a:r>
            <a:br>
              <a:rPr lang="en-US" sz="2800">
                <a:solidFill>
                  <a:schemeClr val="tx1"/>
                </a:solidFill>
              </a:rPr>
            </a:br>
            <a:r>
              <a:rPr lang="en-US" sz="2800">
                <a:solidFill>
                  <a:schemeClr val="tx1"/>
                </a:solidFill>
              </a:rPr>
              <a:t>   scripting language. </a:t>
            </a:r>
          </a:p>
          <a:p>
            <a:pPr>
              <a:buClr>
                <a:schemeClr val="accent2"/>
              </a:buClr>
              <a:buFont typeface="Wingdings" pitchFamily="2" charset="2"/>
              <a:buChar char="§"/>
            </a:pPr>
            <a:r>
              <a:rPr lang="en-US" sz="2800">
                <a:solidFill>
                  <a:schemeClr val="tx1"/>
                </a:solidFill>
              </a:rPr>
              <a:t> On the client side, JavaScript can be used to develop     </a:t>
            </a:r>
            <a:br>
              <a:rPr lang="en-US" sz="2800">
                <a:solidFill>
                  <a:schemeClr val="tx1"/>
                </a:solidFill>
              </a:rPr>
            </a:br>
            <a:r>
              <a:rPr lang="en-US" sz="2800">
                <a:solidFill>
                  <a:schemeClr val="tx1"/>
                </a:solidFill>
              </a:rPr>
              <a:t>   web pages that are executed by the web browser.</a:t>
            </a:r>
          </a:p>
          <a:p>
            <a:pPr>
              <a:buClr>
                <a:schemeClr val="accent2"/>
              </a:buClr>
              <a:buFont typeface="Wingdings" pitchFamily="2" charset="2"/>
              <a:buChar char="§"/>
            </a:pPr>
            <a:r>
              <a:rPr lang="en-US" sz="2800">
                <a:solidFill>
                  <a:schemeClr val="tx1"/>
                </a:solidFill>
              </a:rPr>
              <a:t> On sever side JavaScript programs, known as server-</a:t>
            </a:r>
            <a:br>
              <a:rPr lang="en-US" sz="2800">
                <a:solidFill>
                  <a:schemeClr val="tx1"/>
                </a:solidFill>
              </a:rPr>
            </a:br>
            <a:r>
              <a:rPr lang="en-US" sz="2800">
                <a:solidFill>
                  <a:schemeClr val="tx1"/>
                </a:solidFill>
              </a:rPr>
              <a:t>   side script, can process information submitted by a </a:t>
            </a:r>
            <a:br>
              <a:rPr lang="en-US" sz="2800">
                <a:solidFill>
                  <a:schemeClr val="tx1"/>
                </a:solidFill>
              </a:rPr>
            </a:br>
            <a:r>
              <a:rPr lang="en-US" sz="2800">
                <a:solidFill>
                  <a:schemeClr val="tx1"/>
                </a:solidFill>
              </a:rPr>
              <a:t>   web browser .</a:t>
            </a:r>
          </a:p>
        </p:txBody>
      </p:sp>
      <p:grpSp>
        <p:nvGrpSpPr>
          <p:cNvPr id="2" name="Group 1032"/>
          <p:cNvGrpSpPr>
            <a:grpSpLocks/>
          </p:cNvGrpSpPr>
          <p:nvPr/>
        </p:nvGrpSpPr>
        <p:grpSpPr bwMode="auto">
          <a:xfrm>
            <a:off x="0" y="1295400"/>
            <a:ext cx="9906000" cy="5565775"/>
            <a:chOff x="0" y="816"/>
            <a:chExt cx="5760" cy="3506"/>
          </a:xfrm>
        </p:grpSpPr>
        <p:sp>
          <p:nvSpPr>
            <p:cNvPr id="142345" name="Line 1033"/>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34"/>
            <p:cNvGrpSpPr>
              <a:grpSpLocks/>
            </p:cNvGrpSpPr>
            <p:nvPr/>
          </p:nvGrpSpPr>
          <p:grpSpPr bwMode="auto">
            <a:xfrm>
              <a:off x="14" y="816"/>
              <a:ext cx="288" cy="3506"/>
              <a:chOff x="0" y="528"/>
              <a:chExt cx="288" cy="3794"/>
            </a:xfrm>
          </p:grpSpPr>
          <p:sp>
            <p:nvSpPr>
              <p:cNvPr id="142347" name="Rectangle 1035"/>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42348" name="Rectangle 1036"/>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42349" name="Rectangle 1037"/>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p:cTn id="7" dur="500" fill="hold"/>
                                        <p:tgtEl>
                                          <p:spTgt spid="142338"/>
                                        </p:tgtEl>
                                        <p:attrNameLst>
                                          <p:attrName>ppt_x</p:attrName>
                                        </p:attrNameLst>
                                      </p:cBhvr>
                                      <p:tavLst>
                                        <p:tav tm="0">
                                          <p:val>
                                            <p:strVal val="#ppt_x"/>
                                          </p:val>
                                        </p:tav>
                                        <p:tav tm="100000">
                                          <p:val>
                                            <p:strVal val="#ppt_x"/>
                                          </p:val>
                                        </p:tav>
                                      </p:tavLst>
                                    </p:anim>
                                    <p:anim calcmode="lin" valueType="num">
                                      <p:cBhvr>
                                        <p:cTn id="8" dur="500" fill="hold"/>
                                        <p:tgtEl>
                                          <p:spTgt spid="142338"/>
                                        </p:tgtEl>
                                        <p:attrNameLst>
                                          <p:attrName>ppt_y</p:attrName>
                                        </p:attrNameLst>
                                      </p:cBhvr>
                                      <p:tavLst>
                                        <p:tav tm="0">
                                          <p:val>
                                            <p:strVal val="#ppt_y+#ppt_h/2"/>
                                          </p:val>
                                        </p:tav>
                                        <p:tav tm="100000">
                                          <p:val>
                                            <p:strVal val="#ppt_y"/>
                                          </p:val>
                                        </p:tav>
                                      </p:tavLst>
                                    </p:anim>
                                    <p:anim calcmode="lin" valueType="num">
                                      <p:cBhvr>
                                        <p:cTn id="9" dur="500" fill="hold"/>
                                        <p:tgtEl>
                                          <p:spTgt spid="142338"/>
                                        </p:tgtEl>
                                        <p:attrNameLst>
                                          <p:attrName>ppt_w</p:attrName>
                                        </p:attrNameLst>
                                      </p:cBhvr>
                                      <p:tavLst>
                                        <p:tav tm="0">
                                          <p:val>
                                            <p:strVal val="#ppt_w"/>
                                          </p:val>
                                        </p:tav>
                                        <p:tav tm="100000">
                                          <p:val>
                                            <p:strVal val="#ppt_w"/>
                                          </p:val>
                                        </p:tav>
                                      </p:tavLst>
                                    </p:anim>
                                    <p:anim calcmode="lin" valueType="num">
                                      <p:cBhvr>
                                        <p:cTn id="10" dur="500" fill="hold"/>
                                        <p:tgtEl>
                                          <p:spTgt spid="14233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Script - Objects</a:t>
            </a:r>
            <a:endParaRPr lang="en-IN" dirty="0"/>
          </a:p>
        </p:txBody>
      </p:sp>
      <p:sp>
        <p:nvSpPr>
          <p:cNvPr id="3" name="Content Placeholder 2"/>
          <p:cNvSpPr>
            <a:spLocks noGrp="1"/>
          </p:cNvSpPr>
          <p:nvPr>
            <p:ph idx="1"/>
          </p:nvPr>
        </p:nvSpPr>
        <p:spPr/>
        <p:txBody>
          <a:bodyPr/>
          <a:lstStyle/>
          <a:p>
            <a:r>
              <a:rPr lang="en-IN" dirty="0"/>
              <a:t>JavaScript is an Object Oriented Programming (OOP) language. </a:t>
            </a:r>
            <a:endParaRPr lang="en-IN" dirty="0" smtClean="0"/>
          </a:p>
          <a:p>
            <a:r>
              <a:rPr lang="en-IN" dirty="0" smtClean="0"/>
              <a:t>A </a:t>
            </a:r>
            <a:r>
              <a:rPr lang="en-IN" dirty="0"/>
              <a:t>programming language can be called object-oriented if it provides four basic capabilities to </a:t>
            </a:r>
            <a:r>
              <a:rPr lang="en-IN" dirty="0" smtClean="0"/>
              <a:t>developers.</a:t>
            </a:r>
          </a:p>
          <a:p>
            <a:pPr lvl="1"/>
            <a:r>
              <a:rPr lang="en-IN" dirty="0" smtClean="0"/>
              <a:t>Encapsulation</a:t>
            </a:r>
          </a:p>
          <a:p>
            <a:pPr lvl="1"/>
            <a:r>
              <a:rPr lang="en-IN" dirty="0" smtClean="0"/>
              <a:t>Aggregation</a:t>
            </a:r>
          </a:p>
          <a:p>
            <a:pPr lvl="1"/>
            <a:r>
              <a:rPr lang="en-IN" dirty="0" smtClean="0"/>
              <a:t>Inheritance</a:t>
            </a:r>
          </a:p>
          <a:p>
            <a:pPr lvl="1"/>
            <a:r>
              <a:rPr lang="en-IN" dirty="0" smtClean="0"/>
              <a:t>Polymorphism</a:t>
            </a:r>
          </a:p>
          <a:p>
            <a:endParaRPr lang="en-IN" dirty="0"/>
          </a:p>
        </p:txBody>
      </p:sp>
    </p:spTree>
    <p:extLst>
      <p:ext uri="{BB962C8B-B14F-4D97-AF65-F5344CB8AC3E}">
        <p14:creationId xmlns:p14="http://schemas.microsoft.com/office/powerpoint/2010/main" val="10486376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OOP’s Concepts</a:t>
            </a:r>
            <a:endParaRPr lang="en-IN" dirty="0"/>
          </a:p>
        </p:txBody>
      </p:sp>
      <p:sp>
        <p:nvSpPr>
          <p:cNvPr id="3" name="Content Placeholder 2"/>
          <p:cNvSpPr>
            <a:spLocks noGrp="1"/>
          </p:cNvSpPr>
          <p:nvPr>
            <p:ph idx="1"/>
          </p:nvPr>
        </p:nvSpPr>
        <p:spPr/>
        <p:txBody>
          <a:bodyPr/>
          <a:lstStyle/>
          <a:p>
            <a:r>
              <a:rPr lang="en-IN" b="1" dirty="0"/>
              <a:t>Encapsulation</a:t>
            </a:r>
            <a:r>
              <a:rPr lang="en-IN" dirty="0"/>
              <a:t> − the capability to store related information, whether data or methods, together in an object.</a:t>
            </a:r>
          </a:p>
          <a:p>
            <a:r>
              <a:rPr lang="en-IN" b="1" dirty="0"/>
              <a:t>Aggregation</a:t>
            </a:r>
            <a:r>
              <a:rPr lang="en-IN" dirty="0"/>
              <a:t> − the capability to store one object inside another object.</a:t>
            </a:r>
          </a:p>
          <a:p>
            <a:r>
              <a:rPr lang="en-IN" b="1" dirty="0"/>
              <a:t>Inheritance</a:t>
            </a:r>
            <a:r>
              <a:rPr lang="en-IN" dirty="0"/>
              <a:t> − the capability of a class to rely upon another class (or number of classes) for some of its properties and methods.</a:t>
            </a:r>
          </a:p>
          <a:p>
            <a:r>
              <a:rPr lang="en-IN" b="1" dirty="0"/>
              <a:t>Polymorphism</a:t>
            </a:r>
            <a:r>
              <a:rPr lang="en-IN" dirty="0"/>
              <a:t> − the capability to write one function or method that works in a variety of different ways.</a:t>
            </a:r>
          </a:p>
          <a:p>
            <a:endParaRPr lang="en-IN" dirty="0"/>
          </a:p>
        </p:txBody>
      </p:sp>
    </p:spTree>
    <p:extLst>
      <p:ext uri="{BB962C8B-B14F-4D97-AF65-F5344CB8AC3E}">
        <p14:creationId xmlns:p14="http://schemas.microsoft.com/office/powerpoint/2010/main" val="36307105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Objects</a:t>
            </a:r>
            <a:endParaRPr lang="en-IN" dirty="0"/>
          </a:p>
        </p:txBody>
      </p:sp>
      <p:sp>
        <p:nvSpPr>
          <p:cNvPr id="3" name="Content Placeholder 2"/>
          <p:cNvSpPr>
            <a:spLocks noGrp="1"/>
          </p:cNvSpPr>
          <p:nvPr>
            <p:ph idx="1"/>
          </p:nvPr>
        </p:nvSpPr>
        <p:spPr/>
        <p:txBody>
          <a:bodyPr/>
          <a:lstStyle/>
          <a:p>
            <a:r>
              <a:rPr lang="en-IN" dirty="0"/>
              <a:t>JavaScript objects are like a real life </a:t>
            </a:r>
            <a:r>
              <a:rPr lang="en-IN" dirty="0" smtClean="0"/>
              <a:t>objects.</a:t>
            </a:r>
          </a:p>
          <a:p>
            <a:r>
              <a:rPr lang="en-IN" dirty="0" smtClean="0"/>
              <a:t>They </a:t>
            </a:r>
            <a:r>
              <a:rPr lang="en-IN" dirty="0"/>
              <a:t>have properties and abilities. </a:t>
            </a:r>
            <a:endParaRPr lang="en-IN" dirty="0" smtClean="0"/>
          </a:p>
          <a:p>
            <a:r>
              <a:rPr lang="en-IN" dirty="0" smtClean="0"/>
              <a:t>A </a:t>
            </a:r>
            <a:r>
              <a:rPr lang="en-IN" dirty="0"/>
              <a:t>JavaScript object is, in that sense, a collection of named </a:t>
            </a:r>
            <a:r>
              <a:rPr lang="en-IN" b="1" dirty="0"/>
              <a:t>properties</a:t>
            </a:r>
            <a:r>
              <a:rPr lang="en-IN" dirty="0"/>
              <a:t> and </a:t>
            </a:r>
            <a:r>
              <a:rPr lang="en-IN" b="1" dirty="0"/>
              <a:t>methods</a:t>
            </a:r>
            <a:r>
              <a:rPr lang="en-IN" dirty="0"/>
              <a:t> - a function. </a:t>
            </a:r>
            <a:endParaRPr lang="en-IN" dirty="0" smtClean="0"/>
          </a:p>
          <a:p>
            <a:r>
              <a:rPr lang="en-IN" dirty="0" smtClean="0"/>
              <a:t>An </a:t>
            </a:r>
            <a:r>
              <a:rPr lang="en-IN" dirty="0"/>
              <a:t>object can be stored in a variable, and the properties and methods accessed using the </a:t>
            </a:r>
            <a:r>
              <a:rPr lang="en-IN" b="1" dirty="0"/>
              <a:t>dot syntax</a:t>
            </a:r>
            <a:r>
              <a:rPr lang="en-IN" dirty="0"/>
              <a:t>.</a:t>
            </a:r>
          </a:p>
        </p:txBody>
      </p:sp>
    </p:spTree>
    <p:extLst>
      <p:ext uri="{BB962C8B-B14F-4D97-AF65-F5344CB8AC3E}">
        <p14:creationId xmlns:p14="http://schemas.microsoft.com/office/powerpoint/2010/main" val="21465872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Define a Object	</a:t>
            </a:r>
            <a:endParaRPr lang="en-IN" dirty="0"/>
          </a:p>
        </p:txBody>
      </p:sp>
      <p:sp>
        <p:nvSpPr>
          <p:cNvPr id="3" name="Content Placeholder 2"/>
          <p:cNvSpPr>
            <a:spLocks noGrp="1"/>
          </p:cNvSpPr>
          <p:nvPr>
            <p:ph idx="1"/>
          </p:nvPr>
        </p:nvSpPr>
        <p:spPr>
          <a:xfrm>
            <a:off x="488504" y="1260475"/>
            <a:ext cx="8928991" cy="4767263"/>
          </a:xfrm>
        </p:spPr>
        <p:txBody>
          <a:bodyPr/>
          <a:lstStyle/>
          <a:p>
            <a:r>
              <a:rPr lang="en-IN" dirty="0"/>
              <a:t>Variables can hold </a:t>
            </a:r>
            <a:r>
              <a:rPr lang="en-IN" dirty="0" smtClean="0"/>
              <a:t>objects.</a:t>
            </a:r>
          </a:p>
          <a:p>
            <a:r>
              <a:rPr lang="en-IN" dirty="0"/>
              <a:t>But objects can contain many values.</a:t>
            </a:r>
            <a:endParaRPr lang="en-IN" dirty="0" smtClean="0"/>
          </a:p>
          <a:p>
            <a:r>
              <a:rPr lang="en-IN" dirty="0" smtClean="0"/>
              <a:t>Creating </a:t>
            </a:r>
            <a:r>
              <a:rPr lang="en-IN" dirty="0"/>
              <a:t>an object is done using a special syntax signified by </a:t>
            </a:r>
            <a:r>
              <a:rPr lang="en-IN" dirty="0" smtClean="0"/>
              <a:t>braces</a:t>
            </a:r>
            <a:r>
              <a:rPr lang="en-IN" dirty="0"/>
              <a:t>.</a:t>
            </a:r>
            <a:endParaRPr lang="en-IN" dirty="0" smtClean="0"/>
          </a:p>
          <a:p>
            <a:r>
              <a:rPr lang="en-IN" dirty="0"/>
              <a:t>The values are written as </a:t>
            </a:r>
            <a:r>
              <a:rPr lang="en-IN" b="1" dirty="0" err="1"/>
              <a:t>name:value</a:t>
            </a:r>
            <a:r>
              <a:rPr lang="en-IN" dirty="0"/>
              <a:t> pairs (name and value separated by a colon</a:t>
            </a:r>
            <a:r>
              <a:rPr lang="en-IN" dirty="0" smtClean="0"/>
              <a:t>).</a:t>
            </a:r>
          </a:p>
          <a:p>
            <a:r>
              <a:rPr lang="en-IN" dirty="0"/>
              <a:t>JavaScript objects are containers for </a:t>
            </a:r>
            <a:r>
              <a:rPr lang="en-IN" b="1" dirty="0"/>
              <a:t>named values</a:t>
            </a:r>
            <a:r>
              <a:rPr lang="en-IN" dirty="0" smtClean="0"/>
              <a:t>.</a:t>
            </a:r>
          </a:p>
          <a:p>
            <a:pPr marL="0" indent="0">
              <a:buNone/>
            </a:pPr>
            <a:r>
              <a:rPr lang="en-IN" b="1" dirty="0" err="1">
                <a:solidFill>
                  <a:srgbClr val="FF0000"/>
                </a:solidFill>
              </a:rPr>
              <a:t>var</a:t>
            </a:r>
            <a:r>
              <a:rPr lang="en-IN" b="1" dirty="0">
                <a:solidFill>
                  <a:srgbClr val="FF0000"/>
                </a:solidFill>
              </a:rPr>
              <a:t> car = {</a:t>
            </a:r>
            <a:r>
              <a:rPr lang="en-IN" b="1" dirty="0" err="1">
                <a:solidFill>
                  <a:srgbClr val="FF0000"/>
                </a:solidFill>
              </a:rPr>
              <a:t>type:"</a:t>
            </a:r>
            <a:r>
              <a:rPr lang="en-IN" b="1" dirty="0" err="1" smtClean="0">
                <a:solidFill>
                  <a:srgbClr val="FF0000"/>
                </a:solidFill>
              </a:rPr>
              <a:t>Ford</a:t>
            </a:r>
            <a:r>
              <a:rPr lang="en-IN" b="1" dirty="0" smtClean="0">
                <a:solidFill>
                  <a:srgbClr val="FF0000"/>
                </a:solidFill>
              </a:rPr>
              <a:t>", </a:t>
            </a:r>
            <a:r>
              <a:rPr lang="en-IN" b="1" dirty="0">
                <a:solidFill>
                  <a:srgbClr val="FF0000"/>
                </a:solidFill>
              </a:rPr>
              <a:t>model</a:t>
            </a:r>
            <a:r>
              <a:rPr lang="en-IN" b="1" dirty="0" smtClean="0">
                <a:solidFill>
                  <a:srgbClr val="FF0000"/>
                </a:solidFill>
              </a:rPr>
              <a:t>:“800</a:t>
            </a:r>
            <a:r>
              <a:rPr lang="en-IN" b="1" dirty="0">
                <a:solidFill>
                  <a:srgbClr val="FF0000"/>
                </a:solidFill>
              </a:rPr>
              <a:t>", </a:t>
            </a:r>
            <a:r>
              <a:rPr lang="en-IN" b="1" dirty="0" err="1">
                <a:solidFill>
                  <a:srgbClr val="FF0000"/>
                </a:solidFill>
              </a:rPr>
              <a:t>color</a:t>
            </a:r>
            <a:r>
              <a:rPr lang="en-IN" b="1" dirty="0" smtClean="0">
                <a:solidFill>
                  <a:srgbClr val="FF0000"/>
                </a:solidFill>
              </a:rPr>
              <a:t>:“aqua"};</a:t>
            </a:r>
          </a:p>
          <a:p>
            <a:pPr marL="0" indent="0">
              <a:buNone/>
            </a:pPr>
            <a:r>
              <a:rPr lang="en-IN" b="1" dirty="0" err="1">
                <a:solidFill>
                  <a:srgbClr val="FF0000"/>
                </a:solidFill>
              </a:rPr>
              <a:t>var</a:t>
            </a:r>
            <a:r>
              <a:rPr lang="en-IN" b="1" dirty="0">
                <a:solidFill>
                  <a:srgbClr val="FF0000"/>
                </a:solidFill>
              </a:rPr>
              <a:t> person = {</a:t>
            </a:r>
            <a:r>
              <a:rPr lang="en-IN" b="1" dirty="0" err="1">
                <a:solidFill>
                  <a:srgbClr val="FF0000"/>
                </a:solidFill>
              </a:rPr>
              <a:t>firstName</a:t>
            </a:r>
            <a:r>
              <a:rPr lang="en-IN" b="1" dirty="0">
                <a:solidFill>
                  <a:srgbClr val="FF0000"/>
                </a:solidFill>
              </a:rPr>
              <a:t>:"John", </a:t>
            </a:r>
            <a:r>
              <a:rPr lang="en-IN" b="1" dirty="0" err="1">
                <a:solidFill>
                  <a:srgbClr val="FF0000"/>
                </a:solidFill>
              </a:rPr>
              <a:t>lastName</a:t>
            </a:r>
            <a:r>
              <a:rPr lang="en-IN" b="1" dirty="0">
                <a:solidFill>
                  <a:srgbClr val="FF0000"/>
                </a:solidFill>
              </a:rPr>
              <a:t>:"Doe", age:50, </a:t>
            </a:r>
            <a:r>
              <a:rPr lang="en-IN" b="1" dirty="0" err="1">
                <a:solidFill>
                  <a:srgbClr val="FF0000"/>
                </a:solidFill>
              </a:rPr>
              <a:t>eyeColor</a:t>
            </a:r>
            <a:r>
              <a:rPr lang="en-IN" b="1" dirty="0">
                <a:solidFill>
                  <a:srgbClr val="FF0000"/>
                </a:solidFill>
              </a:rPr>
              <a:t>:"blue"};</a:t>
            </a:r>
            <a:endParaRPr lang="en-IN" b="1" dirty="0" smtClean="0">
              <a:solidFill>
                <a:srgbClr val="FF0000"/>
              </a:solidFill>
            </a:endParaRPr>
          </a:p>
          <a:p>
            <a:endParaRPr lang="en-IN" dirty="0"/>
          </a:p>
        </p:txBody>
      </p:sp>
    </p:spTree>
    <p:extLst>
      <p:ext uri="{BB962C8B-B14F-4D97-AF65-F5344CB8AC3E}">
        <p14:creationId xmlns:p14="http://schemas.microsoft.com/office/powerpoint/2010/main" val="23069678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Classes</a:t>
            </a:r>
            <a:endParaRPr lang="en-IN" dirty="0"/>
          </a:p>
        </p:txBody>
      </p:sp>
      <p:sp>
        <p:nvSpPr>
          <p:cNvPr id="3" name="Content Placeholder 2"/>
          <p:cNvSpPr>
            <a:spLocks noGrp="1"/>
          </p:cNvSpPr>
          <p:nvPr>
            <p:ph idx="1"/>
          </p:nvPr>
        </p:nvSpPr>
        <p:spPr/>
        <p:txBody>
          <a:bodyPr/>
          <a:lstStyle/>
          <a:p>
            <a:r>
              <a:rPr lang="en-IN" dirty="0"/>
              <a:t>JavaScript classes, introduced in </a:t>
            </a:r>
            <a:r>
              <a:rPr lang="en-IN" dirty="0" err="1"/>
              <a:t>ECMAScript</a:t>
            </a:r>
            <a:r>
              <a:rPr lang="en-IN" dirty="0"/>
              <a:t> 2015, are primarily syntactical sugar over JavaScript's existing prototype-based inheritance</a:t>
            </a:r>
            <a:r>
              <a:rPr lang="en-IN" dirty="0" smtClean="0"/>
              <a:t>.</a:t>
            </a:r>
          </a:p>
          <a:p>
            <a:r>
              <a:rPr lang="en-IN" dirty="0" smtClean="0"/>
              <a:t> </a:t>
            </a:r>
            <a:r>
              <a:rPr lang="en-IN" dirty="0"/>
              <a:t>The class syntax </a:t>
            </a:r>
            <a:r>
              <a:rPr lang="en-IN" i="1" dirty="0"/>
              <a:t>does not</a:t>
            </a:r>
            <a:r>
              <a:rPr lang="en-IN" dirty="0"/>
              <a:t> introduce a new object-oriented inheritance model to JavaScript</a:t>
            </a:r>
            <a:r>
              <a:rPr lang="en-IN" dirty="0" smtClean="0"/>
              <a:t>.</a:t>
            </a:r>
          </a:p>
          <a:p>
            <a:r>
              <a:rPr lang="en-IN" dirty="0"/>
              <a:t>A JavaScript class is a type of function</a:t>
            </a:r>
            <a:r>
              <a:rPr lang="en-IN" dirty="0" smtClean="0"/>
              <a:t>.</a:t>
            </a:r>
          </a:p>
          <a:p>
            <a:r>
              <a:rPr lang="en-IN" dirty="0"/>
              <a:t>JavaScript is a prototype-based language, and every object in JavaScript has a hidden internal property called </a:t>
            </a:r>
            <a:r>
              <a:rPr lang="en-IN" b="1" dirty="0" smtClean="0"/>
              <a:t>Prototype</a:t>
            </a:r>
            <a:r>
              <a:rPr lang="en-IN" dirty="0" smtClean="0"/>
              <a:t> </a:t>
            </a:r>
            <a:r>
              <a:rPr lang="en-IN" dirty="0"/>
              <a:t>that can be used to extend object properties and methods. </a:t>
            </a:r>
          </a:p>
        </p:txBody>
      </p:sp>
    </p:spTree>
    <p:extLst>
      <p:ext uri="{BB962C8B-B14F-4D97-AF65-F5344CB8AC3E}">
        <p14:creationId xmlns:p14="http://schemas.microsoft.com/office/powerpoint/2010/main" val="7441121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classes</a:t>
            </a:r>
          </a:p>
        </p:txBody>
      </p:sp>
      <p:sp>
        <p:nvSpPr>
          <p:cNvPr id="3" name="Content Placeholder 2"/>
          <p:cNvSpPr>
            <a:spLocks noGrp="1"/>
          </p:cNvSpPr>
          <p:nvPr>
            <p:ph idx="1"/>
          </p:nvPr>
        </p:nvSpPr>
        <p:spPr/>
        <p:txBody>
          <a:bodyPr/>
          <a:lstStyle/>
          <a:p>
            <a:r>
              <a:rPr lang="en-IN" dirty="0"/>
              <a:t>Classes are in fact "special functions", and just as you can define function expressions and function </a:t>
            </a:r>
            <a:r>
              <a:rPr lang="en-IN" dirty="0" smtClean="0"/>
              <a:t>declarations.</a:t>
            </a:r>
          </a:p>
          <a:p>
            <a:pPr marL="0" indent="0">
              <a:buNone/>
            </a:pPr>
            <a:endParaRPr lang="en-IN" dirty="0" smtClean="0"/>
          </a:p>
          <a:p>
            <a:r>
              <a:rPr lang="en-IN" dirty="0" smtClean="0"/>
              <a:t>The </a:t>
            </a:r>
            <a:r>
              <a:rPr lang="en-IN" dirty="0"/>
              <a:t>class syntax has two components: </a:t>
            </a:r>
            <a:endParaRPr lang="en-IN" dirty="0" smtClean="0"/>
          </a:p>
          <a:p>
            <a:pPr lvl="1"/>
            <a:r>
              <a:rPr lang="en-IN" dirty="0" smtClean="0"/>
              <a:t>class expressions.</a:t>
            </a:r>
          </a:p>
          <a:p>
            <a:pPr lvl="1"/>
            <a:r>
              <a:rPr lang="en-IN" dirty="0" smtClean="0"/>
              <a:t>class </a:t>
            </a:r>
            <a:r>
              <a:rPr lang="en-IN" dirty="0"/>
              <a:t>declarations.</a:t>
            </a:r>
          </a:p>
        </p:txBody>
      </p:sp>
    </p:spTree>
    <p:extLst>
      <p:ext uri="{BB962C8B-B14F-4D97-AF65-F5344CB8AC3E}">
        <p14:creationId xmlns:p14="http://schemas.microsoft.com/office/powerpoint/2010/main" val="28234563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declarations</a:t>
            </a:r>
          </a:p>
        </p:txBody>
      </p:sp>
      <p:sp>
        <p:nvSpPr>
          <p:cNvPr id="3" name="Content Placeholder 2"/>
          <p:cNvSpPr>
            <a:spLocks noGrp="1"/>
          </p:cNvSpPr>
          <p:nvPr>
            <p:ph idx="1"/>
          </p:nvPr>
        </p:nvSpPr>
        <p:spPr>
          <a:xfrm>
            <a:off x="344488" y="1260475"/>
            <a:ext cx="9433047" cy="3032621"/>
          </a:xfrm>
        </p:spPr>
        <p:txBody>
          <a:bodyPr/>
          <a:lstStyle/>
          <a:p>
            <a:r>
              <a:rPr lang="en-IN" dirty="0"/>
              <a:t>One way to define a class is using a class declaration. </a:t>
            </a:r>
            <a:endParaRPr lang="en-IN" dirty="0" smtClean="0"/>
          </a:p>
          <a:p>
            <a:r>
              <a:rPr lang="en-IN" dirty="0" smtClean="0"/>
              <a:t>To </a:t>
            </a:r>
            <a:r>
              <a:rPr lang="en-IN" dirty="0"/>
              <a:t>declare a class, you use the class keyword with the name of the class ("Rectangle" here</a:t>
            </a:r>
            <a:r>
              <a:rPr lang="en-IN" dirty="0" smtClean="0"/>
              <a:t>).</a:t>
            </a:r>
          </a:p>
          <a:p>
            <a:r>
              <a:rPr lang="en-IN" dirty="0"/>
              <a:t>The body of a class is the part that is in curly brackets {}. </a:t>
            </a:r>
            <a:endParaRPr lang="en-IN" dirty="0" smtClean="0"/>
          </a:p>
          <a:p>
            <a:r>
              <a:rPr lang="en-IN" dirty="0" smtClean="0"/>
              <a:t>This </a:t>
            </a:r>
            <a:r>
              <a:rPr lang="en-IN" dirty="0"/>
              <a:t>is where you define class members, such as methods or constructor.</a:t>
            </a:r>
          </a:p>
        </p:txBody>
      </p:sp>
      <p:sp>
        <p:nvSpPr>
          <p:cNvPr id="5" name="Rectangle 4"/>
          <p:cNvSpPr/>
          <p:nvPr/>
        </p:nvSpPr>
        <p:spPr>
          <a:xfrm>
            <a:off x="3080792" y="4436445"/>
            <a:ext cx="5614689" cy="2031325"/>
          </a:xfrm>
          <a:prstGeom prst="rect">
            <a:avLst/>
          </a:prstGeom>
        </p:spPr>
        <p:txBody>
          <a:bodyPr wrap="square">
            <a:spAutoFit/>
          </a:bodyPr>
          <a:lstStyle/>
          <a:p>
            <a:r>
              <a:rPr lang="en-IN" dirty="0"/>
              <a:t>class Rectangle {</a:t>
            </a:r>
          </a:p>
          <a:p>
            <a:r>
              <a:rPr lang="en-IN" dirty="0"/>
              <a:t>  constructor(height, width</a:t>
            </a:r>
            <a:r>
              <a:rPr lang="en-IN" dirty="0" smtClean="0"/>
              <a:t>)</a:t>
            </a:r>
          </a:p>
          <a:p>
            <a:r>
              <a:rPr lang="en-IN" dirty="0" smtClean="0"/>
              <a:t> </a:t>
            </a:r>
            <a:r>
              <a:rPr lang="en-IN" dirty="0"/>
              <a:t>{</a:t>
            </a:r>
          </a:p>
          <a:p>
            <a:r>
              <a:rPr lang="en-IN" dirty="0"/>
              <a:t>    </a:t>
            </a:r>
            <a:r>
              <a:rPr lang="en-IN" dirty="0" err="1"/>
              <a:t>this.height</a:t>
            </a:r>
            <a:r>
              <a:rPr lang="en-IN" dirty="0"/>
              <a:t> = height;</a:t>
            </a:r>
          </a:p>
          <a:p>
            <a:r>
              <a:rPr lang="en-IN" dirty="0"/>
              <a:t>    </a:t>
            </a:r>
            <a:r>
              <a:rPr lang="en-IN" dirty="0" err="1"/>
              <a:t>this.width</a:t>
            </a:r>
            <a:r>
              <a:rPr lang="en-IN" dirty="0"/>
              <a:t> = width;</a:t>
            </a:r>
          </a:p>
          <a:p>
            <a:r>
              <a:rPr lang="en-IN" dirty="0"/>
              <a:t>  }</a:t>
            </a:r>
          </a:p>
          <a:p>
            <a:r>
              <a:rPr lang="en-IN" dirty="0"/>
              <a:t>}</a:t>
            </a:r>
          </a:p>
        </p:txBody>
      </p:sp>
    </p:spTree>
    <p:extLst>
      <p:ext uri="{BB962C8B-B14F-4D97-AF65-F5344CB8AC3E}">
        <p14:creationId xmlns:p14="http://schemas.microsoft.com/office/powerpoint/2010/main" val="23697840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dirty="0"/>
              <a:t>Constructor</a:t>
            </a:r>
            <a:r>
              <a:rPr lang="en-IN" b="0" i="0" dirty="0"/>
              <a:t/>
            </a:r>
            <a:br>
              <a:rPr lang="en-IN" b="0" i="0" dirty="0"/>
            </a:br>
            <a:endParaRPr lang="en-IN" dirty="0"/>
          </a:p>
        </p:txBody>
      </p:sp>
      <p:sp>
        <p:nvSpPr>
          <p:cNvPr id="3" name="Content Placeholder 2"/>
          <p:cNvSpPr>
            <a:spLocks noGrp="1"/>
          </p:cNvSpPr>
          <p:nvPr>
            <p:ph idx="1"/>
          </p:nvPr>
        </p:nvSpPr>
        <p:spPr/>
        <p:txBody>
          <a:bodyPr/>
          <a:lstStyle/>
          <a:p>
            <a:r>
              <a:rPr lang="en-IN" dirty="0"/>
              <a:t>The constructor method is a special method for creating and initializing an object created with a class. </a:t>
            </a:r>
            <a:endParaRPr lang="en-IN" dirty="0" smtClean="0"/>
          </a:p>
          <a:p>
            <a:r>
              <a:rPr lang="en-IN" dirty="0" smtClean="0"/>
              <a:t>There </a:t>
            </a:r>
            <a:r>
              <a:rPr lang="en-IN" dirty="0"/>
              <a:t>can only be one special method with the name "constructor" in a class. </a:t>
            </a:r>
            <a:endParaRPr lang="en-IN" dirty="0" smtClean="0"/>
          </a:p>
          <a:p>
            <a:r>
              <a:rPr lang="en-IN" dirty="0" smtClean="0"/>
              <a:t>A </a:t>
            </a:r>
            <a:r>
              <a:rPr lang="en-IN" dirty="0" err="1"/>
              <a:t>SyntaxError</a:t>
            </a:r>
            <a:r>
              <a:rPr lang="en-IN" dirty="0"/>
              <a:t> will be thrown if the class contains more than one occurrence of a constructor method</a:t>
            </a:r>
            <a:r>
              <a:rPr lang="en-IN" dirty="0" smtClean="0"/>
              <a:t>.</a:t>
            </a:r>
            <a:endParaRPr lang="en-IN" dirty="0"/>
          </a:p>
          <a:p>
            <a:r>
              <a:rPr lang="en-IN" dirty="0"/>
              <a:t>A constructor can use the super keyword to call the constructor of the super class.</a:t>
            </a:r>
          </a:p>
        </p:txBody>
      </p:sp>
    </p:spTree>
    <p:extLst>
      <p:ext uri="{BB962C8B-B14F-4D97-AF65-F5344CB8AC3E}">
        <p14:creationId xmlns:p14="http://schemas.microsoft.com/office/powerpoint/2010/main" val="41305823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9879" y="2967335"/>
            <a:ext cx="3660169"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Introduction to HTML and Javascript / </a:t>
            </a:r>
            <a:fld id="{674862FF-C1ED-444B-8295-315947AA5CA1}" type="slidenum">
              <a:rPr lang="en-US"/>
              <a:pPr/>
              <a:t>12</a:t>
            </a:fld>
            <a:r>
              <a:rPr lang="en-US"/>
              <a:t> of  34  </a:t>
            </a:r>
          </a:p>
        </p:txBody>
      </p:sp>
      <p:sp>
        <p:nvSpPr>
          <p:cNvPr id="122882" name="Text Box 1026"/>
          <p:cNvSpPr txBox="1">
            <a:spLocks noChangeArrowheads="1"/>
          </p:cNvSpPr>
          <p:nvPr/>
        </p:nvSpPr>
        <p:spPr bwMode="auto">
          <a:xfrm>
            <a:off x="0" y="41276"/>
            <a:ext cx="9906000" cy="1311275"/>
          </a:xfrm>
          <a:prstGeom prst="rect">
            <a:avLst/>
          </a:prstGeom>
          <a:noFill/>
          <a:ln w="9525">
            <a:noFill/>
            <a:miter lim="800000"/>
            <a:headEnd/>
            <a:tailEnd/>
          </a:ln>
          <a:effectLst/>
        </p:spPr>
        <p:txBody>
          <a:bodyPr>
            <a:spAutoFit/>
          </a:bodyPr>
          <a:lstStyle/>
          <a:p>
            <a:pPr algn="ctr"/>
            <a:r>
              <a:rPr lang="en-US" sz="4000" b="0">
                <a:solidFill>
                  <a:schemeClr val="tx1"/>
                </a:solidFill>
                <a:latin typeface="HandelGothic BT" pitchFamily="82" charset="0"/>
              </a:rPr>
              <a:t>  Client-Side and Server-Side </a:t>
            </a:r>
            <a:br>
              <a:rPr lang="en-US" sz="4000" b="0">
                <a:solidFill>
                  <a:schemeClr val="tx1"/>
                </a:solidFill>
                <a:latin typeface="HandelGothic BT" pitchFamily="82" charset="0"/>
              </a:rPr>
            </a:br>
            <a:r>
              <a:rPr lang="en-US" sz="4000" b="0">
                <a:solidFill>
                  <a:schemeClr val="tx1"/>
                </a:solidFill>
                <a:latin typeface="HandelGothic BT" pitchFamily="82" charset="0"/>
              </a:rPr>
              <a:t>Applications  [ Cont…]</a:t>
            </a:r>
          </a:p>
        </p:txBody>
      </p:sp>
      <p:sp>
        <p:nvSpPr>
          <p:cNvPr id="122887" name="Text Box 1031"/>
          <p:cNvSpPr txBox="1">
            <a:spLocks noChangeArrowheads="1"/>
          </p:cNvSpPr>
          <p:nvPr/>
        </p:nvSpPr>
        <p:spPr bwMode="auto">
          <a:xfrm>
            <a:off x="495300" y="2251076"/>
            <a:ext cx="9410700" cy="2677656"/>
          </a:xfrm>
          <a:prstGeom prst="rect">
            <a:avLst/>
          </a:prstGeom>
          <a:noFill/>
          <a:ln w="9525">
            <a:noFill/>
            <a:miter lim="800000"/>
            <a:headEnd/>
            <a:tailEnd/>
          </a:ln>
          <a:effectLst/>
        </p:spPr>
        <p:txBody>
          <a:bodyPr>
            <a:spAutoFit/>
          </a:bodyPr>
          <a:lstStyle/>
          <a:p>
            <a:pPr>
              <a:buClr>
                <a:schemeClr val="accent2"/>
              </a:buClr>
              <a:buFont typeface="Wingdings" pitchFamily="2" charset="2"/>
              <a:buChar char="§"/>
            </a:pPr>
            <a:r>
              <a:rPr lang="en-US" sz="2800">
                <a:solidFill>
                  <a:schemeClr val="tx1"/>
                </a:solidFill>
              </a:rPr>
              <a:t> Server-side JavaScript application also update the </a:t>
            </a:r>
            <a:br>
              <a:rPr lang="en-US" sz="2800">
                <a:solidFill>
                  <a:schemeClr val="tx1"/>
                </a:solidFill>
              </a:rPr>
            </a:br>
            <a:r>
              <a:rPr lang="en-US" sz="2800">
                <a:solidFill>
                  <a:schemeClr val="tx1"/>
                </a:solidFill>
              </a:rPr>
              <a:t>   browser’s display as and when required.</a:t>
            </a:r>
          </a:p>
          <a:p>
            <a:pPr>
              <a:buClr>
                <a:schemeClr val="accent2"/>
              </a:buClr>
              <a:buFont typeface="Wingdings" pitchFamily="2" charset="2"/>
              <a:buChar char="§"/>
            </a:pPr>
            <a:r>
              <a:rPr lang="en-US" sz="2800">
                <a:solidFill>
                  <a:schemeClr val="tx1"/>
                </a:solidFill>
              </a:rPr>
              <a:t> Client browser reads the HTML files and identifies  </a:t>
            </a:r>
            <a:br>
              <a:rPr lang="en-US" sz="2800">
                <a:solidFill>
                  <a:schemeClr val="tx1"/>
                </a:solidFill>
              </a:rPr>
            </a:br>
            <a:r>
              <a:rPr lang="en-US" sz="2800">
                <a:solidFill>
                  <a:schemeClr val="tx1"/>
                </a:solidFill>
              </a:rPr>
              <a:t>   elements of the file and then displays accordingly.</a:t>
            </a:r>
          </a:p>
          <a:p>
            <a:pPr>
              <a:buClr>
                <a:schemeClr val="accent2"/>
              </a:buClr>
              <a:buFont typeface="Wingdings" pitchFamily="2" charset="2"/>
              <a:buChar char="§"/>
            </a:pPr>
            <a:r>
              <a:rPr lang="en-US" sz="2800">
                <a:solidFill>
                  <a:schemeClr val="tx1"/>
                </a:solidFill>
              </a:rPr>
              <a:t> So when a javascript code element is encountered the </a:t>
            </a:r>
            <a:br>
              <a:rPr lang="en-US" sz="2800">
                <a:solidFill>
                  <a:schemeClr val="tx1"/>
                </a:solidFill>
              </a:rPr>
            </a:br>
            <a:r>
              <a:rPr lang="en-US" sz="2800">
                <a:solidFill>
                  <a:schemeClr val="tx1"/>
                </a:solidFill>
              </a:rPr>
              <a:t>   browser executes the same and displays the results.</a:t>
            </a:r>
          </a:p>
        </p:txBody>
      </p:sp>
      <p:grpSp>
        <p:nvGrpSpPr>
          <p:cNvPr id="2" name="Group 1032"/>
          <p:cNvGrpSpPr>
            <a:grpSpLocks/>
          </p:cNvGrpSpPr>
          <p:nvPr/>
        </p:nvGrpSpPr>
        <p:grpSpPr bwMode="auto">
          <a:xfrm>
            <a:off x="0" y="1295400"/>
            <a:ext cx="9906000" cy="5565775"/>
            <a:chOff x="0" y="816"/>
            <a:chExt cx="5760" cy="3506"/>
          </a:xfrm>
        </p:grpSpPr>
        <p:sp>
          <p:nvSpPr>
            <p:cNvPr id="122889" name="Line 1033"/>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34"/>
            <p:cNvGrpSpPr>
              <a:grpSpLocks/>
            </p:cNvGrpSpPr>
            <p:nvPr/>
          </p:nvGrpSpPr>
          <p:grpSpPr bwMode="auto">
            <a:xfrm>
              <a:off x="14" y="816"/>
              <a:ext cx="288" cy="3506"/>
              <a:chOff x="0" y="528"/>
              <a:chExt cx="288" cy="3794"/>
            </a:xfrm>
          </p:grpSpPr>
          <p:sp>
            <p:nvSpPr>
              <p:cNvPr id="122891" name="Rectangle 1035"/>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22892" name="Rectangle 1036"/>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22893" name="Rectangle 1037"/>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p:cTn id="7" dur="500" fill="hold"/>
                                        <p:tgtEl>
                                          <p:spTgt spid="122882"/>
                                        </p:tgtEl>
                                        <p:attrNameLst>
                                          <p:attrName>ppt_x</p:attrName>
                                        </p:attrNameLst>
                                      </p:cBhvr>
                                      <p:tavLst>
                                        <p:tav tm="0">
                                          <p:val>
                                            <p:strVal val="#ppt_x"/>
                                          </p:val>
                                        </p:tav>
                                        <p:tav tm="100000">
                                          <p:val>
                                            <p:strVal val="#ppt_x"/>
                                          </p:val>
                                        </p:tav>
                                      </p:tavLst>
                                    </p:anim>
                                    <p:anim calcmode="lin" valueType="num">
                                      <p:cBhvr>
                                        <p:cTn id="8" dur="500" fill="hold"/>
                                        <p:tgtEl>
                                          <p:spTgt spid="122882"/>
                                        </p:tgtEl>
                                        <p:attrNameLst>
                                          <p:attrName>ppt_y</p:attrName>
                                        </p:attrNameLst>
                                      </p:cBhvr>
                                      <p:tavLst>
                                        <p:tav tm="0">
                                          <p:val>
                                            <p:strVal val="#ppt_y+#ppt_h/2"/>
                                          </p:val>
                                        </p:tav>
                                        <p:tav tm="100000">
                                          <p:val>
                                            <p:strVal val="#ppt_y"/>
                                          </p:val>
                                        </p:tav>
                                      </p:tavLst>
                                    </p:anim>
                                    <p:anim calcmode="lin" valueType="num">
                                      <p:cBhvr>
                                        <p:cTn id="9" dur="500" fill="hold"/>
                                        <p:tgtEl>
                                          <p:spTgt spid="122882"/>
                                        </p:tgtEl>
                                        <p:attrNameLst>
                                          <p:attrName>ppt_w</p:attrName>
                                        </p:attrNameLst>
                                      </p:cBhvr>
                                      <p:tavLst>
                                        <p:tav tm="0">
                                          <p:val>
                                            <p:strVal val="#ppt_w"/>
                                          </p:val>
                                        </p:tav>
                                        <p:tav tm="100000">
                                          <p:val>
                                            <p:strVal val="#ppt_w"/>
                                          </p:val>
                                        </p:tav>
                                      </p:tavLst>
                                    </p:anim>
                                    <p:anim calcmode="lin" valueType="num">
                                      <p:cBhvr>
                                        <p:cTn id="10" dur="500" fill="hold"/>
                                        <p:tgtEl>
                                          <p:spTgt spid="12288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GB" smtClean="0"/>
              <a:t>What is Java?</a:t>
            </a:r>
          </a:p>
        </p:txBody>
      </p:sp>
      <p:sp>
        <p:nvSpPr>
          <p:cNvPr id="8195" name="Rectangle 5"/>
          <p:cNvSpPr>
            <a:spLocks noGrp="1" noChangeArrowheads="1"/>
          </p:cNvSpPr>
          <p:nvPr>
            <p:ph type="body" idx="1"/>
          </p:nvPr>
        </p:nvSpPr>
        <p:spPr/>
        <p:txBody>
          <a:bodyPr/>
          <a:lstStyle/>
          <a:p>
            <a:r>
              <a:rPr lang="en-GB" smtClean="0"/>
              <a:t>Totally different</a:t>
            </a:r>
          </a:p>
          <a:p>
            <a:r>
              <a:rPr lang="en-GB" smtClean="0"/>
              <a:t>A full programming language</a:t>
            </a:r>
          </a:p>
          <a:p>
            <a:r>
              <a:rPr lang="en-GB" smtClean="0"/>
              <a:t>Much harder!</a:t>
            </a:r>
          </a:p>
          <a:p>
            <a:r>
              <a:rPr lang="en-GB" smtClean="0"/>
              <a:t>A compiled language</a:t>
            </a:r>
          </a:p>
          <a:p>
            <a:r>
              <a:rPr lang="en-GB" smtClean="0"/>
              <a:t>Independent of the web</a:t>
            </a:r>
          </a:p>
          <a:p>
            <a:r>
              <a:rPr lang="en-GB" smtClean="0"/>
              <a:t>Sometimes used together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GB" smtClean="0"/>
              <a:t>Learning JavaScript</a:t>
            </a:r>
          </a:p>
        </p:txBody>
      </p:sp>
      <p:sp>
        <p:nvSpPr>
          <p:cNvPr id="9219" name="Rectangle 5"/>
          <p:cNvSpPr>
            <a:spLocks noGrp="1" noChangeArrowheads="1"/>
          </p:cNvSpPr>
          <p:nvPr>
            <p:ph type="body" idx="1"/>
          </p:nvPr>
        </p:nvSpPr>
        <p:spPr/>
        <p:txBody>
          <a:bodyPr/>
          <a:lstStyle/>
          <a:p>
            <a:r>
              <a:rPr lang="en-GB" smtClean="0"/>
              <a:t>Special syntax to learn</a:t>
            </a:r>
          </a:p>
          <a:p>
            <a:r>
              <a:rPr lang="en-GB" smtClean="0"/>
              <a:t>Learn the basics and then use other people's </a:t>
            </a:r>
            <a:br>
              <a:rPr lang="en-GB" smtClean="0"/>
            </a:br>
            <a:r>
              <a:rPr lang="en-GB" smtClean="0"/>
              <a:t>(lots of free sites)</a:t>
            </a:r>
          </a:p>
          <a:p>
            <a:r>
              <a:rPr lang="en-GB" smtClean="0"/>
              <a:t>Write it in a text editor, view results in browser</a:t>
            </a:r>
          </a:p>
          <a:p>
            <a:r>
              <a:rPr lang="en-GB" smtClean="0"/>
              <a:t>You need to revise your HTML </a:t>
            </a:r>
          </a:p>
          <a:p>
            <a:r>
              <a:rPr lang="en-GB" smtClean="0"/>
              <a:t>You need patience and good eyesight!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0"/>
          </p:nvPr>
        </p:nvSpPr>
        <p:spPr/>
        <p:txBody>
          <a:bodyPr/>
          <a:lstStyle/>
          <a:p>
            <a:r>
              <a:rPr lang="en-US"/>
              <a:t/>
            </a:r>
            <a:br>
              <a:rPr lang="en-US"/>
            </a:br>
            <a:r>
              <a:rPr lang="en-US"/>
              <a:t/>
            </a:r>
            <a:br>
              <a:rPr lang="en-US"/>
            </a:br>
            <a:r>
              <a:rPr lang="en-US"/>
              <a:t>Getting started with Javascript /  </a:t>
            </a:r>
            <a:fld id="{A96627D7-CA94-4DDD-90C2-5784F596DED3}" type="slidenum">
              <a:rPr lang="en-US"/>
              <a:pPr/>
              <a:t>15</a:t>
            </a:fld>
            <a:r>
              <a:rPr lang="en-US"/>
              <a:t> of  23 </a:t>
            </a:r>
          </a:p>
        </p:txBody>
      </p:sp>
      <p:sp>
        <p:nvSpPr>
          <p:cNvPr id="148482" name="Text Box 2"/>
          <p:cNvSpPr txBox="1">
            <a:spLocks noChangeArrowheads="1"/>
          </p:cNvSpPr>
          <p:nvPr/>
        </p:nvSpPr>
        <p:spPr bwMode="auto">
          <a:xfrm>
            <a:off x="0" y="212726"/>
            <a:ext cx="9906000" cy="701675"/>
          </a:xfrm>
          <a:prstGeom prst="rect">
            <a:avLst/>
          </a:prstGeom>
          <a:noFill/>
          <a:ln w="9525">
            <a:noFill/>
            <a:miter lim="800000"/>
            <a:headEnd/>
            <a:tailEnd/>
          </a:ln>
          <a:effectLst/>
        </p:spPr>
        <p:txBody>
          <a:bodyPr>
            <a:spAutoFit/>
          </a:bodyPr>
          <a:lstStyle/>
          <a:p>
            <a:pPr algn="ctr"/>
            <a:r>
              <a:rPr lang="en-US" sz="4000" b="0">
                <a:solidFill>
                  <a:schemeClr val="tx1"/>
                </a:solidFill>
                <a:latin typeface="HandelGothic BT" pitchFamily="82" charset="0"/>
              </a:rPr>
              <a:t>Integrating JavaScript in HTML</a:t>
            </a:r>
          </a:p>
        </p:txBody>
      </p:sp>
      <p:sp>
        <p:nvSpPr>
          <p:cNvPr id="148487" name="Text Box 7"/>
          <p:cNvSpPr txBox="1">
            <a:spLocks noChangeArrowheads="1"/>
          </p:cNvSpPr>
          <p:nvPr/>
        </p:nvSpPr>
        <p:spPr bwMode="auto">
          <a:xfrm>
            <a:off x="533135" y="1295401"/>
            <a:ext cx="9328150" cy="519113"/>
          </a:xfrm>
          <a:prstGeom prst="rect">
            <a:avLst/>
          </a:prstGeom>
          <a:noFill/>
          <a:ln w="9525">
            <a:noFill/>
            <a:miter lim="800000"/>
            <a:headEnd/>
            <a:tailEnd/>
          </a:ln>
          <a:effectLst/>
        </p:spPr>
        <p:txBody>
          <a:bodyPr>
            <a:spAutoFit/>
          </a:bodyPr>
          <a:lstStyle/>
          <a:p>
            <a:r>
              <a:rPr lang="en-US" sz="2800">
                <a:solidFill>
                  <a:schemeClr val="tx1"/>
                </a:solidFill>
                <a:latin typeface="Arial Narrow" pitchFamily="34" charset="0"/>
              </a:rPr>
              <a:t>JavaScript statements can easily be added to HTML Code:</a:t>
            </a:r>
            <a:endParaRPr lang="en-US" b="0">
              <a:solidFill>
                <a:schemeClr val="tx1"/>
              </a:solidFill>
            </a:endParaRPr>
          </a:p>
        </p:txBody>
      </p:sp>
      <p:sp>
        <p:nvSpPr>
          <p:cNvPr id="148488" name="Text Box 8"/>
          <p:cNvSpPr txBox="1">
            <a:spLocks noChangeArrowheads="1"/>
          </p:cNvSpPr>
          <p:nvPr/>
        </p:nvSpPr>
        <p:spPr bwMode="auto">
          <a:xfrm>
            <a:off x="495300" y="1908175"/>
            <a:ext cx="7346950" cy="3170099"/>
          </a:xfrm>
          <a:prstGeom prst="rect">
            <a:avLst/>
          </a:prstGeom>
          <a:noFill/>
          <a:ln w="9525">
            <a:noFill/>
            <a:miter lim="800000"/>
            <a:headEnd/>
            <a:tailEnd/>
          </a:ln>
          <a:effectLst/>
        </p:spPr>
        <p:txBody>
          <a:bodyPr>
            <a:spAutoFit/>
          </a:bodyPr>
          <a:lstStyle/>
          <a:p>
            <a:r>
              <a:rPr lang="en-US" sz="2000" dirty="0">
                <a:solidFill>
                  <a:schemeClr val="tx1"/>
                </a:solidFill>
                <a:latin typeface="Courier New" pitchFamily="49" charset="0"/>
              </a:rPr>
              <a:t>&lt;HTML&gt;</a:t>
            </a:r>
            <a:br>
              <a:rPr lang="en-US" sz="2000" dirty="0">
                <a:solidFill>
                  <a:schemeClr val="tx1"/>
                </a:solidFill>
                <a:latin typeface="Courier New" pitchFamily="49" charset="0"/>
              </a:rPr>
            </a:br>
            <a:r>
              <a:rPr lang="en-US" sz="2000" dirty="0">
                <a:solidFill>
                  <a:schemeClr val="tx1"/>
                </a:solidFill>
                <a:latin typeface="Courier New" pitchFamily="49" charset="0"/>
              </a:rPr>
              <a:t>&lt;HEAD&gt;</a:t>
            </a:r>
            <a:br>
              <a:rPr lang="en-US" sz="2000" dirty="0">
                <a:solidFill>
                  <a:schemeClr val="tx1"/>
                </a:solidFill>
                <a:latin typeface="Courier New" pitchFamily="49" charset="0"/>
              </a:rPr>
            </a:br>
            <a:r>
              <a:rPr lang="en-US" sz="2000" dirty="0">
                <a:solidFill>
                  <a:schemeClr val="tx1"/>
                </a:solidFill>
                <a:latin typeface="Courier New" pitchFamily="49" charset="0"/>
              </a:rPr>
              <a:t>&lt;TITLE&gt; HTML containing JAVA SCRIPT&lt;/TITLE&gt;</a:t>
            </a:r>
            <a:br>
              <a:rPr lang="en-US" sz="2000" dirty="0">
                <a:solidFill>
                  <a:schemeClr val="tx1"/>
                </a:solidFill>
                <a:latin typeface="Courier New" pitchFamily="49" charset="0"/>
              </a:rPr>
            </a:br>
            <a:r>
              <a:rPr lang="en-US" sz="2000" dirty="0">
                <a:solidFill>
                  <a:schemeClr val="tx1"/>
                </a:solidFill>
                <a:latin typeface="Courier New" pitchFamily="49" charset="0"/>
              </a:rPr>
              <a:t>&lt;/HEAD&gt;</a:t>
            </a:r>
            <a:br>
              <a:rPr lang="en-US" sz="2000" dirty="0">
                <a:solidFill>
                  <a:schemeClr val="tx1"/>
                </a:solidFill>
                <a:latin typeface="Courier New" pitchFamily="49" charset="0"/>
              </a:rPr>
            </a:br>
            <a:r>
              <a:rPr lang="en-US" sz="2000" dirty="0">
                <a:solidFill>
                  <a:schemeClr val="tx1"/>
                </a:solidFill>
                <a:latin typeface="Courier New" pitchFamily="49" charset="0"/>
              </a:rPr>
              <a:t>&lt;BODY&gt;</a:t>
            </a:r>
            <a:br>
              <a:rPr lang="en-US" sz="2000" dirty="0">
                <a:solidFill>
                  <a:schemeClr val="tx1"/>
                </a:solidFill>
                <a:latin typeface="Courier New" pitchFamily="49" charset="0"/>
              </a:rPr>
            </a:br>
            <a:r>
              <a:rPr lang="en-US" sz="2000" dirty="0">
                <a:solidFill>
                  <a:schemeClr val="tx1"/>
                </a:solidFill>
                <a:latin typeface="Courier New" pitchFamily="49" charset="0"/>
              </a:rPr>
              <a:t> &lt;SCRIPT LANGUAGE=“JavaScript”&gt;</a:t>
            </a:r>
            <a:br>
              <a:rPr lang="en-US" sz="2000" dirty="0">
                <a:solidFill>
                  <a:schemeClr val="tx1"/>
                </a:solidFill>
                <a:latin typeface="Courier New" pitchFamily="49" charset="0"/>
              </a:rPr>
            </a:br>
            <a:r>
              <a:rPr lang="en-US" sz="2000" dirty="0">
                <a:solidFill>
                  <a:schemeClr val="tx1"/>
                </a:solidFill>
                <a:latin typeface="Courier New" pitchFamily="49" charset="0"/>
              </a:rPr>
              <a:t>  </a:t>
            </a:r>
            <a:r>
              <a:rPr lang="en-US" sz="2000" dirty="0" err="1">
                <a:solidFill>
                  <a:schemeClr val="tx1"/>
                </a:solidFill>
                <a:latin typeface="Courier New" pitchFamily="49" charset="0"/>
              </a:rPr>
              <a:t>document.write</a:t>
            </a:r>
            <a:r>
              <a:rPr lang="en-US" sz="2000" dirty="0">
                <a:solidFill>
                  <a:schemeClr val="tx1"/>
                </a:solidFill>
                <a:latin typeface="Courier New" pitchFamily="49" charset="0"/>
              </a:rPr>
              <a:t>(“Fist Java Script Statement”);</a:t>
            </a:r>
            <a:br>
              <a:rPr lang="en-US" sz="2000" dirty="0">
                <a:solidFill>
                  <a:schemeClr val="tx1"/>
                </a:solidFill>
                <a:latin typeface="Courier New" pitchFamily="49" charset="0"/>
              </a:rPr>
            </a:br>
            <a:r>
              <a:rPr lang="en-US" sz="2000" dirty="0">
                <a:solidFill>
                  <a:schemeClr val="tx1"/>
                </a:solidFill>
                <a:latin typeface="Courier New" pitchFamily="49" charset="0"/>
              </a:rPr>
              <a:t> &lt;/SCRIPT&gt;</a:t>
            </a:r>
            <a:br>
              <a:rPr lang="en-US" sz="2000" dirty="0">
                <a:solidFill>
                  <a:schemeClr val="tx1"/>
                </a:solidFill>
                <a:latin typeface="Courier New" pitchFamily="49" charset="0"/>
              </a:rPr>
            </a:br>
            <a:r>
              <a:rPr lang="en-US" sz="2000" dirty="0">
                <a:solidFill>
                  <a:schemeClr val="tx1"/>
                </a:solidFill>
                <a:latin typeface="Courier New" pitchFamily="49" charset="0"/>
              </a:rPr>
              <a:t>&lt;/BODY&gt;</a:t>
            </a:r>
            <a:br>
              <a:rPr lang="en-US" sz="2000" dirty="0">
                <a:solidFill>
                  <a:schemeClr val="tx1"/>
                </a:solidFill>
                <a:latin typeface="Courier New" pitchFamily="49" charset="0"/>
              </a:rPr>
            </a:br>
            <a:r>
              <a:rPr lang="en-US" sz="2000" dirty="0">
                <a:solidFill>
                  <a:schemeClr val="tx1"/>
                </a:solidFill>
                <a:latin typeface="Courier New" pitchFamily="49" charset="0"/>
              </a:rPr>
              <a:t>&lt;HTML&gt;</a:t>
            </a:r>
            <a:endParaRPr lang="en-US" sz="2000" b="0" dirty="0">
              <a:solidFill>
                <a:schemeClr val="tx1"/>
              </a:solidFill>
              <a:latin typeface="Courier New" pitchFamily="49" charset="0"/>
            </a:endParaRPr>
          </a:p>
        </p:txBody>
      </p:sp>
      <p:sp>
        <p:nvSpPr>
          <p:cNvPr id="148489" name="Text Box 9"/>
          <p:cNvSpPr txBox="1">
            <a:spLocks noChangeArrowheads="1"/>
          </p:cNvSpPr>
          <p:nvPr/>
        </p:nvSpPr>
        <p:spPr bwMode="auto">
          <a:xfrm>
            <a:off x="2641600" y="4956175"/>
            <a:ext cx="7264400" cy="677108"/>
          </a:xfrm>
          <a:prstGeom prst="rect">
            <a:avLst/>
          </a:prstGeom>
          <a:solidFill>
            <a:srgbClr val="FFFFCC"/>
          </a:solidFill>
          <a:ln w="9525">
            <a:solidFill>
              <a:srgbClr val="800000"/>
            </a:solidFill>
            <a:miter lim="800000"/>
            <a:headEnd/>
            <a:tailEnd/>
          </a:ln>
          <a:effectLst/>
        </p:spPr>
        <p:txBody>
          <a:bodyPr>
            <a:spAutoFit/>
          </a:bodyPr>
          <a:lstStyle/>
          <a:p>
            <a:r>
              <a:rPr lang="en-US" sz="2000">
                <a:solidFill>
                  <a:schemeClr val="tx1"/>
                </a:solidFill>
              </a:rPr>
              <a:t>&lt;SCRIPT&gt; &lt;/SCRIPT&gt; tag</a:t>
            </a:r>
            <a:r>
              <a:rPr lang="en-US">
                <a:solidFill>
                  <a:schemeClr val="tx1"/>
                </a:solidFill>
              </a:rPr>
              <a:t> can be placed either in the head or body section of the HTML document.</a:t>
            </a:r>
            <a:endParaRPr lang="en-US" b="0">
              <a:solidFill>
                <a:schemeClr val="tx1"/>
              </a:solidFill>
            </a:endParaRPr>
          </a:p>
        </p:txBody>
      </p:sp>
      <p:sp>
        <p:nvSpPr>
          <p:cNvPr id="148490" name="Text Box 10"/>
          <p:cNvSpPr txBox="1">
            <a:spLocks noChangeArrowheads="1"/>
          </p:cNvSpPr>
          <p:nvPr/>
        </p:nvSpPr>
        <p:spPr bwMode="auto">
          <a:xfrm>
            <a:off x="577850" y="5718176"/>
            <a:ext cx="5530850" cy="954107"/>
          </a:xfrm>
          <a:prstGeom prst="rect">
            <a:avLst/>
          </a:prstGeom>
          <a:noFill/>
          <a:ln w="9525">
            <a:noFill/>
            <a:miter lim="800000"/>
            <a:headEnd/>
            <a:tailEnd/>
          </a:ln>
          <a:effectLst/>
        </p:spPr>
        <p:txBody>
          <a:bodyPr>
            <a:spAutoFit/>
          </a:bodyPr>
          <a:lstStyle/>
          <a:p>
            <a:pPr>
              <a:buClr>
                <a:schemeClr val="accent2"/>
              </a:buClr>
              <a:buSzPct val="70000"/>
              <a:buFont typeface="Wingdings" pitchFamily="2" charset="2"/>
              <a:buChar char="n"/>
            </a:pPr>
            <a:r>
              <a:rPr lang="en-US" sz="2800">
                <a:solidFill>
                  <a:schemeClr val="tx1"/>
                </a:solidFill>
              </a:rPr>
              <a:t> HTML is not Case-Sensitive.</a:t>
            </a:r>
          </a:p>
          <a:p>
            <a:pPr>
              <a:buClr>
                <a:schemeClr val="accent2"/>
              </a:buClr>
              <a:buSzPct val="70000"/>
              <a:buFont typeface="Wingdings" pitchFamily="2" charset="2"/>
              <a:buChar char="n"/>
            </a:pPr>
            <a:r>
              <a:rPr lang="en-US" sz="2800">
                <a:solidFill>
                  <a:schemeClr val="tx1"/>
                </a:solidFill>
              </a:rPr>
              <a:t> Java Script is case-sensitive.</a:t>
            </a:r>
            <a:endParaRPr lang="en-US">
              <a:solidFill>
                <a:schemeClr val="tx1"/>
              </a:solidFill>
            </a:endParaRPr>
          </a:p>
        </p:txBody>
      </p:sp>
      <p:sp>
        <p:nvSpPr>
          <p:cNvPr id="148491" name="Text Box 11"/>
          <p:cNvSpPr txBox="1">
            <a:spLocks noChangeArrowheads="1"/>
          </p:cNvSpPr>
          <p:nvPr/>
        </p:nvSpPr>
        <p:spPr bwMode="auto">
          <a:xfrm>
            <a:off x="2641600" y="4117975"/>
            <a:ext cx="7264400" cy="646331"/>
          </a:xfrm>
          <a:prstGeom prst="rect">
            <a:avLst/>
          </a:prstGeom>
          <a:solidFill>
            <a:srgbClr val="FFFFCC"/>
          </a:solidFill>
          <a:ln w="9525">
            <a:solidFill>
              <a:srgbClr val="800000"/>
            </a:solidFill>
            <a:miter lim="800000"/>
            <a:headEnd/>
            <a:tailEnd/>
          </a:ln>
          <a:effectLst/>
        </p:spPr>
        <p:txBody>
          <a:bodyPr>
            <a:spAutoFit/>
          </a:bodyPr>
          <a:lstStyle/>
          <a:p>
            <a:r>
              <a:rPr lang="en-US">
                <a:solidFill>
                  <a:schemeClr val="tx1"/>
                </a:solidFill>
              </a:rPr>
              <a:t>Language=“JavaScript” specifies which scripting language is to embedded within HTML code.</a:t>
            </a:r>
          </a:p>
        </p:txBody>
      </p:sp>
      <p:grpSp>
        <p:nvGrpSpPr>
          <p:cNvPr id="2" name="Group 12"/>
          <p:cNvGrpSpPr>
            <a:grpSpLocks/>
          </p:cNvGrpSpPr>
          <p:nvPr/>
        </p:nvGrpSpPr>
        <p:grpSpPr bwMode="auto">
          <a:xfrm>
            <a:off x="0" y="1295400"/>
            <a:ext cx="9906000" cy="5565775"/>
            <a:chOff x="0" y="816"/>
            <a:chExt cx="5760" cy="3506"/>
          </a:xfrm>
        </p:grpSpPr>
        <p:sp>
          <p:nvSpPr>
            <p:cNvPr id="148493" name="Line 13"/>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4"/>
            <p:cNvGrpSpPr>
              <a:grpSpLocks/>
            </p:cNvGrpSpPr>
            <p:nvPr/>
          </p:nvGrpSpPr>
          <p:grpSpPr bwMode="auto">
            <a:xfrm>
              <a:off x="14" y="816"/>
              <a:ext cx="288" cy="3506"/>
              <a:chOff x="0" y="528"/>
              <a:chExt cx="288" cy="3794"/>
            </a:xfrm>
          </p:grpSpPr>
          <p:sp>
            <p:nvSpPr>
              <p:cNvPr id="148495" name="Rectangle 15"/>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48496" name="Rectangle 16"/>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48497" name="Rectangle 17"/>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p:cTn id="7" dur="500" fill="hold"/>
                                        <p:tgtEl>
                                          <p:spTgt spid="148482"/>
                                        </p:tgtEl>
                                        <p:attrNameLst>
                                          <p:attrName>ppt_x</p:attrName>
                                        </p:attrNameLst>
                                      </p:cBhvr>
                                      <p:tavLst>
                                        <p:tav tm="0">
                                          <p:val>
                                            <p:strVal val="#ppt_x"/>
                                          </p:val>
                                        </p:tav>
                                        <p:tav tm="100000">
                                          <p:val>
                                            <p:strVal val="#ppt_x"/>
                                          </p:val>
                                        </p:tav>
                                      </p:tavLst>
                                    </p:anim>
                                    <p:anim calcmode="lin" valueType="num">
                                      <p:cBhvr>
                                        <p:cTn id="8" dur="500" fill="hold"/>
                                        <p:tgtEl>
                                          <p:spTgt spid="148482"/>
                                        </p:tgtEl>
                                        <p:attrNameLst>
                                          <p:attrName>ppt_y</p:attrName>
                                        </p:attrNameLst>
                                      </p:cBhvr>
                                      <p:tavLst>
                                        <p:tav tm="0">
                                          <p:val>
                                            <p:strVal val="#ppt_y+#ppt_h/2"/>
                                          </p:val>
                                        </p:tav>
                                        <p:tav tm="100000">
                                          <p:val>
                                            <p:strVal val="#ppt_y"/>
                                          </p:val>
                                        </p:tav>
                                      </p:tavLst>
                                    </p:anim>
                                    <p:anim calcmode="lin" valueType="num">
                                      <p:cBhvr>
                                        <p:cTn id="9" dur="500" fill="hold"/>
                                        <p:tgtEl>
                                          <p:spTgt spid="148482"/>
                                        </p:tgtEl>
                                        <p:attrNameLst>
                                          <p:attrName>ppt_w</p:attrName>
                                        </p:attrNameLst>
                                      </p:cBhvr>
                                      <p:tavLst>
                                        <p:tav tm="0">
                                          <p:val>
                                            <p:strVal val="#ppt_w"/>
                                          </p:val>
                                        </p:tav>
                                        <p:tav tm="100000">
                                          <p:val>
                                            <p:strVal val="#ppt_w"/>
                                          </p:val>
                                        </p:tav>
                                      </p:tavLst>
                                    </p:anim>
                                    <p:anim calcmode="lin" valueType="num">
                                      <p:cBhvr>
                                        <p:cTn id="10" dur="500" fill="hold"/>
                                        <p:tgtEl>
                                          <p:spTgt spid="14848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48489"/>
                                        </p:tgtEl>
                                        <p:attrNameLst>
                                          <p:attrName>style.visibility</p:attrName>
                                        </p:attrNameLst>
                                      </p:cBhvr>
                                      <p:to>
                                        <p:strVal val="visible"/>
                                      </p:to>
                                    </p:set>
                                    <p:animEffect transition="in" filter="dissolve">
                                      <p:cBhvr>
                                        <p:cTn id="14" dur="500"/>
                                        <p:tgtEl>
                                          <p:spTgt spid="148489"/>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48491"/>
                                        </p:tgtEl>
                                        <p:attrNameLst>
                                          <p:attrName>style.visibility</p:attrName>
                                        </p:attrNameLst>
                                      </p:cBhvr>
                                      <p:to>
                                        <p:strVal val="visible"/>
                                      </p:to>
                                    </p:set>
                                    <p:animEffect transition="in" filter="dissolve">
                                      <p:cBhvr>
                                        <p:cTn id="18" dur="500"/>
                                        <p:tgtEl>
                                          <p:spTgt spid="148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9" grpId="0" animBg="1" autoUpdateAnimBg="0"/>
      <p:bldP spid="14849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
            </a:r>
            <a:br>
              <a:rPr lang="en-US"/>
            </a:br>
            <a:r>
              <a:rPr lang="en-US"/>
              <a:t/>
            </a:r>
            <a:br>
              <a:rPr lang="en-US"/>
            </a:br>
            <a:r>
              <a:rPr lang="en-US"/>
              <a:t>Getting started with Javascript /  </a:t>
            </a:r>
            <a:fld id="{EE3AE159-4CFF-43DE-A7AD-113ECF626762}" type="slidenum">
              <a:rPr lang="en-US"/>
              <a:pPr/>
              <a:t>16</a:t>
            </a:fld>
            <a:r>
              <a:rPr lang="en-US"/>
              <a:t> of  23 </a:t>
            </a:r>
          </a:p>
        </p:txBody>
      </p:sp>
      <p:sp>
        <p:nvSpPr>
          <p:cNvPr id="121858" name="Text Box 2"/>
          <p:cNvSpPr txBox="1">
            <a:spLocks noChangeArrowheads="1"/>
          </p:cNvSpPr>
          <p:nvPr/>
        </p:nvSpPr>
        <p:spPr bwMode="auto">
          <a:xfrm>
            <a:off x="18918"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Adding Comments [Cont…]</a:t>
            </a:r>
          </a:p>
        </p:txBody>
      </p:sp>
      <p:sp>
        <p:nvSpPr>
          <p:cNvPr id="121896" name="Text Box 40"/>
          <p:cNvSpPr txBox="1">
            <a:spLocks noChangeArrowheads="1"/>
          </p:cNvSpPr>
          <p:nvPr/>
        </p:nvSpPr>
        <p:spPr bwMode="auto">
          <a:xfrm>
            <a:off x="577850" y="3200400"/>
            <a:ext cx="6604000" cy="369332"/>
          </a:xfrm>
          <a:prstGeom prst="rect">
            <a:avLst/>
          </a:prstGeom>
          <a:noFill/>
          <a:ln w="28575">
            <a:noFill/>
            <a:miter lim="800000"/>
            <a:headEnd/>
            <a:tailEnd/>
          </a:ln>
          <a:effectLst/>
        </p:spPr>
        <p:txBody>
          <a:bodyPr>
            <a:spAutoFit/>
          </a:bodyPr>
          <a:lstStyle/>
          <a:p>
            <a:endParaRPr lang="en-US"/>
          </a:p>
        </p:txBody>
      </p:sp>
      <p:sp>
        <p:nvSpPr>
          <p:cNvPr id="121902" name="Text Box 46"/>
          <p:cNvSpPr txBox="1">
            <a:spLocks noChangeArrowheads="1"/>
          </p:cNvSpPr>
          <p:nvPr/>
        </p:nvSpPr>
        <p:spPr bwMode="auto">
          <a:xfrm>
            <a:off x="1296724" y="2114550"/>
            <a:ext cx="7620397" cy="1200329"/>
          </a:xfrm>
          <a:prstGeom prst="rect">
            <a:avLst/>
          </a:prstGeom>
          <a:solidFill>
            <a:srgbClr val="FFFFCC"/>
          </a:solidFill>
          <a:ln w="28575">
            <a:solidFill>
              <a:srgbClr val="800000"/>
            </a:solidFill>
            <a:miter lim="800000"/>
            <a:headEnd/>
            <a:tailEnd/>
          </a:ln>
          <a:effectLst/>
        </p:spPr>
        <p:txBody>
          <a:bodyPr>
            <a:spAutoFit/>
          </a:bodyPr>
          <a:lstStyle/>
          <a:p>
            <a:r>
              <a:rPr lang="en-US">
                <a:solidFill>
                  <a:schemeClr val="tx1"/>
                </a:solidFill>
              </a:rPr>
              <a:t>&lt;SCRIPT LANGUAGE=“JavaScript”&gt;</a:t>
            </a:r>
            <a:br>
              <a:rPr lang="en-US">
                <a:solidFill>
                  <a:schemeClr val="tx1"/>
                </a:solidFill>
              </a:rPr>
            </a:br>
            <a:r>
              <a:rPr lang="en-US">
                <a:solidFill>
                  <a:schemeClr val="tx1"/>
                </a:solidFill>
              </a:rPr>
              <a:t>   </a:t>
            </a:r>
            <a:r>
              <a:rPr lang="en-US">
                <a:solidFill>
                  <a:schemeClr val="accent2"/>
                </a:solidFill>
              </a:rPr>
              <a:t>// document.write(“This is C++ Style comment”)</a:t>
            </a:r>
            <a:br>
              <a:rPr lang="en-US">
                <a:solidFill>
                  <a:schemeClr val="accent2"/>
                </a:solidFill>
              </a:rPr>
            </a:br>
            <a:r>
              <a:rPr lang="en-US">
                <a:solidFill>
                  <a:schemeClr val="accent2"/>
                </a:solidFill>
              </a:rPr>
              <a:t>   /*document.write(“This is C style comment”)  */</a:t>
            </a:r>
            <a:r>
              <a:rPr lang="en-US">
                <a:solidFill>
                  <a:schemeClr val="tx1"/>
                </a:solidFill>
              </a:rPr>
              <a:t/>
            </a:r>
            <a:br>
              <a:rPr lang="en-US">
                <a:solidFill>
                  <a:schemeClr val="tx1"/>
                </a:solidFill>
              </a:rPr>
            </a:br>
            <a:r>
              <a:rPr lang="en-US">
                <a:solidFill>
                  <a:schemeClr val="tx1"/>
                </a:solidFill>
              </a:rPr>
              <a:t>&lt;SCRIPT&gt;</a:t>
            </a:r>
            <a:endParaRPr lang="en-US"/>
          </a:p>
        </p:txBody>
      </p:sp>
      <p:sp>
        <p:nvSpPr>
          <p:cNvPr id="121904" name="Rectangle 48"/>
          <p:cNvSpPr>
            <a:spLocks noChangeArrowheads="1"/>
          </p:cNvSpPr>
          <p:nvPr/>
        </p:nvSpPr>
        <p:spPr bwMode="auto">
          <a:xfrm>
            <a:off x="939007" y="4313238"/>
            <a:ext cx="8547365" cy="1508105"/>
          </a:xfrm>
          <a:prstGeom prst="rect">
            <a:avLst/>
          </a:prstGeom>
          <a:noFill/>
          <a:ln w="38100">
            <a:noFill/>
            <a:miter lim="800000"/>
            <a:headEnd/>
            <a:tailEnd/>
          </a:ln>
          <a:effectLst/>
        </p:spPr>
        <p:txBody>
          <a:bodyPr>
            <a:spAutoFit/>
          </a:bodyPr>
          <a:lstStyle/>
          <a:p>
            <a:pPr>
              <a:buSzPct val="70000"/>
              <a:buFont typeface="Wingdings" pitchFamily="2" charset="2"/>
              <a:buChar char="n"/>
            </a:pPr>
            <a:r>
              <a:rPr lang="en-US" sz="2800">
                <a:solidFill>
                  <a:schemeClr val="tx1"/>
                </a:solidFill>
              </a:rPr>
              <a:t> The browser does not interpret texts embedded </a:t>
            </a:r>
            <a:br>
              <a:rPr lang="en-US" sz="2800">
                <a:solidFill>
                  <a:schemeClr val="tx1"/>
                </a:solidFill>
              </a:rPr>
            </a:br>
            <a:r>
              <a:rPr lang="en-US" sz="2800">
                <a:solidFill>
                  <a:schemeClr val="tx1"/>
                </a:solidFill>
              </a:rPr>
              <a:t>    within the comment tag.   </a:t>
            </a:r>
          </a:p>
          <a:p>
            <a:r>
              <a:rPr lang="en-US">
                <a:solidFill>
                  <a:schemeClr val="tx1"/>
                </a:solidFill>
              </a:rPr>
              <a:t>Browser treats //  as a comment for  a single line text   and </a:t>
            </a:r>
            <a:br>
              <a:rPr lang="en-US">
                <a:solidFill>
                  <a:schemeClr val="tx1"/>
                </a:solidFill>
              </a:rPr>
            </a:br>
            <a:r>
              <a:rPr lang="en-US">
                <a:solidFill>
                  <a:schemeClr val="tx1"/>
                </a:solidFill>
              </a:rPr>
              <a:t>/*     */ as a comment for the entire texts within the tag. </a:t>
            </a:r>
          </a:p>
        </p:txBody>
      </p:sp>
      <p:grpSp>
        <p:nvGrpSpPr>
          <p:cNvPr id="2" name="Group 51"/>
          <p:cNvGrpSpPr>
            <a:grpSpLocks/>
          </p:cNvGrpSpPr>
          <p:nvPr/>
        </p:nvGrpSpPr>
        <p:grpSpPr bwMode="auto">
          <a:xfrm>
            <a:off x="0" y="1295400"/>
            <a:ext cx="9906000" cy="5565775"/>
            <a:chOff x="0" y="816"/>
            <a:chExt cx="5760" cy="3506"/>
          </a:xfrm>
        </p:grpSpPr>
        <p:sp>
          <p:nvSpPr>
            <p:cNvPr id="121908" name="Line 52"/>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53"/>
            <p:cNvGrpSpPr>
              <a:grpSpLocks/>
            </p:cNvGrpSpPr>
            <p:nvPr/>
          </p:nvGrpSpPr>
          <p:grpSpPr bwMode="auto">
            <a:xfrm>
              <a:off x="14" y="816"/>
              <a:ext cx="288" cy="3506"/>
              <a:chOff x="0" y="528"/>
              <a:chExt cx="288" cy="3794"/>
            </a:xfrm>
          </p:grpSpPr>
          <p:sp>
            <p:nvSpPr>
              <p:cNvPr id="121910" name="Rectangle 54"/>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21911" name="Rectangle 55"/>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21912" name="Rectangle 56"/>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21858"/>
                                        </p:tgtEl>
                                        <p:attrNameLst>
                                          <p:attrName>style.visibility</p:attrName>
                                        </p:attrNameLst>
                                      </p:cBhvr>
                                      <p:to>
                                        <p:strVal val="visible"/>
                                      </p:to>
                                    </p:set>
                                    <p:anim calcmode="lin" valueType="num">
                                      <p:cBhvr>
                                        <p:cTn id="7" dur="500" fill="hold"/>
                                        <p:tgtEl>
                                          <p:spTgt spid="121858"/>
                                        </p:tgtEl>
                                        <p:attrNameLst>
                                          <p:attrName>ppt_x</p:attrName>
                                        </p:attrNameLst>
                                      </p:cBhvr>
                                      <p:tavLst>
                                        <p:tav tm="0">
                                          <p:val>
                                            <p:strVal val="#ppt_x"/>
                                          </p:val>
                                        </p:tav>
                                        <p:tav tm="100000">
                                          <p:val>
                                            <p:strVal val="#ppt_x"/>
                                          </p:val>
                                        </p:tav>
                                      </p:tavLst>
                                    </p:anim>
                                    <p:anim calcmode="lin" valueType="num">
                                      <p:cBhvr>
                                        <p:cTn id="8" dur="500" fill="hold"/>
                                        <p:tgtEl>
                                          <p:spTgt spid="121858"/>
                                        </p:tgtEl>
                                        <p:attrNameLst>
                                          <p:attrName>ppt_y</p:attrName>
                                        </p:attrNameLst>
                                      </p:cBhvr>
                                      <p:tavLst>
                                        <p:tav tm="0">
                                          <p:val>
                                            <p:strVal val="#ppt_y+#ppt_h/2"/>
                                          </p:val>
                                        </p:tav>
                                        <p:tav tm="100000">
                                          <p:val>
                                            <p:strVal val="#ppt_y"/>
                                          </p:val>
                                        </p:tav>
                                      </p:tavLst>
                                    </p:anim>
                                    <p:anim calcmode="lin" valueType="num">
                                      <p:cBhvr>
                                        <p:cTn id="9" dur="500" fill="hold"/>
                                        <p:tgtEl>
                                          <p:spTgt spid="121858"/>
                                        </p:tgtEl>
                                        <p:attrNameLst>
                                          <p:attrName>ppt_w</p:attrName>
                                        </p:attrNameLst>
                                      </p:cBhvr>
                                      <p:tavLst>
                                        <p:tav tm="0">
                                          <p:val>
                                            <p:strVal val="#ppt_w"/>
                                          </p:val>
                                        </p:tav>
                                        <p:tav tm="100000">
                                          <p:val>
                                            <p:strVal val="#ppt_w"/>
                                          </p:val>
                                        </p:tav>
                                      </p:tavLst>
                                    </p:anim>
                                    <p:anim calcmode="lin" valueType="num">
                                      <p:cBhvr>
                                        <p:cTn id="10" dur="500" fill="hold"/>
                                        <p:tgtEl>
                                          <p:spTgt spid="12185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
            </a:r>
            <a:br>
              <a:rPr lang="en-US"/>
            </a:br>
            <a:r>
              <a:rPr lang="en-US"/>
              <a:t/>
            </a:r>
            <a:br>
              <a:rPr lang="en-US"/>
            </a:br>
            <a:r>
              <a:rPr lang="en-US"/>
              <a:t>Getting started with Javascript /  </a:t>
            </a:r>
            <a:fld id="{9AEA8446-5067-4483-883A-12C8E7246CFD}" type="slidenum">
              <a:rPr lang="en-US"/>
              <a:pPr/>
              <a:t>17</a:t>
            </a:fld>
            <a:r>
              <a:rPr lang="en-US"/>
              <a:t> of  23 </a:t>
            </a:r>
          </a:p>
        </p:txBody>
      </p:sp>
      <p:sp>
        <p:nvSpPr>
          <p:cNvPr id="151554" name="Text Box 1026"/>
          <p:cNvSpPr txBox="1">
            <a:spLocks noChangeArrowheads="1"/>
          </p:cNvSpPr>
          <p:nvPr/>
        </p:nvSpPr>
        <p:spPr bwMode="auto">
          <a:xfrm>
            <a:off x="18918"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Adding Comments </a:t>
            </a:r>
          </a:p>
        </p:txBody>
      </p:sp>
      <p:sp>
        <p:nvSpPr>
          <p:cNvPr id="151559" name="Text Box 1031"/>
          <p:cNvSpPr txBox="1">
            <a:spLocks noChangeArrowheads="1"/>
          </p:cNvSpPr>
          <p:nvPr/>
        </p:nvSpPr>
        <p:spPr bwMode="auto">
          <a:xfrm>
            <a:off x="577850" y="3200400"/>
            <a:ext cx="6604000" cy="369332"/>
          </a:xfrm>
          <a:prstGeom prst="rect">
            <a:avLst/>
          </a:prstGeom>
          <a:noFill/>
          <a:ln w="28575">
            <a:noFill/>
            <a:miter lim="800000"/>
            <a:headEnd/>
            <a:tailEnd/>
          </a:ln>
          <a:effectLst/>
        </p:spPr>
        <p:txBody>
          <a:bodyPr>
            <a:spAutoFit/>
          </a:bodyPr>
          <a:lstStyle/>
          <a:p>
            <a:endParaRPr lang="en-US"/>
          </a:p>
        </p:txBody>
      </p:sp>
      <p:sp>
        <p:nvSpPr>
          <p:cNvPr id="151561" name="Rectangle 1033"/>
          <p:cNvSpPr>
            <a:spLocks noChangeArrowheads="1"/>
          </p:cNvSpPr>
          <p:nvPr/>
        </p:nvSpPr>
        <p:spPr bwMode="auto">
          <a:xfrm>
            <a:off x="412750" y="1281114"/>
            <a:ext cx="5448300" cy="3425825"/>
          </a:xfrm>
          <a:prstGeom prst="rect">
            <a:avLst/>
          </a:prstGeom>
          <a:solidFill>
            <a:srgbClr val="FFFFCC"/>
          </a:solidFill>
          <a:ln w="38100">
            <a:solidFill>
              <a:srgbClr val="800000"/>
            </a:solidFill>
            <a:miter lim="800000"/>
            <a:headEnd/>
            <a:tailEnd/>
          </a:ln>
          <a:effectLst/>
        </p:spPr>
        <p:txBody>
          <a:bodyPr>
            <a:spAutoFit/>
          </a:bodyPr>
          <a:lstStyle/>
          <a:p>
            <a:pPr>
              <a:spcBef>
                <a:spcPct val="0"/>
              </a:spcBef>
            </a:pPr>
            <a:r>
              <a:rPr lang="en-US" sz="1800">
                <a:solidFill>
                  <a:schemeClr val="tx1"/>
                </a:solidFill>
                <a:latin typeface="Courier New" pitchFamily="49" charset="0"/>
              </a:rPr>
              <a:t>&lt;HTML&gt;</a:t>
            </a:r>
            <a:br>
              <a:rPr lang="en-US" sz="1800">
                <a:solidFill>
                  <a:schemeClr val="tx1"/>
                </a:solidFill>
                <a:latin typeface="Courier New" pitchFamily="49" charset="0"/>
              </a:rPr>
            </a:br>
            <a:r>
              <a:rPr lang="en-US" sz="1800">
                <a:solidFill>
                  <a:schemeClr val="tx1"/>
                </a:solidFill>
                <a:latin typeface="Courier New" pitchFamily="49" charset="0"/>
              </a:rPr>
              <a:t>&lt;HEAD&gt;</a:t>
            </a:r>
            <a:br>
              <a:rPr lang="en-US" sz="1800">
                <a:solidFill>
                  <a:schemeClr val="tx1"/>
                </a:solidFill>
                <a:latin typeface="Courier New" pitchFamily="49" charset="0"/>
              </a:rPr>
            </a:br>
            <a:r>
              <a:rPr lang="en-US" sz="1800">
                <a:solidFill>
                  <a:schemeClr val="tx1"/>
                </a:solidFill>
                <a:latin typeface="Courier New" pitchFamily="49" charset="0"/>
              </a:rPr>
              <a:t>&lt;TITLE&gt; Java Script &lt;/TITLE&gt;</a:t>
            </a:r>
            <a:br>
              <a:rPr lang="en-US" sz="1800">
                <a:solidFill>
                  <a:schemeClr val="tx1"/>
                </a:solidFill>
                <a:latin typeface="Courier New" pitchFamily="49" charset="0"/>
              </a:rPr>
            </a:br>
            <a:r>
              <a:rPr lang="en-US" sz="1800">
                <a:solidFill>
                  <a:schemeClr val="tx1"/>
                </a:solidFill>
                <a:latin typeface="Courier New" pitchFamily="49" charset="0"/>
              </a:rPr>
              <a:t>&lt;/HEAD&gt;</a:t>
            </a:r>
          </a:p>
          <a:p>
            <a:pPr>
              <a:spcBef>
                <a:spcPct val="0"/>
              </a:spcBef>
            </a:pPr>
            <a:r>
              <a:rPr lang="en-US" sz="1800">
                <a:solidFill>
                  <a:schemeClr val="tx1"/>
                </a:solidFill>
                <a:latin typeface="Courier New" pitchFamily="49" charset="0"/>
              </a:rPr>
              <a:t>&lt;SCRIPT LANGUAGE = "JavaScrpit"&gt;</a:t>
            </a:r>
          </a:p>
          <a:p>
            <a:pPr>
              <a:spcBef>
                <a:spcPct val="0"/>
              </a:spcBef>
            </a:pPr>
            <a:r>
              <a:rPr lang="en-US" sz="1800">
                <a:solidFill>
                  <a:schemeClr val="tx1"/>
                </a:solidFill>
                <a:latin typeface="Courier New" pitchFamily="49" charset="0"/>
              </a:rPr>
              <a:t>&lt;!-- Begin Hiding</a:t>
            </a:r>
          </a:p>
          <a:p>
            <a:pPr>
              <a:spcBef>
                <a:spcPct val="0"/>
              </a:spcBef>
            </a:pPr>
            <a:r>
              <a:rPr lang="en-US" sz="1800">
                <a:solidFill>
                  <a:schemeClr val="tx1"/>
                </a:solidFill>
                <a:latin typeface="Courier New" pitchFamily="49" charset="0"/>
              </a:rPr>
              <a:t>document.write(”Do not hide this text")</a:t>
            </a:r>
          </a:p>
          <a:p>
            <a:pPr>
              <a:spcBef>
                <a:spcPct val="0"/>
              </a:spcBef>
            </a:pPr>
            <a:r>
              <a:rPr lang="en-US" sz="1800">
                <a:solidFill>
                  <a:schemeClr val="tx1"/>
                </a:solidFill>
                <a:latin typeface="Courier New" pitchFamily="49" charset="0"/>
              </a:rPr>
              <a:t>//End Hiding --&gt;</a:t>
            </a:r>
          </a:p>
          <a:p>
            <a:pPr>
              <a:spcBef>
                <a:spcPct val="0"/>
              </a:spcBef>
            </a:pPr>
            <a:r>
              <a:rPr lang="en-US" sz="1800">
                <a:solidFill>
                  <a:schemeClr val="tx1"/>
                </a:solidFill>
                <a:latin typeface="Courier New" pitchFamily="49" charset="0"/>
              </a:rPr>
              <a:t>&lt;/SCRIPT&gt; </a:t>
            </a:r>
            <a:br>
              <a:rPr lang="en-US" sz="1800">
                <a:solidFill>
                  <a:schemeClr val="tx1"/>
                </a:solidFill>
                <a:latin typeface="Courier New" pitchFamily="49" charset="0"/>
              </a:rPr>
            </a:br>
            <a:r>
              <a:rPr lang="en-US" sz="1800">
                <a:solidFill>
                  <a:schemeClr val="tx1"/>
                </a:solidFill>
                <a:latin typeface="Courier New" pitchFamily="49" charset="0"/>
              </a:rPr>
              <a:t>&lt;/BODY&gt;</a:t>
            </a:r>
            <a:br>
              <a:rPr lang="en-US" sz="1800">
                <a:solidFill>
                  <a:schemeClr val="tx1"/>
                </a:solidFill>
                <a:latin typeface="Courier New" pitchFamily="49" charset="0"/>
              </a:rPr>
            </a:br>
            <a:r>
              <a:rPr lang="en-US" sz="1800">
                <a:solidFill>
                  <a:schemeClr val="tx1"/>
                </a:solidFill>
                <a:latin typeface="Courier New" pitchFamily="49" charset="0"/>
              </a:rPr>
              <a:t>&lt;/HTML&gt;</a:t>
            </a:r>
          </a:p>
        </p:txBody>
      </p:sp>
      <p:sp>
        <p:nvSpPr>
          <p:cNvPr id="151562" name="Rectangle 1034"/>
          <p:cNvSpPr>
            <a:spLocks noChangeArrowheads="1"/>
          </p:cNvSpPr>
          <p:nvPr/>
        </p:nvSpPr>
        <p:spPr bwMode="auto">
          <a:xfrm>
            <a:off x="2352675" y="3962400"/>
            <a:ext cx="7231725" cy="1200329"/>
          </a:xfrm>
          <a:prstGeom prst="rect">
            <a:avLst/>
          </a:prstGeom>
          <a:solidFill>
            <a:srgbClr val="C9E4FF"/>
          </a:solidFill>
          <a:ln w="38100">
            <a:noFill/>
            <a:miter lim="800000"/>
            <a:headEnd/>
            <a:tailEnd/>
          </a:ln>
          <a:effectLst/>
        </p:spPr>
        <p:txBody>
          <a:bodyPr>
            <a:spAutoFit/>
          </a:bodyPr>
          <a:lstStyle/>
          <a:p>
            <a:r>
              <a:rPr lang="en-US" i="1">
                <a:solidFill>
                  <a:schemeClr val="tx1"/>
                </a:solidFill>
              </a:rPr>
              <a:t>If browser does not support JavaScript these comment- tag treat the JavaScript statement as comment only  and do not evaluate  - </a:t>
            </a:r>
          </a:p>
          <a:p>
            <a:r>
              <a:rPr lang="en-US">
                <a:solidFill>
                  <a:schemeClr val="tx1"/>
                </a:solidFill>
              </a:rPr>
              <a:t>&lt;!-- and --&gt; tag is ignored by JavaScript enabled browser.</a:t>
            </a:r>
            <a:r>
              <a:rPr lang="en-US" b="0">
                <a:solidFill>
                  <a:schemeClr val="tx1"/>
                </a:solidFill>
              </a:rPr>
              <a:t> </a:t>
            </a:r>
            <a:r>
              <a:rPr lang="en-US">
                <a:solidFill>
                  <a:schemeClr val="tx1"/>
                </a:solidFill>
              </a:rPr>
              <a:t>Browser treats // and /*  */ as comment only.</a:t>
            </a:r>
          </a:p>
        </p:txBody>
      </p:sp>
      <p:sp>
        <p:nvSpPr>
          <p:cNvPr id="151564" name="Line 1036"/>
          <p:cNvSpPr>
            <a:spLocks noChangeShapeType="1"/>
          </p:cNvSpPr>
          <p:nvPr/>
        </p:nvSpPr>
        <p:spPr bwMode="auto">
          <a:xfrm flipH="1" flipV="1">
            <a:off x="2452423" y="3308350"/>
            <a:ext cx="2335477" cy="730250"/>
          </a:xfrm>
          <a:prstGeom prst="line">
            <a:avLst/>
          </a:prstGeom>
          <a:noFill/>
          <a:ln w="38100">
            <a:solidFill>
              <a:srgbClr val="000080"/>
            </a:solidFill>
            <a:round/>
            <a:headEnd/>
            <a:tailEnd type="triangle" w="med" len="med"/>
          </a:ln>
          <a:effectLst/>
        </p:spPr>
        <p:txBody>
          <a:bodyPr anchor="ctr">
            <a:spAutoFit/>
          </a:bodyPr>
          <a:lstStyle/>
          <a:p>
            <a:endParaRPr lang="en-US"/>
          </a:p>
        </p:txBody>
      </p:sp>
      <p:grpSp>
        <p:nvGrpSpPr>
          <p:cNvPr id="2" name="Group 1037"/>
          <p:cNvGrpSpPr>
            <a:grpSpLocks/>
          </p:cNvGrpSpPr>
          <p:nvPr/>
        </p:nvGrpSpPr>
        <p:grpSpPr bwMode="auto">
          <a:xfrm>
            <a:off x="0" y="1295400"/>
            <a:ext cx="9906000" cy="5565775"/>
            <a:chOff x="0" y="816"/>
            <a:chExt cx="5760" cy="3506"/>
          </a:xfrm>
        </p:grpSpPr>
        <p:sp>
          <p:nvSpPr>
            <p:cNvPr id="151566" name="Line 1038"/>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39"/>
            <p:cNvGrpSpPr>
              <a:grpSpLocks/>
            </p:cNvGrpSpPr>
            <p:nvPr/>
          </p:nvGrpSpPr>
          <p:grpSpPr bwMode="auto">
            <a:xfrm>
              <a:off x="14" y="816"/>
              <a:ext cx="288" cy="3506"/>
              <a:chOff x="0" y="528"/>
              <a:chExt cx="288" cy="3794"/>
            </a:xfrm>
          </p:grpSpPr>
          <p:sp>
            <p:nvSpPr>
              <p:cNvPr id="151568" name="Rectangle 1040"/>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51569" name="Rectangle 1041"/>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51570" name="Rectangle 1042"/>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p:cTn id="7" dur="500" fill="hold"/>
                                        <p:tgtEl>
                                          <p:spTgt spid="151554"/>
                                        </p:tgtEl>
                                        <p:attrNameLst>
                                          <p:attrName>ppt_x</p:attrName>
                                        </p:attrNameLst>
                                      </p:cBhvr>
                                      <p:tavLst>
                                        <p:tav tm="0">
                                          <p:val>
                                            <p:strVal val="#ppt_x"/>
                                          </p:val>
                                        </p:tav>
                                        <p:tav tm="100000">
                                          <p:val>
                                            <p:strVal val="#ppt_x"/>
                                          </p:val>
                                        </p:tav>
                                      </p:tavLst>
                                    </p:anim>
                                    <p:anim calcmode="lin" valueType="num">
                                      <p:cBhvr>
                                        <p:cTn id="8" dur="500" fill="hold"/>
                                        <p:tgtEl>
                                          <p:spTgt spid="151554"/>
                                        </p:tgtEl>
                                        <p:attrNameLst>
                                          <p:attrName>ppt_y</p:attrName>
                                        </p:attrNameLst>
                                      </p:cBhvr>
                                      <p:tavLst>
                                        <p:tav tm="0">
                                          <p:val>
                                            <p:strVal val="#ppt_y+#ppt_h/2"/>
                                          </p:val>
                                        </p:tav>
                                        <p:tav tm="100000">
                                          <p:val>
                                            <p:strVal val="#ppt_y"/>
                                          </p:val>
                                        </p:tav>
                                      </p:tavLst>
                                    </p:anim>
                                    <p:anim calcmode="lin" valueType="num">
                                      <p:cBhvr>
                                        <p:cTn id="9" dur="500" fill="hold"/>
                                        <p:tgtEl>
                                          <p:spTgt spid="151554"/>
                                        </p:tgtEl>
                                        <p:attrNameLst>
                                          <p:attrName>ppt_w</p:attrName>
                                        </p:attrNameLst>
                                      </p:cBhvr>
                                      <p:tavLst>
                                        <p:tav tm="0">
                                          <p:val>
                                            <p:strVal val="#ppt_w"/>
                                          </p:val>
                                        </p:tav>
                                        <p:tav tm="100000">
                                          <p:val>
                                            <p:strVal val="#ppt_w"/>
                                          </p:val>
                                        </p:tav>
                                      </p:tavLst>
                                    </p:anim>
                                    <p:anim calcmode="lin" valueType="num">
                                      <p:cBhvr>
                                        <p:cTn id="10" dur="500" fill="hold"/>
                                        <p:tgtEl>
                                          <p:spTgt spid="15155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Variables</a:t>
            </a:r>
            <a:br>
              <a:rPr lang="en-US" b="0" i="0" dirty="0" smtClean="0"/>
            </a:br>
            <a:r>
              <a:rPr lang="en-US" b="0" i="0" dirty="0" smtClean="0"/>
              <a:t/>
            </a:r>
            <a:br>
              <a:rPr lang="en-US" b="0" i="0" dirty="0" smtClean="0"/>
            </a:br>
            <a:endParaRPr lang="en-US" dirty="0"/>
          </a:p>
        </p:txBody>
      </p:sp>
      <p:sp>
        <p:nvSpPr>
          <p:cNvPr id="3" name="Content Placeholder 2"/>
          <p:cNvSpPr>
            <a:spLocks noGrp="1"/>
          </p:cNvSpPr>
          <p:nvPr>
            <p:ph idx="1"/>
          </p:nvPr>
        </p:nvSpPr>
        <p:spPr/>
        <p:txBody>
          <a:bodyPr/>
          <a:lstStyle/>
          <a:p>
            <a:r>
              <a:rPr lang="en-US" dirty="0" smtClean="0"/>
              <a:t>JavaScript variables are "containers" for storing information.</a:t>
            </a:r>
          </a:p>
          <a:p>
            <a:r>
              <a:rPr lang="en-US" dirty="0" smtClean="0"/>
              <a:t>You declare JavaScript variables with the </a:t>
            </a:r>
            <a:r>
              <a:rPr lang="en-US" b="1" dirty="0" err="1" smtClean="0"/>
              <a:t>var</a:t>
            </a:r>
            <a:r>
              <a:rPr lang="en-US" dirty="0" smtClean="0"/>
              <a:t> keyword.</a:t>
            </a:r>
          </a:p>
          <a:p>
            <a:r>
              <a:rPr lang="en-US" dirty="0" err="1" smtClean="0"/>
              <a:t>var</a:t>
            </a:r>
            <a:r>
              <a:rPr lang="en-US" dirty="0" smtClean="0"/>
              <a:t> </a:t>
            </a:r>
            <a:r>
              <a:rPr lang="en-US" dirty="0" err="1" smtClean="0"/>
              <a:t>carName</a:t>
            </a:r>
            <a:r>
              <a:rPr lang="en-US" dirty="0" smtClean="0"/>
              <a:t>;</a:t>
            </a:r>
          </a:p>
          <a:p>
            <a:r>
              <a:rPr lang="en-US" dirty="0" err="1" smtClean="0"/>
              <a:t>var</a:t>
            </a:r>
            <a:r>
              <a:rPr lang="en-US" dirty="0" smtClean="0"/>
              <a:t> </a:t>
            </a:r>
            <a:r>
              <a:rPr lang="en-US" dirty="0" err="1" smtClean="0"/>
              <a:t>carName</a:t>
            </a:r>
            <a:r>
              <a:rPr lang="en-US" dirty="0" smtClean="0"/>
              <a:t> = "Volvo";</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Data Types</a:t>
            </a:r>
            <a:br>
              <a:rPr lang="en-US" b="0" i="0" dirty="0" smtClean="0"/>
            </a:br>
            <a:endParaRPr lang="en-US" dirty="0"/>
          </a:p>
        </p:txBody>
      </p:sp>
      <p:sp>
        <p:nvSpPr>
          <p:cNvPr id="3" name="Content Placeholder 2"/>
          <p:cNvSpPr>
            <a:spLocks noGrp="1"/>
          </p:cNvSpPr>
          <p:nvPr>
            <p:ph idx="1"/>
          </p:nvPr>
        </p:nvSpPr>
        <p:spPr>
          <a:xfrm>
            <a:off x="715963" y="1071547"/>
            <a:ext cx="8413750" cy="4956192"/>
          </a:xfrm>
        </p:spPr>
        <p:txBody>
          <a:bodyPr/>
          <a:lstStyle/>
          <a:p>
            <a:r>
              <a:rPr lang="en-US" dirty="0" smtClean="0"/>
              <a:t>JavaScript has dynamic types.</a:t>
            </a:r>
          </a:p>
          <a:p>
            <a:r>
              <a:rPr lang="en-US" dirty="0" smtClean="0"/>
              <a:t> This means that the same variable can be used as different types</a:t>
            </a:r>
          </a:p>
          <a:p>
            <a:r>
              <a:rPr lang="en-US" dirty="0" smtClean="0"/>
              <a:t>String, Number, Boolean, Array, Object, Null, Undefined</a:t>
            </a:r>
          </a:p>
          <a:p>
            <a:r>
              <a:rPr lang="en-US" dirty="0" smtClean="0"/>
              <a:t>JavaScript objects are written with curly braces.</a:t>
            </a:r>
          </a:p>
          <a:p>
            <a:r>
              <a:rPr lang="en-US" dirty="0" smtClean="0"/>
              <a:t>Object properties are written as </a:t>
            </a:r>
            <a:r>
              <a:rPr lang="en-US" dirty="0" err="1" smtClean="0"/>
              <a:t>name:value</a:t>
            </a:r>
            <a:r>
              <a:rPr lang="en-US" dirty="0" smtClean="0"/>
              <a:t> pairs, separated by commas.</a:t>
            </a:r>
          </a:p>
          <a:p>
            <a:pPr>
              <a:buNone/>
            </a:pPr>
            <a:r>
              <a:rPr lang="en-US" dirty="0" smtClean="0"/>
              <a:t>   </a:t>
            </a:r>
            <a:r>
              <a:rPr lang="en-US" dirty="0" err="1" smtClean="0">
                <a:solidFill>
                  <a:srgbClr val="FF0000"/>
                </a:solidFill>
              </a:rPr>
              <a:t>var</a:t>
            </a:r>
            <a:r>
              <a:rPr lang="en-US" dirty="0" smtClean="0">
                <a:solidFill>
                  <a:srgbClr val="FF0000"/>
                </a:solidFill>
              </a:rPr>
              <a:t> person = {</a:t>
            </a:r>
            <a:r>
              <a:rPr lang="en-US" dirty="0" err="1" smtClean="0">
                <a:solidFill>
                  <a:srgbClr val="FF0000"/>
                </a:solidFill>
              </a:rPr>
              <a:t>firstName</a:t>
            </a:r>
            <a:r>
              <a:rPr lang="en-US" dirty="0" smtClean="0">
                <a:solidFill>
                  <a:srgbClr val="FF0000"/>
                </a:solidFill>
              </a:rPr>
              <a:t>:"John", </a:t>
            </a:r>
            <a:r>
              <a:rPr lang="en-US" dirty="0" err="1" smtClean="0">
                <a:solidFill>
                  <a:srgbClr val="FF0000"/>
                </a:solidFill>
              </a:rPr>
              <a:t>lastName</a:t>
            </a:r>
            <a:r>
              <a:rPr lang="en-US" dirty="0" smtClean="0">
                <a:solidFill>
                  <a:srgbClr val="FF0000"/>
                </a:solidFill>
              </a:rPr>
              <a:t>:"Doe", age:50, </a:t>
            </a:r>
            <a:r>
              <a:rPr lang="en-US" dirty="0" err="1" smtClean="0">
                <a:solidFill>
                  <a:srgbClr val="FF0000"/>
                </a:solidFill>
              </a:rPr>
              <a:t>eyeColor</a:t>
            </a:r>
            <a:r>
              <a:rPr lang="en-US" dirty="0" smtClean="0">
                <a:solidFill>
                  <a:srgbClr val="FF0000"/>
                </a:solidFill>
              </a:rPr>
              <a:t>:"blue"};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1"/>
          <p:cNvSpPr>
            <a:spLocks noGrp="1"/>
          </p:cNvSpPr>
          <p:nvPr>
            <p:ph type="ftr" sz="quarter" idx="10"/>
          </p:nvPr>
        </p:nvSpPr>
        <p:spPr/>
        <p:txBody>
          <a:bodyPr/>
          <a:lstStyle/>
          <a:p>
            <a:r>
              <a:rPr lang="en-US"/>
              <a:t/>
            </a:r>
            <a:br>
              <a:rPr lang="en-US"/>
            </a:br>
            <a:r>
              <a:rPr lang="en-US"/>
              <a:t/>
            </a:r>
            <a:br>
              <a:rPr lang="en-US"/>
            </a:br>
            <a:r>
              <a:rPr lang="en-US"/>
              <a:t>Introduction to HTML and Javascript / </a:t>
            </a:r>
            <a:fld id="{921CE16A-82E5-4668-B6F8-7B4FD11F07BE}" type="slidenum">
              <a:rPr lang="en-US"/>
              <a:pPr/>
              <a:t>2</a:t>
            </a:fld>
            <a:r>
              <a:rPr lang="en-US"/>
              <a:t> of  34  </a:t>
            </a:r>
          </a:p>
        </p:txBody>
      </p:sp>
      <p:sp>
        <p:nvSpPr>
          <p:cNvPr id="46109" name="Freeform 29"/>
          <p:cNvSpPr>
            <a:spLocks/>
          </p:cNvSpPr>
          <p:nvPr/>
        </p:nvSpPr>
        <p:spPr bwMode="auto">
          <a:xfrm>
            <a:off x="6356350" y="1624013"/>
            <a:ext cx="2958042" cy="369332"/>
          </a:xfrm>
          <a:custGeom>
            <a:avLst/>
            <a:gdLst/>
            <a:ahLst/>
            <a:cxnLst>
              <a:cxn ang="0">
                <a:pos x="152" y="992"/>
              </a:cxn>
              <a:cxn ang="0">
                <a:pos x="56" y="464"/>
              </a:cxn>
              <a:cxn ang="0">
                <a:pos x="488" y="128"/>
              </a:cxn>
              <a:cxn ang="0">
                <a:pos x="1400" y="80"/>
              </a:cxn>
              <a:cxn ang="0">
                <a:pos x="1928" y="608"/>
              </a:cxn>
              <a:cxn ang="0">
                <a:pos x="1640" y="1520"/>
              </a:cxn>
            </a:cxnLst>
            <a:rect l="0" t="0" r="r" b="b"/>
            <a:pathLst>
              <a:path w="1968" h="1520">
                <a:moveTo>
                  <a:pt x="152" y="992"/>
                </a:moveTo>
                <a:cubicBezTo>
                  <a:pt x="76" y="800"/>
                  <a:pt x="0" y="608"/>
                  <a:pt x="56" y="464"/>
                </a:cubicBezTo>
                <a:cubicBezTo>
                  <a:pt x="112" y="320"/>
                  <a:pt x="264" y="192"/>
                  <a:pt x="488" y="128"/>
                </a:cubicBezTo>
                <a:cubicBezTo>
                  <a:pt x="712" y="64"/>
                  <a:pt x="1160" y="0"/>
                  <a:pt x="1400" y="80"/>
                </a:cubicBezTo>
                <a:cubicBezTo>
                  <a:pt x="1640" y="160"/>
                  <a:pt x="1888" y="368"/>
                  <a:pt x="1928" y="608"/>
                </a:cubicBezTo>
                <a:cubicBezTo>
                  <a:pt x="1968" y="848"/>
                  <a:pt x="1688" y="1368"/>
                  <a:pt x="1640" y="1520"/>
                </a:cubicBezTo>
              </a:path>
            </a:pathLst>
          </a:custGeom>
          <a:noFill/>
          <a:ln w="38100" cap="flat" cmpd="sng">
            <a:solidFill>
              <a:srgbClr val="800000"/>
            </a:solidFill>
            <a:prstDash val="solid"/>
            <a:round/>
            <a:headEnd/>
            <a:tailEnd/>
          </a:ln>
          <a:effectLst/>
        </p:spPr>
        <p:txBody>
          <a:bodyPr>
            <a:spAutoFit/>
          </a:bodyPr>
          <a:lstStyle/>
          <a:p>
            <a:endParaRPr lang="en-US"/>
          </a:p>
        </p:txBody>
      </p:sp>
      <p:sp>
        <p:nvSpPr>
          <p:cNvPr id="46082"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Internet and World Wide Web</a:t>
            </a:r>
          </a:p>
        </p:txBody>
      </p:sp>
      <p:graphicFrame>
        <p:nvGraphicFramePr>
          <p:cNvPr id="145408" name="Object 2048"/>
          <p:cNvGraphicFramePr>
            <a:graphicFrameLocks noChangeAspect="1"/>
          </p:cNvGraphicFramePr>
          <p:nvPr/>
        </p:nvGraphicFramePr>
        <p:xfrm>
          <a:off x="6604000" y="1522414"/>
          <a:ext cx="1155700" cy="738187"/>
        </p:xfrm>
        <a:graphic>
          <a:graphicData uri="http://schemas.openxmlformats.org/presentationml/2006/ole">
            <mc:AlternateContent xmlns:mc="http://schemas.openxmlformats.org/markup-compatibility/2006">
              <mc:Choice xmlns:v="urn:schemas-microsoft-com:vml" Requires="v">
                <p:oleObj spid="_x0000_s1162" name="Clip" r:id="rId4" imgW="1142857" imgH="790476" progId="MS_ClipArt_Gallery.2">
                  <p:embed/>
                </p:oleObj>
              </mc:Choice>
              <mc:Fallback>
                <p:oleObj name="Clip" r:id="rId4" imgW="1142857" imgH="790476" progId="MS_ClipArt_Gallery.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0" y="1522414"/>
                        <a:ext cx="115570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04" name="Freeform 24"/>
          <p:cNvSpPr>
            <a:spLocks/>
          </p:cNvSpPr>
          <p:nvPr/>
        </p:nvSpPr>
        <p:spPr bwMode="auto">
          <a:xfrm>
            <a:off x="5035550" y="1370013"/>
            <a:ext cx="4870450" cy="369332"/>
          </a:xfrm>
          <a:custGeom>
            <a:avLst/>
            <a:gdLst/>
            <a:ahLst/>
            <a:cxnLst>
              <a:cxn ang="0">
                <a:pos x="384" y="248"/>
              </a:cxn>
              <a:cxn ang="0">
                <a:pos x="144" y="968"/>
              </a:cxn>
              <a:cxn ang="0">
                <a:pos x="1248" y="1784"/>
              </a:cxn>
              <a:cxn ang="0">
                <a:pos x="2736" y="1832"/>
              </a:cxn>
              <a:cxn ang="0">
                <a:pos x="2976" y="584"/>
              </a:cxn>
              <a:cxn ang="0">
                <a:pos x="2160" y="56"/>
              </a:cxn>
              <a:cxn ang="0">
                <a:pos x="384" y="248"/>
              </a:cxn>
            </a:cxnLst>
            <a:rect l="0" t="0" r="r" b="b"/>
            <a:pathLst>
              <a:path w="3072" h="2032">
                <a:moveTo>
                  <a:pt x="384" y="248"/>
                </a:moveTo>
                <a:cubicBezTo>
                  <a:pt x="48" y="400"/>
                  <a:pt x="0" y="712"/>
                  <a:pt x="144" y="968"/>
                </a:cubicBezTo>
                <a:cubicBezTo>
                  <a:pt x="288" y="1224"/>
                  <a:pt x="816" y="1640"/>
                  <a:pt x="1248" y="1784"/>
                </a:cubicBezTo>
                <a:cubicBezTo>
                  <a:pt x="1680" y="1928"/>
                  <a:pt x="2448" y="2032"/>
                  <a:pt x="2736" y="1832"/>
                </a:cubicBezTo>
                <a:cubicBezTo>
                  <a:pt x="3024" y="1632"/>
                  <a:pt x="3072" y="880"/>
                  <a:pt x="2976" y="584"/>
                </a:cubicBezTo>
                <a:cubicBezTo>
                  <a:pt x="2880" y="288"/>
                  <a:pt x="2592" y="112"/>
                  <a:pt x="2160" y="56"/>
                </a:cubicBezTo>
                <a:cubicBezTo>
                  <a:pt x="1728" y="0"/>
                  <a:pt x="720" y="96"/>
                  <a:pt x="384" y="248"/>
                </a:cubicBezTo>
                <a:close/>
              </a:path>
            </a:pathLst>
          </a:custGeom>
          <a:noFill/>
          <a:ln w="38100" cap="flat" cmpd="sng">
            <a:solidFill>
              <a:srgbClr val="0000FF"/>
            </a:solidFill>
            <a:prstDash val="solid"/>
            <a:round/>
            <a:headEnd/>
            <a:tailEnd/>
          </a:ln>
          <a:effectLst/>
        </p:spPr>
        <p:txBody>
          <a:bodyPr>
            <a:spAutoFit/>
          </a:bodyPr>
          <a:lstStyle/>
          <a:p>
            <a:endParaRPr lang="en-US"/>
          </a:p>
        </p:txBody>
      </p:sp>
      <p:graphicFrame>
        <p:nvGraphicFramePr>
          <p:cNvPr id="145409" name="Object 2049"/>
          <p:cNvGraphicFramePr>
            <a:graphicFrameLocks noChangeAspect="1"/>
          </p:cNvGraphicFramePr>
          <p:nvPr/>
        </p:nvGraphicFramePr>
        <p:xfrm>
          <a:off x="8585200" y="2055814"/>
          <a:ext cx="1155700" cy="738187"/>
        </p:xfrm>
        <a:graphic>
          <a:graphicData uri="http://schemas.openxmlformats.org/presentationml/2006/ole">
            <mc:AlternateContent xmlns:mc="http://schemas.openxmlformats.org/markup-compatibility/2006">
              <mc:Choice xmlns:v="urn:schemas-microsoft-com:vml" Requires="v">
                <p:oleObj spid="_x0000_s1163" name="Clip" r:id="rId6" imgW="1142857" imgH="790476" progId="MS_ClipArt_Gallery.2">
                  <p:embed/>
                </p:oleObj>
              </mc:Choice>
              <mc:Fallback>
                <p:oleObj name="Clip" r:id="rId6" imgW="1142857" imgH="790476" progId="MS_ClipArt_Gallery.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5200" y="2055814"/>
                        <a:ext cx="115570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10" name="Object 2050"/>
          <p:cNvGraphicFramePr>
            <a:graphicFrameLocks noChangeAspect="1"/>
          </p:cNvGraphicFramePr>
          <p:nvPr/>
        </p:nvGraphicFramePr>
        <p:xfrm>
          <a:off x="8255000" y="3579814"/>
          <a:ext cx="1155700" cy="738187"/>
        </p:xfrm>
        <a:graphic>
          <a:graphicData uri="http://schemas.openxmlformats.org/presentationml/2006/ole">
            <mc:AlternateContent xmlns:mc="http://schemas.openxmlformats.org/markup-compatibility/2006">
              <mc:Choice xmlns:v="urn:schemas-microsoft-com:vml" Requires="v">
                <p:oleObj spid="_x0000_s1164" name="Clip" r:id="rId7" imgW="1142857" imgH="790476" progId="MS_ClipArt_Gallery.2">
                  <p:embed/>
                </p:oleObj>
              </mc:Choice>
              <mc:Fallback>
                <p:oleObj name="Clip" r:id="rId7" imgW="1142857" imgH="790476" progId="MS_ClipArt_Gallery.2">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0" y="3579814"/>
                        <a:ext cx="115570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108" name="Picture 28" descr="bs00359_"/>
          <p:cNvPicPr>
            <a:picLocks noChangeAspect="1" noChangeArrowheads="1"/>
          </p:cNvPicPr>
          <p:nvPr/>
        </p:nvPicPr>
        <p:blipFill>
          <a:blip r:embed="rId8"/>
          <a:srcRect/>
          <a:stretch>
            <a:fillRect/>
          </a:stretch>
        </p:blipFill>
        <p:spPr bwMode="auto">
          <a:xfrm>
            <a:off x="6026151" y="2665413"/>
            <a:ext cx="810022" cy="838200"/>
          </a:xfrm>
          <a:prstGeom prst="rect">
            <a:avLst/>
          </a:prstGeom>
          <a:noFill/>
        </p:spPr>
      </p:pic>
      <p:sp>
        <p:nvSpPr>
          <p:cNvPr id="46110" name="Text Box 30"/>
          <p:cNvSpPr txBox="1">
            <a:spLocks noChangeArrowheads="1"/>
          </p:cNvSpPr>
          <p:nvPr/>
        </p:nvSpPr>
        <p:spPr bwMode="auto">
          <a:xfrm>
            <a:off x="5448300" y="3275013"/>
            <a:ext cx="1238250" cy="369332"/>
          </a:xfrm>
          <a:prstGeom prst="rect">
            <a:avLst/>
          </a:prstGeom>
          <a:noFill/>
          <a:ln w="9525">
            <a:noFill/>
            <a:miter lim="800000"/>
            <a:headEnd/>
            <a:tailEnd/>
          </a:ln>
          <a:effectLst/>
        </p:spPr>
        <p:txBody>
          <a:bodyPr>
            <a:spAutoFit/>
          </a:bodyPr>
          <a:lstStyle/>
          <a:p>
            <a:r>
              <a:rPr lang="en-US">
                <a:solidFill>
                  <a:schemeClr val="tx1"/>
                </a:solidFill>
              </a:rPr>
              <a:t>Server</a:t>
            </a:r>
          </a:p>
        </p:txBody>
      </p:sp>
      <p:sp>
        <p:nvSpPr>
          <p:cNvPr id="46111" name="Text Box 31"/>
          <p:cNvSpPr txBox="1">
            <a:spLocks noChangeArrowheads="1"/>
          </p:cNvSpPr>
          <p:nvPr/>
        </p:nvSpPr>
        <p:spPr bwMode="auto">
          <a:xfrm rot="4359524">
            <a:off x="7722593" y="2671297"/>
            <a:ext cx="1296987" cy="523220"/>
          </a:xfrm>
          <a:prstGeom prst="rect">
            <a:avLst/>
          </a:prstGeom>
          <a:noFill/>
          <a:ln w="9525">
            <a:noFill/>
            <a:miter lim="800000"/>
            <a:headEnd/>
            <a:tailEnd/>
          </a:ln>
          <a:effectLst/>
        </p:spPr>
        <p:txBody>
          <a:bodyPr>
            <a:spAutoFit/>
          </a:bodyPr>
          <a:lstStyle/>
          <a:p>
            <a:r>
              <a:rPr lang="en-US" sz="2800">
                <a:solidFill>
                  <a:schemeClr val="tx1"/>
                </a:solidFill>
              </a:rPr>
              <a:t>Clients</a:t>
            </a:r>
          </a:p>
        </p:txBody>
      </p:sp>
      <p:sp>
        <p:nvSpPr>
          <p:cNvPr id="46112" name="Text Box 32"/>
          <p:cNvSpPr txBox="1">
            <a:spLocks noChangeArrowheads="1"/>
          </p:cNvSpPr>
          <p:nvPr/>
        </p:nvSpPr>
        <p:spPr bwMode="auto">
          <a:xfrm>
            <a:off x="6438900" y="3732213"/>
            <a:ext cx="1692275" cy="519112"/>
          </a:xfrm>
          <a:prstGeom prst="rect">
            <a:avLst/>
          </a:prstGeom>
          <a:noFill/>
          <a:ln w="9525">
            <a:noFill/>
            <a:miter lim="800000"/>
            <a:headEnd/>
            <a:tailEnd/>
          </a:ln>
          <a:effectLst/>
        </p:spPr>
        <p:txBody>
          <a:bodyPr>
            <a:spAutoFit/>
          </a:bodyPr>
          <a:lstStyle/>
          <a:p>
            <a:r>
              <a:rPr lang="en-US" sz="2800">
                <a:solidFill>
                  <a:schemeClr val="tx1"/>
                </a:solidFill>
              </a:rPr>
              <a:t>LAN #1</a:t>
            </a:r>
            <a:r>
              <a:rPr lang="en-US" sz="2800" b="0">
                <a:solidFill>
                  <a:schemeClr val="tx1"/>
                </a:solidFill>
              </a:rPr>
              <a:t> </a:t>
            </a:r>
          </a:p>
        </p:txBody>
      </p:sp>
      <p:graphicFrame>
        <p:nvGraphicFramePr>
          <p:cNvPr id="145411" name="Object 2051"/>
          <p:cNvGraphicFramePr>
            <a:graphicFrameLocks noChangeAspect="1"/>
          </p:cNvGraphicFramePr>
          <p:nvPr/>
        </p:nvGraphicFramePr>
        <p:xfrm>
          <a:off x="3219450" y="1522413"/>
          <a:ext cx="1320800" cy="990600"/>
        </p:xfrm>
        <a:graphic>
          <a:graphicData uri="http://schemas.openxmlformats.org/presentationml/2006/ole">
            <mc:AlternateContent xmlns:mc="http://schemas.openxmlformats.org/markup-compatibility/2006">
              <mc:Choice xmlns:v="urn:schemas-microsoft-com:vml" Requires="v">
                <p:oleObj spid="_x0000_s1165" name="Clip" r:id="rId9" imgW="1142857" imgH="790476" progId="MS_ClipArt_Gallery.2">
                  <p:embed/>
                </p:oleObj>
              </mc:Choice>
              <mc:Fallback>
                <p:oleObj name="Clip" r:id="rId9" imgW="1142857" imgH="790476" progId="MS_ClipArt_Gallery.2">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9450" y="1522413"/>
                        <a:ext cx="1320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18" name="Text Box 38"/>
          <p:cNvSpPr txBox="1">
            <a:spLocks noChangeArrowheads="1"/>
          </p:cNvSpPr>
          <p:nvPr/>
        </p:nvSpPr>
        <p:spPr bwMode="auto">
          <a:xfrm>
            <a:off x="2476500" y="2665414"/>
            <a:ext cx="2290763" cy="646331"/>
          </a:xfrm>
          <a:prstGeom prst="rect">
            <a:avLst/>
          </a:prstGeom>
          <a:noFill/>
          <a:ln w="9525">
            <a:noFill/>
            <a:miter lim="800000"/>
            <a:headEnd/>
            <a:tailEnd/>
          </a:ln>
          <a:effectLst/>
        </p:spPr>
        <p:txBody>
          <a:bodyPr>
            <a:spAutoFit/>
          </a:bodyPr>
          <a:lstStyle/>
          <a:p>
            <a:r>
              <a:rPr lang="en-US">
                <a:solidFill>
                  <a:schemeClr val="tx1"/>
                </a:solidFill>
              </a:rPr>
              <a:t>Local internet</a:t>
            </a:r>
            <a:br>
              <a:rPr lang="en-US">
                <a:solidFill>
                  <a:schemeClr val="tx1"/>
                </a:solidFill>
              </a:rPr>
            </a:br>
            <a:r>
              <a:rPr lang="en-US">
                <a:solidFill>
                  <a:schemeClr val="tx1"/>
                </a:solidFill>
              </a:rPr>
              <a:t>Server</a:t>
            </a:r>
            <a:r>
              <a:rPr lang="en-US" b="0">
                <a:solidFill>
                  <a:schemeClr val="tx1"/>
                </a:solidFill>
              </a:rPr>
              <a:t> </a:t>
            </a:r>
          </a:p>
        </p:txBody>
      </p:sp>
      <p:pic>
        <p:nvPicPr>
          <p:cNvPr id="46120" name="Picture 40" descr="bd20013_"/>
          <p:cNvPicPr>
            <a:picLocks noChangeAspect="1" noChangeArrowheads="1"/>
          </p:cNvPicPr>
          <p:nvPr/>
        </p:nvPicPr>
        <p:blipFill>
          <a:blip r:embed="rId10"/>
          <a:srcRect/>
          <a:stretch>
            <a:fillRect/>
          </a:stretch>
        </p:blipFill>
        <p:spPr bwMode="auto">
          <a:xfrm flipH="1">
            <a:off x="1238251" y="1751013"/>
            <a:ext cx="761868" cy="762000"/>
          </a:xfrm>
          <a:prstGeom prst="rect">
            <a:avLst/>
          </a:prstGeom>
          <a:noFill/>
        </p:spPr>
      </p:pic>
      <p:pic>
        <p:nvPicPr>
          <p:cNvPr id="46124" name="Picture 44" descr="Satdish"/>
          <p:cNvPicPr>
            <a:picLocks noChangeAspect="1" noChangeArrowheads="1"/>
          </p:cNvPicPr>
          <p:nvPr/>
        </p:nvPicPr>
        <p:blipFill>
          <a:blip r:embed="rId11"/>
          <a:srcRect/>
          <a:stretch>
            <a:fillRect/>
          </a:stretch>
        </p:blipFill>
        <p:spPr bwMode="auto">
          <a:xfrm>
            <a:off x="2806700" y="1674813"/>
            <a:ext cx="558933" cy="533400"/>
          </a:xfrm>
          <a:prstGeom prst="rect">
            <a:avLst/>
          </a:prstGeom>
          <a:noFill/>
        </p:spPr>
      </p:pic>
      <p:pic>
        <p:nvPicPr>
          <p:cNvPr id="46125" name="Picture 45" descr="phonline"/>
          <p:cNvPicPr>
            <a:picLocks noChangeAspect="1" noChangeArrowheads="1"/>
          </p:cNvPicPr>
          <p:nvPr/>
        </p:nvPicPr>
        <p:blipFill>
          <a:blip r:embed="rId12"/>
          <a:srcRect/>
          <a:stretch>
            <a:fillRect/>
          </a:stretch>
        </p:blipFill>
        <p:spPr bwMode="auto">
          <a:xfrm>
            <a:off x="4127500" y="1446214"/>
            <a:ext cx="1238250" cy="865187"/>
          </a:xfrm>
          <a:prstGeom prst="rect">
            <a:avLst/>
          </a:prstGeom>
          <a:noFill/>
        </p:spPr>
      </p:pic>
      <p:pic>
        <p:nvPicPr>
          <p:cNvPr id="46126" name="Picture 46" descr="Modem"/>
          <p:cNvPicPr>
            <a:picLocks noChangeAspect="1" noChangeArrowheads="1"/>
          </p:cNvPicPr>
          <p:nvPr/>
        </p:nvPicPr>
        <p:blipFill>
          <a:blip r:embed="rId13"/>
          <a:srcRect/>
          <a:stretch>
            <a:fillRect/>
          </a:stretch>
        </p:blipFill>
        <p:spPr bwMode="auto">
          <a:xfrm>
            <a:off x="4953000" y="2208213"/>
            <a:ext cx="577850" cy="336550"/>
          </a:xfrm>
          <a:prstGeom prst="rect">
            <a:avLst/>
          </a:prstGeom>
          <a:noFill/>
        </p:spPr>
      </p:pic>
      <p:pic>
        <p:nvPicPr>
          <p:cNvPr id="46127" name="Picture 47" descr="signal2"/>
          <p:cNvPicPr>
            <a:picLocks noChangeAspect="1" noChangeArrowheads="1"/>
          </p:cNvPicPr>
          <p:nvPr/>
        </p:nvPicPr>
        <p:blipFill>
          <a:blip r:embed="rId14"/>
          <a:srcRect/>
          <a:stretch>
            <a:fillRect/>
          </a:stretch>
        </p:blipFill>
        <p:spPr bwMode="auto">
          <a:xfrm>
            <a:off x="1816100" y="1522413"/>
            <a:ext cx="1238250" cy="990600"/>
          </a:xfrm>
          <a:prstGeom prst="rect">
            <a:avLst/>
          </a:prstGeom>
          <a:noFill/>
        </p:spPr>
      </p:pic>
      <p:cxnSp>
        <p:nvCxnSpPr>
          <p:cNvPr id="46128" name="AutoShape 48"/>
          <p:cNvCxnSpPr>
            <a:cxnSpLocks noChangeShapeType="1"/>
            <a:stCxn id="0" idx="0"/>
            <a:endCxn id="0" idx="0"/>
          </p:cNvCxnSpPr>
          <p:nvPr/>
        </p:nvCxnSpPr>
        <p:spPr bwMode="auto">
          <a:xfrm rot="5400000" flipH="1">
            <a:off x="5608373" y="1841765"/>
            <a:ext cx="457200" cy="1190096"/>
          </a:xfrm>
          <a:prstGeom prst="curvedConnector3">
            <a:avLst>
              <a:gd name="adj1" fmla="val 150000"/>
            </a:avLst>
          </a:prstGeom>
          <a:noFill/>
          <a:ln w="38100">
            <a:solidFill>
              <a:srgbClr val="800000"/>
            </a:solidFill>
            <a:round/>
            <a:headEnd/>
            <a:tailEnd/>
          </a:ln>
          <a:effectLst/>
        </p:spPr>
      </p:cxnSp>
      <p:sp>
        <p:nvSpPr>
          <p:cNvPr id="46129" name="Text Box 49"/>
          <p:cNvSpPr txBox="1">
            <a:spLocks noChangeArrowheads="1"/>
          </p:cNvSpPr>
          <p:nvPr/>
        </p:nvSpPr>
        <p:spPr bwMode="auto">
          <a:xfrm>
            <a:off x="4622800" y="5408614"/>
            <a:ext cx="5365750" cy="1373187"/>
          </a:xfrm>
          <a:prstGeom prst="rect">
            <a:avLst/>
          </a:prstGeom>
          <a:noFill/>
          <a:ln w="9525">
            <a:noFill/>
            <a:miter lim="800000"/>
            <a:headEnd/>
            <a:tailEnd/>
          </a:ln>
          <a:effectLst/>
        </p:spPr>
        <p:txBody>
          <a:bodyPr>
            <a:spAutoFit/>
          </a:bodyPr>
          <a:lstStyle/>
          <a:p>
            <a:r>
              <a:rPr lang="en-US" sz="2800">
                <a:solidFill>
                  <a:schemeClr val="tx1"/>
                </a:solidFill>
              </a:rPr>
              <a:t>An internet is a collection of two or more distinct networks joined together. </a:t>
            </a:r>
          </a:p>
        </p:txBody>
      </p:sp>
      <p:graphicFrame>
        <p:nvGraphicFramePr>
          <p:cNvPr id="145412" name="Object 2052"/>
          <p:cNvGraphicFramePr>
            <a:graphicFrameLocks noChangeAspect="1"/>
          </p:cNvGraphicFramePr>
          <p:nvPr/>
        </p:nvGraphicFramePr>
        <p:xfrm>
          <a:off x="3302000" y="5103814"/>
          <a:ext cx="1155700" cy="738187"/>
        </p:xfrm>
        <a:graphic>
          <a:graphicData uri="http://schemas.openxmlformats.org/presentationml/2006/ole">
            <mc:AlternateContent xmlns:mc="http://schemas.openxmlformats.org/markup-compatibility/2006">
              <mc:Choice xmlns:v="urn:schemas-microsoft-com:vml" Requires="v">
                <p:oleObj spid="_x0000_s1166" name="Clip" r:id="rId15" imgW="1142857" imgH="790476" progId="MS_ClipArt_Gallery.2">
                  <p:embed/>
                </p:oleObj>
              </mc:Choice>
              <mc:Fallback>
                <p:oleObj name="Clip" r:id="rId15" imgW="1142857" imgH="790476" progId="MS_ClipArt_Gallery.2">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0" y="5103814"/>
                        <a:ext cx="115570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135" name="Picture 55" descr="Modem"/>
          <p:cNvPicPr>
            <a:picLocks noChangeAspect="1" noChangeArrowheads="1"/>
          </p:cNvPicPr>
          <p:nvPr/>
        </p:nvPicPr>
        <p:blipFill>
          <a:blip r:embed="rId13"/>
          <a:srcRect/>
          <a:stretch>
            <a:fillRect/>
          </a:stretch>
        </p:blipFill>
        <p:spPr bwMode="auto">
          <a:xfrm>
            <a:off x="1733550" y="3732213"/>
            <a:ext cx="577850" cy="336550"/>
          </a:xfrm>
          <a:prstGeom prst="rect">
            <a:avLst/>
          </a:prstGeom>
          <a:noFill/>
        </p:spPr>
      </p:pic>
      <p:sp>
        <p:nvSpPr>
          <p:cNvPr id="46136" name="Freeform 56"/>
          <p:cNvSpPr>
            <a:spLocks/>
          </p:cNvSpPr>
          <p:nvPr/>
        </p:nvSpPr>
        <p:spPr bwMode="auto">
          <a:xfrm>
            <a:off x="1224492" y="2741613"/>
            <a:ext cx="509058" cy="369332"/>
          </a:xfrm>
          <a:custGeom>
            <a:avLst/>
            <a:gdLst/>
            <a:ahLst/>
            <a:cxnLst>
              <a:cxn ang="0">
                <a:pos x="296" y="0"/>
              </a:cxn>
              <a:cxn ang="0">
                <a:pos x="32" y="276"/>
              </a:cxn>
              <a:cxn ang="0">
                <a:pos x="104" y="384"/>
              </a:cxn>
            </a:cxnLst>
            <a:rect l="0" t="0" r="r" b="b"/>
            <a:pathLst>
              <a:path w="296" h="384">
                <a:moveTo>
                  <a:pt x="296" y="0"/>
                </a:moveTo>
                <a:cubicBezTo>
                  <a:pt x="180" y="106"/>
                  <a:pt x="64" y="212"/>
                  <a:pt x="32" y="276"/>
                </a:cubicBezTo>
                <a:cubicBezTo>
                  <a:pt x="0" y="340"/>
                  <a:pt x="52" y="362"/>
                  <a:pt x="104" y="384"/>
                </a:cubicBezTo>
              </a:path>
            </a:pathLst>
          </a:custGeom>
          <a:noFill/>
          <a:ln w="9525" cap="flat" cmpd="sng">
            <a:noFill/>
            <a:prstDash val="solid"/>
            <a:round/>
            <a:headEnd/>
            <a:tailEnd/>
          </a:ln>
          <a:effectLst/>
        </p:spPr>
        <p:txBody>
          <a:bodyPr>
            <a:spAutoFit/>
          </a:bodyPr>
          <a:lstStyle/>
          <a:p>
            <a:endParaRPr lang="en-US"/>
          </a:p>
        </p:txBody>
      </p:sp>
      <p:sp>
        <p:nvSpPr>
          <p:cNvPr id="46134" name="Freeform 54"/>
          <p:cNvSpPr>
            <a:spLocks/>
          </p:cNvSpPr>
          <p:nvPr/>
        </p:nvSpPr>
        <p:spPr bwMode="auto">
          <a:xfrm rot="3113570">
            <a:off x="1675805" y="4543703"/>
            <a:ext cx="966788" cy="369332"/>
          </a:xfrm>
          <a:custGeom>
            <a:avLst/>
            <a:gdLst/>
            <a:ahLst/>
            <a:cxnLst>
              <a:cxn ang="0">
                <a:pos x="188" y="0"/>
              </a:cxn>
              <a:cxn ang="0">
                <a:pos x="44" y="396"/>
              </a:cxn>
              <a:cxn ang="0">
                <a:pos x="452" y="672"/>
              </a:cxn>
            </a:cxnLst>
            <a:rect l="0" t="0" r="r" b="b"/>
            <a:pathLst>
              <a:path w="452" h="672">
                <a:moveTo>
                  <a:pt x="188" y="0"/>
                </a:moveTo>
                <a:cubicBezTo>
                  <a:pt x="94" y="142"/>
                  <a:pt x="0" y="284"/>
                  <a:pt x="44" y="396"/>
                </a:cubicBezTo>
                <a:cubicBezTo>
                  <a:pt x="88" y="508"/>
                  <a:pt x="384" y="626"/>
                  <a:pt x="452" y="672"/>
                </a:cubicBezTo>
              </a:path>
            </a:pathLst>
          </a:custGeom>
          <a:noFill/>
          <a:ln w="38100" cap="flat" cmpd="sng">
            <a:solidFill>
              <a:srgbClr val="993300"/>
            </a:solidFill>
            <a:prstDash val="solid"/>
            <a:round/>
            <a:headEnd/>
            <a:tailEnd/>
          </a:ln>
          <a:effectLst/>
        </p:spPr>
        <p:txBody>
          <a:bodyPr>
            <a:spAutoFit/>
          </a:bodyPr>
          <a:lstStyle/>
          <a:p>
            <a:endParaRPr lang="en-US"/>
          </a:p>
        </p:txBody>
      </p:sp>
      <p:graphicFrame>
        <p:nvGraphicFramePr>
          <p:cNvPr id="145413" name="Object 2053"/>
          <p:cNvGraphicFramePr>
            <a:graphicFrameLocks noChangeAspect="1"/>
          </p:cNvGraphicFramePr>
          <p:nvPr/>
        </p:nvGraphicFramePr>
        <p:xfrm>
          <a:off x="1155700" y="5256214"/>
          <a:ext cx="1155700" cy="738187"/>
        </p:xfrm>
        <a:graphic>
          <a:graphicData uri="http://schemas.openxmlformats.org/presentationml/2006/ole">
            <mc:AlternateContent xmlns:mc="http://schemas.openxmlformats.org/markup-compatibility/2006">
              <mc:Choice xmlns:v="urn:schemas-microsoft-com:vml" Requires="v">
                <p:oleObj spid="_x0000_s1167" name="Clip" r:id="rId16" imgW="1142857" imgH="790476" progId="MS_ClipArt_Gallery.2">
                  <p:embed/>
                </p:oleObj>
              </mc:Choice>
              <mc:Fallback>
                <p:oleObj name="Clip" r:id="rId16" imgW="1142857" imgH="790476" progId="MS_ClipArt_Gallery.2">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700" y="5256214"/>
                        <a:ext cx="115570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38" name="Arc 58"/>
          <p:cNvSpPr>
            <a:spLocks/>
          </p:cNvSpPr>
          <p:nvPr/>
        </p:nvSpPr>
        <p:spPr bwMode="auto">
          <a:xfrm>
            <a:off x="3467100" y="4341813"/>
            <a:ext cx="184731"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800000"/>
            </a:solidFill>
            <a:round/>
            <a:headEnd/>
            <a:tailEnd/>
          </a:ln>
          <a:effectLst/>
        </p:spPr>
        <p:txBody>
          <a:bodyPr wrap="none" anchor="ctr">
            <a:spAutoFit/>
          </a:bodyPr>
          <a:lstStyle/>
          <a:p>
            <a:endParaRPr lang="en-US"/>
          </a:p>
        </p:txBody>
      </p:sp>
      <p:graphicFrame>
        <p:nvGraphicFramePr>
          <p:cNvPr id="145414" name="Object 2054"/>
          <p:cNvGraphicFramePr>
            <a:graphicFrameLocks noChangeAspect="1"/>
          </p:cNvGraphicFramePr>
          <p:nvPr/>
        </p:nvGraphicFramePr>
        <p:xfrm>
          <a:off x="2641600" y="4037014"/>
          <a:ext cx="1155700" cy="738187"/>
        </p:xfrm>
        <a:graphic>
          <a:graphicData uri="http://schemas.openxmlformats.org/presentationml/2006/ole">
            <mc:AlternateContent xmlns:mc="http://schemas.openxmlformats.org/markup-compatibility/2006">
              <mc:Choice xmlns:v="urn:schemas-microsoft-com:vml" Requires="v">
                <p:oleObj spid="_x0000_s1168" name="Clip" r:id="rId17" imgW="1142857" imgH="790476" progId="MS_ClipArt_Gallery.2">
                  <p:embed/>
                </p:oleObj>
              </mc:Choice>
              <mc:Fallback>
                <p:oleObj name="Clip" r:id="rId17" imgW="1142857" imgH="790476" progId="MS_ClipArt_Gallery.2">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600" y="4037014"/>
                        <a:ext cx="115570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39" name="Arc 59"/>
          <p:cNvSpPr>
            <a:spLocks/>
          </p:cNvSpPr>
          <p:nvPr/>
        </p:nvSpPr>
        <p:spPr bwMode="auto">
          <a:xfrm>
            <a:off x="1155700" y="4341813"/>
            <a:ext cx="184731"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800000"/>
            </a:solidFill>
            <a:round/>
            <a:headEnd/>
            <a:tailEnd/>
          </a:ln>
          <a:effectLst/>
        </p:spPr>
        <p:txBody>
          <a:bodyPr wrap="none" anchor="ctr">
            <a:spAutoFit/>
          </a:bodyPr>
          <a:lstStyle/>
          <a:p>
            <a:endParaRPr lang="en-US"/>
          </a:p>
        </p:txBody>
      </p:sp>
      <p:pic>
        <p:nvPicPr>
          <p:cNvPr id="46137" name="Picture 57" descr="bs00359_"/>
          <p:cNvPicPr>
            <a:picLocks noChangeAspect="1" noChangeArrowheads="1"/>
          </p:cNvPicPr>
          <p:nvPr/>
        </p:nvPicPr>
        <p:blipFill>
          <a:blip r:embed="rId8"/>
          <a:srcRect/>
          <a:stretch>
            <a:fillRect/>
          </a:stretch>
        </p:blipFill>
        <p:spPr bwMode="auto">
          <a:xfrm>
            <a:off x="660400" y="3808413"/>
            <a:ext cx="908050" cy="990600"/>
          </a:xfrm>
          <a:prstGeom prst="rect">
            <a:avLst/>
          </a:prstGeom>
          <a:noFill/>
        </p:spPr>
      </p:pic>
      <p:sp>
        <p:nvSpPr>
          <p:cNvPr id="46140" name="Arc 60"/>
          <p:cNvSpPr>
            <a:spLocks/>
          </p:cNvSpPr>
          <p:nvPr/>
        </p:nvSpPr>
        <p:spPr bwMode="auto">
          <a:xfrm flipV="1">
            <a:off x="1387873" y="4037013"/>
            <a:ext cx="184731" cy="369332"/>
          </a:xfrm>
          <a:custGeom>
            <a:avLst/>
            <a:gdLst>
              <a:gd name="G0" fmla="+- 13852 0 0"/>
              <a:gd name="G1" fmla="+- 21600 0 0"/>
              <a:gd name="G2" fmla="+- 21600 0 0"/>
              <a:gd name="T0" fmla="*/ 0 w 35452"/>
              <a:gd name="T1" fmla="*/ 5026 h 21600"/>
              <a:gd name="T2" fmla="*/ 35452 w 35452"/>
              <a:gd name="T3" fmla="*/ 21600 h 21600"/>
              <a:gd name="T4" fmla="*/ 13852 w 35452"/>
              <a:gd name="T5" fmla="*/ 21600 h 21600"/>
            </a:gdLst>
            <a:ahLst/>
            <a:cxnLst>
              <a:cxn ang="0">
                <a:pos x="T0" y="T1"/>
              </a:cxn>
              <a:cxn ang="0">
                <a:pos x="T2" y="T3"/>
              </a:cxn>
              <a:cxn ang="0">
                <a:pos x="T4" y="T5"/>
              </a:cxn>
            </a:cxnLst>
            <a:rect l="0" t="0" r="r" b="b"/>
            <a:pathLst>
              <a:path w="35452" h="21600" fill="none" extrusionOk="0">
                <a:moveTo>
                  <a:pt x="0" y="5026"/>
                </a:moveTo>
                <a:cubicBezTo>
                  <a:pt x="3885" y="1779"/>
                  <a:pt x="8788" y="-1"/>
                  <a:pt x="13852" y="0"/>
                </a:cubicBezTo>
                <a:cubicBezTo>
                  <a:pt x="25781" y="0"/>
                  <a:pt x="35452" y="9670"/>
                  <a:pt x="35452" y="21600"/>
                </a:cubicBezTo>
              </a:path>
              <a:path w="35452" h="21600" stroke="0" extrusionOk="0">
                <a:moveTo>
                  <a:pt x="0" y="5026"/>
                </a:moveTo>
                <a:cubicBezTo>
                  <a:pt x="3885" y="1779"/>
                  <a:pt x="8788" y="-1"/>
                  <a:pt x="13852" y="0"/>
                </a:cubicBezTo>
                <a:cubicBezTo>
                  <a:pt x="25781" y="0"/>
                  <a:pt x="35452" y="9670"/>
                  <a:pt x="35452" y="21600"/>
                </a:cubicBezTo>
                <a:lnTo>
                  <a:pt x="13852" y="21600"/>
                </a:lnTo>
                <a:close/>
              </a:path>
            </a:pathLst>
          </a:custGeom>
          <a:noFill/>
          <a:ln w="38100">
            <a:solidFill>
              <a:srgbClr val="800000"/>
            </a:solidFill>
            <a:round/>
            <a:headEnd/>
            <a:tailEnd/>
          </a:ln>
          <a:effectLst/>
        </p:spPr>
        <p:txBody>
          <a:bodyPr wrap="none" anchor="ctr">
            <a:spAutoFit/>
          </a:bodyPr>
          <a:lstStyle/>
          <a:p>
            <a:endParaRPr lang="en-US"/>
          </a:p>
        </p:txBody>
      </p:sp>
      <p:sp>
        <p:nvSpPr>
          <p:cNvPr id="46141" name="Text Box 61"/>
          <p:cNvSpPr txBox="1">
            <a:spLocks noChangeArrowheads="1"/>
          </p:cNvSpPr>
          <p:nvPr/>
        </p:nvSpPr>
        <p:spPr bwMode="auto">
          <a:xfrm>
            <a:off x="1981200" y="4799013"/>
            <a:ext cx="1568450" cy="519112"/>
          </a:xfrm>
          <a:prstGeom prst="rect">
            <a:avLst/>
          </a:prstGeom>
          <a:noFill/>
          <a:ln w="9525">
            <a:noFill/>
            <a:miter lim="800000"/>
            <a:headEnd/>
            <a:tailEnd/>
          </a:ln>
          <a:effectLst/>
        </p:spPr>
        <p:txBody>
          <a:bodyPr>
            <a:spAutoFit/>
          </a:bodyPr>
          <a:lstStyle/>
          <a:p>
            <a:r>
              <a:rPr lang="en-US" sz="2800">
                <a:solidFill>
                  <a:schemeClr val="tx1"/>
                </a:solidFill>
              </a:rPr>
              <a:t>LAN #2</a:t>
            </a:r>
            <a:r>
              <a:rPr lang="en-US" sz="2800" b="0">
                <a:solidFill>
                  <a:schemeClr val="tx1"/>
                </a:solidFill>
              </a:rPr>
              <a:t> </a:t>
            </a:r>
          </a:p>
        </p:txBody>
      </p:sp>
      <p:sp>
        <p:nvSpPr>
          <p:cNvPr id="46142" name="Freeform 62"/>
          <p:cNvSpPr>
            <a:spLocks/>
          </p:cNvSpPr>
          <p:nvPr/>
        </p:nvSpPr>
        <p:spPr bwMode="auto">
          <a:xfrm>
            <a:off x="398992" y="3300413"/>
            <a:ext cx="4402667" cy="369332"/>
          </a:xfrm>
          <a:custGeom>
            <a:avLst/>
            <a:gdLst/>
            <a:ahLst/>
            <a:cxnLst>
              <a:cxn ang="0">
                <a:pos x="296" y="1664"/>
              </a:cxn>
              <a:cxn ang="0">
                <a:pos x="1448" y="1808"/>
              </a:cxn>
              <a:cxn ang="0">
                <a:pos x="2504" y="1520"/>
              </a:cxn>
              <a:cxn ang="0">
                <a:pos x="1784" y="320"/>
              </a:cxn>
              <a:cxn ang="0">
                <a:pos x="248" y="224"/>
              </a:cxn>
              <a:cxn ang="0">
                <a:pos x="296" y="1664"/>
              </a:cxn>
            </a:cxnLst>
            <a:rect l="0" t="0" r="r" b="b"/>
            <a:pathLst>
              <a:path w="2560" h="1928">
                <a:moveTo>
                  <a:pt x="296" y="1664"/>
                </a:moveTo>
                <a:cubicBezTo>
                  <a:pt x="496" y="1928"/>
                  <a:pt x="1080" y="1832"/>
                  <a:pt x="1448" y="1808"/>
                </a:cubicBezTo>
                <a:cubicBezTo>
                  <a:pt x="1816" y="1784"/>
                  <a:pt x="2448" y="1768"/>
                  <a:pt x="2504" y="1520"/>
                </a:cubicBezTo>
                <a:cubicBezTo>
                  <a:pt x="2560" y="1272"/>
                  <a:pt x="2160" y="536"/>
                  <a:pt x="1784" y="320"/>
                </a:cubicBezTo>
                <a:cubicBezTo>
                  <a:pt x="1408" y="104"/>
                  <a:pt x="496" y="0"/>
                  <a:pt x="248" y="224"/>
                </a:cubicBezTo>
                <a:cubicBezTo>
                  <a:pt x="0" y="448"/>
                  <a:pt x="96" y="1400"/>
                  <a:pt x="296" y="1664"/>
                </a:cubicBezTo>
                <a:close/>
              </a:path>
            </a:pathLst>
          </a:custGeom>
          <a:noFill/>
          <a:ln w="38100" cap="flat" cmpd="sng">
            <a:solidFill>
              <a:srgbClr val="0000FF"/>
            </a:solidFill>
            <a:prstDash val="solid"/>
            <a:round/>
            <a:headEnd/>
            <a:tailEnd/>
          </a:ln>
          <a:effectLst/>
        </p:spPr>
        <p:txBody>
          <a:bodyPr>
            <a:spAutoFit/>
          </a:bodyPr>
          <a:lstStyle/>
          <a:p>
            <a:endParaRPr lang="en-US"/>
          </a:p>
        </p:txBody>
      </p:sp>
      <p:pic>
        <p:nvPicPr>
          <p:cNvPr id="46143" name="Picture 63" descr="phonline"/>
          <p:cNvPicPr>
            <a:picLocks noChangeAspect="1" noChangeArrowheads="1"/>
          </p:cNvPicPr>
          <p:nvPr/>
        </p:nvPicPr>
        <p:blipFill>
          <a:blip r:embed="rId12"/>
          <a:srcRect/>
          <a:stretch>
            <a:fillRect/>
          </a:stretch>
        </p:blipFill>
        <p:spPr bwMode="auto">
          <a:xfrm>
            <a:off x="908050" y="3046413"/>
            <a:ext cx="1155700" cy="749300"/>
          </a:xfrm>
          <a:prstGeom prst="rect">
            <a:avLst/>
          </a:prstGeom>
          <a:noFill/>
        </p:spPr>
      </p:pic>
      <p:graphicFrame>
        <p:nvGraphicFramePr>
          <p:cNvPr id="145415" name="Object 2055"/>
          <p:cNvGraphicFramePr>
            <a:graphicFrameLocks noChangeAspect="1"/>
          </p:cNvGraphicFramePr>
          <p:nvPr/>
        </p:nvGraphicFramePr>
        <p:xfrm>
          <a:off x="825500" y="2284414"/>
          <a:ext cx="1155700" cy="866775"/>
        </p:xfrm>
        <a:graphic>
          <a:graphicData uri="http://schemas.openxmlformats.org/presentationml/2006/ole">
            <mc:AlternateContent xmlns:mc="http://schemas.openxmlformats.org/markup-compatibility/2006">
              <mc:Choice xmlns:v="urn:schemas-microsoft-com:vml" Requires="v">
                <p:oleObj spid="_x0000_s1169" name="Clip" r:id="rId18" imgW="1142857" imgH="790476" progId="MS_ClipArt_Gallery.2">
                  <p:embed/>
                </p:oleObj>
              </mc:Choice>
              <mc:Fallback>
                <p:oleObj name="Clip" r:id="rId18" imgW="1142857" imgH="790476" progId="MS_ClipArt_Gallery.2">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2284414"/>
                        <a:ext cx="11557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45" name="Line 65"/>
          <p:cNvSpPr>
            <a:spLocks noChangeShapeType="1"/>
          </p:cNvSpPr>
          <p:nvPr/>
        </p:nvSpPr>
        <p:spPr bwMode="auto">
          <a:xfrm flipV="1">
            <a:off x="3136900" y="2513013"/>
            <a:ext cx="577850" cy="304800"/>
          </a:xfrm>
          <a:prstGeom prst="line">
            <a:avLst/>
          </a:prstGeom>
          <a:noFill/>
          <a:ln w="50800">
            <a:solidFill>
              <a:srgbClr val="000080"/>
            </a:solidFill>
            <a:round/>
            <a:headEnd/>
            <a:tailEnd type="triangle" w="med" len="med"/>
          </a:ln>
          <a:effectLst/>
        </p:spPr>
        <p:txBody>
          <a:bodyPr>
            <a:spAutoFit/>
          </a:bodyPr>
          <a:lstStyle/>
          <a:p>
            <a:endParaRPr lang="en-US"/>
          </a:p>
        </p:txBody>
      </p:sp>
      <p:sp>
        <p:nvSpPr>
          <p:cNvPr id="46146" name="Line 66"/>
          <p:cNvSpPr>
            <a:spLocks noChangeShapeType="1"/>
          </p:cNvSpPr>
          <p:nvPr/>
        </p:nvSpPr>
        <p:spPr bwMode="auto">
          <a:xfrm flipH="1" flipV="1">
            <a:off x="1898650" y="2741613"/>
            <a:ext cx="742950" cy="304800"/>
          </a:xfrm>
          <a:prstGeom prst="line">
            <a:avLst/>
          </a:prstGeom>
          <a:noFill/>
          <a:ln w="50800">
            <a:solidFill>
              <a:srgbClr val="000080"/>
            </a:solidFill>
            <a:round/>
            <a:headEnd/>
            <a:tailEnd type="triangle" w="med" len="med"/>
          </a:ln>
          <a:effectLst/>
        </p:spPr>
        <p:txBody>
          <a:bodyPr>
            <a:spAutoFit/>
          </a:bodyPr>
          <a:lstStyle/>
          <a:p>
            <a:endParaRPr lang="en-US"/>
          </a:p>
        </p:txBody>
      </p:sp>
      <p:grpSp>
        <p:nvGrpSpPr>
          <p:cNvPr id="2" name="Group 67"/>
          <p:cNvGrpSpPr>
            <a:grpSpLocks/>
          </p:cNvGrpSpPr>
          <p:nvPr/>
        </p:nvGrpSpPr>
        <p:grpSpPr bwMode="auto">
          <a:xfrm>
            <a:off x="0" y="1295400"/>
            <a:ext cx="9906000" cy="5565775"/>
            <a:chOff x="0" y="816"/>
            <a:chExt cx="5760" cy="3506"/>
          </a:xfrm>
        </p:grpSpPr>
        <p:sp>
          <p:nvSpPr>
            <p:cNvPr id="46148" name="Line 68"/>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69"/>
            <p:cNvGrpSpPr>
              <a:grpSpLocks/>
            </p:cNvGrpSpPr>
            <p:nvPr/>
          </p:nvGrpSpPr>
          <p:grpSpPr bwMode="auto">
            <a:xfrm>
              <a:off x="14" y="816"/>
              <a:ext cx="288" cy="3506"/>
              <a:chOff x="0" y="528"/>
              <a:chExt cx="288" cy="3794"/>
            </a:xfrm>
          </p:grpSpPr>
          <p:sp>
            <p:nvSpPr>
              <p:cNvPr id="46150" name="Rectangle 70"/>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46151" name="Rectangle 71"/>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46152" name="Rectangle 72"/>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A426FA73-DCD3-4B81-A820-8BC7B021B3D3}" type="slidenum">
              <a:rPr lang="en-US"/>
              <a:pPr/>
              <a:t>20</a:t>
            </a:fld>
            <a:r>
              <a:rPr lang="en-US"/>
              <a:t> of  39  </a:t>
            </a:r>
          </a:p>
        </p:txBody>
      </p:sp>
      <p:sp>
        <p:nvSpPr>
          <p:cNvPr id="159746" name="Text Box 2"/>
          <p:cNvSpPr txBox="1">
            <a:spLocks noChangeArrowheads="1"/>
          </p:cNvSpPr>
          <p:nvPr/>
        </p:nvSpPr>
        <p:spPr bwMode="auto">
          <a:xfrm>
            <a:off x="0" y="-44450"/>
            <a:ext cx="9906000" cy="144655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JavaScript – </a:t>
            </a:r>
            <a:br>
              <a:rPr lang="en-US" sz="4400" b="0">
                <a:solidFill>
                  <a:schemeClr val="tx1"/>
                </a:solidFill>
                <a:latin typeface="HandelGothic BT" pitchFamily="82" charset="0"/>
              </a:rPr>
            </a:br>
            <a:r>
              <a:rPr lang="en-US" sz="4400" b="0">
                <a:solidFill>
                  <a:schemeClr val="tx1"/>
                </a:solidFill>
                <a:latin typeface="HandelGothic BT" pitchFamily="82" charset="0"/>
              </a:rPr>
              <a:t>Variable and DataTypes</a:t>
            </a:r>
          </a:p>
        </p:txBody>
      </p:sp>
      <p:sp>
        <p:nvSpPr>
          <p:cNvPr id="159751" name="Text Box 7"/>
          <p:cNvSpPr txBox="1">
            <a:spLocks noChangeArrowheads="1"/>
          </p:cNvSpPr>
          <p:nvPr/>
        </p:nvSpPr>
        <p:spPr bwMode="auto">
          <a:xfrm>
            <a:off x="660400" y="1524001"/>
            <a:ext cx="7429500" cy="519113"/>
          </a:xfrm>
          <a:prstGeom prst="rect">
            <a:avLst/>
          </a:prstGeom>
          <a:noFill/>
          <a:ln w="9525">
            <a:noFill/>
            <a:miter lim="800000"/>
            <a:headEnd/>
            <a:tailEnd/>
          </a:ln>
          <a:effectLst/>
        </p:spPr>
        <p:txBody>
          <a:bodyPr>
            <a:spAutoFit/>
          </a:bodyPr>
          <a:lstStyle/>
          <a:p>
            <a:r>
              <a:rPr lang="en-US" sz="2800">
                <a:solidFill>
                  <a:schemeClr val="tx1"/>
                </a:solidFill>
              </a:rPr>
              <a:t>VARIABLE :</a:t>
            </a:r>
          </a:p>
        </p:txBody>
      </p:sp>
      <p:sp>
        <p:nvSpPr>
          <p:cNvPr id="159752" name="Text Box 8"/>
          <p:cNvSpPr txBox="1">
            <a:spLocks noChangeArrowheads="1"/>
          </p:cNvSpPr>
          <p:nvPr/>
        </p:nvSpPr>
        <p:spPr bwMode="auto">
          <a:xfrm>
            <a:off x="660400" y="2286000"/>
            <a:ext cx="9245600" cy="3108543"/>
          </a:xfrm>
          <a:prstGeom prst="rect">
            <a:avLst/>
          </a:prstGeom>
          <a:noFill/>
          <a:ln w="9525">
            <a:noFill/>
            <a:miter lim="800000"/>
            <a:headEnd/>
            <a:tailEnd/>
          </a:ln>
          <a:effectLst/>
        </p:spPr>
        <p:txBody>
          <a:bodyPr>
            <a:spAutoFit/>
          </a:bodyPr>
          <a:lstStyle/>
          <a:p>
            <a:pPr>
              <a:buClr>
                <a:schemeClr val="accent2"/>
              </a:buClr>
              <a:buSzPct val="70000"/>
              <a:buFont typeface="Wingdings" pitchFamily="2" charset="2"/>
              <a:buChar char="n"/>
            </a:pPr>
            <a:r>
              <a:rPr lang="en-US" sz="2800">
                <a:solidFill>
                  <a:schemeClr val="tx1"/>
                </a:solidFill>
              </a:rPr>
              <a:t> Is used to Store values.</a:t>
            </a:r>
          </a:p>
          <a:p>
            <a:pPr>
              <a:buClr>
                <a:schemeClr val="accent2"/>
              </a:buClr>
              <a:buSzPct val="70000"/>
              <a:buFont typeface="Wingdings" pitchFamily="2" charset="2"/>
              <a:buChar char="n"/>
            </a:pPr>
            <a:r>
              <a:rPr lang="en-US" sz="2800">
                <a:solidFill>
                  <a:schemeClr val="tx1"/>
                </a:solidFill>
              </a:rPr>
              <a:t> Name may begin with Alphabets, _ or $.</a:t>
            </a:r>
          </a:p>
          <a:p>
            <a:pPr>
              <a:buClr>
                <a:schemeClr val="accent2"/>
              </a:buClr>
              <a:buSzPct val="70000"/>
              <a:buFont typeface="Wingdings" pitchFamily="2" charset="2"/>
              <a:buChar char="n"/>
            </a:pPr>
            <a:r>
              <a:rPr lang="en-US" sz="2800">
                <a:solidFill>
                  <a:schemeClr val="tx1"/>
                </a:solidFill>
              </a:rPr>
              <a:t> Data types can not be specified.</a:t>
            </a:r>
          </a:p>
          <a:p>
            <a:pPr>
              <a:buClr>
                <a:schemeClr val="accent2"/>
              </a:buClr>
              <a:buSzPct val="70000"/>
              <a:buFont typeface="Wingdings" pitchFamily="2" charset="2"/>
              <a:buChar char="n"/>
            </a:pPr>
            <a:r>
              <a:rPr lang="en-US" sz="2800">
                <a:solidFill>
                  <a:schemeClr val="tx1"/>
                </a:solidFill>
              </a:rPr>
              <a:t> Data stored may be of type Number,  String,  Null,  </a:t>
            </a:r>
            <a:br>
              <a:rPr lang="en-US" sz="2800">
                <a:solidFill>
                  <a:schemeClr val="tx1"/>
                </a:solidFill>
              </a:rPr>
            </a:br>
            <a:r>
              <a:rPr lang="en-US" sz="2800">
                <a:solidFill>
                  <a:schemeClr val="tx1"/>
                </a:solidFill>
              </a:rPr>
              <a:t>   Boolean.</a:t>
            </a:r>
          </a:p>
          <a:p>
            <a:pPr>
              <a:buClr>
                <a:schemeClr val="accent2"/>
              </a:buClr>
              <a:buSzPct val="70000"/>
              <a:buFont typeface="Wingdings" pitchFamily="2" charset="2"/>
              <a:buChar char="n"/>
            </a:pPr>
            <a:r>
              <a:rPr lang="en-US" sz="2800">
                <a:solidFill>
                  <a:schemeClr val="tx1"/>
                </a:solidFill>
              </a:rPr>
              <a:t> String must be embedded within either ‘ ‘  or  “  “ . </a:t>
            </a:r>
          </a:p>
          <a:p>
            <a:pPr>
              <a:buClr>
                <a:schemeClr val="accent2"/>
              </a:buClr>
              <a:buSzPct val="70000"/>
              <a:buFont typeface="Wingdings" pitchFamily="2" charset="2"/>
              <a:buNone/>
            </a:pPr>
            <a:r>
              <a:rPr lang="en-US" sz="2800">
                <a:solidFill>
                  <a:schemeClr val="tx1"/>
                </a:solidFill>
              </a:rPr>
              <a:t>       ‘Hello’  or “Hello” is considered as a string.</a:t>
            </a:r>
          </a:p>
        </p:txBody>
      </p:sp>
      <p:grpSp>
        <p:nvGrpSpPr>
          <p:cNvPr id="2" name="Group 9"/>
          <p:cNvGrpSpPr>
            <a:grpSpLocks/>
          </p:cNvGrpSpPr>
          <p:nvPr/>
        </p:nvGrpSpPr>
        <p:grpSpPr bwMode="auto">
          <a:xfrm>
            <a:off x="0" y="1295400"/>
            <a:ext cx="9906000" cy="5565775"/>
            <a:chOff x="0" y="816"/>
            <a:chExt cx="5760" cy="3506"/>
          </a:xfrm>
        </p:grpSpPr>
        <p:sp>
          <p:nvSpPr>
            <p:cNvPr id="159754" name="Line 10"/>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1"/>
            <p:cNvGrpSpPr>
              <a:grpSpLocks/>
            </p:cNvGrpSpPr>
            <p:nvPr/>
          </p:nvGrpSpPr>
          <p:grpSpPr bwMode="auto">
            <a:xfrm>
              <a:off x="14" y="816"/>
              <a:ext cx="288" cy="3506"/>
              <a:chOff x="0" y="528"/>
              <a:chExt cx="288" cy="3794"/>
            </a:xfrm>
          </p:grpSpPr>
          <p:sp>
            <p:nvSpPr>
              <p:cNvPr id="159756" name="Rectangle 12"/>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59757" name="Rectangle 13"/>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59758" name="Rectangle 14"/>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p:cTn id="7" dur="500" fill="hold"/>
                                        <p:tgtEl>
                                          <p:spTgt spid="159746"/>
                                        </p:tgtEl>
                                        <p:attrNameLst>
                                          <p:attrName>ppt_x</p:attrName>
                                        </p:attrNameLst>
                                      </p:cBhvr>
                                      <p:tavLst>
                                        <p:tav tm="0">
                                          <p:val>
                                            <p:strVal val="#ppt_x"/>
                                          </p:val>
                                        </p:tav>
                                        <p:tav tm="100000">
                                          <p:val>
                                            <p:strVal val="#ppt_x"/>
                                          </p:val>
                                        </p:tav>
                                      </p:tavLst>
                                    </p:anim>
                                    <p:anim calcmode="lin" valueType="num">
                                      <p:cBhvr>
                                        <p:cTn id="8" dur="500" fill="hold"/>
                                        <p:tgtEl>
                                          <p:spTgt spid="159746"/>
                                        </p:tgtEl>
                                        <p:attrNameLst>
                                          <p:attrName>ppt_y</p:attrName>
                                        </p:attrNameLst>
                                      </p:cBhvr>
                                      <p:tavLst>
                                        <p:tav tm="0">
                                          <p:val>
                                            <p:strVal val="#ppt_y+#ppt_h/2"/>
                                          </p:val>
                                        </p:tav>
                                        <p:tav tm="100000">
                                          <p:val>
                                            <p:strVal val="#ppt_y"/>
                                          </p:val>
                                        </p:tav>
                                      </p:tavLst>
                                    </p:anim>
                                    <p:anim calcmode="lin" valueType="num">
                                      <p:cBhvr>
                                        <p:cTn id="9" dur="500" fill="hold"/>
                                        <p:tgtEl>
                                          <p:spTgt spid="159746"/>
                                        </p:tgtEl>
                                        <p:attrNameLst>
                                          <p:attrName>ppt_w</p:attrName>
                                        </p:attrNameLst>
                                      </p:cBhvr>
                                      <p:tavLst>
                                        <p:tav tm="0">
                                          <p:val>
                                            <p:strVal val="#ppt_w"/>
                                          </p:val>
                                        </p:tav>
                                        <p:tav tm="100000">
                                          <p:val>
                                            <p:strVal val="#ppt_w"/>
                                          </p:val>
                                        </p:tav>
                                      </p:tavLst>
                                    </p:anim>
                                    <p:anim calcmode="lin" valueType="num">
                                      <p:cBhvr>
                                        <p:cTn id="10" dur="500" fill="hold"/>
                                        <p:tgtEl>
                                          <p:spTgt spid="15974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23B0A88E-CEE6-4FED-A9CD-C44FAADE0F65}" type="slidenum">
              <a:rPr lang="en-US"/>
              <a:pPr/>
              <a:t>21</a:t>
            </a:fld>
            <a:r>
              <a:rPr lang="en-US"/>
              <a:t> of  39  </a:t>
            </a:r>
          </a:p>
        </p:txBody>
      </p:sp>
      <p:sp>
        <p:nvSpPr>
          <p:cNvPr id="160770" name="Text Box 2"/>
          <p:cNvSpPr txBox="1">
            <a:spLocks noChangeArrowheads="1"/>
          </p:cNvSpPr>
          <p:nvPr/>
        </p:nvSpPr>
        <p:spPr bwMode="auto">
          <a:xfrm>
            <a:off x="82550" y="228600"/>
            <a:ext cx="982345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Number Types</a:t>
            </a:r>
          </a:p>
        </p:txBody>
      </p:sp>
      <p:sp>
        <p:nvSpPr>
          <p:cNvPr id="160775" name="Text Box 7"/>
          <p:cNvSpPr txBox="1">
            <a:spLocks noChangeArrowheads="1"/>
          </p:cNvSpPr>
          <p:nvPr/>
        </p:nvSpPr>
        <p:spPr bwMode="auto">
          <a:xfrm>
            <a:off x="660400" y="2493964"/>
            <a:ext cx="9245600" cy="3970318"/>
          </a:xfrm>
          <a:prstGeom prst="rect">
            <a:avLst/>
          </a:prstGeom>
          <a:noFill/>
          <a:ln w="9525">
            <a:noFill/>
            <a:miter lim="800000"/>
            <a:headEnd/>
            <a:tailEnd/>
          </a:ln>
          <a:effectLst/>
        </p:spPr>
        <p:txBody>
          <a:bodyPr>
            <a:spAutoFit/>
          </a:bodyPr>
          <a:lstStyle/>
          <a:p>
            <a:pPr marL="341313" indent="-341313">
              <a:buClr>
                <a:schemeClr val="accent2"/>
              </a:buClr>
              <a:buSzPct val="70000"/>
              <a:buFont typeface="Wingdings" pitchFamily="2" charset="2"/>
              <a:buChar char="n"/>
            </a:pPr>
            <a:r>
              <a:rPr lang="en-US" sz="2800">
                <a:solidFill>
                  <a:schemeClr val="tx1"/>
                </a:solidFill>
                <a:cs typeface="Times New Roman" pitchFamily="18" charset="0"/>
              </a:rPr>
              <a:t>Decimal – The base of  the number is 10.  This means that any number in decimal number system uses digits 0 through 9.</a:t>
            </a:r>
          </a:p>
          <a:p>
            <a:pPr marL="341313" indent="-341313" algn="just">
              <a:buClr>
                <a:schemeClr val="accent2"/>
              </a:buClr>
              <a:buSzPct val="70000"/>
              <a:buFont typeface="Wingdings" pitchFamily="2" charset="2"/>
              <a:buChar char="n"/>
            </a:pPr>
            <a:r>
              <a:rPr lang="en-US" sz="2800">
                <a:solidFill>
                  <a:schemeClr val="tx1"/>
                </a:solidFill>
                <a:cs typeface="Times New Roman" pitchFamily="18" charset="0"/>
              </a:rPr>
              <a:t>Hexadecimal – The base of any Hexadecimal number is 16. It uses digits 0 through 9 and then A,B,C,D,E,F which represent values 0 through 15. Hexadecimal numbers have 0x or 0X prefix.</a:t>
            </a:r>
          </a:p>
          <a:p>
            <a:pPr marL="341313" indent="-341313" algn="just">
              <a:buClr>
                <a:schemeClr val="accent2"/>
              </a:buClr>
              <a:buSzPct val="70000"/>
              <a:buFont typeface="Wingdings" pitchFamily="2" charset="2"/>
              <a:buChar char="n"/>
            </a:pPr>
            <a:r>
              <a:rPr lang="en-US" sz="2800">
                <a:solidFill>
                  <a:schemeClr val="tx1"/>
                </a:solidFill>
                <a:cs typeface="Times New Roman" pitchFamily="18" charset="0"/>
              </a:rPr>
              <a:t>Octal – It uses digits 0 through 7. Octal numbers have 0 prefix.</a:t>
            </a:r>
            <a:endParaRPr lang="en-US" sz="2800">
              <a:solidFill>
                <a:schemeClr val="tx1"/>
              </a:solidFill>
            </a:endParaRPr>
          </a:p>
        </p:txBody>
      </p:sp>
      <p:sp>
        <p:nvSpPr>
          <p:cNvPr id="160776" name="Text Box 8"/>
          <p:cNvSpPr txBox="1">
            <a:spLocks noChangeArrowheads="1"/>
          </p:cNvSpPr>
          <p:nvPr/>
        </p:nvSpPr>
        <p:spPr bwMode="auto">
          <a:xfrm>
            <a:off x="577850" y="1427163"/>
            <a:ext cx="9080500" cy="946150"/>
          </a:xfrm>
          <a:prstGeom prst="rect">
            <a:avLst/>
          </a:prstGeom>
          <a:noFill/>
          <a:ln w="28575">
            <a:noFill/>
            <a:miter lim="800000"/>
            <a:headEnd/>
            <a:tailEnd/>
          </a:ln>
          <a:effectLst/>
        </p:spPr>
        <p:txBody>
          <a:bodyPr>
            <a:spAutoFit/>
          </a:bodyPr>
          <a:lstStyle/>
          <a:p>
            <a:r>
              <a:rPr lang="en-US" sz="2800"/>
              <a:t>Integers can be represented in one of the following ways :</a:t>
            </a:r>
          </a:p>
        </p:txBody>
      </p:sp>
      <p:grpSp>
        <p:nvGrpSpPr>
          <p:cNvPr id="2" name="Group 9"/>
          <p:cNvGrpSpPr>
            <a:grpSpLocks/>
          </p:cNvGrpSpPr>
          <p:nvPr/>
        </p:nvGrpSpPr>
        <p:grpSpPr bwMode="auto">
          <a:xfrm>
            <a:off x="0" y="1295400"/>
            <a:ext cx="9906000" cy="5565775"/>
            <a:chOff x="0" y="816"/>
            <a:chExt cx="5760" cy="3506"/>
          </a:xfrm>
        </p:grpSpPr>
        <p:sp>
          <p:nvSpPr>
            <p:cNvPr id="160778" name="Line 10"/>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1"/>
            <p:cNvGrpSpPr>
              <a:grpSpLocks/>
            </p:cNvGrpSpPr>
            <p:nvPr/>
          </p:nvGrpSpPr>
          <p:grpSpPr bwMode="auto">
            <a:xfrm>
              <a:off x="14" y="816"/>
              <a:ext cx="288" cy="3506"/>
              <a:chOff x="0" y="528"/>
              <a:chExt cx="288" cy="3794"/>
            </a:xfrm>
          </p:grpSpPr>
          <p:sp>
            <p:nvSpPr>
              <p:cNvPr id="160780" name="Rectangle 12"/>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60781" name="Rectangle 13"/>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60782" name="Rectangle 14"/>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p:cTn id="7" dur="500" fill="hold"/>
                                        <p:tgtEl>
                                          <p:spTgt spid="160770"/>
                                        </p:tgtEl>
                                        <p:attrNameLst>
                                          <p:attrName>ppt_x</p:attrName>
                                        </p:attrNameLst>
                                      </p:cBhvr>
                                      <p:tavLst>
                                        <p:tav tm="0">
                                          <p:val>
                                            <p:strVal val="#ppt_x"/>
                                          </p:val>
                                        </p:tav>
                                        <p:tav tm="100000">
                                          <p:val>
                                            <p:strVal val="#ppt_x"/>
                                          </p:val>
                                        </p:tav>
                                      </p:tavLst>
                                    </p:anim>
                                    <p:anim calcmode="lin" valueType="num">
                                      <p:cBhvr>
                                        <p:cTn id="8" dur="500" fill="hold"/>
                                        <p:tgtEl>
                                          <p:spTgt spid="160770"/>
                                        </p:tgtEl>
                                        <p:attrNameLst>
                                          <p:attrName>ppt_y</p:attrName>
                                        </p:attrNameLst>
                                      </p:cBhvr>
                                      <p:tavLst>
                                        <p:tav tm="0">
                                          <p:val>
                                            <p:strVal val="#ppt_y+#ppt_h/2"/>
                                          </p:val>
                                        </p:tav>
                                        <p:tav tm="100000">
                                          <p:val>
                                            <p:strVal val="#ppt_y"/>
                                          </p:val>
                                        </p:tav>
                                      </p:tavLst>
                                    </p:anim>
                                    <p:anim calcmode="lin" valueType="num">
                                      <p:cBhvr>
                                        <p:cTn id="9" dur="500" fill="hold"/>
                                        <p:tgtEl>
                                          <p:spTgt spid="160770"/>
                                        </p:tgtEl>
                                        <p:attrNameLst>
                                          <p:attrName>ppt_w</p:attrName>
                                        </p:attrNameLst>
                                      </p:cBhvr>
                                      <p:tavLst>
                                        <p:tav tm="0">
                                          <p:val>
                                            <p:strVal val="#ppt_w"/>
                                          </p:val>
                                        </p:tav>
                                        <p:tav tm="100000">
                                          <p:val>
                                            <p:strVal val="#ppt_w"/>
                                          </p:val>
                                        </p:tav>
                                      </p:tavLst>
                                    </p:anim>
                                    <p:anim calcmode="lin" valueType="num">
                                      <p:cBhvr>
                                        <p:cTn id="10" dur="500" fill="hold"/>
                                        <p:tgtEl>
                                          <p:spTgt spid="16077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8B2ADEFF-9920-47B2-9157-42AF9E54C525}" type="slidenum">
              <a:rPr lang="en-US"/>
              <a:pPr/>
              <a:t>22</a:t>
            </a:fld>
            <a:r>
              <a:rPr lang="en-US"/>
              <a:t> of  39  </a:t>
            </a:r>
          </a:p>
        </p:txBody>
      </p:sp>
      <p:sp>
        <p:nvSpPr>
          <p:cNvPr id="161794" name="Text Box 2"/>
          <p:cNvSpPr txBox="1">
            <a:spLocks noChangeArrowheads="1"/>
          </p:cNvSpPr>
          <p:nvPr/>
        </p:nvSpPr>
        <p:spPr bwMode="auto">
          <a:xfrm>
            <a:off x="0" y="212725"/>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Number Types  [Cont…]</a:t>
            </a:r>
          </a:p>
        </p:txBody>
      </p:sp>
      <p:sp>
        <p:nvSpPr>
          <p:cNvPr id="161799" name="Text Box 7"/>
          <p:cNvSpPr txBox="1">
            <a:spLocks noChangeArrowheads="1"/>
          </p:cNvSpPr>
          <p:nvPr/>
        </p:nvSpPr>
        <p:spPr bwMode="auto">
          <a:xfrm>
            <a:off x="564092" y="1295401"/>
            <a:ext cx="9245600" cy="4832092"/>
          </a:xfrm>
          <a:prstGeom prst="rect">
            <a:avLst/>
          </a:prstGeom>
          <a:noFill/>
          <a:ln w="9525">
            <a:noFill/>
            <a:miter lim="800000"/>
            <a:headEnd/>
            <a:tailEnd/>
          </a:ln>
          <a:effectLst/>
        </p:spPr>
        <p:txBody>
          <a:bodyPr>
            <a:spAutoFit/>
          </a:bodyPr>
          <a:lstStyle/>
          <a:p>
            <a:pPr marL="287338" indent="-287338" algn="just">
              <a:buClr>
                <a:schemeClr val="accent2"/>
              </a:buClr>
              <a:buFont typeface="Wingdings" pitchFamily="2" charset="2"/>
              <a:buNone/>
            </a:pPr>
            <a:r>
              <a:rPr lang="en-US" sz="3200">
                <a:solidFill>
                  <a:schemeClr val="tx1"/>
                </a:solidFill>
                <a:cs typeface="Times New Roman" pitchFamily="18" charset="0"/>
              </a:rPr>
              <a:t>Floating–Point Numbers</a:t>
            </a:r>
          </a:p>
          <a:p>
            <a:pPr marL="287338" indent="-287338" algn="just">
              <a:buClr>
                <a:schemeClr val="accent2"/>
              </a:buClr>
              <a:buSzPct val="70000"/>
              <a:buFont typeface="Wingdings" pitchFamily="2" charset="2"/>
              <a:buChar char="n"/>
            </a:pPr>
            <a:r>
              <a:rPr lang="en-US" sz="2800">
                <a:solidFill>
                  <a:schemeClr val="tx1"/>
                </a:solidFill>
                <a:cs typeface="Times New Roman" pitchFamily="18" charset="0"/>
              </a:rPr>
              <a:t> It is to represent fractional numbers and numbers      with positive and negative exponents.</a:t>
            </a:r>
          </a:p>
          <a:p>
            <a:pPr marL="287338" indent="-287338" algn="just">
              <a:buClr>
                <a:schemeClr val="accent2"/>
              </a:buClr>
              <a:buSzPct val="70000"/>
              <a:buFont typeface="Wingdings" pitchFamily="2" charset="2"/>
              <a:buChar char="n"/>
            </a:pPr>
            <a:r>
              <a:rPr lang="en-US" sz="2800">
                <a:solidFill>
                  <a:schemeClr val="tx1"/>
                </a:solidFill>
                <a:cs typeface="Times New Roman" pitchFamily="18" charset="0"/>
              </a:rPr>
              <a:t> Consider the following examples,</a:t>
            </a:r>
          </a:p>
          <a:p>
            <a:pPr lvl="4" algn="just">
              <a:buClr>
                <a:schemeClr val="accent2"/>
              </a:buClr>
              <a:buFont typeface="Wingdings" pitchFamily="2" charset="2"/>
              <a:buNone/>
            </a:pPr>
            <a:r>
              <a:rPr lang="fr-FR" sz="3200">
                <a:solidFill>
                  <a:schemeClr val="tx1"/>
                </a:solidFill>
                <a:cs typeface="Times New Roman" pitchFamily="18" charset="0"/>
              </a:rPr>
              <a:t>-123.4</a:t>
            </a:r>
            <a:br>
              <a:rPr lang="fr-FR" sz="3200">
                <a:solidFill>
                  <a:schemeClr val="tx1"/>
                </a:solidFill>
                <a:cs typeface="Times New Roman" pitchFamily="18" charset="0"/>
              </a:rPr>
            </a:br>
            <a:r>
              <a:rPr lang="fr-FR" sz="3200">
                <a:solidFill>
                  <a:schemeClr val="tx1"/>
                </a:solidFill>
                <a:cs typeface="Times New Roman" pitchFamily="18" charset="0"/>
              </a:rPr>
              <a:t>12e-2</a:t>
            </a:r>
            <a:br>
              <a:rPr lang="fr-FR" sz="3200">
                <a:solidFill>
                  <a:schemeClr val="tx1"/>
                </a:solidFill>
                <a:cs typeface="Times New Roman" pitchFamily="18" charset="0"/>
              </a:rPr>
            </a:br>
            <a:r>
              <a:rPr lang="fr-FR" sz="3200">
                <a:solidFill>
                  <a:schemeClr val="tx1"/>
                </a:solidFill>
                <a:cs typeface="Times New Roman" pitchFamily="18" charset="0"/>
              </a:rPr>
              <a:t>5E-3</a:t>
            </a:r>
            <a:br>
              <a:rPr lang="fr-FR" sz="3200">
                <a:solidFill>
                  <a:schemeClr val="tx1"/>
                </a:solidFill>
                <a:cs typeface="Times New Roman" pitchFamily="18" charset="0"/>
              </a:rPr>
            </a:br>
            <a:r>
              <a:rPr lang="fr-FR" sz="3200">
                <a:solidFill>
                  <a:schemeClr val="tx1"/>
                </a:solidFill>
                <a:cs typeface="Times New Roman" pitchFamily="18" charset="0"/>
              </a:rPr>
              <a:t>3e4</a:t>
            </a:r>
            <a:br>
              <a:rPr lang="fr-FR" sz="3200">
                <a:solidFill>
                  <a:schemeClr val="tx1"/>
                </a:solidFill>
                <a:cs typeface="Times New Roman" pitchFamily="18" charset="0"/>
              </a:rPr>
            </a:br>
            <a:r>
              <a:rPr lang="fr-FR" sz="3200">
                <a:solidFill>
                  <a:schemeClr val="tx1"/>
                </a:solidFill>
                <a:cs typeface="Times New Roman" pitchFamily="18" charset="0"/>
              </a:rPr>
              <a:t>-6e-2</a:t>
            </a:r>
            <a:br>
              <a:rPr lang="fr-FR" sz="3200">
                <a:solidFill>
                  <a:schemeClr val="tx1"/>
                </a:solidFill>
                <a:cs typeface="Times New Roman" pitchFamily="18" charset="0"/>
              </a:rPr>
            </a:br>
            <a:r>
              <a:rPr lang="en-US" sz="3200">
                <a:solidFill>
                  <a:schemeClr val="tx1"/>
                </a:solidFill>
                <a:cs typeface="Times New Roman" pitchFamily="18" charset="0"/>
              </a:rPr>
              <a:t>.43</a:t>
            </a:r>
          </a:p>
        </p:txBody>
      </p:sp>
      <p:grpSp>
        <p:nvGrpSpPr>
          <p:cNvPr id="2" name="Group 8"/>
          <p:cNvGrpSpPr>
            <a:grpSpLocks/>
          </p:cNvGrpSpPr>
          <p:nvPr/>
        </p:nvGrpSpPr>
        <p:grpSpPr bwMode="auto">
          <a:xfrm>
            <a:off x="0" y="1295400"/>
            <a:ext cx="9906000" cy="5565775"/>
            <a:chOff x="0" y="816"/>
            <a:chExt cx="5760" cy="3506"/>
          </a:xfrm>
        </p:grpSpPr>
        <p:sp>
          <p:nvSpPr>
            <p:cNvPr id="161801"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61803"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61804"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61805"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p:cTn id="7" dur="500" fill="hold"/>
                                        <p:tgtEl>
                                          <p:spTgt spid="161794"/>
                                        </p:tgtEl>
                                        <p:attrNameLst>
                                          <p:attrName>ppt_x</p:attrName>
                                        </p:attrNameLst>
                                      </p:cBhvr>
                                      <p:tavLst>
                                        <p:tav tm="0">
                                          <p:val>
                                            <p:strVal val="#ppt_x"/>
                                          </p:val>
                                        </p:tav>
                                        <p:tav tm="100000">
                                          <p:val>
                                            <p:strVal val="#ppt_x"/>
                                          </p:val>
                                        </p:tav>
                                      </p:tavLst>
                                    </p:anim>
                                    <p:anim calcmode="lin" valueType="num">
                                      <p:cBhvr>
                                        <p:cTn id="8" dur="500" fill="hold"/>
                                        <p:tgtEl>
                                          <p:spTgt spid="161794"/>
                                        </p:tgtEl>
                                        <p:attrNameLst>
                                          <p:attrName>ppt_y</p:attrName>
                                        </p:attrNameLst>
                                      </p:cBhvr>
                                      <p:tavLst>
                                        <p:tav tm="0">
                                          <p:val>
                                            <p:strVal val="#ppt_y+#ppt_h/2"/>
                                          </p:val>
                                        </p:tav>
                                        <p:tav tm="100000">
                                          <p:val>
                                            <p:strVal val="#ppt_y"/>
                                          </p:val>
                                        </p:tav>
                                      </p:tavLst>
                                    </p:anim>
                                    <p:anim calcmode="lin" valueType="num">
                                      <p:cBhvr>
                                        <p:cTn id="9" dur="500" fill="hold"/>
                                        <p:tgtEl>
                                          <p:spTgt spid="161794"/>
                                        </p:tgtEl>
                                        <p:attrNameLst>
                                          <p:attrName>ppt_w</p:attrName>
                                        </p:attrNameLst>
                                      </p:cBhvr>
                                      <p:tavLst>
                                        <p:tav tm="0">
                                          <p:val>
                                            <p:strVal val="#ppt_w"/>
                                          </p:val>
                                        </p:tav>
                                        <p:tav tm="100000">
                                          <p:val>
                                            <p:strVal val="#ppt_w"/>
                                          </p:val>
                                        </p:tav>
                                      </p:tavLst>
                                    </p:anim>
                                    <p:anim calcmode="lin" valueType="num">
                                      <p:cBhvr>
                                        <p:cTn id="10" dur="500" fill="hold"/>
                                        <p:tgtEl>
                                          <p:spTgt spid="16179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908BF1B5-28AE-4484-8ACC-95AEDD7C4C92}" type="slidenum">
              <a:rPr lang="en-US"/>
              <a:pPr/>
              <a:t>23</a:t>
            </a:fld>
            <a:r>
              <a:rPr lang="en-US"/>
              <a:t> of  39  </a:t>
            </a:r>
          </a:p>
        </p:txBody>
      </p:sp>
      <p:sp>
        <p:nvSpPr>
          <p:cNvPr id="162818"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String Values</a:t>
            </a:r>
          </a:p>
        </p:txBody>
      </p:sp>
      <p:sp>
        <p:nvSpPr>
          <p:cNvPr id="162823" name="Text Box 7"/>
          <p:cNvSpPr txBox="1">
            <a:spLocks noChangeArrowheads="1"/>
          </p:cNvSpPr>
          <p:nvPr/>
        </p:nvSpPr>
        <p:spPr bwMode="auto">
          <a:xfrm>
            <a:off x="660400" y="1981200"/>
            <a:ext cx="9245600" cy="3108543"/>
          </a:xfrm>
          <a:prstGeom prst="rect">
            <a:avLst/>
          </a:prstGeom>
          <a:noFill/>
          <a:ln w="9525">
            <a:noFill/>
            <a:miter lim="800000"/>
            <a:headEnd/>
            <a:tailEnd/>
          </a:ln>
          <a:effectLst/>
        </p:spPr>
        <p:txBody>
          <a:bodyPr>
            <a:spAutoFit/>
          </a:bodyPr>
          <a:lstStyle/>
          <a:p>
            <a:pPr marL="287338" indent="-287338" algn="just">
              <a:buClr>
                <a:srgbClr val="000099"/>
              </a:buClr>
              <a:buSzPct val="70000"/>
              <a:buFont typeface="Wingdings" pitchFamily="2" charset="2"/>
              <a:buChar char="n"/>
            </a:pPr>
            <a:r>
              <a:rPr lang="en-US" sz="2800">
                <a:solidFill>
                  <a:schemeClr val="tx1"/>
                </a:solidFill>
                <a:cs typeface="Times New Roman" pitchFamily="18" charset="0"/>
              </a:rPr>
              <a:t> Alphanumeric data in JavaScript is known as “String”.</a:t>
            </a:r>
          </a:p>
          <a:p>
            <a:pPr marL="287338" indent="-287338" algn="just">
              <a:buClr>
                <a:srgbClr val="000099"/>
              </a:buClr>
              <a:buSzPct val="70000"/>
              <a:buFont typeface="Wingdings" pitchFamily="2" charset="2"/>
              <a:buChar char="n"/>
            </a:pPr>
            <a:r>
              <a:rPr lang="en-US" sz="2800">
                <a:solidFill>
                  <a:schemeClr val="tx1"/>
                </a:solidFill>
                <a:cs typeface="Times New Roman" pitchFamily="18" charset="0"/>
              </a:rPr>
              <a:t> String is one or more characters enclosed within single or double quotes.</a:t>
            </a:r>
          </a:p>
          <a:p>
            <a:pPr marL="287338" indent="-287338" algn="just">
              <a:buClr>
                <a:srgbClr val="000099"/>
              </a:buClr>
              <a:buSzPct val="70000"/>
              <a:buFont typeface="Wingdings" pitchFamily="2" charset="2"/>
              <a:buChar char="n"/>
            </a:pPr>
            <a:r>
              <a:rPr lang="en-US" sz="2800">
                <a:solidFill>
                  <a:schemeClr val="tx1"/>
                </a:solidFill>
                <a:cs typeface="Times New Roman" pitchFamily="18" charset="0"/>
              </a:rPr>
              <a:t> If a string begins with single quote then it has to end with a single quote. </a:t>
            </a:r>
          </a:p>
          <a:p>
            <a:pPr marL="287338" indent="-287338" algn="just">
              <a:buClr>
                <a:srgbClr val="000099"/>
              </a:buClr>
              <a:buSzPct val="70000"/>
              <a:buFont typeface="Wingdings" pitchFamily="2" charset="2"/>
              <a:buChar char="n"/>
            </a:pPr>
            <a:r>
              <a:rPr lang="en-US" sz="2800">
                <a:solidFill>
                  <a:schemeClr val="tx1"/>
                </a:solidFill>
                <a:cs typeface="Times New Roman" pitchFamily="18" charset="0"/>
              </a:rPr>
              <a:t> If a string begins with double quote it must end with a double quote. </a:t>
            </a:r>
          </a:p>
        </p:txBody>
      </p:sp>
      <p:grpSp>
        <p:nvGrpSpPr>
          <p:cNvPr id="2" name="Group 8"/>
          <p:cNvGrpSpPr>
            <a:grpSpLocks/>
          </p:cNvGrpSpPr>
          <p:nvPr/>
        </p:nvGrpSpPr>
        <p:grpSpPr bwMode="auto">
          <a:xfrm>
            <a:off x="0" y="1295400"/>
            <a:ext cx="9906000" cy="5565775"/>
            <a:chOff x="0" y="816"/>
            <a:chExt cx="5760" cy="3506"/>
          </a:xfrm>
        </p:grpSpPr>
        <p:sp>
          <p:nvSpPr>
            <p:cNvPr id="162825"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62827"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62828"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62829"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62818"/>
                                        </p:tgtEl>
                                        <p:attrNameLst>
                                          <p:attrName>style.visibility</p:attrName>
                                        </p:attrNameLst>
                                      </p:cBhvr>
                                      <p:to>
                                        <p:strVal val="visible"/>
                                      </p:to>
                                    </p:set>
                                    <p:anim calcmode="lin" valueType="num">
                                      <p:cBhvr>
                                        <p:cTn id="7" dur="500" fill="hold"/>
                                        <p:tgtEl>
                                          <p:spTgt spid="162818"/>
                                        </p:tgtEl>
                                        <p:attrNameLst>
                                          <p:attrName>ppt_x</p:attrName>
                                        </p:attrNameLst>
                                      </p:cBhvr>
                                      <p:tavLst>
                                        <p:tav tm="0">
                                          <p:val>
                                            <p:strVal val="#ppt_x"/>
                                          </p:val>
                                        </p:tav>
                                        <p:tav tm="100000">
                                          <p:val>
                                            <p:strVal val="#ppt_x"/>
                                          </p:val>
                                        </p:tav>
                                      </p:tavLst>
                                    </p:anim>
                                    <p:anim calcmode="lin" valueType="num">
                                      <p:cBhvr>
                                        <p:cTn id="8" dur="500" fill="hold"/>
                                        <p:tgtEl>
                                          <p:spTgt spid="162818"/>
                                        </p:tgtEl>
                                        <p:attrNameLst>
                                          <p:attrName>ppt_y</p:attrName>
                                        </p:attrNameLst>
                                      </p:cBhvr>
                                      <p:tavLst>
                                        <p:tav tm="0">
                                          <p:val>
                                            <p:strVal val="#ppt_y+#ppt_h/2"/>
                                          </p:val>
                                        </p:tav>
                                        <p:tav tm="100000">
                                          <p:val>
                                            <p:strVal val="#ppt_y"/>
                                          </p:val>
                                        </p:tav>
                                      </p:tavLst>
                                    </p:anim>
                                    <p:anim calcmode="lin" valueType="num">
                                      <p:cBhvr>
                                        <p:cTn id="9" dur="500" fill="hold"/>
                                        <p:tgtEl>
                                          <p:spTgt spid="162818"/>
                                        </p:tgtEl>
                                        <p:attrNameLst>
                                          <p:attrName>ppt_w</p:attrName>
                                        </p:attrNameLst>
                                      </p:cBhvr>
                                      <p:tavLst>
                                        <p:tav tm="0">
                                          <p:val>
                                            <p:strVal val="#ppt_w"/>
                                          </p:val>
                                        </p:tav>
                                        <p:tav tm="100000">
                                          <p:val>
                                            <p:strVal val="#ppt_w"/>
                                          </p:val>
                                        </p:tav>
                                      </p:tavLst>
                                    </p:anim>
                                    <p:anim calcmode="lin" valueType="num">
                                      <p:cBhvr>
                                        <p:cTn id="10" dur="500" fill="hold"/>
                                        <p:tgtEl>
                                          <p:spTgt spid="1628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71E7EB25-5E85-4EE6-8818-0EE8D4A77623}" type="slidenum">
              <a:rPr lang="en-US"/>
              <a:pPr/>
              <a:t>24</a:t>
            </a:fld>
            <a:r>
              <a:rPr lang="en-US"/>
              <a:t> of  39  </a:t>
            </a:r>
          </a:p>
        </p:txBody>
      </p:sp>
      <p:sp>
        <p:nvSpPr>
          <p:cNvPr id="163842" name="Text Box 2"/>
          <p:cNvSpPr txBox="1">
            <a:spLocks noChangeArrowheads="1"/>
          </p:cNvSpPr>
          <p:nvPr/>
        </p:nvSpPr>
        <p:spPr bwMode="auto">
          <a:xfrm>
            <a:off x="8255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String Values  [Cont…]</a:t>
            </a:r>
          </a:p>
        </p:txBody>
      </p:sp>
      <p:sp>
        <p:nvSpPr>
          <p:cNvPr id="163847" name="Text Box 7"/>
          <p:cNvSpPr txBox="1">
            <a:spLocks noChangeArrowheads="1"/>
          </p:cNvSpPr>
          <p:nvPr/>
        </p:nvSpPr>
        <p:spPr bwMode="auto">
          <a:xfrm>
            <a:off x="431669" y="1447800"/>
            <a:ext cx="9391782" cy="946150"/>
          </a:xfrm>
          <a:prstGeom prst="rect">
            <a:avLst/>
          </a:prstGeom>
          <a:noFill/>
          <a:ln w="9525">
            <a:noFill/>
            <a:miter lim="800000"/>
            <a:headEnd/>
            <a:tailEnd/>
          </a:ln>
          <a:effectLst/>
        </p:spPr>
        <p:txBody>
          <a:bodyPr>
            <a:spAutoFit/>
          </a:bodyPr>
          <a:lstStyle/>
          <a:p>
            <a:pPr algn="just">
              <a:spcBef>
                <a:spcPct val="0"/>
              </a:spcBef>
            </a:pPr>
            <a:r>
              <a:rPr lang="en-US" sz="2800" b="0">
                <a:cs typeface="Courier New" pitchFamily="49" charset="0"/>
              </a:rPr>
              <a:t>s1 = ‘This is a sample string’</a:t>
            </a:r>
            <a:endParaRPr lang="en-US" sz="2800" b="0">
              <a:cs typeface="Times New Roman" pitchFamily="18" charset="0"/>
            </a:endParaRPr>
          </a:p>
          <a:p>
            <a:pPr algn="just">
              <a:spcBef>
                <a:spcPct val="0"/>
              </a:spcBef>
            </a:pPr>
            <a:r>
              <a:rPr lang="en-US" sz="2800" b="0">
                <a:cs typeface="Courier New" pitchFamily="49" charset="0"/>
              </a:rPr>
              <a:t>s2 = “This is also a sample string</a:t>
            </a:r>
            <a:r>
              <a:rPr lang="en-US" sz="2800" b="0">
                <a:latin typeface="Courier New" pitchFamily="49" charset="0"/>
                <a:cs typeface="Courier New" pitchFamily="49" charset="0"/>
              </a:rPr>
              <a:t>”</a:t>
            </a:r>
            <a:r>
              <a:rPr lang="en-US" b="0">
                <a:cs typeface="Times New Roman" pitchFamily="18" charset="0"/>
              </a:rPr>
              <a:t> </a:t>
            </a:r>
          </a:p>
        </p:txBody>
      </p:sp>
      <p:sp>
        <p:nvSpPr>
          <p:cNvPr id="163848" name="Text Box 8"/>
          <p:cNvSpPr txBox="1">
            <a:spLocks noChangeArrowheads="1"/>
          </p:cNvSpPr>
          <p:nvPr/>
        </p:nvSpPr>
        <p:spPr bwMode="auto">
          <a:xfrm>
            <a:off x="6108700" y="1371601"/>
            <a:ext cx="3384550" cy="646331"/>
          </a:xfrm>
          <a:prstGeom prst="rect">
            <a:avLst/>
          </a:prstGeom>
          <a:solidFill>
            <a:srgbClr val="FFCC99"/>
          </a:solidFill>
          <a:ln w="28575">
            <a:solidFill>
              <a:srgbClr val="993300"/>
            </a:solidFill>
            <a:miter lim="800000"/>
            <a:headEnd/>
            <a:tailEnd/>
          </a:ln>
          <a:effectLst/>
        </p:spPr>
        <p:txBody>
          <a:bodyPr>
            <a:spAutoFit/>
          </a:bodyPr>
          <a:lstStyle/>
          <a:p>
            <a:pPr>
              <a:spcBef>
                <a:spcPct val="0"/>
              </a:spcBef>
            </a:pPr>
            <a:r>
              <a:rPr lang="en-US">
                <a:cs typeface="Times New Roman" pitchFamily="18" charset="0"/>
              </a:rPr>
              <a:t>where </a:t>
            </a:r>
            <a:r>
              <a:rPr lang="en-US">
                <a:latin typeface="Arial" charset="0"/>
                <a:cs typeface="Arial" charset="0"/>
              </a:rPr>
              <a:t>s1</a:t>
            </a:r>
            <a:r>
              <a:rPr lang="en-US">
                <a:cs typeface="Times New Roman" pitchFamily="18" charset="0"/>
              </a:rPr>
              <a:t> and </a:t>
            </a:r>
            <a:r>
              <a:rPr lang="en-US">
                <a:latin typeface="Arial" charset="0"/>
                <a:cs typeface="Arial" charset="0"/>
              </a:rPr>
              <a:t>s2</a:t>
            </a:r>
            <a:r>
              <a:rPr lang="en-US">
                <a:cs typeface="Times New Roman" pitchFamily="18" charset="0"/>
              </a:rPr>
              <a:t> are variables containing strings</a:t>
            </a:r>
            <a:r>
              <a:rPr lang="en-US" b="0">
                <a:cs typeface="Times New Roman" pitchFamily="18" charset="0"/>
              </a:rPr>
              <a:t>.</a:t>
            </a:r>
            <a:endParaRPr lang="en-US"/>
          </a:p>
        </p:txBody>
      </p:sp>
      <p:sp>
        <p:nvSpPr>
          <p:cNvPr id="163850" name="Text Box 10"/>
          <p:cNvSpPr txBox="1">
            <a:spLocks noChangeArrowheads="1"/>
          </p:cNvSpPr>
          <p:nvPr/>
        </p:nvSpPr>
        <p:spPr bwMode="auto">
          <a:xfrm>
            <a:off x="639763" y="2693989"/>
            <a:ext cx="9011708" cy="369332"/>
          </a:xfrm>
          <a:prstGeom prst="rect">
            <a:avLst/>
          </a:prstGeom>
          <a:noFill/>
          <a:ln w="28575">
            <a:noFill/>
            <a:miter lim="800000"/>
            <a:headEnd/>
            <a:tailEnd/>
          </a:ln>
          <a:effectLst/>
        </p:spPr>
        <p:txBody>
          <a:bodyPr>
            <a:spAutoFit/>
          </a:bodyPr>
          <a:lstStyle/>
          <a:p>
            <a:pPr marL="341313" indent="-341313" algn="just">
              <a:spcBef>
                <a:spcPct val="0"/>
              </a:spcBef>
              <a:buFont typeface="Wingdings" pitchFamily="2" charset="2"/>
              <a:buChar char="§"/>
            </a:pPr>
            <a:r>
              <a:rPr lang="en-US">
                <a:cs typeface="Times New Roman" pitchFamily="18" charset="0"/>
              </a:rPr>
              <a:t>The quote characters (“ “ or ‘ ‘) can be embedded in a string  as</a:t>
            </a:r>
            <a:r>
              <a:rPr lang="en-US" b="0">
                <a:cs typeface="Times New Roman" pitchFamily="18" charset="0"/>
              </a:rPr>
              <a:t> </a:t>
            </a:r>
          </a:p>
        </p:txBody>
      </p:sp>
      <p:sp>
        <p:nvSpPr>
          <p:cNvPr id="163851" name="Text Box 11"/>
          <p:cNvSpPr txBox="1">
            <a:spLocks noChangeArrowheads="1"/>
          </p:cNvSpPr>
          <p:nvPr/>
        </p:nvSpPr>
        <p:spPr bwMode="auto">
          <a:xfrm>
            <a:off x="660400" y="5943600"/>
            <a:ext cx="8915400" cy="523220"/>
          </a:xfrm>
          <a:prstGeom prst="rect">
            <a:avLst/>
          </a:prstGeom>
          <a:solidFill>
            <a:srgbClr val="CCFFFF"/>
          </a:solidFill>
          <a:ln w="28575">
            <a:solidFill>
              <a:srgbClr val="000080"/>
            </a:solidFill>
            <a:miter lim="800000"/>
            <a:headEnd/>
            <a:tailEnd/>
          </a:ln>
          <a:effectLst/>
        </p:spPr>
        <p:txBody>
          <a:bodyPr>
            <a:spAutoFit/>
          </a:bodyPr>
          <a:lstStyle/>
          <a:p>
            <a:pPr>
              <a:spcBef>
                <a:spcPct val="0"/>
              </a:spcBef>
            </a:pPr>
            <a:r>
              <a:rPr lang="en-US" sz="2800">
                <a:cs typeface="Times New Roman" pitchFamily="18" charset="0"/>
              </a:rPr>
              <a:t>This is a string which displays “” on the screen</a:t>
            </a:r>
            <a:endParaRPr lang="en-US" sz="2800"/>
          </a:p>
        </p:txBody>
      </p:sp>
      <p:sp>
        <p:nvSpPr>
          <p:cNvPr id="163852" name="Text Box 12"/>
          <p:cNvSpPr txBox="1">
            <a:spLocks noChangeArrowheads="1"/>
          </p:cNvSpPr>
          <p:nvPr/>
        </p:nvSpPr>
        <p:spPr bwMode="auto">
          <a:xfrm>
            <a:off x="577850" y="3657600"/>
            <a:ext cx="8997950" cy="523220"/>
          </a:xfrm>
          <a:prstGeom prst="rect">
            <a:avLst/>
          </a:prstGeom>
          <a:solidFill>
            <a:srgbClr val="CCFFFF"/>
          </a:solidFill>
          <a:ln w="38100">
            <a:solidFill>
              <a:srgbClr val="000080"/>
            </a:solidFill>
            <a:miter lim="800000"/>
            <a:headEnd/>
            <a:tailEnd/>
          </a:ln>
          <a:effectLst/>
        </p:spPr>
        <p:txBody>
          <a:bodyPr>
            <a:spAutoFit/>
          </a:bodyPr>
          <a:lstStyle/>
          <a:p>
            <a:pPr algn="just">
              <a:spcBef>
                <a:spcPct val="0"/>
              </a:spcBef>
            </a:pPr>
            <a:r>
              <a:rPr lang="en-US" sz="2800">
                <a:cs typeface="Arial" charset="0"/>
              </a:rPr>
              <a:t>“This is a string which displays \“\” on the screen”</a:t>
            </a:r>
            <a:endParaRPr lang="en-US" sz="2800">
              <a:cs typeface="Times New Roman" pitchFamily="18" charset="0"/>
            </a:endParaRPr>
          </a:p>
        </p:txBody>
      </p:sp>
      <p:sp>
        <p:nvSpPr>
          <p:cNvPr id="163853" name="Text Box 13"/>
          <p:cNvSpPr txBox="1">
            <a:spLocks noChangeArrowheads="1"/>
          </p:cNvSpPr>
          <p:nvPr/>
        </p:nvSpPr>
        <p:spPr bwMode="auto">
          <a:xfrm>
            <a:off x="660400" y="4267201"/>
            <a:ext cx="8915400" cy="1200329"/>
          </a:xfrm>
          <a:prstGeom prst="rect">
            <a:avLst/>
          </a:prstGeom>
          <a:noFill/>
          <a:ln w="28575">
            <a:noFill/>
            <a:miter lim="800000"/>
            <a:headEnd/>
            <a:tailEnd/>
          </a:ln>
          <a:effectLst/>
        </p:spPr>
        <p:txBody>
          <a:bodyPr>
            <a:spAutoFit/>
          </a:bodyPr>
          <a:lstStyle/>
          <a:p>
            <a:pPr marL="287338" indent="-287338" algn="just">
              <a:spcBef>
                <a:spcPct val="0"/>
              </a:spcBef>
              <a:buFont typeface="Wingdings" pitchFamily="2" charset="2"/>
              <a:buChar char="§"/>
            </a:pPr>
            <a:r>
              <a:rPr lang="en-US">
                <a:cs typeface="Times New Roman" pitchFamily="18" charset="0"/>
              </a:rPr>
              <a:t>Backslash (\) escape characters must precede the quote    characters to suppress their meaning</a:t>
            </a:r>
            <a:r>
              <a:rPr lang="en-US" b="0">
                <a:cs typeface="Times New Roman" pitchFamily="18" charset="0"/>
              </a:rPr>
              <a:t>. </a:t>
            </a:r>
          </a:p>
          <a:p>
            <a:pPr marL="287338" indent="-287338" algn="ctr">
              <a:spcBef>
                <a:spcPct val="0"/>
              </a:spcBef>
            </a:pPr>
            <a:r>
              <a:rPr lang="en-US" b="0">
                <a:cs typeface="Times New Roman" pitchFamily="18" charset="0"/>
              </a:rPr>
              <a:t> </a:t>
            </a:r>
          </a:p>
          <a:p>
            <a:pPr marL="287338" indent="-287338" algn="just">
              <a:spcBef>
                <a:spcPct val="0"/>
              </a:spcBef>
              <a:buFont typeface="Wingdings" pitchFamily="2" charset="2"/>
              <a:buChar char="§"/>
            </a:pPr>
            <a:r>
              <a:rPr lang="en-US">
                <a:cs typeface="Times New Roman" pitchFamily="18" charset="0"/>
              </a:rPr>
              <a:t>The output should appear as : </a:t>
            </a:r>
            <a:r>
              <a:rPr lang="en-US" b="0">
                <a:cs typeface="Times New Roman" pitchFamily="18" charset="0"/>
              </a:rPr>
              <a:t> </a:t>
            </a:r>
            <a:endParaRPr lang="en-US"/>
          </a:p>
        </p:txBody>
      </p:sp>
      <p:grpSp>
        <p:nvGrpSpPr>
          <p:cNvPr id="2" name="Group 14"/>
          <p:cNvGrpSpPr>
            <a:grpSpLocks/>
          </p:cNvGrpSpPr>
          <p:nvPr/>
        </p:nvGrpSpPr>
        <p:grpSpPr bwMode="auto">
          <a:xfrm>
            <a:off x="0" y="1295400"/>
            <a:ext cx="9906000" cy="5565775"/>
            <a:chOff x="0" y="816"/>
            <a:chExt cx="5760" cy="3506"/>
          </a:xfrm>
        </p:grpSpPr>
        <p:sp>
          <p:nvSpPr>
            <p:cNvPr id="163855" name="Line 15"/>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6"/>
            <p:cNvGrpSpPr>
              <a:grpSpLocks/>
            </p:cNvGrpSpPr>
            <p:nvPr/>
          </p:nvGrpSpPr>
          <p:grpSpPr bwMode="auto">
            <a:xfrm>
              <a:off x="14" y="816"/>
              <a:ext cx="288" cy="3506"/>
              <a:chOff x="0" y="528"/>
              <a:chExt cx="288" cy="3794"/>
            </a:xfrm>
          </p:grpSpPr>
          <p:sp>
            <p:nvSpPr>
              <p:cNvPr id="163857" name="Rectangle 17"/>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63858" name="Rectangle 18"/>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63859" name="Rectangle 19"/>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63842"/>
                                        </p:tgtEl>
                                        <p:attrNameLst>
                                          <p:attrName>style.visibility</p:attrName>
                                        </p:attrNameLst>
                                      </p:cBhvr>
                                      <p:to>
                                        <p:strVal val="visible"/>
                                      </p:to>
                                    </p:set>
                                    <p:anim calcmode="lin" valueType="num">
                                      <p:cBhvr>
                                        <p:cTn id="7" dur="500" fill="hold"/>
                                        <p:tgtEl>
                                          <p:spTgt spid="163842"/>
                                        </p:tgtEl>
                                        <p:attrNameLst>
                                          <p:attrName>ppt_x</p:attrName>
                                        </p:attrNameLst>
                                      </p:cBhvr>
                                      <p:tavLst>
                                        <p:tav tm="0">
                                          <p:val>
                                            <p:strVal val="#ppt_x"/>
                                          </p:val>
                                        </p:tav>
                                        <p:tav tm="100000">
                                          <p:val>
                                            <p:strVal val="#ppt_x"/>
                                          </p:val>
                                        </p:tav>
                                      </p:tavLst>
                                    </p:anim>
                                    <p:anim calcmode="lin" valueType="num">
                                      <p:cBhvr>
                                        <p:cTn id="8" dur="500" fill="hold"/>
                                        <p:tgtEl>
                                          <p:spTgt spid="163842"/>
                                        </p:tgtEl>
                                        <p:attrNameLst>
                                          <p:attrName>ppt_y</p:attrName>
                                        </p:attrNameLst>
                                      </p:cBhvr>
                                      <p:tavLst>
                                        <p:tav tm="0">
                                          <p:val>
                                            <p:strVal val="#ppt_y+#ppt_h/2"/>
                                          </p:val>
                                        </p:tav>
                                        <p:tav tm="100000">
                                          <p:val>
                                            <p:strVal val="#ppt_y"/>
                                          </p:val>
                                        </p:tav>
                                      </p:tavLst>
                                    </p:anim>
                                    <p:anim calcmode="lin" valueType="num">
                                      <p:cBhvr>
                                        <p:cTn id="9" dur="500" fill="hold"/>
                                        <p:tgtEl>
                                          <p:spTgt spid="163842"/>
                                        </p:tgtEl>
                                        <p:attrNameLst>
                                          <p:attrName>ppt_w</p:attrName>
                                        </p:attrNameLst>
                                      </p:cBhvr>
                                      <p:tavLst>
                                        <p:tav tm="0">
                                          <p:val>
                                            <p:strVal val="#ppt_w"/>
                                          </p:val>
                                        </p:tav>
                                        <p:tav tm="100000">
                                          <p:val>
                                            <p:strVal val="#ppt_w"/>
                                          </p:val>
                                        </p:tav>
                                      </p:tavLst>
                                    </p:anim>
                                    <p:anim calcmode="lin" valueType="num">
                                      <p:cBhvr>
                                        <p:cTn id="10" dur="500" fill="hold"/>
                                        <p:tgtEl>
                                          <p:spTgt spid="16384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D219485C-61DD-4CFD-8155-E24823A4F806}" type="slidenum">
              <a:rPr lang="en-US"/>
              <a:pPr/>
              <a:t>25</a:t>
            </a:fld>
            <a:r>
              <a:rPr lang="en-US"/>
              <a:t> of  39  </a:t>
            </a:r>
          </a:p>
        </p:txBody>
      </p:sp>
      <p:sp>
        <p:nvSpPr>
          <p:cNvPr id="154626"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String Values  [Cont…]</a:t>
            </a:r>
          </a:p>
        </p:txBody>
      </p:sp>
      <p:sp>
        <p:nvSpPr>
          <p:cNvPr id="154627" name="Line 3"/>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54628" name="Rectangle 4"/>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54629" name="Rectangle 5"/>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54630" name="Rectangle 6"/>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54634" name="Text Box 10"/>
          <p:cNvSpPr txBox="1">
            <a:spLocks noChangeArrowheads="1"/>
          </p:cNvSpPr>
          <p:nvPr/>
        </p:nvSpPr>
        <p:spPr bwMode="auto">
          <a:xfrm>
            <a:off x="694797" y="2173288"/>
            <a:ext cx="9152731" cy="369332"/>
          </a:xfrm>
          <a:prstGeom prst="rect">
            <a:avLst/>
          </a:prstGeom>
          <a:noFill/>
          <a:ln w="28575">
            <a:noFill/>
            <a:miter lim="800000"/>
            <a:headEnd/>
            <a:tailEnd/>
          </a:ln>
          <a:effectLst/>
        </p:spPr>
        <p:txBody>
          <a:bodyPr>
            <a:spAutoFit/>
          </a:bodyPr>
          <a:lstStyle/>
          <a:p>
            <a:endParaRPr lang="en-US"/>
          </a:p>
        </p:txBody>
      </p:sp>
      <p:sp>
        <p:nvSpPr>
          <p:cNvPr id="154640" name="Text Box 16"/>
          <p:cNvSpPr txBox="1">
            <a:spLocks noChangeArrowheads="1"/>
          </p:cNvSpPr>
          <p:nvPr/>
        </p:nvSpPr>
        <p:spPr bwMode="auto">
          <a:xfrm rot="5954">
            <a:off x="622565" y="2282717"/>
            <a:ext cx="8992791" cy="646331"/>
          </a:xfrm>
          <a:prstGeom prst="rect">
            <a:avLst/>
          </a:prstGeom>
          <a:solidFill>
            <a:srgbClr val="CCFFFF"/>
          </a:solidFill>
          <a:ln w="38100">
            <a:solidFill>
              <a:srgbClr val="000080"/>
            </a:solidFill>
            <a:miter lim="800000"/>
            <a:headEnd/>
            <a:tailEnd/>
          </a:ln>
          <a:effectLst/>
        </p:spPr>
        <p:txBody>
          <a:bodyPr>
            <a:spAutoFit/>
          </a:bodyPr>
          <a:lstStyle/>
          <a:p>
            <a:pPr algn="just">
              <a:buFont typeface="Wingdings" pitchFamily="2" charset="2"/>
              <a:buChar char="§"/>
            </a:pPr>
            <a:r>
              <a:rPr lang="en-US">
                <a:latin typeface="Arial" charset="0"/>
                <a:cs typeface="Arial" charset="0"/>
              </a:rPr>
              <a:t>Using single quotes within a single quoted string</a:t>
            </a:r>
            <a:endParaRPr lang="en-US">
              <a:cs typeface="Times New Roman" pitchFamily="18" charset="0"/>
            </a:endParaRPr>
          </a:p>
          <a:p>
            <a:pPr algn="just"/>
            <a:r>
              <a:rPr lang="en-US">
                <a:latin typeface="Arial" charset="0"/>
                <a:cs typeface="Arial" charset="0"/>
              </a:rPr>
              <a:t>                       ‘Single Quotes \‘\’   ’</a:t>
            </a:r>
            <a:endParaRPr lang="en-US">
              <a:cs typeface="Times New Roman" pitchFamily="18" charset="0"/>
            </a:endParaRPr>
          </a:p>
        </p:txBody>
      </p:sp>
      <p:sp>
        <p:nvSpPr>
          <p:cNvPr id="154641" name="Text Box 17"/>
          <p:cNvSpPr txBox="1">
            <a:spLocks noChangeArrowheads="1"/>
          </p:cNvSpPr>
          <p:nvPr/>
        </p:nvSpPr>
        <p:spPr bwMode="auto">
          <a:xfrm rot="-10654">
            <a:off x="632884" y="3420953"/>
            <a:ext cx="9028906" cy="646331"/>
          </a:xfrm>
          <a:prstGeom prst="rect">
            <a:avLst/>
          </a:prstGeom>
          <a:solidFill>
            <a:srgbClr val="CCFFFF"/>
          </a:solidFill>
          <a:ln w="38100">
            <a:solidFill>
              <a:srgbClr val="000080"/>
            </a:solidFill>
            <a:miter lim="800000"/>
            <a:headEnd/>
            <a:tailEnd/>
          </a:ln>
          <a:effectLst/>
        </p:spPr>
        <p:txBody>
          <a:bodyPr>
            <a:spAutoFit/>
          </a:bodyPr>
          <a:lstStyle/>
          <a:p>
            <a:pPr algn="just">
              <a:buFont typeface="Wingdings" pitchFamily="2" charset="2"/>
              <a:buChar char="§"/>
            </a:pPr>
            <a:r>
              <a:rPr lang="en-US">
                <a:latin typeface="Arial" charset="0"/>
                <a:cs typeface="Arial" charset="0"/>
              </a:rPr>
              <a:t>Using double quotes within a double quoted string</a:t>
            </a:r>
            <a:endParaRPr lang="en-US">
              <a:cs typeface="Times New Roman" pitchFamily="18" charset="0"/>
            </a:endParaRPr>
          </a:p>
          <a:p>
            <a:pPr algn="just"/>
            <a:r>
              <a:rPr lang="en-US">
                <a:latin typeface="Arial" charset="0"/>
                <a:cs typeface="Arial" charset="0"/>
              </a:rPr>
              <a:t>                        “ Double Quotes \“\”    ”</a:t>
            </a:r>
            <a:endParaRPr lang="en-US">
              <a:cs typeface="Times New Roman" pitchFamily="18" charset="0"/>
            </a:endParaRPr>
          </a:p>
        </p:txBody>
      </p:sp>
      <p:sp>
        <p:nvSpPr>
          <p:cNvPr id="154642" name="Text Box 18"/>
          <p:cNvSpPr txBox="1">
            <a:spLocks noChangeArrowheads="1"/>
          </p:cNvSpPr>
          <p:nvPr/>
        </p:nvSpPr>
        <p:spPr bwMode="auto">
          <a:xfrm rot="-1217">
            <a:off x="660400" y="4541728"/>
            <a:ext cx="8997950" cy="646331"/>
          </a:xfrm>
          <a:prstGeom prst="rect">
            <a:avLst/>
          </a:prstGeom>
          <a:solidFill>
            <a:srgbClr val="CCFFFF"/>
          </a:solidFill>
          <a:ln w="38100">
            <a:solidFill>
              <a:srgbClr val="000080"/>
            </a:solidFill>
            <a:miter lim="800000"/>
            <a:headEnd/>
            <a:tailEnd/>
          </a:ln>
          <a:effectLst/>
        </p:spPr>
        <p:txBody>
          <a:bodyPr>
            <a:spAutoFit/>
          </a:bodyPr>
          <a:lstStyle/>
          <a:p>
            <a:pPr algn="just">
              <a:buFont typeface="Wingdings" pitchFamily="2" charset="2"/>
              <a:buChar char="§"/>
            </a:pPr>
            <a:r>
              <a:rPr lang="en-US">
                <a:latin typeface="Arial" charset="0"/>
                <a:cs typeface="Arial" charset="0"/>
              </a:rPr>
              <a:t>Using double quotes within a single quoted string</a:t>
            </a:r>
            <a:endParaRPr lang="en-US">
              <a:cs typeface="Times New Roman" pitchFamily="18" charset="0"/>
            </a:endParaRPr>
          </a:p>
          <a:p>
            <a:pPr algn="just"/>
            <a:r>
              <a:rPr lang="en-US">
                <a:latin typeface="Arial" charset="0"/>
                <a:cs typeface="Arial" charset="0"/>
              </a:rPr>
              <a:t>                       ‘ Double Quotes “”     ’</a:t>
            </a:r>
            <a:endParaRPr lang="en-US"/>
          </a:p>
        </p:txBody>
      </p:sp>
      <p:sp>
        <p:nvSpPr>
          <p:cNvPr id="154643" name="Text Box 19"/>
          <p:cNvSpPr txBox="1">
            <a:spLocks noChangeArrowheads="1"/>
          </p:cNvSpPr>
          <p:nvPr/>
        </p:nvSpPr>
        <p:spPr bwMode="auto">
          <a:xfrm>
            <a:off x="577850" y="5410200"/>
            <a:ext cx="8997950" cy="646331"/>
          </a:xfrm>
          <a:prstGeom prst="rect">
            <a:avLst/>
          </a:prstGeom>
          <a:noFill/>
          <a:ln w="28575">
            <a:noFill/>
            <a:miter lim="800000"/>
            <a:headEnd/>
            <a:tailEnd/>
          </a:ln>
          <a:effectLst/>
        </p:spPr>
        <p:txBody>
          <a:bodyPr>
            <a:spAutoFit/>
          </a:bodyPr>
          <a:lstStyle/>
          <a:p>
            <a:pPr marL="287338" indent="-287338">
              <a:buFont typeface="Wingdings" pitchFamily="2" charset="2"/>
              <a:buChar char="§"/>
            </a:pPr>
            <a:r>
              <a:rPr lang="en-US"/>
              <a:t>Single quotes must not be be preceded by backslash (\) when they are used within double quoted string.  Similarly, for double quotes.</a:t>
            </a:r>
          </a:p>
        </p:txBody>
      </p:sp>
      <p:sp>
        <p:nvSpPr>
          <p:cNvPr id="154644" name="Text Box 20"/>
          <p:cNvSpPr txBox="1">
            <a:spLocks noChangeArrowheads="1"/>
          </p:cNvSpPr>
          <p:nvPr/>
        </p:nvSpPr>
        <p:spPr bwMode="auto">
          <a:xfrm>
            <a:off x="577850" y="990600"/>
            <a:ext cx="9080500" cy="646331"/>
          </a:xfrm>
          <a:prstGeom prst="rect">
            <a:avLst/>
          </a:prstGeom>
          <a:solidFill>
            <a:srgbClr val="CCFFFF"/>
          </a:solidFill>
          <a:ln w="38100">
            <a:solidFill>
              <a:srgbClr val="003366"/>
            </a:solidFill>
            <a:miter lim="800000"/>
            <a:headEnd/>
            <a:tailEnd/>
          </a:ln>
          <a:effectLst/>
        </p:spPr>
        <p:txBody>
          <a:bodyPr>
            <a:spAutoFit/>
          </a:bodyPr>
          <a:lstStyle/>
          <a:p>
            <a:pPr algn="just">
              <a:buFont typeface="Wingdings" pitchFamily="2" charset="2"/>
              <a:buChar char="§"/>
            </a:pPr>
            <a:r>
              <a:rPr lang="en-US">
                <a:latin typeface="Arial" charset="0"/>
                <a:cs typeface="Arial" charset="0"/>
              </a:rPr>
              <a:t> Using single quotes within a double quoted string</a:t>
            </a:r>
            <a:endParaRPr lang="en-US">
              <a:cs typeface="Times New Roman" pitchFamily="18" charset="0"/>
            </a:endParaRPr>
          </a:p>
          <a:p>
            <a:pPr algn="just"/>
            <a:r>
              <a:rPr lang="en-US">
                <a:latin typeface="Arial" charset="0"/>
                <a:cs typeface="Arial" charset="0"/>
              </a:rPr>
              <a:t>                       “Single Quotes ‘ ’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p:cTn id="7" dur="500" fill="hold"/>
                                        <p:tgtEl>
                                          <p:spTgt spid="154626"/>
                                        </p:tgtEl>
                                        <p:attrNameLst>
                                          <p:attrName>ppt_x</p:attrName>
                                        </p:attrNameLst>
                                      </p:cBhvr>
                                      <p:tavLst>
                                        <p:tav tm="0">
                                          <p:val>
                                            <p:strVal val="#ppt_x"/>
                                          </p:val>
                                        </p:tav>
                                        <p:tav tm="100000">
                                          <p:val>
                                            <p:strVal val="#ppt_x"/>
                                          </p:val>
                                        </p:tav>
                                      </p:tavLst>
                                    </p:anim>
                                    <p:anim calcmode="lin" valueType="num">
                                      <p:cBhvr>
                                        <p:cTn id="8" dur="500" fill="hold"/>
                                        <p:tgtEl>
                                          <p:spTgt spid="154626"/>
                                        </p:tgtEl>
                                        <p:attrNameLst>
                                          <p:attrName>ppt_y</p:attrName>
                                        </p:attrNameLst>
                                      </p:cBhvr>
                                      <p:tavLst>
                                        <p:tav tm="0">
                                          <p:val>
                                            <p:strVal val="#ppt_y+#ppt_h/2"/>
                                          </p:val>
                                        </p:tav>
                                        <p:tav tm="100000">
                                          <p:val>
                                            <p:strVal val="#ppt_y"/>
                                          </p:val>
                                        </p:tav>
                                      </p:tavLst>
                                    </p:anim>
                                    <p:anim calcmode="lin" valueType="num">
                                      <p:cBhvr>
                                        <p:cTn id="9" dur="500" fill="hold"/>
                                        <p:tgtEl>
                                          <p:spTgt spid="154626"/>
                                        </p:tgtEl>
                                        <p:attrNameLst>
                                          <p:attrName>ppt_w</p:attrName>
                                        </p:attrNameLst>
                                      </p:cBhvr>
                                      <p:tavLst>
                                        <p:tav tm="0">
                                          <p:val>
                                            <p:strVal val="#ppt_w"/>
                                          </p:val>
                                        </p:tav>
                                        <p:tav tm="100000">
                                          <p:val>
                                            <p:strVal val="#ppt_w"/>
                                          </p:val>
                                        </p:tav>
                                      </p:tavLst>
                                    </p:anim>
                                    <p:anim calcmode="lin" valueType="num">
                                      <p:cBhvr>
                                        <p:cTn id="10" dur="500" fill="hold"/>
                                        <p:tgtEl>
                                          <p:spTgt spid="15462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FDFB71E4-CFD1-4660-8A8E-F93FDAEC4A62}" type="slidenum">
              <a:rPr lang="en-US"/>
              <a:pPr/>
              <a:t>26</a:t>
            </a:fld>
            <a:r>
              <a:rPr lang="en-US"/>
              <a:t> of  39  </a:t>
            </a:r>
          </a:p>
        </p:txBody>
      </p:sp>
      <p:sp>
        <p:nvSpPr>
          <p:cNvPr id="155650" name="Text Box 2"/>
          <p:cNvSpPr txBox="1">
            <a:spLocks noChangeArrowheads="1"/>
          </p:cNvSpPr>
          <p:nvPr/>
        </p:nvSpPr>
        <p:spPr bwMode="auto">
          <a:xfrm>
            <a:off x="0" y="3048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JavaScript - Escape characters</a:t>
            </a:r>
          </a:p>
        </p:txBody>
      </p:sp>
      <p:sp>
        <p:nvSpPr>
          <p:cNvPr id="155655" name="Text Box 7"/>
          <p:cNvSpPr txBox="1">
            <a:spLocks noChangeArrowheads="1"/>
          </p:cNvSpPr>
          <p:nvPr/>
        </p:nvSpPr>
        <p:spPr bwMode="auto">
          <a:xfrm>
            <a:off x="825500" y="1398588"/>
            <a:ext cx="8667750" cy="5154612"/>
          </a:xfrm>
          <a:prstGeom prst="rect">
            <a:avLst/>
          </a:prstGeom>
          <a:noFill/>
          <a:ln w="9525">
            <a:noFill/>
            <a:miter lim="800000"/>
            <a:headEnd/>
            <a:tailEnd/>
          </a:ln>
          <a:effectLst/>
        </p:spPr>
        <p:txBody>
          <a:bodyPr>
            <a:spAutoFit/>
          </a:bodyPr>
          <a:lstStyle/>
          <a:p>
            <a:pPr>
              <a:buClr>
                <a:schemeClr val="accent2"/>
              </a:buClr>
              <a:buSzPct val="70000"/>
              <a:buFont typeface="Wingdings" pitchFamily="2" charset="2"/>
              <a:buChar char="n"/>
            </a:pPr>
            <a:r>
              <a:rPr lang="en-US" sz="2800" i="1">
                <a:solidFill>
                  <a:schemeClr val="tx1"/>
                </a:solidFill>
              </a:rPr>
              <a:t> Esacpe character \ is used to suppress the meaning </a:t>
            </a:r>
            <a:br>
              <a:rPr lang="en-US" sz="2800" i="1">
                <a:solidFill>
                  <a:schemeClr val="tx1"/>
                </a:solidFill>
              </a:rPr>
            </a:br>
            <a:r>
              <a:rPr lang="en-US" sz="2800" i="1">
                <a:solidFill>
                  <a:schemeClr val="tx1"/>
                </a:solidFill>
              </a:rPr>
              <a:t>   of the characters used for escape-sequence .</a:t>
            </a:r>
            <a:endParaRPr lang="en-US" b="0" i="1">
              <a:solidFill>
                <a:schemeClr val="tx1"/>
              </a:solidFill>
            </a:endParaRPr>
          </a:p>
          <a:p>
            <a:pPr>
              <a:spcBef>
                <a:spcPct val="0"/>
              </a:spcBef>
              <a:buSzPct val="70000"/>
              <a:buFont typeface="Wingdings" pitchFamily="2" charset="2"/>
              <a:buChar char="n"/>
            </a:pPr>
            <a:endParaRPr lang="en-US">
              <a:solidFill>
                <a:schemeClr val="tx1"/>
              </a:solidFill>
            </a:endParaRPr>
          </a:p>
          <a:p>
            <a:pPr>
              <a:spcBef>
                <a:spcPct val="0"/>
              </a:spcBef>
              <a:buSzPct val="70000"/>
              <a:buFont typeface="Wingdings" pitchFamily="2" charset="2"/>
              <a:buNone/>
            </a:pPr>
            <a:r>
              <a:rPr lang="en-US">
                <a:solidFill>
                  <a:schemeClr val="tx1"/>
                </a:solidFill>
              </a:rPr>
              <a:t> </a:t>
            </a:r>
            <a:r>
              <a:rPr lang="en-US" sz="2800" u="sng">
                <a:solidFill>
                  <a:schemeClr val="tx1"/>
                </a:solidFill>
              </a:rPr>
              <a:t>Character    Meaning</a:t>
            </a:r>
            <a:r>
              <a:rPr lang="en-US" sz="2800">
                <a:solidFill>
                  <a:schemeClr val="tx1"/>
                </a:solidFill>
              </a:rPr>
              <a:t>	</a:t>
            </a:r>
            <a:endParaRPr lang="en-US" sz="2800" b="0">
              <a:solidFill>
                <a:schemeClr val="tx1"/>
              </a:solidFill>
            </a:endParaRPr>
          </a:p>
          <a:p>
            <a:pPr>
              <a:spcBef>
                <a:spcPct val="0"/>
              </a:spcBef>
              <a:buSzPct val="70000"/>
              <a:buFont typeface="Wingdings" pitchFamily="2" charset="2"/>
              <a:buNone/>
            </a:pPr>
            <a:r>
              <a:rPr lang="en-US" sz="2800">
                <a:solidFill>
                  <a:schemeClr val="tx1"/>
                </a:solidFill>
              </a:rPr>
              <a:t> \’	           Single Quote</a:t>
            </a:r>
          </a:p>
          <a:p>
            <a:pPr>
              <a:spcBef>
                <a:spcPct val="0"/>
              </a:spcBef>
              <a:buSzPct val="70000"/>
              <a:buFont typeface="Wingdings" pitchFamily="2" charset="2"/>
              <a:buNone/>
            </a:pPr>
            <a:r>
              <a:rPr lang="en-US" sz="2800">
                <a:solidFill>
                  <a:schemeClr val="tx1"/>
                </a:solidFill>
              </a:rPr>
              <a:t> \”                 Double Quote	</a:t>
            </a:r>
          </a:p>
          <a:p>
            <a:pPr>
              <a:spcBef>
                <a:spcPct val="0"/>
              </a:spcBef>
              <a:buSzPct val="70000"/>
              <a:buFont typeface="Wingdings" pitchFamily="2" charset="2"/>
              <a:buNone/>
            </a:pPr>
            <a:r>
              <a:rPr lang="en-US" sz="2800">
                <a:solidFill>
                  <a:schemeClr val="tx1"/>
                </a:solidFill>
              </a:rPr>
              <a:t> \\	           Backslash	</a:t>
            </a:r>
          </a:p>
          <a:p>
            <a:pPr>
              <a:spcBef>
                <a:spcPct val="0"/>
              </a:spcBef>
              <a:buSzPct val="70000"/>
              <a:buFont typeface="Wingdings" pitchFamily="2" charset="2"/>
              <a:buNone/>
            </a:pPr>
            <a:r>
              <a:rPr lang="en-US" sz="2800">
                <a:solidFill>
                  <a:schemeClr val="tx1"/>
                </a:solidFill>
              </a:rPr>
              <a:t> \r                 Carriage Return	</a:t>
            </a:r>
          </a:p>
          <a:p>
            <a:pPr>
              <a:spcBef>
                <a:spcPct val="0"/>
              </a:spcBef>
              <a:buSzPct val="70000"/>
              <a:buFont typeface="Wingdings" pitchFamily="2" charset="2"/>
              <a:buNone/>
            </a:pPr>
            <a:r>
              <a:rPr lang="en-US" sz="2800">
                <a:solidFill>
                  <a:schemeClr val="tx1"/>
                </a:solidFill>
              </a:rPr>
              <a:t> \f	           Form Feed	</a:t>
            </a:r>
          </a:p>
          <a:p>
            <a:pPr>
              <a:spcBef>
                <a:spcPct val="0"/>
              </a:spcBef>
              <a:buSzPct val="70000"/>
              <a:buFont typeface="Wingdings" pitchFamily="2" charset="2"/>
              <a:buNone/>
            </a:pPr>
            <a:r>
              <a:rPr lang="en-US" sz="2800">
                <a:solidFill>
                  <a:schemeClr val="tx1"/>
                </a:solidFill>
              </a:rPr>
              <a:t> \n                 New Line	</a:t>
            </a:r>
          </a:p>
          <a:p>
            <a:pPr>
              <a:spcBef>
                <a:spcPct val="0"/>
              </a:spcBef>
              <a:buSzPct val="70000"/>
              <a:buFont typeface="Wingdings" pitchFamily="2" charset="2"/>
              <a:buNone/>
            </a:pPr>
            <a:r>
              <a:rPr lang="en-US" sz="2800">
                <a:solidFill>
                  <a:schemeClr val="tx1"/>
                </a:solidFill>
              </a:rPr>
              <a:t> \b                 Backspace</a:t>
            </a:r>
          </a:p>
          <a:p>
            <a:pPr>
              <a:spcBef>
                <a:spcPct val="0"/>
              </a:spcBef>
              <a:buSzPct val="70000"/>
              <a:buFont typeface="Wingdings" pitchFamily="2" charset="2"/>
              <a:buNone/>
            </a:pPr>
            <a:r>
              <a:rPr lang="en-US" sz="2800">
                <a:solidFill>
                  <a:schemeClr val="tx1"/>
                </a:solidFill>
              </a:rPr>
              <a:t> \t                  Tab</a:t>
            </a:r>
          </a:p>
        </p:txBody>
      </p:sp>
      <p:sp>
        <p:nvSpPr>
          <p:cNvPr id="155656" name="Text Box 8"/>
          <p:cNvSpPr txBox="1">
            <a:spLocks noChangeArrowheads="1"/>
          </p:cNvSpPr>
          <p:nvPr/>
        </p:nvSpPr>
        <p:spPr bwMode="auto">
          <a:xfrm>
            <a:off x="5035550" y="5562601"/>
            <a:ext cx="4705350" cy="646331"/>
          </a:xfrm>
          <a:prstGeom prst="rect">
            <a:avLst/>
          </a:prstGeom>
          <a:solidFill>
            <a:srgbClr val="99CCFF"/>
          </a:solidFill>
          <a:ln w="38100">
            <a:solidFill>
              <a:srgbClr val="000080"/>
            </a:solidFill>
            <a:miter lim="800000"/>
            <a:headEnd/>
            <a:tailEnd/>
          </a:ln>
          <a:effectLst/>
        </p:spPr>
        <p:txBody>
          <a:bodyPr>
            <a:spAutoFit/>
          </a:bodyPr>
          <a:lstStyle/>
          <a:p>
            <a:r>
              <a:rPr lang="en-US" i="1"/>
              <a:t>These characters must be used within &lt;PRE&gt;  &lt;/PRE&gt;  tags.</a:t>
            </a:r>
          </a:p>
        </p:txBody>
      </p:sp>
      <p:grpSp>
        <p:nvGrpSpPr>
          <p:cNvPr id="2" name="Group 9"/>
          <p:cNvGrpSpPr>
            <a:grpSpLocks/>
          </p:cNvGrpSpPr>
          <p:nvPr/>
        </p:nvGrpSpPr>
        <p:grpSpPr bwMode="auto">
          <a:xfrm>
            <a:off x="0" y="1295400"/>
            <a:ext cx="9906000" cy="5565775"/>
            <a:chOff x="0" y="816"/>
            <a:chExt cx="5760" cy="3506"/>
          </a:xfrm>
        </p:grpSpPr>
        <p:sp>
          <p:nvSpPr>
            <p:cNvPr id="155658" name="Line 10"/>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1"/>
            <p:cNvGrpSpPr>
              <a:grpSpLocks/>
            </p:cNvGrpSpPr>
            <p:nvPr/>
          </p:nvGrpSpPr>
          <p:grpSpPr bwMode="auto">
            <a:xfrm>
              <a:off x="14" y="816"/>
              <a:ext cx="288" cy="3506"/>
              <a:chOff x="0" y="528"/>
              <a:chExt cx="288" cy="3794"/>
            </a:xfrm>
          </p:grpSpPr>
          <p:sp>
            <p:nvSpPr>
              <p:cNvPr id="155660" name="Rectangle 12"/>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55661" name="Rectangle 13"/>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55662" name="Rectangle 14"/>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p:cTn id="7" dur="500" fill="hold"/>
                                        <p:tgtEl>
                                          <p:spTgt spid="155650"/>
                                        </p:tgtEl>
                                        <p:attrNameLst>
                                          <p:attrName>ppt_x</p:attrName>
                                        </p:attrNameLst>
                                      </p:cBhvr>
                                      <p:tavLst>
                                        <p:tav tm="0">
                                          <p:val>
                                            <p:strVal val="#ppt_x"/>
                                          </p:val>
                                        </p:tav>
                                        <p:tav tm="100000">
                                          <p:val>
                                            <p:strVal val="#ppt_x"/>
                                          </p:val>
                                        </p:tav>
                                      </p:tavLst>
                                    </p:anim>
                                    <p:anim calcmode="lin" valueType="num">
                                      <p:cBhvr>
                                        <p:cTn id="8" dur="500" fill="hold"/>
                                        <p:tgtEl>
                                          <p:spTgt spid="155650"/>
                                        </p:tgtEl>
                                        <p:attrNameLst>
                                          <p:attrName>ppt_y</p:attrName>
                                        </p:attrNameLst>
                                      </p:cBhvr>
                                      <p:tavLst>
                                        <p:tav tm="0">
                                          <p:val>
                                            <p:strVal val="#ppt_y+#ppt_h/2"/>
                                          </p:val>
                                        </p:tav>
                                        <p:tav tm="100000">
                                          <p:val>
                                            <p:strVal val="#ppt_y"/>
                                          </p:val>
                                        </p:tav>
                                      </p:tavLst>
                                    </p:anim>
                                    <p:anim calcmode="lin" valueType="num">
                                      <p:cBhvr>
                                        <p:cTn id="9" dur="500" fill="hold"/>
                                        <p:tgtEl>
                                          <p:spTgt spid="155650"/>
                                        </p:tgtEl>
                                        <p:attrNameLst>
                                          <p:attrName>ppt_w</p:attrName>
                                        </p:attrNameLst>
                                      </p:cBhvr>
                                      <p:tavLst>
                                        <p:tav tm="0">
                                          <p:val>
                                            <p:strVal val="#ppt_w"/>
                                          </p:val>
                                        </p:tav>
                                        <p:tav tm="100000">
                                          <p:val>
                                            <p:strVal val="#ppt_w"/>
                                          </p:val>
                                        </p:tav>
                                      </p:tavLst>
                                    </p:anim>
                                    <p:anim calcmode="lin" valueType="num">
                                      <p:cBhvr>
                                        <p:cTn id="10" dur="500" fill="hold"/>
                                        <p:tgtEl>
                                          <p:spTgt spid="15565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0BEDA158-9FFA-4D12-8FD3-D85C5B761135}" type="slidenum">
              <a:rPr lang="en-US"/>
              <a:pPr/>
              <a:t>27</a:t>
            </a:fld>
            <a:r>
              <a:rPr lang="en-US"/>
              <a:t> of  39  </a:t>
            </a:r>
          </a:p>
        </p:txBody>
      </p:sp>
      <p:sp>
        <p:nvSpPr>
          <p:cNvPr id="164866"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Type Casting</a:t>
            </a:r>
          </a:p>
        </p:txBody>
      </p:sp>
      <p:sp>
        <p:nvSpPr>
          <p:cNvPr id="164871" name="Text Box 7"/>
          <p:cNvSpPr txBox="1">
            <a:spLocks noChangeArrowheads="1"/>
          </p:cNvSpPr>
          <p:nvPr/>
        </p:nvSpPr>
        <p:spPr bwMode="auto">
          <a:xfrm>
            <a:off x="577850" y="4114800"/>
            <a:ext cx="4457700" cy="369332"/>
          </a:xfrm>
          <a:prstGeom prst="rect">
            <a:avLst/>
          </a:prstGeom>
          <a:noFill/>
          <a:ln w="12700">
            <a:solidFill>
              <a:srgbClr val="000080"/>
            </a:solidFill>
            <a:miter lim="800000"/>
            <a:headEnd/>
            <a:tailEnd/>
          </a:ln>
          <a:effectLst/>
        </p:spPr>
        <p:txBody>
          <a:bodyPr>
            <a:spAutoFit/>
          </a:bodyPr>
          <a:lstStyle/>
          <a:p>
            <a:r>
              <a:rPr lang="en-US">
                <a:solidFill>
                  <a:schemeClr val="tx1"/>
                </a:solidFill>
              </a:rPr>
              <a:t>The Cost of Apple is Rupees</a:t>
            </a:r>
            <a:endParaRPr lang="en-US" b="0">
              <a:solidFill>
                <a:schemeClr val="tx1"/>
              </a:solidFill>
            </a:endParaRPr>
          </a:p>
        </p:txBody>
      </p:sp>
      <p:sp>
        <p:nvSpPr>
          <p:cNvPr id="164872" name="Text Box 8"/>
          <p:cNvSpPr txBox="1">
            <a:spLocks noChangeArrowheads="1"/>
          </p:cNvSpPr>
          <p:nvPr/>
        </p:nvSpPr>
        <p:spPr bwMode="auto">
          <a:xfrm>
            <a:off x="5695950" y="4114800"/>
            <a:ext cx="990600" cy="369332"/>
          </a:xfrm>
          <a:prstGeom prst="rect">
            <a:avLst/>
          </a:prstGeom>
          <a:noFill/>
          <a:ln w="19050">
            <a:solidFill>
              <a:srgbClr val="000080"/>
            </a:solidFill>
            <a:miter lim="800000"/>
            <a:headEnd/>
            <a:tailEnd/>
          </a:ln>
          <a:effectLst/>
        </p:spPr>
        <p:txBody>
          <a:bodyPr>
            <a:spAutoFit/>
          </a:bodyPr>
          <a:lstStyle/>
          <a:p>
            <a:pPr algn="r"/>
            <a:r>
              <a:rPr lang="en-US" b="0">
                <a:solidFill>
                  <a:schemeClr val="tx1"/>
                </a:solidFill>
              </a:rPr>
              <a:t>10</a:t>
            </a:r>
          </a:p>
        </p:txBody>
      </p:sp>
      <p:sp>
        <p:nvSpPr>
          <p:cNvPr id="164873" name="Text Box 9"/>
          <p:cNvSpPr txBox="1">
            <a:spLocks noChangeArrowheads="1"/>
          </p:cNvSpPr>
          <p:nvPr/>
        </p:nvSpPr>
        <p:spPr bwMode="auto">
          <a:xfrm>
            <a:off x="5118100" y="4114800"/>
            <a:ext cx="495300" cy="369332"/>
          </a:xfrm>
          <a:prstGeom prst="rect">
            <a:avLst/>
          </a:prstGeom>
          <a:noFill/>
          <a:ln w="12700">
            <a:solidFill>
              <a:srgbClr val="000080"/>
            </a:solidFill>
            <a:miter lim="800000"/>
            <a:headEnd/>
            <a:tailEnd/>
          </a:ln>
          <a:effectLst/>
        </p:spPr>
        <p:txBody>
          <a:bodyPr>
            <a:spAutoFit/>
          </a:bodyPr>
          <a:lstStyle/>
          <a:p>
            <a:pPr algn="ctr"/>
            <a:r>
              <a:rPr lang="en-US" b="0">
                <a:solidFill>
                  <a:schemeClr val="tx1"/>
                </a:solidFill>
              </a:rPr>
              <a:t>+</a:t>
            </a:r>
          </a:p>
        </p:txBody>
      </p:sp>
      <p:sp>
        <p:nvSpPr>
          <p:cNvPr id="164874" name="Text Box 10"/>
          <p:cNvSpPr txBox="1">
            <a:spLocks noChangeArrowheads="1"/>
          </p:cNvSpPr>
          <p:nvPr/>
        </p:nvSpPr>
        <p:spPr bwMode="auto">
          <a:xfrm>
            <a:off x="7181850" y="4114800"/>
            <a:ext cx="2476500" cy="369332"/>
          </a:xfrm>
          <a:prstGeom prst="rect">
            <a:avLst/>
          </a:prstGeom>
          <a:noFill/>
          <a:ln w="9525">
            <a:noFill/>
            <a:miter lim="800000"/>
            <a:headEnd/>
            <a:tailEnd/>
          </a:ln>
          <a:effectLst/>
        </p:spPr>
        <p:txBody>
          <a:bodyPr>
            <a:spAutoFit/>
          </a:bodyPr>
          <a:lstStyle/>
          <a:p>
            <a:r>
              <a:rPr lang="en-US">
                <a:solidFill>
                  <a:schemeClr val="tx1"/>
                </a:solidFill>
              </a:rPr>
              <a:t>Expression </a:t>
            </a:r>
          </a:p>
        </p:txBody>
      </p:sp>
      <p:sp>
        <p:nvSpPr>
          <p:cNvPr id="164875" name="Text Box 11"/>
          <p:cNvSpPr txBox="1">
            <a:spLocks noChangeArrowheads="1"/>
          </p:cNvSpPr>
          <p:nvPr/>
        </p:nvSpPr>
        <p:spPr bwMode="auto">
          <a:xfrm>
            <a:off x="577850" y="4648200"/>
            <a:ext cx="9080500" cy="946150"/>
          </a:xfrm>
          <a:prstGeom prst="rect">
            <a:avLst/>
          </a:prstGeom>
          <a:noFill/>
          <a:ln w="9525">
            <a:noFill/>
            <a:miter lim="800000"/>
            <a:headEnd/>
            <a:tailEnd/>
          </a:ln>
          <a:effectLst/>
        </p:spPr>
        <p:txBody>
          <a:bodyPr>
            <a:spAutoFit/>
          </a:bodyPr>
          <a:lstStyle/>
          <a:p>
            <a:r>
              <a:rPr lang="en-US" sz="2800">
                <a:solidFill>
                  <a:schemeClr val="tx1"/>
                </a:solidFill>
              </a:rPr>
              <a:t>Automatically converts 10 to string and then joins with the first string. </a:t>
            </a:r>
          </a:p>
        </p:txBody>
      </p:sp>
      <p:sp>
        <p:nvSpPr>
          <p:cNvPr id="164876" name="Text Box 12"/>
          <p:cNvSpPr txBox="1">
            <a:spLocks noChangeArrowheads="1"/>
          </p:cNvSpPr>
          <p:nvPr/>
        </p:nvSpPr>
        <p:spPr bwMode="auto">
          <a:xfrm>
            <a:off x="577850" y="5791200"/>
            <a:ext cx="990600" cy="369332"/>
          </a:xfrm>
          <a:prstGeom prst="rect">
            <a:avLst/>
          </a:prstGeom>
          <a:noFill/>
          <a:ln w="19050">
            <a:solidFill>
              <a:srgbClr val="000080"/>
            </a:solidFill>
            <a:miter lim="800000"/>
            <a:headEnd/>
            <a:tailEnd/>
          </a:ln>
          <a:effectLst/>
        </p:spPr>
        <p:txBody>
          <a:bodyPr>
            <a:spAutoFit/>
          </a:bodyPr>
          <a:lstStyle/>
          <a:p>
            <a:pPr algn="r"/>
            <a:r>
              <a:rPr lang="en-US" b="0">
                <a:solidFill>
                  <a:schemeClr val="tx1"/>
                </a:solidFill>
              </a:rPr>
              <a:t>10</a:t>
            </a:r>
          </a:p>
        </p:txBody>
      </p:sp>
      <p:sp>
        <p:nvSpPr>
          <p:cNvPr id="164877" name="Text Box 13"/>
          <p:cNvSpPr txBox="1">
            <a:spLocks noChangeArrowheads="1"/>
          </p:cNvSpPr>
          <p:nvPr/>
        </p:nvSpPr>
        <p:spPr bwMode="auto">
          <a:xfrm>
            <a:off x="2228850" y="5791200"/>
            <a:ext cx="990600" cy="369332"/>
          </a:xfrm>
          <a:prstGeom prst="rect">
            <a:avLst/>
          </a:prstGeom>
          <a:noFill/>
          <a:ln w="19050">
            <a:solidFill>
              <a:srgbClr val="000080"/>
            </a:solidFill>
            <a:miter lim="800000"/>
            <a:headEnd/>
            <a:tailEnd/>
          </a:ln>
          <a:effectLst/>
        </p:spPr>
        <p:txBody>
          <a:bodyPr>
            <a:spAutoFit/>
          </a:bodyPr>
          <a:lstStyle/>
          <a:p>
            <a:r>
              <a:rPr lang="en-US" b="0">
                <a:solidFill>
                  <a:schemeClr val="tx1"/>
                </a:solidFill>
              </a:rPr>
              <a:t>“12”</a:t>
            </a:r>
          </a:p>
        </p:txBody>
      </p:sp>
      <p:sp>
        <p:nvSpPr>
          <p:cNvPr id="164878" name="Text Box 14"/>
          <p:cNvSpPr txBox="1">
            <a:spLocks noChangeArrowheads="1"/>
          </p:cNvSpPr>
          <p:nvPr/>
        </p:nvSpPr>
        <p:spPr bwMode="auto">
          <a:xfrm>
            <a:off x="1651000" y="5791200"/>
            <a:ext cx="495300" cy="369332"/>
          </a:xfrm>
          <a:prstGeom prst="rect">
            <a:avLst/>
          </a:prstGeom>
          <a:noFill/>
          <a:ln w="12700">
            <a:solidFill>
              <a:srgbClr val="000080"/>
            </a:solidFill>
            <a:miter lim="800000"/>
            <a:headEnd/>
            <a:tailEnd/>
          </a:ln>
          <a:effectLst/>
        </p:spPr>
        <p:txBody>
          <a:bodyPr>
            <a:spAutoFit/>
          </a:bodyPr>
          <a:lstStyle/>
          <a:p>
            <a:pPr algn="ctr"/>
            <a:r>
              <a:rPr lang="en-US" b="0">
                <a:solidFill>
                  <a:schemeClr val="tx1"/>
                </a:solidFill>
              </a:rPr>
              <a:t>+</a:t>
            </a:r>
          </a:p>
        </p:txBody>
      </p:sp>
      <p:sp>
        <p:nvSpPr>
          <p:cNvPr id="164879" name="Line 15"/>
          <p:cNvSpPr>
            <a:spLocks noChangeShapeType="1"/>
          </p:cNvSpPr>
          <p:nvPr/>
        </p:nvSpPr>
        <p:spPr bwMode="auto">
          <a:xfrm>
            <a:off x="3302000" y="6019800"/>
            <a:ext cx="412750" cy="0"/>
          </a:xfrm>
          <a:prstGeom prst="line">
            <a:avLst/>
          </a:prstGeom>
          <a:noFill/>
          <a:ln w="38100">
            <a:solidFill>
              <a:srgbClr val="000080"/>
            </a:solidFill>
            <a:round/>
            <a:headEnd/>
            <a:tailEnd type="triangle" w="med" len="med"/>
          </a:ln>
          <a:effectLst/>
        </p:spPr>
        <p:txBody>
          <a:bodyPr wrap="none" anchor="ctr">
            <a:spAutoFit/>
          </a:bodyPr>
          <a:lstStyle/>
          <a:p>
            <a:endParaRPr lang="en-US"/>
          </a:p>
        </p:txBody>
      </p:sp>
      <p:sp>
        <p:nvSpPr>
          <p:cNvPr id="164880" name="Line 16"/>
          <p:cNvSpPr>
            <a:spLocks noChangeShapeType="1"/>
          </p:cNvSpPr>
          <p:nvPr/>
        </p:nvSpPr>
        <p:spPr bwMode="auto">
          <a:xfrm>
            <a:off x="6769100" y="4343400"/>
            <a:ext cx="412750" cy="0"/>
          </a:xfrm>
          <a:prstGeom prst="line">
            <a:avLst/>
          </a:prstGeom>
          <a:noFill/>
          <a:ln w="38100">
            <a:solidFill>
              <a:srgbClr val="000080"/>
            </a:solidFill>
            <a:round/>
            <a:headEnd/>
            <a:tailEnd type="triangle" w="med" len="med"/>
          </a:ln>
          <a:effectLst/>
        </p:spPr>
        <p:txBody>
          <a:bodyPr wrap="none" anchor="ctr">
            <a:spAutoFit/>
          </a:bodyPr>
          <a:lstStyle/>
          <a:p>
            <a:endParaRPr lang="en-US"/>
          </a:p>
        </p:txBody>
      </p:sp>
      <p:sp>
        <p:nvSpPr>
          <p:cNvPr id="164881" name="Text Box 17"/>
          <p:cNvSpPr txBox="1">
            <a:spLocks noChangeArrowheads="1"/>
          </p:cNvSpPr>
          <p:nvPr/>
        </p:nvSpPr>
        <p:spPr bwMode="auto">
          <a:xfrm>
            <a:off x="3962400" y="5791200"/>
            <a:ext cx="5943600" cy="369332"/>
          </a:xfrm>
          <a:prstGeom prst="rect">
            <a:avLst/>
          </a:prstGeom>
          <a:noFill/>
          <a:ln w="9525">
            <a:noFill/>
            <a:miter lim="800000"/>
            <a:headEnd/>
            <a:tailEnd/>
          </a:ln>
          <a:effectLst/>
        </p:spPr>
        <p:txBody>
          <a:bodyPr>
            <a:spAutoFit/>
          </a:bodyPr>
          <a:lstStyle/>
          <a:p>
            <a:r>
              <a:rPr lang="en-US">
                <a:solidFill>
                  <a:schemeClr val="tx1"/>
                </a:solidFill>
              </a:rPr>
              <a:t>Expression can not convert string value</a:t>
            </a:r>
          </a:p>
        </p:txBody>
      </p:sp>
      <p:sp>
        <p:nvSpPr>
          <p:cNvPr id="164882" name="Text Box 18"/>
          <p:cNvSpPr txBox="1">
            <a:spLocks noChangeArrowheads="1"/>
          </p:cNvSpPr>
          <p:nvPr/>
        </p:nvSpPr>
        <p:spPr bwMode="auto">
          <a:xfrm>
            <a:off x="3962400" y="6172200"/>
            <a:ext cx="2393950" cy="369332"/>
          </a:xfrm>
          <a:prstGeom prst="rect">
            <a:avLst/>
          </a:prstGeom>
          <a:noFill/>
          <a:ln w="9525">
            <a:noFill/>
            <a:miter lim="800000"/>
            <a:headEnd/>
            <a:tailEnd/>
          </a:ln>
          <a:effectLst/>
        </p:spPr>
        <p:txBody>
          <a:bodyPr>
            <a:spAutoFit/>
          </a:bodyPr>
          <a:lstStyle/>
          <a:p>
            <a:r>
              <a:rPr lang="en-US">
                <a:solidFill>
                  <a:schemeClr val="tx1"/>
                </a:solidFill>
              </a:rPr>
              <a:t>into Integer.</a:t>
            </a:r>
          </a:p>
        </p:txBody>
      </p:sp>
      <p:sp>
        <p:nvSpPr>
          <p:cNvPr id="164885" name="Text Box 21"/>
          <p:cNvSpPr txBox="1">
            <a:spLocks noChangeArrowheads="1"/>
          </p:cNvSpPr>
          <p:nvPr/>
        </p:nvSpPr>
        <p:spPr bwMode="auto">
          <a:xfrm>
            <a:off x="577850" y="1524000"/>
            <a:ext cx="9080500" cy="369332"/>
          </a:xfrm>
          <a:prstGeom prst="rect">
            <a:avLst/>
          </a:prstGeom>
          <a:noFill/>
          <a:ln w="28575">
            <a:noFill/>
            <a:miter lim="800000"/>
            <a:headEnd/>
            <a:tailEnd/>
          </a:ln>
          <a:effectLst/>
        </p:spPr>
        <p:txBody>
          <a:bodyPr>
            <a:spAutoFit/>
          </a:bodyPr>
          <a:lstStyle/>
          <a:p>
            <a:r>
              <a:rPr lang="en-US"/>
              <a:t>The same variable can be used to hold different types of data.</a:t>
            </a:r>
          </a:p>
        </p:txBody>
      </p:sp>
      <p:sp>
        <p:nvSpPr>
          <p:cNvPr id="164887" name="Text Box 23"/>
          <p:cNvSpPr txBox="1">
            <a:spLocks noChangeArrowheads="1"/>
          </p:cNvSpPr>
          <p:nvPr/>
        </p:nvSpPr>
        <p:spPr bwMode="auto">
          <a:xfrm>
            <a:off x="4127500" y="2971801"/>
            <a:ext cx="1485900" cy="369332"/>
          </a:xfrm>
          <a:prstGeom prst="rect">
            <a:avLst/>
          </a:prstGeom>
          <a:solidFill>
            <a:srgbClr val="FFCC99"/>
          </a:solidFill>
          <a:ln w="28575">
            <a:solidFill>
              <a:srgbClr val="993300"/>
            </a:solidFill>
            <a:miter lim="800000"/>
            <a:headEnd/>
            <a:tailEnd/>
          </a:ln>
          <a:effectLst/>
        </p:spPr>
        <p:txBody>
          <a:bodyPr>
            <a:spAutoFit/>
          </a:bodyPr>
          <a:lstStyle/>
          <a:p>
            <a:r>
              <a:rPr lang="en-US"/>
              <a:t>Variable</a:t>
            </a:r>
          </a:p>
        </p:txBody>
      </p:sp>
      <p:sp>
        <p:nvSpPr>
          <p:cNvPr id="164888" name="Text Box 24"/>
          <p:cNvSpPr txBox="1">
            <a:spLocks noChangeArrowheads="1"/>
          </p:cNvSpPr>
          <p:nvPr/>
        </p:nvSpPr>
        <p:spPr bwMode="auto">
          <a:xfrm>
            <a:off x="1403350" y="2133600"/>
            <a:ext cx="990600" cy="369332"/>
          </a:xfrm>
          <a:prstGeom prst="rect">
            <a:avLst/>
          </a:prstGeom>
          <a:noFill/>
          <a:ln w="19050">
            <a:solidFill>
              <a:srgbClr val="000080"/>
            </a:solidFill>
            <a:miter lim="800000"/>
            <a:headEnd/>
            <a:tailEnd/>
          </a:ln>
          <a:effectLst/>
        </p:spPr>
        <p:txBody>
          <a:bodyPr>
            <a:spAutoFit/>
          </a:bodyPr>
          <a:lstStyle/>
          <a:p>
            <a:pPr algn="r"/>
            <a:r>
              <a:rPr lang="en-US" b="0">
                <a:solidFill>
                  <a:schemeClr val="tx1"/>
                </a:solidFill>
              </a:rPr>
              <a:t>10</a:t>
            </a:r>
          </a:p>
        </p:txBody>
      </p:sp>
      <p:sp>
        <p:nvSpPr>
          <p:cNvPr id="164889" name="Text Box 25"/>
          <p:cNvSpPr txBox="1">
            <a:spLocks noChangeArrowheads="1"/>
          </p:cNvSpPr>
          <p:nvPr/>
        </p:nvSpPr>
        <p:spPr bwMode="auto">
          <a:xfrm>
            <a:off x="6851650" y="2057400"/>
            <a:ext cx="990600" cy="369332"/>
          </a:xfrm>
          <a:prstGeom prst="rect">
            <a:avLst/>
          </a:prstGeom>
          <a:noFill/>
          <a:ln w="19050">
            <a:solidFill>
              <a:srgbClr val="000080"/>
            </a:solidFill>
            <a:miter lim="800000"/>
            <a:headEnd/>
            <a:tailEnd/>
          </a:ln>
          <a:effectLst/>
        </p:spPr>
        <p:txBody>
          <a:bodyPr>
            <a:spAutoFit/>
          </a:bodyPr>
          <a:lstStyle/>
          <a:p>
            <a:r>
              <a:rPr lang="en-US" b="0">
                <a:solidFill>
                  <a:schemeClr val="tx1"/>
                </a:solidFill>
              </a:rPr>
              <a:t>“12”</a:t>
            </a:r>
          </a:p>
        </p:txBody>
      </p:sp>
      <p:sp>
        <p:nvSpPr>
          <p:cNvPr id="164890" name="Text Box 26"/>
          <p:cNvSpPr txBox="1">
            <a:spLocks noChangeArrowheads="1"/>
          </p:cNvSpPr>
          <p:nvPr/>
        </p:nvSpPr>
        <p:spPr bwMode="auto">
          <a:xfrm>
            <a:off x="4210051" y="2057400"/>
            <a:ext cx="1339718" cy="369332"/>
          </a:xfrm>
          <a:prstGeom prst="rect">
            <a:avLst/>
          </a:prstGeom>
          <a:noFill/>
          <a:ln w="19050">
            <a:solidFill>
              <a:srgbClr val="000080"/>
            </a:solidFill>
            <a:miter lim="800000"/>
            <a:headEnd/>
            <a:tailEnd/>
          </a:ln>
          <a:effectLst/>
        </p:spPr>
        <p:txBody>
          <a:bodyPr>
            <a:spAutoFit/>
          </a:bodyPr>
          <a:lstStyle/>
          <a:p>
            <a:r>
              <a:rPr lang="en-US" b="0">
                <a:solidFill>
                  <a:schemeClr val="tx1"/>
                </a:solidFill>
              </a:rPr>
              <a:t>Apples </a:t>
            </a:r>
          </a:p>
        </p:txBody>
      </p:sp>
      <p:sp>
        <p:nvSpPr>
          <p:cNvPr id="164891" name="Line 27"/>
          <p:cNvSpPr>
            <a:spLocks noChangeShapeType="1"/>
          </p:cNvSpPr>
          <p:nvPr/>
        </p:nvSpPr>
        <p:spPr bwMode="auto">
          <a:xfrm>
            <a:off x="2393950" y="2514600"/>
            <a:ext cx="1816100" cy="457200"/>
          </a:xfrm>
          <a:prstGeom prst="line">
            <a:avLst/>
          </a:prstGeom>
          <a:noFill/>
          <a:ln w="28575">
            <a:solidFill>
              <a:srgbClr val="0000FF"/>
            </a:solidFill>
            <a:round/>
            <a:headEnd/>
            <a:tailEnd type="triangle" w="med" len="med"/>
          </a:ln>
          <a:effectLst/>
        </p:spPr>
        <p:txBody>
          <a:bodyPr>
            <a:spAutoFit/>
          </a:bodyPr>
          <a:lstStyle/>
          <a:p>
            <a:endParaRPr lang="en-US"/>
          </a:p>
        </p:txBody>
      </p:sp>
      <p:sp>
        <p:nvSpPr>
          <p:cNvPr id="164892" name="Line 28"/>
          <p:cNvSpPr>
            <a:spLocks noChangeShapeType="1"/>
          </p:cNvSpPr>
          <p:nvPr/>
        </p:nvSpPr>
        <p:spPr bwMode="auto">
          <a:xfrm flipH="1">
            <a:off x="5530850" y="2438400"/>
            <a:ext cx="1320800" cy="533400"/>
          </a:xfrm>
          <a:prstGeom prst="line">
            <a:avLst/>
          </a:prstGeom>
          <a:noFill/>
          <a:ln w="28575">
            <a:solidFill>
              <a:srgbClr val="0000FF"/>
            </a:solidFill>
            <a:round/>
            <a:headEnd/>
            <a:tailEnd type="triangle" w="med" len="med"/>
          </a:ln>
          <a:effectLst/>
        </p:spPr>
        <p:txBody>
          <a:bodyPr>
            <a:spAutoFit/>
          </a:bodyPr>
          <a:lstStyle/>
          <a:p>
            <a:endParaRPr lang="en-US"/>
          </a:p>
        </p:txBody>
      </p:sp>
      <p:sp>
        <p:nvSpPr>
          <p:cNvPr id="164893" name="Line 29"/>
          <p:cNvSpPr>
            <a:spLocks noChangeShapeType="1"/>
          </p:cNvSpPr>
          <p:nvPr/>
        </p:nvSpPr>
        <p:spPr bwMode="auto">
          <a:xfrm>
            <a:off x="4870450" y="2514600"/>
            <a:ext cx="0" cy="457200"/>
          </a:xfrm>
          <a:prstGeom prst="line">
            <a:avLst/>
          </a:prstGeom>
          <a:noFill/>
          <a:ln w="28575">
            <a:solidFill>
              <a:srgbClr val="0000FF"/>
            </a:solidFill>
            <a:round/>
            <a:headEnd/>
            <a:tailEnd type="triangle" w="med" len="med"/>
          </a:ln>
          <a:effectLst/>
        </p:spPr>
        <p:txBody>
          <a:bodyPr>
            <a:spAutoFit/>
          </a:bodyPr>
          <a:lstStyle/>
          <a:p>
            <a:endParaRPr lang="en-US"/>
          </a:p>
        </p:txBody>
      </p:sp>
      <p:grpSp>
        <p:nvGrpSpPr>
          <p:cNvPr id="2" name="Group 30"/>
          <p:cNvGrpSpPr>
            <a:grpSpLocks/>
          </p:cNvGrpSpPr>
          <p:nvPr/>
        </p:nvGrpSpPr>
        <p:grpSpPr bwMode="auto">
          <a:xfrm>
            <a:off x="0" y="1295400"/>
            <a:ext cx="9906000" cy="5565775"/>
            <a:chOff x="0" y="816"/>
            <a:chExt cx="5760" cy="3506"/>
          </a:xfrm>
        </p:grpSpPr>
        <p:sp>
          <p:nvSpPr>
            <p:cNvPr id="164895" name="Line 31"/>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32"/>
            <p:cNvGrpSpPr>
              <a:grpSpLocks/>
            </p:cNvGrpSpPr>
            <p:nvPr/>
          </p:nvGrpSpPr>
          <p:grpSpPr bwMode="auto">
            <a:xfrm>
              <a:off x="14" y="816"/>
              <a:ext cx="288" cy="3506"/>
              <a:chOff x="0" y="528"/>
              <a:chExt cx="288" cy="3794"/>
            </a:xfrm>
          </p:grpSpPr>
          <p:sp>
            <p:nvSpPr>
              <p:cNvPr id="164897" name="Rectangle 33"/>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64898" name="Rectangle 34"/>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64899" name="Rectangle 35"/>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64866"/>
                                        </p:tgtEl>
                                        <p:attrNameLst>
                                          <p:attrName>style.visibility</p:attrName>
                                        </p:attrNameLst>
                                      </p:cBhvr>
                                      <p:to>
                                        <p:strVal val="visible"/>
                                      </p:to>
                                    </p:set>
                                    <p:anim calcmode="lin" valueType="num">
                                      <p:cBhvr>
                                        <p:cTn id="7" dur="500" fill="hold"/>
                                        <p:tgtEl>
                                          <p:spTgt spid="164866"/>
                                        </p:tgtEl>
                                        <p:attrNameLst>
                                          <p:attrName>ppt_x</p:attrName>
                                        </p:attrNameLst>
                                      </p:cBhvr>
                                      <p:tavLst>
                                        <p:tav tm="0">
                                          <p:val>
                                            <p:strVal val="#ppt_x"/>
                                          </p:val>
                                        </p:tav>
                                        <p:tav tm="100000">
                                          <p:val>
                                            <p:strVal val="#ppt_x"/>
                                          </p:val>
                                        </p:tav>
                                      </p:tavLst>
                                    </p:anim>
                                    <p:anim calcmode="lin" valueType="num">
                                      <p:cBhvr>
                                        <p:cTn id="8" dur="500" fill="hold"/>
                                        <p:tgtEl>
                                          <p:spTgt spid="164866"/>
                                        </p:tgtEl>
                                        <p:attrNameLst>
                                          <p:attrName>ppt_y</p:attrName>
                                        </p:attrNameLst>
                                      </p:cBhvr>
                                      <p:tavLst>
                                        <p:tav tm="0">
                                          <p:val>
                                            <p:strVal val="#ppt_y+#ppt_h/2"/>
                                          </p:val>
                                        </p:tav>
                                        <p:tav tm="100000">
                                          <p:val>
                                            <p:strVal val="#ppt_y"/>
                                          </p:val>
                                        </p:tav>
                                      </p:tavLst>
                                    </p:anim>
                                    <p:anim calcmode="lin" valueType="num">
                                      <p:cBhvr>
                                        <p:cTn id="9" dur="500" fill="hold"/>
                                        <p:tgtEl>
                                          <p:spTgt spid="164866"/>
                                        </p:tgtEl>
                                        <p:attrNameLst>
                                          <p:attrName>ppt_w</p:attrName>
                                        </p:attrNameLst>
                                      </p:cBhvr>
                                      <p:tavLst>
                                        <p:tav tm="0">
                                          <p:val>
                                            <p:strVal val="#ppt_w"/>
                                          </p:val>
                                        </p:tav>
                                        <p:tav tm="100000">
                                          <p:val>
                                            <p:strVal val="#ppt_w"/>
                                          </p:val>
                                        </p:tav>
                                      </p:tavLst>
                                    </p:anim>
                                    <p:anim calcmode="lin" valueType="num">
                                      <p:cBhvr>
                                        <p:cTn id="10" dur="500" fill="hold"/>
                                        <p:tgtEl>
                                          <p:spTgt spid="1648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8FDFEA99-AFE2-4A29-8EE3-842212ACD86F}" type="slidenum">
              <a:rPr lang="en-US"/>
              <a:pPr/>
              <a:t>28</a:t>
            </a:fld>
            <a:r>
              <a:rPr lang="en-US"/>
              <a:t> of  39  </a:t>
            </a:r>
          </a:p>
        </p:txBody>
      </p:sp>
      <p:sp>
        <p:nvSpPr>
          <p:cNvPr id="156674"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Type Casting  [Cont...]</a:t>
            </a:r>
          </a:p>
        </p:txBody>
      </p:sp>
      <p:sp>
        <p:nvSpPr>
          <p:cNvPr id="156691" name="Text Box 19"/>
          <p:cNvSpPr txBox="1">
            <a:spLocks noChangeArrowheads="1"/>
          </p:cNvSpPr>
          <p:nvPr/>
        </p:nvSpPr>
        <p:spPr bwMode="auto">
          <a:xfrm>
            <a:off x="495300" y="1524001"/>
            <a:ext cx="9410700" cy="5064125"/>
          </a:xfrm>
          <a:prstGeom prst="rect">
            <a:avLst/>
          </a:prstGeom>
          <a:noFill/>
          <a:ln w="9525">
            <a:noFill/>
            <a:miter lim="800000"/>
            <a:headEnd/>
            <a:tailEnd/>
          </a:ln>
          <a:effectLst/>
        </p:spPr>
        <p:txBody>
          <a:bodyPr>
            <a:spAutoFit/>
          </a:bodyPr>
          <a:lstStyle/>
          <a:p>
            <a:r>
              <a:rPr lang="en-US" sz="3200">
                <a:solidFill>
                  <a:schemeClr val="tx1"/>
                </a:solidFill>
              </a:rPr>
              <a:t>Casting is also possible using functions :</a:t>
            </a:r>
            <a:r>
              <a:rPr lang="en-US" sz="3200" b="0">
                <a:solidFill>
                  <a:schemeClr val="tx1"/>
                </a:solidFill>
              </a:rPr>
              <a:t> </a:t>
            </a:r>
            <a:br>
              <a:rPr lang="en-US" sz="3200" b="0">
                <a:solidFill>
                  <a:schemeClr val="tx1"/>
                </a:solidFill>
              </a:rPr>
            </a:br>
            <a:r>
              <a:rPr lang="en-US" sz="2800" b="0">
                <a:solidFill>
                  <a:schemeClr val="tx1"/>
                </a:solidFill>
              </a:rPr>
              <a:t>   </a:t>
            </a:r>
          </a:p>
          <a:p>
            <a:r>
              <a:rPr lang="en-US" sz="2800">
                <a:solidFill>
                  <a:schemeClr val="tx1"/>
                </a:solidFill>
              </a:rPr>
              <a:t>eval(“12”)                     :Converts 12 to a numeric value.</a:t>
            </a:r>
            <a:r>
              <a:rPr lang="en-US" sz="2800" b="0">
                <a:solidFill>
                  <a:schemeClr val="tx1"/>
                </a:solidFill>
              </a:rPr>
              <a:t/>
            </a:r>
            <a:br>
              <a:rPr lang="en-US" sz="2800" b="0">
                <a:solidFill>
                  <a:schemeClr val="tx1"/>
                </a:solidFill>
              </a:rPr>
            </a:br>
            <a:r>
              <a:rPr lang="en-US" sz="2800">
                <a:solidFill>
                  <a:schemeClr val="tx1"/>
                </a:solidFill>
              </a:rPr>
              <a:t>parseInt(“12man”)      :Extract first integer part (12) </a:t>
            </a:r>
            <a:br>
              <a:rPr lang="en-US" sz="2800">
                <a:solidFill>
                  <a:schemeClr val="tx1"/>
                </a:solidFill>
              </a:rPr>
            </a:br>
            <a:r>
              <a:rPr lang="en-US" sz="2800">
                <a:solidFill>
                  <a:schemeClr val="tx1"/>
                </a:solidFill>
              </a:rPr>
              <a:t>                                         from the string and converts it </a:t>
            </a:r>
            <a:br>
              <a:rPr lang="en-US" sz="2800">
                <a:solidFill>
                  <a:schemeClr val="tx1"/>
                </a:solidFill>
              </a:rPr>
            </a:br>
            <a:r>
              <a:rPr lang="en-US" sz="2800">
                <a:solidFill>
                  <a:schemeClr val="tx1"/>
                </a:solidFill>
              </a:rPr>
              <a:t>                                         to a numeric value</a:t>
            </a:r>
            <a:r>
              <a:rPr lang="en-US" sz="2800" b="0">
                <a:solidFill>
                  <a:schemeClr val="tx1"/>
                </a:solidFill>
              </a:rPr>
              <a:t>.</a:t>
            </a:r>
            <a:br>
              <a:rPr lang="en-US" sz="2800" b="0">
                <a:solidFill>
                  <a:schemeClr val="tx1"/>
                </a:solidFill>
              </a:rPr>
            </a:br>
            <a:r>
              <a:rPr lang="en-US" sz="2800">
                <a:solidFill>
                  <a:schemeClr val="tx1"/>
                </a:solidFill>
              </a:rPr>
              <a:t>parseInt(“man12”)       :Returns zero.</a:t>
            </a:r>
            <a:br>
              <a:rPr lang="en-US" sz="2800">
                <a:solidFill>
                  <a:schemeClr val="tx1"/>
                </a:solidFill>
              </a:rPr>
            </a:br>
            <a:r>
              <a:rPr lang="en-US" sz="2800">
                <a:solidFill>
                  <a:schemeClr val="tx1"/>
                </a:solidFill>
              </a:rPr>
              <a:t>parseFloat(“1.56Cms”):Extract first float part (1.56) </a:t>
            </a:r>
            <a:br>
              <a:rPr lang="en-US" sz="2800">
                <a:solidFill>
                  <a:schemeClr val="tx1"/>
                </a:solidFill>
              </a:rPr>
            </a:br>
            <a:r>
              <a:rPr lang="en-US" sz="2800">
                <a:solidFill>
                  <a:schemeClr val="tx1"/>
                </a:solidFill>
              </a:rPr>
              <a:t>                                         from the string and returns </a:t>
            </a:r>
            <a:br>
              <a:rPr lang="en-US" sz="2800">
                <a:solidFill>
                  <a:schemeClr val="tx1"/>
                </a:solidFill>
              </a:rPr>
            </a:br>
            <a:r>
              <a:rPr lang="en-US" sz="2800">
                <a:solidFill>
                  <a:schemeClr val="tx1"/>
                </a:solidFill>
              </a:rPr>
              <a:t>                                         the float value</a:t>
            </a:r>
            <a:r>
              <a:rPr lang="en-US" sz="2800" b="0">
                <a:solidFill>
                  <a:schemeClr val="tx1"/>
                </a:solidFill>
              </a:rPr>
              <a:t>. </a:t>
            </a:r>
            <a:br>
              <a:rPr lang="en-US" sz="2800" b="0">
                <a:solidFill>
                  <a:schemeClr val="tx1"/>
                </a:solidFill>
              </a:rPr>
            </a:br>
            <a:r>
              <a:rPr lang="en-US" sz="2800" b="0">
                <a:solidFill>
                  <a:schemeClr val="tx1"/>
                </a:solidFill>
              </a:rPr>
              <a:t>                                         </a:t>
            </a:r>
            <a:r>
              <a:rPr lang="en-US" sz="2800">
                <a:solidFill>
                  <a:schemeClr val="tx1"/>
                </a:solidFill>
              </a:rPr>
              <a:t>Returns 0 in case of alphabets.</a:t>
            </a:r>
            <a:endParaRPr lang="en-US" sz="2800" b="0">
              <a:solidFill>
                <a:schemeClr val="tx1"/>
              </a:solidFill>
            </a:endParaRPr>
          </a:p>
        </p:txBody>
      </p:sp>
      <p:grpSp>
        <p:nvGrpSpPr>
          <p:cNvPr id="2" name="Group 22"/>
          <p:cNvGrpSpPr>
            <a:grpSpLocks/>
          </p:cNvGrpSpPr>
          <p:nvPr/>
        </p:nvGrpSpPr>
        <p:grpSpPr bwMode="auto">
          <a:xfrm>
            <a:off x="0" y="1295400"/>
            <a:ext cx="9906000" cy="5565775"/>
            <a:chOff x="0" y="816"/>
            <a:chExt cx="5760" cy="3506"/>
          </a:xfrm>
        </p:grpSpPr>
        <p:sp>
          <p:nvSpPr>
            <p:cNvPr id="156695" name="Line 23"/>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24"/>
            <p:cNvGrpSpPr>
              <a:grpSpLocks/>
            </p:cNvGrpSpPr>
            <p:nvPr/>
          </p:nvGrpSpPr>
          <p:grpSpPr bwMode="auto">
            <a:xfrm>
              <a:off x="14" y="816"/>
              <a:ext cx="288" cy="3506"/>
              <a:chOff x="0" y="528"/>
              <a:chExt cx="288" cy="3794"/>
            </a:xfrm>
          </p:grpSpPr>
          <p:sp>
            <p:nvSpPr>
              <p:cNvPr id="156697" name="Rectangle 25"/>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56698" name="Rectangle 26"/>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56699" name="Rectangle 27"/>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p:cTn id="7" dur="500" fill="hold"/>
                                        <p:tgtEl>
                                          <p:spTgt spid="156674"/>
                                        </p:tgtEl>
                                        <p:attrNameLst>
                                          <p:attrName>ppt_x</p:attrName>
                                        </p:attrNameLst>
                                      </p:cBhvr>
                                      <p:tavLst>
                                        <p:tav tm="0">
                                          <p:val>
                                            <p:strVal val="#ppt_x"/>
                                          </p:val>
                                        </p:tav>
                                        <p:tav tm="100000">
                                          <p:val>
                                            <p:strVal val="#ppt_x"/>
                                          </p:val>
                                        </p:tav>
                                      </p:tavLst>
                                    </p:anim>
                                    <p:anim calcmode="lin" valueType="num">
                                      <p:cBhvr>
                                        <p:cTn id="8" dur="500" fill="hold"/>
                                        <p:tgtEl>
                                          <p:spTgt spid="156674"/>
                                        </p:tgtEl>
                                        <p:attrNameLst>
                                          <p:attrName>ppt_y</p:attrName>
                                        </p:attrNameLst>
                                      </p:cBhvr>
                                      <p:tavLst>
                                        <p:tav tm="0">
                                          <p:val>
                                            <p:strVal val="#ppt_y+#ppt_h/2"/>
                                          </p:val>
                                        </p:tav>
                                        <p:tav tm="100000">
                                          <p:val>
                                            <p:strVal val="#ppt_y"/>
                                          </p:val>
                                        </p:tav>
                                      </p:tavLst>
                                    </p:anim>
                                    <p:anim calcmode="lin" valueType="num">
                                      <p:cBhvr>
                                        <p:cTn id="9" dur="500" fill="hold"/>
                                        <p:tgtEl>
                                          <p:spTgt spid="156674"/>
                                        </p:tgtEl>
                                        <p:attrNameLst>
                                          <p:attrName>ppt_w</p:attrName>
                                        </p:attrNameLst>
                                      </p:cBhvr>
                                      <p:tavLst>
                                        <p:tav tm="0">
                                          <p:val>
                                            <p:strVal val="#ppt_w"/>
                                          </p:val>
                                        </p:tav>
                                        <p:tav tm="100000">
                                          <p:val>
                                            <p:strVal val="#ppt_w"/>
                                          </p:val>
                                        </p:tav>
                                      </p:tavLst>
                                    </p:anim>
                                    <p:anim calcmode="lin" valueType="num">
                                      <p:cBhvr>
                                        <p:cTn id="10" dur="500" fill="hold"/>
                                        <p:tgtEl>
                                          <p:spTgt spid="1566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66B9CAF0-5050-40CC-A4BF-27AF10758500}" type="slidenum">
              <a:rPr lang="en-US"/>
              <a:pPr/>
              <a:t>29</a:t>
            </a:fld>
            <a:r>
              <a:rPr lang="en-US"/>
              <a:t> of  39  </a:t>
            </a:r>
          </a:p>
        </p:txBody>
      </p:sp>
      <p:sp>
        <p:nvSpPr>
          <p:cNvPr id="157698" name="Text Box 2"/>
          <p:cNvSpPr txBox="1">
            <a:spLocks noChangeArrowheads="1"/>
          </p:cNvSpPr>
          <p:nvPr/>
        </p:nvSpPr>
        <p:spPr bwMode="auto">
          <a:xfrm>
            <a:off x="0" y="1524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Array Object</a:t>
            </a:r>
          </a:p>
        </p:txBody>
      </p:sp>
      <p:graphicFrame>
        <p:nvGraphicFramePr>
          <p:cNvPr id="157703" name="Object 7"/>
          <p:cNvGraphicFramePr>
            <a:graphicFrameLocks noChangeAspect="1"/>
          </p:cNvGraphicFramePr>
          <p:nvPr/>
        </p:nvGraphicFramePr>
        <p:xfrm>
          <a:off x="2228850" y="1752600"/>
          <a:ext cx="6191250" cy="1524000"/>
        </p:xfrm>
        <a:graphic>
          <a:graphicData uri="http://schemas.openxmlformats.org/presentationml/2006/ole">
            <mc:AlternateContent xmlns:mc="http://schemas.openxmlformats.org/markup-compatibility/2006">
              <mc:Choice xmlns:v="urn:schemas-microsoft-com:vml" Requires="v">
                <p:oleObj spid="_x0000_s3091" name="Clip" r:id="rId4" imgW="952129" imgH="542857" progId="MS_ClipArt_Gallery.2">
                  <p:embed/>
                </p:oleObj>
              </mc:Choice>
              <mc:Fallback>
                <p:oleObj name="Clip" r:id="rId4" imgW="952129" imgH="542857" progId="MS_ClipArt_Gallery.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850" y="1752600"/>
                        <a:ext cx="619125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4" name="Text Box 8"/>
          <p:cNvSpPr txBox="1">
            <a:spLocks noChangeArrowheads="1"/>
          </p:cNvSpPr>
          <p:nvPr/>
        </p:nvSpPr>
        <p:spPr bwMode="auto">
          <a:xfrm>
            <a:off x="825500" y="4343401"/>
            <a:ext cx="9080500" cy="1508105"/>
          </a:xfrm>
          <a:prstGeom prst="rect">
            <a:avLst/>
          </a:prstGeom>
          <a:noFill/>
          <a:ln w="9525">
            <a:noFill/>
            <a:miter lim="800000"/>
            <a:headEnd/>
            <a:tailEnd/>
          </a:ln>
          <a:effectLst/>
        </p:spPr>
        <p:txBody>
          <a:bodyPr>
            <a:spAutoFit/>
          </a:bodyPr>
          <a:lstStyle/>
          <a:p>
            <a:pPr marL="862013" indent="-862013">
              <a:buSzPct val="70000"/>
              <a:buFont typeface="Wingdings" pitchFamily="2" charset="2"/>
              <a:buChar char="n"/>
            </a:pPr>
            <a:r>
              <a:rPr lang="en-US">
                <a:solidFill>
                  <a:schemeClr val="tx1"/>
                </a:solidFill>
              </a:rPr>
              <a:t>No TYPE Restriction - same array may contain integer, boolean, string, float, null or other array.</a:t>
            </a:r>
            <a:br>
              <a:rPr lang="en-US">
                <a:solidFill>
                  <a:schemeClr val="tx1"/>
                </a:solidFill>
              </a:rPr>
            </a:br>
            <a:r>
              <a:rPr lang="en-US">
                <a:solidFill>
                  <a:schemeClr val="tx1"/>
                </a:solidFill>
              </a:rPr>
              <a:t>		</a:t>
            </a:r>
            <a:r>
              <a:rPr lang="en-US" i="1">
                <a:solidFill>
                  <a:schemeClr val="tx1"/>
                </a:solidFill>
              </a:rPr>
              <a:t>arrayName = new Array(arrayLength)</a:t>
            </a:r>
            <a:endParaRPr lang="en-US">
              <a:solidFill>
                <a:schemeClr val="tx1"/>
              </a:solidFill>
            </a:endParaRPr>
          </a:p>
          <a:p>
            <a:pPr marL="862013" indent="-862013">
              <a:buSzPct val="70000"/>
              <a:buFont typeface="Wingdings" pitchFamily="2" charset="2"/>
              <a:buChar char="n"/>
            </a:pPr>
            <a:r>
              <a:rPr lang="en-US">
                <a:solidFill>
                  <a:schemeClr val="tx1"/>
                </a:solidFill>
              </a:rPr>
              <a:t> new - keyword for creating new object in memory.</a:t>
            </a:r>
          </a:p>
          <a:p>
            <a:pPr marL="862013" indent="-862013"/>
            <a:r>
              <a:rPr lang="en-US">
                <a:solidFill>
                  <a:schemeClr val="tx1"/>
                </a:solidFill>
              </a:rPr>
              <a:t>	</a:t>
            </a:r>
            <a:r>
              <a:rPr lang="en-US" sz="2000">
                <a:solidFill>
                  <a:schemeClr val="tx1"/>
                </a:solidFill>
              </a:rPr>
              <a:t>	Days =new (‘Mon’,’Tue’,’Wed’,’Thu’, ’Fri’,’Sat’, ’Sun’)</a:t>
            </a:r>
          </a:p>
        </p:txBody>
      </p:sp>
      <p:sp>
        <p:nvSpPr>
          <p:cNvPr id="157705" name="Text Box 9"/>
          <p:cNvSpPr txBox="1">
            <a:spLocks noChangeArrowheads="1"/>
          </p:cNvSpPr>
          <p:nvPr/>
        </p:nvSpPr>
        <p:spPr bwMode="auto">
          <a:xfrm>
            <a:off x="660400" y="2286001"/>
            <a:ext cx="1485900" cy="519113"/>
          </a:xfrm>
          <a:prstGeom prst="rect">
            <a:avLst/>
          </a:prstGeom>
          <a:noFill/>
          <a:ln w="9525">
            <a:noFill/>
            <a:miter lim="800000"/>
            <a:headEnd/>
            <a:tailEnd/>
          </a:ln>
          <a:effectLst/>
        </p:spPr>
        <p:txBody>
          <a:bodyPr>
            <a:spAutoFit/>
          </a:bodyPr>
          <a:lstStyle/>
          <a:p>
            <a:r>
              <a:rPr lang="en-US" sz="2800">
                <a:solidFill>
                  <a:schemeClr val="tx1"/>
                </a:solidFill>
              </a:rPr>
              <a:t> Array</a:t>
            </a:r>
          </a:p>
        </p:txBody>
      </p:sp>
      <p:sp>
        <p:nvSpPr>
          <p:cNvPr id="157706" name="Text Box 10"/>
          <p:cNvSpPr txBox="1">
            <a:spLocks noChangeArrowheads="1"/>
          </p:cNvSpPr>
          <p:nvPr/>
        </p:nvSpPr>
        <p:spPr bwMode="auto">
          <a:xfrm>
            <a:off x="1568450" y="3505200"/>
            <a:ext cx="1320800" cy="369332"/>
          </a:xfrm>
          <a:prstGeom prst="rect">
            <a:avLst/>
          </a:prstGeom>
          <a:noFill/>
          <a:ln w="12700">
            <a:solidFill>
              <a:srgbClr val="000080"/>
            </a:solidFill>
            <a:miter lim="800000"/>
            <a:headEnd/>
            <a:tailEnd/>
          </a:ln>
          <a:effectLst/>
        </p:spPr>
        <p:txBody>
          <a:bodyPr>
            <a:spAutoFit/>
          </a:bodyPr>
          <a:lstStyle/>
          <a:p>
            <a:r>
              <a:rPr lang="en-US">
                <a:solidFill>
                  <a:schemeClr val="tx1"/>
                </a:solidFill>
              </a:rPr>
              <a:t>Integer</a:t>
            </a:r>
            <a:endParaRPr lang="en-US" b="0">
              <a:solidFill>
                <a:schemeClr val="tx1"/>
              </a:solidFill>
            </a:endParaRPr>
          </a:p>
        </p:txBody>
      </p:sp>
      <p:sp>
        <p:nvSpPr>
          <p:cNvPr id="157707" name="Text Box 11"/>
          <p:cNvSpPr txBox="1">
            <a:spLocks noChangeArrowheads="1"/>
          </p:cNvSpPr>
          <p:nvPr/>
        </p:nvSpPr>
        <p:spPr bwMode="auto">
          <a:xfrm>
            <a:off x="6934200" y="3505200"/>
            <a:ext cx="1238250" cy="369332"/>
          </a:xfrm>
          <a:prstGeom prst="rect">
            <a:avLst/>
          </a:prstGeom>
          <a:noFill/>
          <a:ln w="19050">
            <a:solidFill>
              <a:srgbClr val="000080"/>
            </a:solidFill>
            <a:miter lim="800000"/>
            <a:headEnd/>
            <a:tailEnd/>
          </a:ln>
          <a:effectLst/>
        </p:spPr>
        <p:txBody>
          <a:bodyPr>
            <a:spAutoFit/>
          </a:bodyPr>
          <a:lstStyle/>
          <a:p>
            <a:r>
              <a:rPr lang="en-US">
                <a:solidFill>
                  <a:schemeClr val="tx1"/>
                </a:solidFill>
              </a:rPr>
              <a:t>Float</a:t>
            </a:r>
            <a:endParaRPr lang="en-US" b="0">
              <a:solidFill>
                <a:schemeClr val="tx1"/>
              </a:solidFill>
            </a:endParaRPr>
          </a:p>
        </p:txBody>
      </p:sp>
      <p:sp>
        <p:nvSpPr>
          <p:cNvPr id="157708" name="Text Box 12"/>
          <p:cNvSpPr txBox="1">
            <a:spLocks noChangeArrowheads="1"/>
          </p:cNvSpPr>
          <p:nvPr/>
        </p:nvSpPr>
        <p:spPr bwMode="auto">
          <a:xfrm>
            <a:off x="3302000" y="3505200"/>
            <a:ext cx="1485900" cy="369332"/>
          </a:xfrm>
          <a:prstGeom prst="rect">
            <a:avLst/>
          </a:prstGeom>
          <a:noFill/>
          <a:ln w="12700">
            <a:solidFill>
              <a:srgbClr val="000080"/>
            </a:solidFill>
            <a:miter lim="800000"/>
            <a:headEnd/>
            <a:tailEnd/>
          </a:ln>
          <a:effectLst/>
        </p:spPr>
        <p:txBody>
          <a:bodyPr>
            <a:spAutoFit/>
          </a:bodyPr>
          <a:lstStyle/>
          <a:p>
            <a:r>
              <a:rPr lang="en-US">
                <a:solidFill>
                  <a:schemeClr val="tx1"/>
                </a:solidFill>
              </a:rPr>
              <a:t>Boolean</a:t>
            </a:r>
            <a:endParaRPr lang="en-US" b="0">
              <a:solidFill>
                <a:schemeClr val="tx1"/>
              </a:solidFill>
            </a:endParaRPr>
          </a:p>
        </p:txBody>
      </p:sp>
      <p:sp>
        <p:nvSpPr>
          <p:cNvPr id="157709" name="Text Box 13"/>
          <p:cNvSpPr txBox="1">
            <a:spLocks noChangeArrowheads="1"/>
          </p:cNvSpPr>
          <p:nvPr/>
        </p:nvSpPr>
        <p:spPr bwMode="auto">
          <a:xfrm>
            <a:off x="5118100" y="3581400"/>
            <a:ext cx="1238250" cy="369332"/>
          </a:xfrm>
          <a:prstGeom prst="rect">
            <a:avLst/>
          </a:prstGeom>
          <a:noFill/>
          <a:ln w="19050">
            <a:solidFill>
              <a:srgbClr val="000080"/>
            </a:solidFill>
            <a:miter lim="800000"/>
            <a:headEnd/>
            <a:tailEnd/>
          </a:ln>
          <a:effectLst/>
        </p:spPr>
        <p:txBody>
          <a:bodyPr>
            <a:spAutoFit/>
          </a:bodyPr>
          <a:lstStyle/>
          <a:p>
            <a:r>
              <a:rPr lang="en-US">
                <a:solidFill>
                  <a:schemeClr val="tx1"/>
                </a:solidFill>
              </a:rPr>
              <a:t>String</a:t>
            </a:r>
            <a:endParaRPr lang="en-US" b="0">
              <a:solidFill>
                <a:schemeClr val="tx1"/>
              </a:solidFill>
            </a:endParaRPr>
          </a:p>
        </p:txBody>
      </p:sp>
      <p:sp>
        <p:nvSpPr>
          <p:cNvPr id="157710" name="Freeform 14"/>
          <p:cNvSpPr>
            <a:spLocks/>
          </p:cNvSpPr>
          <p:nvPr/>
        </p:nvSpPr>
        <p:spPr bwMode="auto">
          <a:xfrm>
            <a:off x="2971800" y="2438400"/>
            <a:ext cx="184731" cy="369332"/>
          </a:xfrm>
          <a:custGeom>
            <a:avLst/>
            <a:gdLst/>
            <a:ahLst/>
            <a:cxnLst>
              <a:cxn ang="0">
                <a:pos x="0" y="0"/>
              </a:cxn>
              <a:cxn ang="0">
                <a:pos x="48" y="48"/>
              </a:cxn>
            </a:cxnLst>
            <a:rect l="0" t="0" r="r" b="b"/>
            <a:pathLst>
              <a:path w="48" h="48">
                <a:moveTo>
                  <a:pt x="0" y="0"/>
                </a:moveTo>
                <a:cubicBezTo>
                  <a:pt x="20" y="20"/>
                  <a:pt x="40" y="40"/>
                  <a:pt x="48" y="48"/>
                </a:cubicBezTo>
              </a:path>
            </a:pathLst>
          </a:custGeom>
          <a:noFill/>
          <a:ln w="9525" cap="flat" cmpd="sng">
            <a:solidFill>
              <a:srgbClr val="333333"/>
            </a:solidFill>
            <a:prstDash val="solid"/>
            <a:round/>
            <a:headEnd/>
            <a:tailEnd/>
          </a:ln>
          <a:effectLst/>
        </p:spPr>
        <p:txBody>
          <a:bodyPr wrap="none" anchor="ctr">
            <a:spAutoFit/>
          </a:bodyPr>
          <a:lstStyle/>
          <a:p>
            <a:endParaRPr lang="en-US"/>
          </a:p>
        </p:txBody>
      </p:sp>
      <p:sp>
        <p:nvSpPr>
          <p:cNvPr id="157711" name="Freeform 15"/>
          <p:cNvSpPr>
            <a:spLocks/>
          </p:cNvSpPr>
          <p:nvPr/>
        </p:nvSpPr>
        <p:spPr bwMode="auto">
          <a:xfrm>
            <a:off x="3714750" y="2209800"/>
            <a:ext cx="495300" cy="369332"/>
          </a:xfrm>
          <a:custGeom>
            <a:avLst/>
            <a:gdLst/>
            <a:ahLst/>
            <a:cxnLst>
              <a:cxn ang="0">
                <a:pos x="0" y="0"/>
              </a:cxn>
              <a:cxn ang="0">
                <a:pos x="240" y="192"/>
              </a:cxn>
            </a:cxnLst>
            <a:rect l="0" t="0" r="r" b="b"/>
            <a:pathLst>
              <a:path w="240" h="192">
                <a:moveTo>
                  <a:pt x="0" y="0"/>
                </a:moveTo>
                <a:cubicBezTo>
                  <a:pt x="100" y="80"/>
                  <a:pt x="200" y="160"/>
                  <a:pt x="240" y="192"/>
                </a:cubicBezTo>
              </a:path>
            </a:pathLst>
          </a:custGeom>
          <a:noFill/>
          <a:ln w="9525" cap="flat" cmpd="sng">
            <a:solidFill>
              <a:srgbClr val="333333"/>
            </a:solidFill>
            <a:prstDash val="solid"/>
            <a:round/>
            <a:headEnd/>
            <a:tailEnd/>
          </a:ln>
          <a:effectLst/>
        </p:spPr>
        <p:txBody>
          <a:bodyPr anchor="ctr">
            <a:spAutoFit/>
          </a:bodyPr>
          <a:lstStyle/>
          <a:p>
            <a:endParaRPr lang="en-US"/>
          </a:p>
        </p:txBody>
      </p:sp>
      <p:sp>
        <p:nvSpPr>
          <p:cNvPr id="157712" name="Freeform 16"/>
          <p:cNvSpPr>
            <a:spLocks/>
          </p:cNvSpPr>
          <p:nvPr/>
        </p:nvSpPr>
        <p:spPr bwMode="auto">
          <a:xfrm>
            <a:off x="6521450" y="2209800"/>
            <a:ext cx="184731" cy="369332"/>
          </a:xfrm>
          <a:custGeom>
            <a:avLst/>
            <a:gdLst/>
            <a:ahLst/>
            <a:cxnLst>
              <a:cxn ang="0">
                <a:pos x="96" y="0"/>
              </a:cxn>
              <a:cxn ang="0">
                <a:pos x="144" y="96"/>
              </a:cxn>
              <a:cxn ang="0">
                <a:pos x="0" y="192"/>
              </a:cxn>
            </a:cxnLst>
            <a:rect l="0" t="0" r="r" b="b"/>
            <a:pathLst>
              <a:path w="160" h="192">
                <a:moveTo>
                  <a:pt x="96" y="0"/>
                </a:moveTo>
                <a:cubicBezTo>
                  <a:pt x="128" y="32"/>
                  <a:pt x="160" y="64"/>
                  <a:pt x="144" y="96"/>
                </a:cubicBezTo>
                <a:cubicBezTo>
                  <a:pt x="128" y="128"/>
                  <a:pt x="24" y="176"/>
                  <a:pt x="0" y="192"/>
                </a:cubicBezTo>
              </a:path>
            </a:pathLst>
          </a:custGeom>
          <a:noFill/>
          <a:ln w="9525" cap="flat" cmpd="sng">
            <a:solidFill>
              <a:srgbClr val="333333"/>
            </a:solidFill>
            <a:prstDash val="solid"/>
            <a:round/>
            <a:headEnd/>
            <a:tailEnd/>
          </a:ln>
          <a:effectLst/>
        </p:spPr>
        <p:txBody>
          <a:bodyPr wrap="none" anchor="ctr">
            <a:spAutoFit/>
          </a:bodyPr>
          <a:lstStyle/>
          <a:p>
            <a:endParaRPr lang="en-US"/>
          </a:p>
        </p:txBody>
      </p:sp>
      <p:sp>
        <p:nvSpPr>
          <p:cNvPr id="157713" name="Freeform 17"/>
          <p:cNvSpPr>
            <a:spLocks/>
          </p:cNvSpPr>
          <p:nvPr/>
        </p:nvSpPr>
        <p:spPr bwMode="auto">
          <a:xfrm>
            <a:off x="7539567" y="2286000"/>
            <a:ext cx="184731" cy="369332"/>
          </a:xfrm>
          <a:custGeom>
            <a:avLst/>
            <a:gdLst/>
            <a:ahLst/>
            <a:cxnLst>
              <a:cxn ang="0">
                <a:pos x="224" y="0"/>
              </a:cxn>
              <a:cxn ang="0">
                <a:pos x="32" y="48"/>
              </a:cxn>
              <a:cxn ang="0">
                <a:pos x="32" y="144"/>
              </a:cxn>
            </a:cxnLst>
            <a:rect l="0" t="0" r="r" b="b"/>
            <a:pathLst>
              <a:path w="224" h="144">
                <a:moveTo>
                  <a:pt x="224" y="0"/>
                </a:moveTo>
                <a:cubicBezTo>
                  <a:pt x="144" y="12"/>
                  <a:pt x="64" y="24"/>
                  <a:pt x="32" y="48"/>
                </a:cubicBezTo>
                <a:cubicBezTo>
                  <a:pt x="0" y="72"/>
                  <a:pt x="16" y="108"/>
                  <a:pt x="32" y="144"/>
                </a:cubicBezTo>
              </a:path>
            </a:pathLst>
          </a:custGeom>
          <a:noFill/>
          <a:ln w="9525" cap="flat" cmpd="sng">
            <a:solidFill>
              <a:srgbClr val="333333"/>
            </a:solidFill>
            <a:prstDash val="solid"/>
            <a:round/>
            <a:headEnd/>
            <a:tailEnd/>
          </a:ln>
          <a:effectLst/>
        </p:spPr>
        <p:txBody>
          <a:bodyPr wrap="none" anchor="ctr">
            <a:spAutoFit/>
          </a:bodyPr>
          <a:lstStyle/>
          <a:p>
            <a:endParaRPr lang="en-US"/>
          </a:p>
        </p:txBody>
      </p:sp>
      <p:sp>
        <p:nvSpPr>
          <p:cNvPr id="157714" name="Line 18"/>
          <p:cNvSpPr>
            <a:spLocks noChangeShapeType="1"/>
          </p:cNvSpPr>
          <p:nvPr/>
        </p:nvSpPr>
        <p:spPr bwMode="auto">
          <a:xfrm flipV="1">
            <a:off x="2393950" y="2895600"/>
            <a:ext cx="660400" cy="609600"/>
          </a:xfrm>
          <a:prstGeom prst="line">
            <a:avLst/>
          </a:prstGeom>
          <a:noFill/>
          <a:ln w="38100">
            <a:solidFill>
              <a:srgbClr val="000080"/>
            </a:solidFill>
            <a:round/>
            <a:headEnd/>
            <a:tailEnd type="triangle" w="med" len="med"/>
          </a:ln>
          <a:effectLst/>
        </p:spPr>
        <p:txBody>
          <a:bodyPr anchor="ctr">
            <a:spAutoFit/>
          </a:bodyPr>
          <a:lstStyle/>
          <a:p>
            <a:endParaRPr lang="en-US"/>
          </a:p>
        </p:txBody>
      </p:sp>
      <p:sp>
        <p:nvSpPr>
          <p:cNvPr id="157715" name="Line 19"/>
          <p:cNvSpPr>
            <a:spLocks noChangeShapeType="1"/>
          </p:cNvSpPr>
          <p:nvPr/>
        </p:nvSpPr>
        <p:spPr bwMode="auto">
          <a:xfrm flipH="1" flipV="1">
            <a:off x="5283200" y="2743200"/>
            <a:ext cx="330200" cy="838200"/>
          </a:xfrm>
          <a:prstGeom prst="line">
            <a:avLst/>
          </a:prstGeom>
          <a:noFill/>
          <a:ln w="38100">
            <a:solidFill>
              <a:srgbClr val="000080"/>
            </a:solidFill>
            <a:round/>
            <a:headEnd/>
            <a:tailEnd type="triangle" w="med" len="med"/>
          </a:ln>
          <a:effectLst/>
        </p:spPr>
        <p:txBody>
          <a:bodyPr anchor="ctr">
            <a:spAutoFit/>
          </a:bodyPr>
          <a:lstStyle/>
          <a:p>
            <a:endParaRPr lang="en-US"/>
          </a:p>
        </p:txBody>
      </p:sp>
      <p:sp>
        <p:nvSpPr>
          <p:cNvPr id="157716" name="Line 20"/>
          <p:cNvSpPr>
            <a:spLocks noChangeShapeType="1"/>
          </p:cNvSpPr>
          <p:nvPr/>
        </p:nvSpPr>
        <p:spPr bwMode="auto">
          <a:xfrm flipH="1" flipV="1">
            <a:off x="3962400" y="2819400"/>
            <a:ext cx="247650" cy="685800"/>
          </a:xfrm>
          <a:prstGeom prst="line">
            <a:avLst/>
          </a:prstGeom>
          <a:noFill/>
          <a:ln w="38100">
            <a:solidFill>
              <a:srgbClr val="000080"/>
            </a:solidFill>
            <a:round/>
            <a:headEnd/>
            <a:tailEnd type="triangle" w="med" len="med"/>
          </a:ln>
          <a:effectLst/>
        </p:spPr>
        <p:txBody>
          <a:bodyPr anchor="ctr">
            <a:spAutoFit/>
          </a:bodyPr>
          <a:lstStyle/>
          <a:p>
            <a:endParaRPr lang="en-US"/>
          </a:p>
        </p:txBody>
      </p:sp>
      <p:sp>
        <p:nvSpPr>
          <p:cNvPr id="157717" name="Line 21"/>
          <p:cNvSpPr>
            <a:spLocks noChangeShapeType="1"/>
          </p:cNvSpPr>
          <p:nvPr/>
        </p:nvSpPr>
        <p:spPr bwMode="auto">
          <a:xfrm flipH="1" flipV="1">
            <a:off x="5943600" y="2971800"/>
            <a:ext cx="1485900" cy="533400"/>
          </a:xfrm>
          <a:prstGeom prst="line">
            <a:avLst/>
          </a:prstGeom>
          <a:noFill/>
          <a:ln w="38100">
            <a:solidFill>
              <a:srgbClr val="000080"/>
            </a:solidFill>
            <a:round/>
            <a:headEnd/>
            <a:tailEnd type="triangle" w="med" len="med"/>
          </a:ln>
          <a:effectLst/>
        </p:spPr>
        <p:txBody>
          <a:bodyPr anchor="ctr">
            <a:spAutoFit/>
          </a:bodyPr>
          <a:lstStyle/>
          <a:p>
            <a:endParaRPr lang="en-US"/>
          </a:p>
        </p:txBody>
      </p:sp>
      <p:sp>
        <p:nvSpPr>
          <p:cNvPr id="157718" name="Text Box 22"/>
          <p:cNvSpPr txBox="1">
            <a:spLocks noChangeArrowheads="1"/>
          </p:cNvSpPr>
          <p:nvPr/>
        </p:nvSpPr>
        <p:spPr bwMode="auto">
          <a:xfrm>
            <a:off x="8420100" y="3429000"/>
            <a:ext cx="1238250" cy="369332"/>
          </a:xfrm>
          <a:prstGeom prst="rect">
            <a:avLst/>
          </a:prstGeom>
          <a:noFill/>
          <a:ln w="19050">
            <a:solidFill>
              <a:srgbClr val="000080"/>
            </a:solidFill>
            <a:miter lim="800000"/>
            <a:headEnd/>
            <a:tailEnd/>
          </a:ln>
          <a:effectLst/>
        </p:spPr>
        <p:txBody>
          <a:bodyPr>
            <a:spAutoFit/>
          </a:bodyPr>
          <a:lstStyle/>
          <a:p>
            <a:r>
              <a:rPr lang="en-US">
                <a:solidFill>
                  <a:schemeClr val="tx1"/>
                </a:solidFill>
              </a:rPr>
              <a:t>Array</a:t>
            </a:r>
            <a:endParaRPr lang="en-US" b="0">
              <a:solidFill>
                <a:schemeClr val="tx1"/>
              </a:solidFill>
            </a:endParaRPr>
          </a:p>
        </p:txBody>
      </p:sp>
      <p:sp>
        <p:nvSpPr>
          <p:cNvPr id="157719" name="Freeform 23"/>
          <p:cNvSpPr>
            <a:spLocks/>
          </p:cNvSpPr>
          <p:nvPr/>
        </p:nvSpPr>
        <p:spPr bwMode="auto">
          <a:xfrm>
            <a:off x="7181850" y="1930400"/>
            <a:ext cx="2215092" cy="369332"/>
          </a:xfrm>
          <a:custGeom>
            <a:avLst/>
            <a:gdLst/>
            <a:ahLst/>
            <a:cxnLst>
              <a:cxn ang="0">
                <a:pos x="1104" y="992"/>
              </a:cxn>
              <a:cxn ang="0">
                <a:pos x="1104" y="128"/>
              </a:cxn>
              <a:cxn ang="0">
                <a:pos x="0" y="224"/>
              </a:cxn>
            </a:cxnLst>
            <a:rect l="0" t="0" r="r" b="b"/>
            <a:pathLst>
              <a:path w="1288" h="992">
                <a:moveTo>
                  <a:pt x="1104" y="992"/>
                </a:moveTo>
                <a:cubicBezTo>
                  <a:pt x="1196" y="624"/>
                  <a:pt x="1288" y="256"/>
                  <a:pt x="1104" y="128"/>
                </a:cubicBezTo>
                <a:cubicBezTo>
                  <a:pt x="920" y="0"/>
                  <a:pt x="184" y="208"/>
                  <a:pt x="0" y="224"/>
                </a:cubicBezTo>
              </a:path>
            </a:pathLst>
          </a:custGeom>
          <a:noFill/>
          <a:ln w="38100" cap="flat" cmpd="sng">
            <a:solidFill>
              <a:srgbClr val="000080"/>
            </a:solidFill>
            <a:prstDash val="solid"/>
            <a:round/>
            <a:headEnd/>
            <a:tailEnd type="arrow" w="med" len="med"/>
          </a:ln>
          <a:effectLst/>
        </p:spPr>
        <p:txBody>
          <a:bodyPr anchor="ctr">
            <a:spAutoFit/>
          </a:bodyPr>
          <a:lstStyle/>
          <a:p>
            <a:endParaRPr lang="en-US"/>
          </a:p>
        </p:txBody>
      </p:sp>
      <p:sp>
        <p:nvSpPr>
          <p:cNvPr id="157720" name="Line 24"/>
          <p:cNvSpPr>
            <a:spLocks noChangeShapeType="1"/>
          </p:cNvSpPr>
          <p:nvPr/>
        </p:nvSpPr>
        <p:spPr bwMode="auto">
          <a:xfrm flipH="1">
            <a:off x="6108700" y="2057400"/>
            <a:ext cx="2146300" cy="228600"/>
          </a:xfrm>
          <a:prstGeom prst="line">
            <a:avLst/>
          </a:prstGeom>
          <a:noFill/>
          <a:ln w="28575">
            <a:solidFill>
              <a:srgbClr val="000080"/>
            </a:solidFill>
            <a:round/>
            <a:headEnd/>
            <a:tailEnd type="triangle" w="lg" len="med"/>
          </a:ln>
          <a:effectLst/>
        </p:spPr>
        <p:txBody>
          <a:bodyPr wrap="none" anchor="ctr">
            <a:spAutoFit/>
          </a:bodyPr>
          <a:lstStyle/>
          <a:p>
            <a:endParaRPr lang="en-US"/>
          </a:p>
        </p:txBody>
      </p:sp>
      <p:sp>
        <p:nvSpPr>
          <p:cNvPr id="157721" name="Line 25"/>
          <p:cNvSpPr>
            <a:spLocks noChangeShapeType="1"/>
          </p:cNvSpPr>
          <p:nvPr/>
        </p:nvSpPr>
        <p:spPr bwMode="auto">
          <a:xfrm flipH="1">
            <a:off x="8007350" y="2057400"/>
            <a:ext cx="742950" cy="457200"/>
          </a:xfrm>
          <a:prstGeom prst="line">
            <a:avLst/>
          </a:prstGeom>
          <a:noFill/>
          <a:ln w="28575">
            <a:solidFill>
              <a:srgbClr val="000080"/>
            </a:solidFill>
            <a:round/>
            <a:headEnd/>
            <a:tailEnd type="triangle" w="med" len="med"/>
          </a:ln>
          <a:effectLst/>
        </p:spPr>
        <p:txBody>
          <a:bodyPr wrap="none" anchor="ctr">
            <a:spAutoFit/>
          </a:bodyPr>
          <a:lstStyle/>
          <a:p>
            <a:endParaRPr lang="en-US"/>
          </a:p>
        </p:txBody>
      </p:sp>
      <p:sp>
        <p:nvSpPr>
          <p:cNvPr id="157722" name="Rectangle 26"/>
          <p:cNvSpPr>
            <a:spLocks noChangeArrowheads="1"/>
          </p:cNvSpPr>
          <p:nvPr/>
        </p:nvSpPr>
        <p:spPr bwMode="auto">
          <a:xfrm>
            <a:off x="2311400" y="5149850"/>
            <a:ext cx="6273800" cy="369332"/>
          </a:xfrm>
          <a:prstGeom prst="rect">
            <a:avLst/>
          </a:prstGeom>
          <a:noFill/>
          <a:ln w="38100">
            <a:solidFill>
              <a:srgbClr val="0000FF"/>
            </a:solidFill>
            <a:miter lim="800000"/>
            <a:headEnd/>
            <a:tailEnd/>
          </a:ln>
          <a:effectLst/>
        </p:spPr>
        <p:txBody>
          <a:bodyPr anchor="ctr">
            <a:spAutoFit/>
          </a:bodyPr>
          <a:lstStyle/>
          <a:p>
            <a:endParaRPr lang="en-US"/>
          </a:p>
        </p:txBody>
      </p:sp>
      <p:grpSp>
        <p:nvGrpSpPr>
          <p:cNvPr id="2" name="Group 27"/>
          <p:cNvGrpSpPr>
            <a:grpSpLocks/>
          </p:cNvGrpSpPr>
          <p:nvPr/>
        </p:nvGrpSpPr>
        <p:grpSpPr bwMode="auto">
          <a:xfrm>
            <a:off x="0" y="1295400"/>
            <a:ext cx="9906000" cy="5565775"/>
            <a:chOff x="0" y="816"/>
            <a:chExt cx="5760" cy="3506"/>
          </a:xfrm>
        </p:grpSpPr>
        <p:sp>
          <p:nvSpPr>
            <p:cNvPr id="157724" name="Line 28"/>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29"/>
            <p:cNvGrpSpPr>
              <a:grpSpLocks/>
            </p:cNvGrpSpPr>
            <p:nvPr/>
          </p:nvGrpSpPr>
          <p:grpSpPr bwMode="auto">
            <a:xfrm>
              <a:off x="14" y="816"/>
              <a:ext cx="288" cy="3506"/>
              <a:chOff x="0" y="528"/>
              <a:chExt cx="288" cy="3794"/>
            </a:xfrm>
          </p:grpSpPr>
          <p:sp>
            <p:nvSpPr>
              <p:cNvPr id="157726" name="Rectangle 30"/>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57727" name="Rectangle 31"/>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57728" name="Rectangle 32"/>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57698"/>
                                        </p:tgtEl>
                                        <p:attrNameLst>
                                          <p:attrName>style.visibility</p:attrName>
                                        </p:attrNameLst>
                                      </p:cBhvr>
                                      <p:to>
                                        <p:strVal val="visible"/>
                                      </p:to>
                                    </p:set>
                                    <p:anim calcmode="lin" valueType="num">
                                      <p:cBhvr>
                                        <p:cTn id="7" dur="500" fill="hold"/>
                                        <p:tgtEl>
                                          <p:spTgt spid="157698"/>
                                        </p:tgtEl>
                                        <p:attrNameLst>
                                          <p:attrName>ppt_x</p:attrName>
                                        </p:attrNameLst>
                                      </p:cBhvr>
                                      <p:tavLst>
                                        <p:tav tm="0">
                                          <p:val>
                                            <p:strVal val="#ppt_x"/>
                                          </p:val>
                                        </p:tav>
                                        <p:tav tm="100000">
                                          <p:val>
                                            <p:strVal val="#ppt_x"/>
                                          </p:val>
                                        </p:tav>
                                      </p:tavLst>
                                    </p:anim>
                                    <p:anim calcmode="lin" valueType="num">
                                      <p:cBhvr>
                                        <p:cTn id="8" dur="500" fill="hold"/>
                                        <p:tgtEl>
                                          <p:spTgt spid="157698"/>
                                        </p:tgtEl>
                                        <p:attrNameLst>
                                          <p:attrName>ppt_y</p:attrName>
                                        </p:attrNameLst>
                                      </p:cBhvr>
                                      <p:tavLst>
                                        <p:tav tm="0">
                                          <p:val>
                                            <p:strVal val="#ppt_y+#ppt_h/2"/>
                                          </p:val>
                                        </p:tav>
                                        <p:tav tm="100000">
                                          <p:val>
                                            <p:strVal val="#ppt_y"/>
                                          </p:val>
                                        </p:tav>
                                      </p:tavLst>
                                    </p:anim>
                                    <p:anim calcmode="lin" valueType="num">
                                      <p:cBhvr>
                                        <p:cTn id="9" dur="500" fill="hold"/>
                                        <p:tgtEl>
                                          <p:spTgt spid="157698"/>
                                        </p:tgtEl>
                                        <p:attrNameLst>
                                          <p:attrName>ppt_w</p:attrName>
                                        </p:attrNameLst>
                                      </p:cBhvr>
                                      <p:tavLst>
                                        <p:tav tm="0">
                                          <p:val>
                                            <p:strVal val="#ppt_w"/>
                                          </p:val>
                                        </p:tav>
                                        <p:tav tm="100000">
                                          <p:val>
                                            <p:strVal val="#ppt_w"/>
                                          </p:val>
                                        </p:tav>
                                      </p:tavLst>
                                    </p:anim>
                                    <p:anim calcmode="lin" valueType="num">
                                      <p:cBhvr>
                                        <p:cTn id="10" dur="500" fill="hold"/>
                                        <p:tgtEl>
                                          <p:spTgt spid="15769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
            </a:r>
            <a:br>
              <a:rPr lang="en-US"/>
            </a:br>
            <a:r>
              <a:rPr lang="en-US"/>
              <a:t/>
            </a:r>
            <a:br>
              <a:rPr lang="en-US"/>
            </a:br>
            <a:r>
              <a:rPr lang="en-US"/>
              <a:t>Introduction to HTML and Javascript / </a:t>
            </a:r>
            <a:fld id="{3214EC93-4BF4-4023-869C-19B9905C4665}" type="slidenum">
              <a:rPr lang="en-US"/>
              <a:pPr/>
              <a:t>3</a:t>
            </a:fld>
            <a:r>
              <a:rPr lang="en-US"/>
              <a:t> of  34  </a:t>
            </a:r>
          </a:p>
        </p:txBody>
      </p:sp>
      <p:sp>
        <p:nvSpPr>
          <p:cNvPr id="113666" name="Text Box 2050"/>
          <p:cNvSpPr txBox="1">
            <a:spLocks noChangeArrowheads="1"/>
          </p:cNvSpPr>
          <p:nvPr/>
        </p:nvSpPr>
        <p:spPr bwMode="auto">
          <a:xfrm>
            <a:off x="0" y="-60325"/>
            <a:ext cx="9906000" cy="144655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Internet and </a:t>
            </a:r>
            <a:br>
              <a:rPr lang="en-US" sz="4400" b="0">
                <a:solidFill>
                  <a:schemeClr val="tx1"/>
                </a:solidFill>
                <a:latin typeface="HandelGothic BT" pitchFamily="82" charset="0"/>
              </a:rPr>
            </a:br>
            <a:r>
              <a:rPr lang="en-US" sz="4400" b="0">
                <a:solidFill>
                  <a:schemeClr val="tx1"/>
                </a:solidFill>
                <a:latin typeface="HandelGothic BT" pitchFamily="82" charset="0"/>
              </a:rPr>
              <a:t>World Wide Web [Cont...]</a:t>
            </a:r>
          </a:p>
        </p:txBody>
      </p:sp>
      <p:sp>
        <p:nvSpPr>
          <p:cNvPr id="113675" name="Text Box 2059"/>
          <p:cNvSpPr txBox="1">
            <a:spLocks noChangeArrowheads="1"/>
          </p:cNvSpPr>
          <p:nvPr/>
        </p:nvSpPr>
        <p:spPr bwMode="auto">
          <a:xfrm>
            <a:off x="577850" y="1381126"/>
            <a:ext cx="9328150" cy="2246769"/>
          </a:xfrm>
          <a:prstGeom prst="rect">
            <a:avLst/>
          </a:prstGeom>
          <a:noFill/>
          <a:ln w="9525">
            <a:noFill/>
            <a:miter lim="800000"/>
            <a:headEnd/>
            <a:tailEnd/>
          </a:ln>
          <a:effectLst/>
        </p:spPr>
        <p:txBody>
          <a:bodyPr>
            <a:spAutoFit/>
          </a:bodyPr>
          <a:lstStyle/>
          <a:p>
            <a:pPr>
              <a:buClr>
                <a:schemeClr val="accent2"/>
              </a:buClr>
              <a:buFont typeface="Wingdings" pitchFamily="2" charset="2"/>
              <a:buChar char="§"/>
            </a:pPr>
            <a:r>
              <a:rPr lang="en-US" sz="2800" b="0">
                <a:solidFill>
                  <a:schemeClr val="tx1"/>
                </a:solidFill>
              </a:rPr>
              <a:t> Internet provides variety of Services :</a:t>
            </a:r>
          </a:p>
          <a:p>
            <a:pPr>
              <a:buClr>
                <a:schemeClr val="accent2"/>
              </a:buClr>
              <a:buFont typeface="Wingdings" pitchFamily="2" charset="2"/>
              <a:buNone/>
            </a:pPr>
            <a:r>
              <a:rPr lang="en-US" sz="2800" b="0">
                <a:solidFill>
                  <a:schemeClr val="tx1"/>
                </a:solidFill>
              </a:rPr>
              <a:t>    1. Electronic Mail (E-Mail) </a:t>
            </a:r>
          </a:p>
          <a:p>
            <a:pPr>
              <a:buClr>
                <a:schemeClr val="accent2"/>
              </a:buClr>
              <a:buFont typeface="Wingdings" pitchFamily="2" charset="2"/>
              <a:buNone/>
            </a:pPr>
            <a:r>
              <a:rPr lang="en-US" sz="2800" b="0">
                <a:solidFill>
                  <a:schemeClr val="tx1"/>
                </a:solidFill>
              </a:rPr>
              <a:t>    2. Telnet </a:t>
            </a:r>
          </a:p>
          <a:p>
            <a:pPr>
              <a:buClr>
                <a:schemeClr val="accent2"/>
              </a:buClr>
              <a:buFont typeface="Wingdings" pitchFamily="2" charset="2"/>
              <a:buNone/>
            </a:pPr>
            <a:r>
              <a:rPr lang="en-US" sz="2800" b="0">
                <a:solidFill>
                  <a:schemeClr val="tx1"/>
                </a:solidFill>
              </a:rPr>
              <a:t>    3. File Transfer Protocol (FTP)</a:t>
            </a:r>
          </a:p>
          <a:p>
            <a:pPr>
              <a:buClr>
                <a:schemeClr val="accent2"/>
              </a:buClr>
              <a:buFont typeface="Wingdings" pitchFamily="2" charset="2"/>
              <a:buNone/>
            </a:pPr>
            <a:r>
              <a:rPr lang="en-US" sz="2800" b="0">
                <a:solidFill>
                  <a:schemeClr val="tx1"/>
                </a:solidFill>
              </a:rPr>
              <a:t>    4. World Wide Web (WWW) </a:t>
            </a:r>
          </a:p>
        </p:txBody>
      </p:sp>
      <p:sp>
        <p:nvSpPr>
          <p:cNvPr id="113677" name="Text Box 2061"/>
          <p:cNvSpPr txBox="1">
            <a:spLocks noChangeArrowheads="1"/>
          </p:cNvSpPr>
          <p:nvPr/>
        </p:nvSpPr>
        <p:spPr bwMode="auto">
          <a:xfrm>
            <a:off x="488421" y="4818064"/>
            <a:ext cx="6749605" cy="1200329"/>
          </a:xfrm>
          <a:prstGeom prst="rect">
            <a:avLst/>
          </a:prstGeom>
          <a:noFill/>
          <a:ln w="9525">
            <a:noFill/>
            <a:miter lim="800000"/>
            <a:headEnd/>
            <a:tailEnd/>
          </a:ln>
          <a:effectLst/>
        </p:spPr>
        <p:txBody>
          <a:bodyPr wrap="none">
            <a:spAutoFit/>
          </a:bodyPr>
          <a:lstStyle/>
          <a:p>
            <a:pPr>
              <a:buClr>
                <a:schemeClr val="accent2"/>
              </a:buClr>
              <a:buFont typeface="Wingdings" pitchFamily="2" charset="2"/>
              <a:buChar char="§"/>
            </a:pPr>
            <a:r>
              <a:rPr lang="en-US">
                <a:solidFill>
                  <a:schemeClr val="tx1"/>
                </a:solidFill>
              </a:rPr>
              <a:t> To gather information through Internet one has to browse the </a:t>
            </a:r>
            <a:br>
              <a:rPr lang="en-US">
                <a:solidFill>
                  <a:schemeClr val="tx1"/>
                </a:solidFill>
              </a:rPr>
            </a:br>
            <a:r>
              <a:rPr lang="en-US">
                <a:solidFill>
                  <a:schemeClr val="tx1"/>
                </a:solidFill>
              </a:rPr>
              <a:t>   Web.</a:t>
            </a:r>
          </a:p>
          <a:p>
            <a:pPr>
              <a:buClr>
                <a:schemeClr val="accent2"/>
              </a:buClr>
              <a:buFont typeface="Wingdings" pitchFamily="2" charset="2"/>
              <a:buChar char="§"/>
            </a:pPr>
            <a:r>
              <a:rPr lang="en-US">
                <a:solidFill>
                  <a:schemeClr val="tx1"/>
                </a:solidFill>
              </a:rPr>
              <a:t> The web is an ocean of information and this system has made </a:t>
            </a:r>
            <a:br>
              <a:rPr lang="en-US">
                <a:solidFill>
                  <a:schemeClr val="tx1"/>
                </a:solidFill>
              </a:rPr>
            </a:br>
            <a:r>
              <a:rPr lang="en-US">
                <a:solidFill>
                  <a:schemeClr val="tx1"/>
                </a:solidFill>
              </a:rPr>
              <a:t>   possible to access any document on the net.</a:t>
            </a:r>
          </a:p>
        </p:txBody>
      </p:sp>
      <p:grpSp>
        <p:nvGrpSpPr>
          <p:cNvPr id="2" name="Group 2062"/>
          <p:cNvGrpSpPr>
            <a:grpSpLocks/>
          </p:cNvGrpSpPr>
          <p:nvPr/>
        </p:nvGrpSpPr>
        <p:grpSpPr bwMode="auto">
          <a:xfrm>
            <a:off x="0" y="1295400"/>
            <a:ext cx="9906000" cy="5565775"/>
            <a:chOff x="0" y="816"/>
            <a:chExt cx="5760" cy="3506"/>
          </a:xfrm>
        </p:grpSpPr>
        <p:sp>
          <p:nvSpPr>
            <p:cNvPr id="113679" name="Line 2063"/>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2064"/>
            <p:cNvGrpSpPr>
              <a:grpSpLocks/>
            </p:cNvGrpSpPr>
            <p:nvPr/>
          </p:nvGrpSpPr>
          <p:grpSpPr bwMode="auto">
            <a:xfrm>
              <a:off x="14" y="816"/>
              <a:ext cx="288" cy="3506"/>
              <a:chOff x="0" y="528"/>
              <a:chExt cx="288" cy="3794"/>
            </a:xfrm>
          </p:grpSpPr>
          <p:sp>
            <p:nvSpPr>
              <p:cNvPr id="113681" name="Rectangle 2065"/>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13682" name="Rectangle 2066"/>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13683" name="Rectangle 2067"/>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73EC8D9F-106F-4C7E-81CD-446F56257AD4}" type="slidenum">
              <a:rPr lang="en-US"/>
              <a:pPr/>
              <a:t>30</a:t>
            </a:fld>
            <a:r>
              <a:rPr lang="en-US"/>
              <a:t> of  39  </a:t>
            </a:r>
          </a:p>
        </p:txBody>
      </p:sp>
      <p:sp>
        <p:nvSpPr>
          <p:cNvPr id="165890"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Array Object [Cont…] </a:t>
            </a:r>
          </a:p>
        </p:txBody>
      </p:sp>
      <p:graphicFrame>
        <p:nvGraphicFramePr>
          <p:cNvPr id="165895" name="Object 7"/>
          <p:cNvGraphicFramePr>
            <a:graphicFrameLocks noChangeAspect="1"/>
          </p:cNvGraphicFramePr>
          <p:nvPr/>
        </p:nvGraphicFramePr>
        <p:xfrm>
          <a:off x="1403350" y="1447801"/>
          <a:ext cx="3302000" cy="2359025"/>
        </p:xfrm>
        <a:graphic>
          <a:graphicData uri="http://schemas.openxmlformats.org/presentationml/2006/ole">
            <mc:AlternateContent xmlns:mc="http://schemas.openxmlformats.org/markup-compatibility/2006">
              <mc:Choice xmlns:v="urn:schemas-microsoft-com:vml" Requires="v">
                <p:oleObj spid="_x0000_s4115" name="Clip" r:id="rId4" imgW="1428571" imgH="1104762" progId="MS_ClipArt_Gallery.2">
                  <p:embed/>
                </p:oleObj>
              </mc:Choice>
              <mc:Fallback>
                <p:oleObj name="Clip" r:id="rId4" imgW="1428571" imgH="1104762" progId="MS_ClipArt_Gallery.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447801"/>
                        <a:ext cx="3302000" cy="235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6" name="Text Box 8"/>
          <p:cNvSpPr txBox="1">
            <a:spLocks noChangeArrowheads="1"/>
          </p:cNvSpPr>
          <p:nvPr/>
        </p:nvSpPr>
        <p:spPr bwMode="auto">
          <a:xfrm>
            <a:off x="4127500" y="3886200"/>
            <a:ext cx="2724150" cy="369332"/>
          </a:xfrm>
          <a:prstGeom prst="rect">
            <a:avLst/>
          </a:prstGeom>
          <a:noFill/>
          <a:ln w="19050">
            <a:solidFill>
              <a:srgbClr val="000080"/>
            </a:solidFill>
            <a:miter lim="800000"/>
            <a:headEnd/>
            <a:tailEnd/>
          </a:ln>
          <a:effectLst/>
        </p:spPr>
        <p:txBody>
          <a:bodyPr>
            <a:spAutoFit/>
          </a:bodyPr>
          <a:lstStyle/>
          <a:p>
            <a:r>
              <a:rPr lang="en-US">
                <a:solidFill>
                  <a:schemeClr val="tx1"/>
                </a:solidFill>
              </a:rPr>
              <a:t>new Array(1,2,3)</a:t>
            </a:r>
            <a:endParaRPr lang="en-US" b="0">
              <a:solidFill>
                <a:schemeClr val="tx1"/>
              </a:solidFill>
            </a:endParaRPr>
          </a:p>
        </p:txBody>
      </p:sp>
      <p:sp>
        <p:nvSpPr>
          <p:cNvPr id="165897" name="Text Box 9"/>
          <p:cNvSpPr txBox="1">
            <a:spLocks noChangeArrowheads="1"/>
          </p:cNvSpPr>
          <p:nvPr/>
        </p:nvSpPr>
        <p:spPr bwMode="auto">
          <a:xfrm>
            <a:off x="660400" y="1524000"/>
            <a:ext cx="990600" cy="369332"/>
          </a:xfrm>
          <a:prstGeom prst="rect">
            <a:avLst/>
          </a:prstGeom>
          <a:noFill/>
          <a:ln w="12700">
            <a:solidFill>
              <a:srgbClr val="000080"/>
            </a:solidFill>
            <a:miter lim="800000"/>
            <a:headEnd/>
            <a:tailEnd/>
          </a:ln>
          <a:effectLst/>
        </p:spPr>
        <p:txBody>
          <a:bodyPr>
            <a:spAutoFit/>
          </a:bodyPr>
          <a:lstStyle/>
          <a:p>
            <a:r>
              <a:rPr lang="en-US">
                <a:solidFill>
                  <a:schemeClr val="tx1"/>
                </a:solidFill>
              </a:rPr>
              <a:t>1234</a:t>
            </a:r>
            <a:endParaRPr lang="en-US" b="0">
              <a:solidFill>
                <a:schemeClr val="tx1"/>
              </a:solidFill>
            </a:endParaRPr>
          </a:p>
        </p:txBody>
      </p:sp>
      <p:sp>
        <p:nvSpPr>
          <p:cNvPr id="165898" name="Text Box 10"/>
          <p:cNvSpPr txBox="1">
            <a:spLocks noChangeArrowheads="1"/>
          </p:cNvSpPr>
          <p:nvPr/>
        </p:nvSpPr>
        <p:spPr bwMode="auto">
          <a:xfrm>
            <a:off x="5861050" y="1752600"/>
            <a:ext cx="1403350" cy="369332"/>
          </a:xfrm>
          <a:prstGeom prst="rect">
            <a:avLst/>
          </a:prstGeom>
          <a:noFill/>
          <a:ln w="19050">
            <a:solidFill>
              <a:srgbClr val="000080"/>
            </a:solidFill>
            <a:miter lim="800000"/>
            <a:headEnd/>
            <a:tailEnd/>
          </a:ln>
          <a:effectLst/>
        </p:spPr>
        <p:txBody>
          <a:bodyPr>
            <a:spAutoFit/>
          </a:bodyPr>
          <a:lstStyle/>
          <a:p>
            <a:r>
              <a:rPr lang="en-US">
                <a:solidFill>
                  <a:schemeClr val="tx1"/>
                </a:solidFill>
              </a:rPr>
              <a:t>“Book”</a:t>
            </a:r>
            <a:endParaRPr lang="en-US" b="0">
              <a:solidFill>
                <a:schemeClr val="tx1"/>
              </a:solidFill>
            </a:endParaRPr>
          </a:p>
        </p:txBody>
      </p:sp>
      <p:sp>
        <p:nvSpPr>
          <p:cNvPr id="165899" name="Text Box 11"/>
          <p:cNvSpPr txBox="1">
            <a:spLocks noChangeArrowheads="1"/>
          </p:cNvSpPr>
          <p:nvPr/>
        </p:nvSpPr>
        <p:spPr bwMode="auto">
          <a:xfrm>
            <a:off x="5861050" y="2971800"/>
            <a:ext cx="1238250" cy="369332"/>
          </a:xfrm>
          <a:prstGeom prst="rect">
            <a:avLst/>
          </a:prstGeom>
          <a:noFill/>
          <a:ln w="19050">
            <a:solidFill>
              <a:srgbClr val="000080"/>
            </a:solidFill>
            <a:miter lim="800000"/>
            <a:headEnd/>
            <a:tailEnd/>
          </a:ln>
          <a:effectLst/>
        </p:spPr>
        <p:txBody>
          <a:bodyPr>
            <a:spAutoFit/>
          </a:bodyPr>
          <a:lstStyle/>
          <a:p>
            <a:r>
              <a:rPr lang="en-US">
                <a:solidFill>
                  <a:schemeClr val="tx1"/>
                </a:solidFill>
              </a:rPr>
              <a:t>123.45</a:t>
            </a:r>
            <a:endParaRPr lang="en-US" b="0">
              <a:solidFill>
                <a:schemeClr val="tx1"/>
              </a:solidFill>
            </a:endParaRPr>
          </a:p>
        </p:txBody>
      </p:sp>
      <p:sp>
        <p:nvSpPr>
          <p:cNvPr id="165900" name="Freeform 12"/>
          <p:cNvSpPr>
            <a:spLocks/>
          </p:cNvSpPr>
          <p:nvPr/>
        </p:nvSpPr>
        <p:spPr bwMode="auto">
          <a:xfrm>
            <a:off x="3384550" y="2514600"/>
            <a:ext cx="184731" cy="369332"/>
          </a:xfrm>
          <a:custGeom>
            <a:avLst/>
            <a:gdLst/>
            <a:ahLst/>
            <a:cxnLst>
              <a:cxn ang="0">
                <a:pos x="1056" y="864"/>
              </a:cxn>
              <a:cxn ang="0">
                <a:pos x="1008" y="192"/>
              </a:cxn>
              <a:cxn ang="0">
                <a:pos x="0" y="0"/>
              </a:cxn>
            </a:cxnLst>
            <a:rect l="0" t="0" r="r" b="b"/>
            <a:pathLst>
              <a:path w="1184" h="864">
                <a:moveTo>
                  <a:pt x="1056" y="864"/>
                </a:moveTo>
                <a:cubicBezTo>
                  <a:pt x="1120" y="600"/>
                  <a:pt x="1184" y="336"/>
                  <a:pt x="1008" y="192"/>
                </a:cubicBezTo>
                <a:cubicBezTo>
                  <a:pt x="832" y="48"/>
                  <a:pt x="168" y="32"/>
                  <a:pt x="0" y="0"/>
                </a:cubicBezTo>
              </a:path>
            </a:pathLst>
          </a:custGeom>
          <a:noFill/>
          <a:ln w="50800" cap="flat" cmpd="sng">
            <a:solidFill>
              <a:srgbClr val="FF00FF"/>
            </a:solidFill>
            <a:prstDash val="solid"/>
            <a:round/>
            <a:headEnd/>
            <a:tailEnd type="arrow" w="med" len="med"/>
          </a:ln>
          <a:effectLst/>
        </p:spPr>
        <p:txBody>
          <a:bodyPr wrap="none" anchor="ctr">
            <a:spAutoFit/>
          </a:bodyPr>
          <a:lstStyle/>
          <a:p>
            <a:endParaRPr lang="en-US"/>
          </a:p>
        </p:txBody>
      </p:sp>
      <p:sp>
        <p:nvSpPr>
          <p:cNvPr id="165901" name="Freeform 13"/>
          <p:cNvSpPr>
            <a:spLocks/>
          </p:cNvSpPr>
          <p:nvPr/>
        </p:nvSpPr>
        <p:spPr bwMode="auto">
          <a:xfrm>
            <a:off x="4622800" y="2273300"/>
            <a:ext cx="184731" cy="369332"/>
          </a:xfrm>
          <a:custGeom>
            <a:avLst/>
            <a:gdLst/>
            <a:ahLst/>
            <a:cxnLst>
              <a:cxn ang="0">
                <a:pos x="768" y="440"/>
              </a:cxn>
              <a:cxn ang="0">
                <a:pos x="576" y="56"/>
              </a:cxn>
              <a:cxn ang="0">
                <a:pos x="0" y="104"/>
              </a:cxn>
            </a:cxnLst>
            <a:rect l="0" t="0" r="r" b="b"/>
            <a:pathLst>
              <a:path w="768" h="440">
                <a:moveTo>
                  <a:pt x="768" y="440"/>
                </a:moveTo>
                <a:cubicBezTo>
                  <a:pt x="736" y="276"/>
                  <a:pt x="704" y="112"/>
                  <a:pt x="576" y="56"/>
                </a:cubicBezTo>
                <a:cubicBezTo>
                  <a:pt x="448" y="0"/>
                  <a:pt x="96" y="96"/>
                  <a:pt x="0" y="104"/>
                </a:cubicBezTo>
              </a:path>
            </a:pathLst>
          </a:custGeom>
          <a:noFill/>
          <a:ln w="47625" cap="flat" cmpd="sng">
            <a:solidFill>
              <a:srgbClr val="FF00FF"/>
            </a:solidFill>
            <a:prstDash val="solid"/>
            <a:round/>
            <a:headEnd/>
            <a:tailEnd type="arrow" w="med" len="med"/>
          </a:ln>
          <a:effectLst/>
        </p:spPr>
        <p:txBody>
          <a:bodyPr wrap="none" anchor="ctr">
            <a:spAutoFit/>
          </a:bodyPr>
          <a:lstStyle/>
          <a:p>
            <a:endParaRPr lang="en-US"/>
          </a:p>
        </p:txBody>
      </p:sp>
      <p:sp>
        <p:nvSpPr>
          <p:cNvPr id="165902" name="Freeform 14"/>
          <p:cNvSpPr>
            <a:spLocks/>
          </p:cNvSpPr>
          <p:nvPr/>
        </p:nvSpPr>
        <p:spPr bwMode="auto">
          <a:xfrm>
            <a:off x="1155700" y="1333500"/>
            <a:ext cx="825500" cy="369332"/>
          </a:xfrm>
          <a:custGeom>
            <a:avLst/>
            <a:gdLst/>
            <a:ahLst/>
            <a:cxnLst>
              <a:cxn ang="0">
                <a:pos x="0" y="72"/>
              </a:cxn>
              <a:cxn ang="0">
                <a:pos x="192" y="24"/>
              </a:cxn>
              <a:cxn ang="0">
                <a:pos x="432" y="216"/>
              </a:cxn>
            </a:cxnLst>
            <a:rect l="0" t="0" r="r" b="b"/>
            <a:pathLst>
              <a:path w="432" h="216">
                <a:moveTo>
                  <a:pt x="0" y="72"/>
                </a:moveTo>
                <a:cubicBezTo>
                  <a:pt x="60" y="36"/>
                  <a:pt x="120" y="0"/>
                  <a:pt x="192" y="24"/>
                </a:cubicBezTo>
                <a:cubicBezTo>
                  <a:pt x="264" y="48"/>
                  <a:pt x="348" y="132"/>
                  <a:pt x="432" y="216"/>
                </a:cubicBezTo>
              </a:path>
            </a:pathLst>
          </a:custGeom>
          <a:noFill/>
          <a:ln w="44450" cap="flat" cmpd="sng">
            <a:solidFill>
              <a:srgbClr val="FF00FF"/>
            </a:solidFill>
            <a:prstDash val="solid"/>
            <a:round/>
            <a:headEnd/>
            <a:tailEnd type="arrow" w="med" len="med"/>
          </a:ln>
          <a:effectLst/>
        </p:spPr>
        <p:txBody>
          <a:bodyPr anchor="ctr">
            <a:spAutoFit/>
          </a:bodyPr>
          <a:lstStyle/>
          <a:p>
            <a:endParaRPr lang="en-US"/>
          </a:p>
        </p:txBody>
      </p:sp>
      <p:sp>
        <p:nvSpPr>
          <p:cNvPr id="165903" name="Line 15"/>
          <p:cNvSpPr>
            <a:spLocks noChangeShapeType="1"/>
          </p:cNvSpPr>
          <p:nvPr/>
        </p:nvSpPr>
        <p:spPr bwMode="auto">
          <a:xfrm flipH="1" flipV="1">
            <a:off x="4622800" y="1676400"/>
            <a:ext cx="1238250" cy="152400"/>
          </a:xfrm>
          <a:prstGeom prst="line">
            <a:avLst/>
          </a:prstGeom>
          <a:noFill/>
          <a:ln w="57150">
            <a:solidFill>
              <a:srgbClr val="FF00FF"/>
            </a:solidFill>
            <a:round/>
            <a:headEnd/>
            <a:tailEnd type="triangle" w="med" len="med"/>
          </a:ln>
          <a:effectLst/>
        </p:spPr>
        <p:txBody>
          <a:bodyPr wrap="none" anchor="ctr">
            <a:spAutoFit/>
          </a:bodyPr>
          <a:lstStyle/>
          <a:p>
            <a:endParaRPr lang="en-US"/>
          </a:p>
        </p:txBody>
      </p:sp>
      <p:sp>
        <p:nvSpPr>
          <p:cNvPr id="165904" name="Text Box 16"/>
          <p:cNvSpPr txBox="1">
            <a:spLocks noChangeArrowheads="1"/>
          </p:cNvSpPr>
          <p:nvPr/>
        </p:nvSpPr>
        <p:spPr bwMode="auto">
          <a:xfrm>
            <a:off x="908050" y="3657600"/>
            <a:ext cx="1898650" cy="519113"/>
          </a:xfrm>
          <a:prstGeom prst="rect">
            <a:avLst/>
          </a:prstGeom>
          <a:noFill/>
          <a:ln w="9525">
            <a:noFill/>
            <a:miter lim="800000"/>
            <a:headEnd/>
            <a:tailEnd/>
          </a:ln>
          <a:effectLst/>
        </p:spPr>
        <p:txBody>
          <a:bodyPr>
            <a:spAutoFit/>
          </a:bodyPr>
          <a:lstStyle/>
          <a:p>
            <a:r>
              <a:rPr lang="en-US" sz="2800">
                <a:solidFill>
                  <a:schemeClr val="tx1"/>
                </a:solidFill>
              </a:rPr>
              <a:t>MyStack</a:t>
            </a:r>
          </a:p>
        </p:txBody>
      </p:sp>
      <p:sp>
        <p:nvSpPr>
          <p:cNvPr id="165905" name="Text Box 17"/>
          <p:cNvSpPr txBox="1">
            <a:spLocks noChangeArrowheads="1"/>
          </p:cNvSpPr>
          <p:nvPr/>
        </p:nvSpPr>
        <p:spPr bwMode="auto">
          <a:xfrm>
            <a:off x="742950" y="4572000"/>
            <a:ext cx="9163050" cy="1354217"/>
          </a:xfrm>
          <a:prstGeom prst="rect">
            <a:avLst/>
          </a:prstGeom>
          <a:noFill/>
          <a:ln w="9525">
            <a:noFill/>
            <a:miter lim="800000"/>
            <a:headEnd/>
            <a:tailEnd/>
          </a:ln>
          <a:effectLst/>
        </p:spPr>
        <p:txBody>
          <a:bodyPr>
            <a:spAutoFit/>
          </a:bodyPr>
          <a:lstStyle/>
          <a:p>
            <a:r>
              <a:rPr lang="en-US">
                <a:solidFill>
                  <a:schemeClr val="tx1"/>
                </a:solidFill>
              </a:rPr>
              <a:t> MyStack = new Array(1234, “Book”,123.45 , newArray(1,2,3)</a:t>
            </a:r>
            <a:br>
              <a:rPr lang="en-US">
                <a:solidFill>
                  <a:schemeClr val="tx1"/>
                </a:solidFill>
              </a:rPr>
            </a:br>
            <a:r>
              <a:rPr lang="en-US">
                <a:solidFill>
                  <a:schemeClr val="tx1"/>
                </a:solidFill>
              </a:rPr>
              <a:t>                      MyStack[0]=1234   ,   MyStack[1]=“Book” …...    </a:t>
            </a:r>
            <a:br>
              <a:rPr lang="en-US">
                <a:solidFill>
                  <a:schemeClr val="tx1"/>
                </a:solidFill>
              </a:rPr>
            </a:br>
            <a:r>
              <a:rPr lang="en-US">
                <a:solidFill>
                  <a:schemeClr val="tx1"/>
                </a:solidFill>
              </a:rPr>
              <a:t>                      MyStack[3][0]=1 , MyStack[3][1]=2 ……....</a:t>
            </a:r>
          </a:p>
          <a:p>
            <a:pPr>
              <a:buSzPct val="70000"/>
              <a:buFont typeface="Wingdings" pitchFamily="2" charset="2"/>
              <a:buChar char="n"/>
            </a:pPr>
            <a:r>
              <a:rPr lang="en-US" sz="2800">
                <a:solidFill>
                  <a:schemeClr val="tx1"/>
                </a:solidFill>
              </a:rPr>
              <a:t> MyStack.length returns the size of the array.</a:t>
            </a:r>
          </a:p>
        </p:txBody>
      </p:sp>
      <p:grpSp>
        <p:nvGrpSpPr>
          <p:cNvPr id="2" name="Group 18"/>
          <p:cNvGrpSpPr>
            <a:grpSpLocks/>
          </p:cNvGrpSpPr>
          <p:nvPr/>
        </p:nvGrpSpPr>
        <p:grpSpPr bwMode="auto">
          <a:xfrm>
            <a:off x="0" y="1295400"/>
            <a:ext cx="9906000" cy="5565775"/>
            <a:chOff x="0" y="816"/>
            <a:chExt cx="5760" cy="3506"/>
          </a:xfrm>
        </p:grpSpPr>
        <p:sp>
          <p:nvSpPr>
            <p:cNvPr id="165907" name="Line 1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20"/>
            <p:cNvGrpSpPr>
              <a:grpSpLocks/>
            </p:cNvGrpSpPr>
            <p:nvPr/>
          </p:nvGrpSpPr>
          <p:grpSpPr bwMode="auto">
            <a:xfrm>
              <a:off x="14" y="816"/>
              <a:ext cx="288" cy="3506"/>
              <a:chOff x="0" y="528"/>
              <a:chExt cx="288" cy="3794"/>
            </a:xfrm>
          </p:grpSpPr>
          <p:sp>
            <p:nvSpPr>
              <p:cNvPr id="165909" name="Rectangle 2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65910" name="Rectangle 2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65911" name="Rectangle 2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65890"/>
                                        </p:tgtEl>
                                        <p:attrNameLst>
                                          <p:attrName>style.visibility</p:attrName>
                                        </p:attrNameLst>
                                      </p:cBhvr>
                                      <p:to>
                                        <p:strVal val="visible"/>
                                      </p:to>
                                    </p:set>
                                    <p:anim calcmode="lin" valueType="num">
                                      <p:cBhvr>
                                        <p:cTn id="7" dur="500" fill="hold"/>
                                        <p:tgtEl>
                                          <p:spTgt spid="165890"/>
                                        </p:tgtEl>
                                        <p:attrNameLst>
                                          <p:attrName>ppt_x</p:attrName>
                                        </p:attrNameLst>
                                      </p:cBhvr>
                                      <p:tavLst>
                                        <p:tav tm="0">
                                          <p:val>
                                            <p:strVal val="#ppt_x"/>
                                          </p:val>
                                        </p:tav>
                                        <p:tav tm="100000">
                                          <p:val>
                                            <p:strVal val="#ppt_x"/>
                                          </p:val>
                                        </p:tav>
                                      </p:tavLst>
                                    </p:anim>
                                    <p:anim calcmode="lin" valueType="num">
                                      <p:cBhvr>
                                        <p:cTn id="8" dur="500" fill="hold"/>
                                        <p:tgtEl>
                                          <p:spTgt spid="165890"/>
                                        </p:tgtEl>
                                        <p:attrNameLst>
                                          <p:attrName>ppt_y</p:attrName>
                                        </p:attrNameLst>
                                      </p:cBhvr>
                                      <p:tavLst>
                                        <p:tav tm="0">
                                          <p:val>
                                            <p:strVal val="#ppt_y+#ppt_h/2"/>
                                          </p:val>
                                        </p:tav>
                                        <p:tav tm="100000">
                                          <p:val>
                                            <p:strVal val="#ppt_y"/>
                                          </p:val>
                                        </p:tav>
                                      </p:tavLst>
                                    </p:anim>
                                    <p:anim calcmode="lin" valueType="num">
                                      <p:cBhvr>
                                        <p:cTn id="9" dur="500" fill="hold"/>
                                        <p:tgtEl>
                                          <p:spTgt spid="165890"/>
                                        </p:tgtEl>
                                        <p:attrNameLst>
                                          <p:attrName>ppt_w</p:attrName>
                                        </p:attrNameLst>
                                      </p:cBhvr>
                                      <p:tavLst>
                                        <p:tav tm="0">
                                          <p:val>
                                            <p:strVal val="#ppt_w"/>
                                          </p:val>
                                        </p:tav>
                                        <p:tav tm="100000">
                                          <p:val>
                                            <p:strVal val="#ppt_w"/>
                                          </p:val>
                                        </p:tav>
                                      </p:tavLst>
                                    </p:anim>
                                    <p:anim calcmode="lin" valueType="num">
                                      <p:cBhvr>
                                        <p:cTn id="10" dur="500" fill="hold"/>
                                        <p:tgtEl>
                                          <p:spTgt spid="16589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4DFDF901-C593-428B-B6A8-51986753D7AE}" type="slidenum">
              <a:rPr lang="en-US"/>
              <a:pPr/>
              <a:t>31</a:t>
            </a:fld>
            <a:r>
              <a:rPr lang="en-US"/>
              <a:t> of  39  </a:t>
            </a:r>
          </a:p>
        </p:txBody>
      </p:sp>
      <p:sp>
        <p:nvSpPr>
          <p:cNvPr id="166914"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Operators  </a:t>
            </a:r>
          </a:p>
        </p:txBody>
      </p:sp>
      <p:sp>
        <p:nvSpPr>
          <p:cNvPr id="166919" name="Text Box 7"/>
          <p:cNvSpPr txBox="1">
            <a:spLocks noChangeArrowheads="1"/>
          </p:cNvSpPr>
          <p:nvPr/>
        </p:nvSpPr>
        <p:spPr bwMode="auto">
          <a:xfrm>
            <a:off x="660400" y="1600201"/>
            <a:ext cx="7346950" cy="3539430"/>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The operators can be classified as below: </a:t>
            </a:r>
          </a:p>
          <a:p>
            <a:pPr marL="1371600" lvl="2" indent="-457200" algn="just">
              <a:buSzPct val="70000"/>
              <a:buFont typeface="Wingdings" pitchFamily="2" charset="2"/>
              <a:buChar char="n"/>
            </a:pPr>
            <a:r>
              <a:rPr lang="en-US" sz="2800">
                <a:solidFill>
                  <a:schemeClr val="tx1"/>
                </a:solidFill>
              </a:rPr>
              <a:t>Assignment</a:t>
            </a:r>
          </a:p>
          <a:p>
            <a:pPr marL="1371600" lvl="2" indent="-457200" algn="just">
              <a:buSzPct val="70000"/>
              <a:buFont typeface="Wingdings" pitchFamily="2" charset="2"/>
              <a:buChar char="n"/>
            </a:pPr>
            <a:r>
              <a:rPr lang="en-US" sz="2800">
                <a:solidFill>
                  <a:schemeClr val="tx1"/>
                </a:solidFill>
              </a:rPr>
              <a:t>Comparison</a:t>
            </a:r>
          </a:p>
          <a:p>
            <a:pPr marL="1371600" lvl="2" indent="-457200" algn="just">
              <a:buSzPct val="70000"/>
              <a:buFont typeface="Wingdings" pitchFamily="2" charset="2"/>
              <a:buChar char="n"/>
            </a:pPr>
            <a:r>
              <a:rPr lang="en-US" sz="2800">
                <a:solidFill>
                  <a:schemeClr val="tx1"/>
                </a:solidFill>
              </a:rPr>
              <a:t>Arithmetic</a:t>
            </a:r>
          </a:p>
          <a:p>
            <a:pPr marL="1371600" lvl="2" indent="-457200" algn="just">
              <a:buSzPct val="70000"/>
              <a:buFont typeface="Wingdings" pitchFamily="2" charset="2"/>
              <a:buChar char="n"/>
            </a:pPr>
            <a:r>
              <a:rPr lang="en-US" sz="2800">
                <a:solidFill>
                  <a:schemeClr val="tx1"/>
                </a:solidFill>
              </a:rPr>
              <a:t>Bitwise</a:t>
            </a:r>
          </a:p>
          <a:p>
            <a:pPr marL="1371600" lvl="2" indent="-457200" algn="just">
              <a:buSzPct val="70000"/>
              <a:buFont typeface="Wingdings" pitchFamily="2" charset="2"/>
              <a:buChar char="n"/>
            </a:pPr>
            <a:r>
              <a:rPr lang="en-US" sz="2800">
                <a:solidFill>
                  <a:schemeClr val="tx1"/>
                </a:solidFill>
              </a:rPr>
              <a:t>Logical </a:t>
            </a:r>
          </a:p>
          <a:p>
            <a:pPr marL="1371600" lvl="2" indent="-457200" algn="just">
              <a:buSzPct val="70000"/>
              <a:buFont typeface="Wingdings" pitchFamily="2" charset="2"/>
              <a:buChar char="n"/>
            </a:pPr>
            <a:r>
              <a:rPr lang="en-US" sz="2800">
                <a:solidFill>
                  <a:schemeClr val="tx1"/>
                </a:solidFill>
              </a:rPr>
              <a:t>String</a:t>
            </a:r>
          </a:p>
          <a:p>
            <a:pPr marL="1371600" lvl="2" indent="-457200" algn="just">
              <a:buSzPct val="70000"/>
              <a:buFont typeface="Wingdings" pitchFamily="2" charset="2"/>
              <a:buChar char="n"/>
            </a:pPr>
            <a:r>
              <a:rPr lang="en-US" sz="2800">
                <a:solidFill>
                  <a:schemeClr val="tx1"/>
                </a:solidFill>
              </a:rPr>
              <a:t>Special </a:t>
            </a:r>
          </a:p>
        </p:txBody>
      </p:sp>
      <p:grpSp>
        <p:nvGrpSpPr>
          <p:cNvPr id="2" name="Group 8"/>
          <p:cNvGrpSpPr>
            <a:grpSpLocks/>
          </p:cNvGrpSpPr>
          <p:nvPr/>
        </p:nvGrpSpPr>
        <p:grpSpPr bwMode="auto">
          <a:xfrm>
            <a:off x="0" y="1295400"/>
            <a:ext cx="9906000" cy="5565775"/>
            <a:chOff x="0" y="816"/>
            <a:chExt cx="5760" cy="3506"/>
          </a:xfrm>
        </p:grpSpPr>
        <p:sp>
          <p:nvSpPr>
            <p:cNvPr id="166921"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66923"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66924"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66925"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p:cTn id="7" dur="500" fill="hold"/>
                                        <p:tgtEl>
                                          <p:spTgt spid="166914"/>
                                        </p:tgtEl>
                                        <p:attrNameLst>
                                          <p:attrName>ppt_x</p:attrName>
                                        </p:attrNameLst>
                                      </p:cBhvr>
                                      <p:tavLst>
                                        <p:tav tm="0">
                                          <p:val>
                                            <p:strVal val="#ppt_x"/>
                                          </p:val>
                                        </p:tav>
                                        <p:tav tm="100000">
                                          <p:val>
                                            <p:strVal val="#ppt_x"/>
                                          </p:val>
                                        </p:tav>
                                      </p:tavLst>
                                    </p:anim>
                                    <p:anim calcmode="lin" valueType="num">
                                      <p:cBhvr>
                                        <p:cTn id="8" dur="500" fill="hold"/>
                                        <p:tgtEl>
                                          <p:spTgt spid="166914"/>
                                        </p:tgtEl>
                                        <p:attrNameLst>
                                          <p:attrName>ppt_y</p:attrName>
                                        </p:attrNameLst>
                                      </p:cBhvr>
                                      <p:tavLst>
                                        <p:tav tm="0">
                                          <p:val>
                                            <p:strVal val="#ppt_y+#ppt_h/2"/>
                                          </p:val>
                                        </p:tav>
                                        <p:tav tm="100000">
                                          <p:val>
                                            <p:strVal val="#ppt_y"/>
                                          </p:val>
                                        </p:tav>
                                      </p:tavLst>
                                    </p:anim>
                                    <p:anim calcmode="lin" valueType="num">
                                      <p:cBhvr>
                                        <p:cTn id="9" dur="500" fill="hold"/>
                                        <p:tgtEl>
                                          <p:spTgt spid="166914"/>
                                        </p:tgtEl>
                                        <p:attrNameLst>
                                          <p:attrName>ppt_w</p:attrName>
                                        </p:attrNameLst>
                                      </p:cBhvr>
                                      <p:tavLst>
                                        <p:tav tm="0">
                                          <p:val>
                                            <p:strVal val="#ppt_w"/>
                                          </p:val>
                                        </p:tav>
                                        <p:tav tm="100000">
                                          <p:val>
                                            <p:strVal val="#ppt_w"/>
                                          </p:val>
                                        </p:tav>
                                      </p:tavLst>
                                    </p:anim>
                                    <p:anim calcmode="lin" valueType="num">
                                      <p:cBhvr>
                                        <p:cTn id="10" dur="500" fill="hold"/>
                                        <p:tgtEl>
                                          <p:spTgt spid="1669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6AC671AD-9511-4E2E-8DA2-F9C14FFEA48B}" type="slidenum">
              <a:rPr lang="en-US"/>
              <a:pPr/>
              <a:t>32</a:t>
            </a:fld>
            <a:r>
              <a:rPr lang="en-US"/>
              <a:t> of  39  </a:t>
            </a:r>
          </a:p>
        </p:txBody>
      </p:sp>
      <p:sp>
        <p:nvSpPr>
          <p:cNvPr id="158722" name="Text Box 2"/>
          <p:cNvSpPr txBox="1">
            <a:spLocks noChangeArrowheads="1"/>
          </p:cNvSpPr>
          <p:nvPr/>
        </p:nvSpPr>
        <p:spPr bwMode="auto">
          <a:xfrm>
            <a:off x="0" y="1524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Assignment Operators  </a:t>
            </a:r>
          </a:p>
        </p:txBody>
      </p:sp>
      <p:sp>
        <p:nvSpPr>
          <p:cNvPr id="158737" name="Text Box 17"/>
          <p:cNvSpPr txBox="1">
            <a:spLocks noChangeArrowheads="1"/>
          </p:cNvSpPr>
          <p:nvPr/>
        </p:nvSpPr>
        <p:spPr bwMode="auto">
          <a:xfrm>
            <a:off x="1733550" y="3163888"/>
            <a:ext cx="7429500" cy="2246769"/>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Compound operators          Similar to</a:t>
            </a:r>
          </a:p>
          <a:p>
            <a:pPr marL="457200" indent="-457200" algn="just"/>
            <a:r>
              <a:rPr lang="en-US" sz="2800">
                <a:solidFill>
                  <a:schemeClr val="tx1"/>
                </a:solidFill>
                <a:cs typeface="Times New Roman" pitchFamily="18" charset="0"/>
              </a:rPr>
              <a:t>A += B		                A = A + B</a:t>
            </a:r>
          </a:p>
          <a:p>
            <a:pPr marL="457200" indent="-457200" algn="just"/>
            <a:r>
              <a:rPr lang="en-US" sz="2800">
                <a:solidFill>
                  <a:schemeClr val="tx1"/>
                </a:solidFill>
                <a:cs typeface="Times New Roman" pitchFamily="18" charset="0"/>
              </a:rPr>
              <a:t> A -= B		                A = A – B</a:t>
            </a:r>
          </a:p>
          <a:p>
            <a:pPr marL="457200" indent="-457200" algn="just"/>
            <a:r>
              <a:rPr lang="en-US" sz="2800">
                <a:solidFill>
                  <a:schemeClr val="tx1"/>
                </a:solidFill>
                <a:cs typeface="Times New Roman" pitchFamily="18" charset="0"/>
              </a:rPr>
              <a:t> A *= B		                A = A* B</a:t>
            </a:r>
          </a:p>
          <a:p>
            <a:pPr marL="457200" indent="-457200" algn="just"/>
            <a:r>
              <a:rPr lang="en-US" sz="2800">
                <a:solidFill>
                  <a:schemeClr val="tx1"/>
                </a:solidFill>
                <a:cs typeface="Times New Roman" pitchFamily="18" charset="0"/>
              </a:rPr>
              <a:t> A /= B		                A = A / B</a:t>
            </a:r>
            <a:endParaRPr lang="en-US" sz="2800">
              <a:solidFill>
                <a:schemeClr val="tx1"/>
              </a:solidFill>
            </a:endParaRPr>
          </a:p>
        </p:txBody>
      </p:sp>
      <p:sp>
        <p:nvSpPr>
          <p:cNvPr id="158738" name="Text Box 18"/>
          <p:cNvSpPr txBox="1">
            <a:spLocks noChangeArrowheads="1"/>
          </p:cNvSpPr>
          <p:nvPr/>
        </p:nvSpPr>
        <p:spPr bwMode="auto">
          <a:xfrm>
            <a:off x="660400" y="1706564"/>
            <a:ext cx="8915400" cy="579437"/>
          </a:xfrm>
          <a:prstGeom prst="rect">
            <a:avLst/>
          </a:prstGeom>
          <a:noFill/>
          <a:ln w="28575">
            <a:noFill/>
            <a:miter lim="800000"/>
            <a:headEnd/>
            <a:tailEnd/>
          </a:ln>
          <a:effectLst/>
        </p:spPr>
        <p:txBody>
          <a:bodyPr>
            <a:spAutoFit/>
          </a:bodyPr>
          <a:lstStyle/>
          <a:p>
            <a:pPr algn="just">
              <a:buFont typeface="Wingdings" pitchFamily="2" charset="2"/>
              <a:buChar char="§"/>
            </a:pPr>
            <a:r>
              <a:rPr lang="en-US" sz="3200">
                <a:cs typeface="Times New Roman" pitchFamily="18" charset="0"/>
              </a:rPr>
              <a:t>    x = 2   assigns the value 2 to x</a:t>
            </a:r>
            <a:r>
              <a:rPr lang="en-US">
                <a:cs typeface="Times New Roman" pitchFamily="18" charset="0"/>
              </a:rPr>
              <a:t>.</a:t>
            </a:r>
            <a:endParaRPr lang="en-US"/>
          </a:p>
        </p:txBody>
      </p:sp>
      <p:sp>
        <p:nvSpPr>
          <p:cNvPr id="158739" name="Line 19"/>
          <p:cNvSpPr>
            <a:spLocks noChangeShapeType="1"/>
          </p:cNvSpPr>
          <p:nvPr/>
        </p:nvSpPr>
        <p:spPr bwMode="auto">
          <a:xfrm>
            <a:off x="5695950" y="3048000"/>
            <a:ext cx="0" cy="3200400"/>
          </a:xfrm>
          <a:prstGeom prst="line">
            <a:avLst/>
          </a:prstGeom>
          <a:noFill/>
          <a:ln w="28575">
            <a:solidFill>
              <a:srgbClr val="0000FF"/>
            </a:solidFill>
            <a:round/>
            <a:headEnd/>
            <a:tailEnd/>
          </a:ln>
          <a:effectLst/>
        </p:spPr>
        <p:txBody>
          <a:bodyPr>
            <a:spAutoFit/>
          </a:bodyPr>
          <a:lstStyle/>
          <a:p>
            <a:endParaRPr lang="en-US"/>
          </a:p>
        </p:txBody>
      </p:sp>
      <p:sp>
        <p:nvSpPr>
          <p:cNvPr id="158740" name="Line 20"/>
          <p:cNvSpPr>
            <a:spLocks noChangeShapeType="1"/>
          </p:cNvSpPr>
          <p:nvPr/>
        </p:nvSpPr>
        <p:spPr bwMode="auto">
          <a:xfrm>
            <a:off x="1898650" y="3048000"/>
            <a:ext cx="6273800" cy="0"/>
          </a:xfrm>
          <a:prstGeom prst="line">
            <a:avLst/>
          </a:prstGeom>
          <a:noFill/>
          <a:ln w="28575">
            <a:solidFill>
              <a:srgbClr val="0000FF"/>
            </a:solidFill>
            <a:round/>
            <a:headEnd/>
            <a:tailEnd/>
          </a:ln>
          <a:effectLst/>
        </p:spPr>
        <p:txBody>
          <a:bodyPr>
            <a:spAutoFit/>
          </a:bodyPr>
          <a:lstStyle/>
          <a:p>
            <a:endParaRPr lang="en-US"/>
          </a:p>
        </p:txBody>
      </p:sp>
      <p:grpSp>
        <p:nvGrpSpPr>
          <p:cNvPr id="2" name="Group 21"/>
          <p:cNvGrpSpPr>
            <a:grpSpLocks/>
          </p:cNvGrpSpPr>
          <p:nvPr/>
        </p:nvGrpSpPr>
        <p:grpSpPr bwMode="auto">
          <a:xfrm>
            <a:off x="0" y="1295400"/>
            <a:ext cx="9906000" cy="5565775"/>
            <a:chOff x="0" y="816"/>
            <a:chExt cx="5760" cy="3506"/>
          </a:xfrm>
        </p:grpSpPr>
        <p:sp>
          <p:nvSpPr>
            <p:cNvPr id="158742" name="Line 22"/>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23"/>
            <p:cNvGrpSpPr>
              <a:grpSpLocks/>
            </p:cNvGrpSpPr>
            <p:nvPr/>
          </p:nvGrpSpPr>
          <p:grpSpPr bwMode="auto">
            <a:xfrm>
              <a:off x="14" y="816"/>
              <a:ext cx="288" cy="3506"/>
              <a:chOff x="0" y="528"/>
              <a:chExt cx="288" cy="3794"/>
            </a:xfrm>
          </p:grpSpPr>
          <p:sp>
            <p:nvSpPr>
              <p:cNvPr id="158744" name="Rectangle 24"/>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58745" name="Rectangle 25"/>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58746" name="Rectangle 26"/>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p:cTn id="7" dur="500" fill="hold"/>
                                        <p:tgtEl>
                                          <p:spTgt spid="158722"/>
                                        </p:tgtEl>
                                        <p:attrNameLst>
                                          <p:attrName>ppt_x</p:attrName>
                                        </p:attrNameLst>
                                      </p:cBhvr>
                                      <p:tavLst>
                                        <p:tav tm="0">
                                          <p:val>
                                            <p:strVal val="#ppt_x"/>
                                          </p:val>
                                        </p:tav>
                                        <p:tav tm="100000">
                                          <p:val>
                                            <p:strVal val="#ppt_x"/>
                                          </p:val>
                                        </p:tav>
                                      </p:tavLst>
                                    </p:anim>
                                    <p:anim calcmode="lin" valueType="num">
                                      <p:cBhvr>
                                        <p:cTn id="8" dur="500" fill="hold"/>
                                        <p:tgtEl>
                                          <p:spTgt spid="158722"/>
                                        </p:tgtEl>
                                        <p:attrNameLst>
                                          <p:attrName>ppt_y</p:attrName>
                                        </p:attrNameLst>
                                      </p:cBhvr>
                                      <p:tavLst>
                                        <p:tav tm="0">
                                          <p:val>
                                            <p:strVal val="#ppt_y+#ppt_h/2"/>
                                          </p:val>
                                        </p:tav>
                                        <p:tav tm="100000">
                                          <p:val>
                                            <p:strVal val="#ppt_y"/>
                                          </p:val>
                                        </p:tav>
                                      </p:tavLst>
                                    </p:anim>
                                    <p:anim calcmode="lin" valueType="num">
                                      <p:cBhvr>
                                        <p:cTn id="9" dur="500" fill="hold"/>
                                        <p:tgtEl>
                                          <p:spTgt spid="158722"/>
                                        </p:tgtEl>
                                        <p:attrNameLst>
                                          <p:attrName>ppt_w</p:attrName>
                                        </p:attrNameLst>
                                      </p:cBhvr>
                                      <p:tavLst>
                                        <p:tav tm="0">
                                          <p:val>
                                            <p:strVal val="#ppt_w"/>
                                          </p:val>
                                        </p:tav>
                                        <p:tav tm="100000">
                                          <p:val>
                                            <p:strVal val="#ppt_w"/>
                                          </p:val>
                                        </p:tav>
                                      </p:tavLst>
                                    </p:anim>
                                    <p:anim calcmode="lin" valueType="num">
                                      <p:cBhvr>
                                        <p:cTn id="10" dur="500" fill="hold"/>
                                        <p:tgtEl>
                                          <p:spTgt spid="15872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C5333D66-2B22-4A3E-99BF-4E812D4FE3E0}" type="slidenum">
              <a:rPr lang="en-US"/>
              <a:pPr/>
              <a:t>33</a:t>
            </a:fld>
            <a:r>
              <a:rPr lang="en-US"/>
              <a:t> of  39  </a:t>
            </a:r>
          </a:p>
        </p:txBody>
      </p:sp>
      <p:sp>
        <p:nvSpPr>
          <p:cNvPr id="168962"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Comparison Operators  </a:t>
            </a:r>
          </a:p>
        </p:txBody>
      </p:sp>
      <p:sp>
        <p:nvSpPr>
          <p:cNvPr id="168967" name="Text Box 7"/>
          <p:cNvSpPr txBox="1">
            <a:spLocks noChangeArrowheads="1"/>
          </p:cNvSpPr>
          <p:nvPr/>
        </p:nvSpPr>
        <p:spPr bwMode="auto">
          <a:xfrm>
            <a:off x="577850" y="1243013"/>
            <a:ext cx="9328150" cy="3416320"/>
          </a:xfrm>
          <a:prstGeom prst="rect">
            <a:avLst/>
          </a:prstGeom>
          <a:noFill/>
          <a:ln w="9525">
            <a:noFill/>
            <a:miter lim="800000"/>
            <a:headEnd/>
            <a:tailEnd/>
          </a:ln>
          <a:effectLst/>
        </p:spPr>
        <p:txBody>
          <a:bodyPr>
            <a:spAutoFit/>
          </a:bodyPr>
          <a:lstStyle/>
          <a:p>
            <a:pPr marL="457200" indent="-457200" algn="just"/>
            <a:r>
              <a:rPr lang="en-US">
                <a:solidFill>
                  <a:schemeClr val="tx1"/>
                </a:solidFill>
                <a:cs typeface="Times New Roman" pitchFamily="18" charset="0"/>
              </a:rPr>
              <a:t>Equal (= =)   If operands are equal, the expression </a:t>
            </a:r>
            <a:br>
              <a:rPr lang="en-US">
                <a:solidFill>
                  <a:schemeClr val="tx1"/>
                </a:solidFill>
                <a:cs typeface="Times New Roman" pitchFamily="18" charset="0"/>
              </a:rPr>
            </a:br>
            <a:r>
              <a:rPr lang="en-US">
                <a:solidFill>
                  <a:schemeClr val="tx1"/>
                </a:solidFill>
                <a:cs typeface="Times New Roman" pitchFamily="18" charset="0"/>
              </a:rPr>
              <a:t>                             results in a value </a:t>
            </a:r>
            <a:r>
              <a:rPr lang="en-US" i="1">
                <a:solidFill>
                  <a:schemeClr val="tx1"/>
                </a:solidFill>
                <a:cs typeface="Times New Roman" pitchFamily="18" charset="0"/>
              </a:rPr>
              <a:t>true</a:t>
            </a:r>
            <a:r>
              <a:rPr lang="en-US">
                <a:solidFill>
                  <a:schemeClr val="tx1"/>
                </a:solidFill>
                <a:cs typeface="Times New Roman" pitchFamily="18" charset="0"/>
              </a:rPr>
              <a:t>.</a:t>
            </a:r>
          </a:p>
          <a:p>
            <a:pPr marL="457200" indent="-457200"/>
            <a:r>
              <a:rPr lang="en-US">
                <a:solidFill>
                  <a:schemeClr val="tx1"/>
                </a:solidFill>
                <a:cs typeface="Times New Roman" pitchFamily="18" charset="0"/>
              </a:rPr>
              <a:t>Not equal to (!=)       If operands are not equal, the expression              </a:t>
            </a:r>
            <a:br>
              <a:rPr lang="en-US">
                <a:solidFill>
                  <a:schemeClr val="tx1"/>
                </a:solidFill>
                <a:cs typeface="Times New Roman" pitchFamily="18" charset="0"/>
              </a:rPr>
            </a:br>
            <a:r>
              <a:rPr lang="en-US">
                <a:solidFill>
                  <a:schemeClr val="tx1"/>
                </a:solidFill>
                <a:cs typeface="Times New Roman" pitchFamily="18" charset="0"/>
              </a:rPr>
              <a:t>                             results in a value </a:t>
            </a:r>
            <a:r>
              <a:rPr lang="en-US" i="1">
                <a:solidFill>
                  <a:schemeClr val="tx1"/>
                </a:solidFill>
                <a:cs typeface="Times New Roman" pitchFamily="18" charset="0"/>
              </a:rPr>
              <a:t>true</a:t>
            </a:r>
            <a:r>
              <a:rPr lang="en-US">
                <a:solidFill>
                  <a:schemeClr val="tx1"/>
                </a:solidFill>
                <a:cs typeface="Times New Roman" pitchFamily="18" charset="0"/>
              </a:rPr>
              <a:t>.</a:t>
            </a:r>
          </a:p>
          <a:p>
            <a:pPr marL="457200" indent="-457200"/>
            <a:r>
              <a:rPr lang="en-US">
                <a:solidFill>
                  <a:schemeClr val="tx1"/>
                </a:solidFill>
                <a:cs typeface="Times New Roman" pitchFamily="18" charset="0"/>
              </a:rPr>
              <a:t>Greater than (&gt;)       If left operand is greater than right expre-</a:t>
            </a:r>
            <a:br>
              <a:rPr lang="en-US">
                <a:solidFill>
                  <a:schemeClr val="tx1"/>
                </a:solidFill>
                <a:cs typeface="Times New Roman" pitchFamily="18" charset="0"/>
              </a:rPr>
            </a:br>
            <a:r>
              <a:rPr lang="en-US">
                <a:solidFill>
                  <a:schemeClr val="tx1"/>
                </a:solidFill>
                <a:cs typeface="Times New Roman" pitchFamily="18" charset="0"/>
              </a:rPr>
              <a:t>                             ssion results in a value </a:t>
            </a:r>
            <a:r>
              <a:rPr lang="en-US" i="1">
                <a:solidFill>
                  <a:schemeClr val="tx1"/>
                </a:solidFill>
                <a:cs typeface="Times New Roman" pitchFamily="18" charset="0"/>
              </a:rPr>
              <a:t>true</a:t>
            </a:r>
            <a:r>
              <a:rPr lang="en-US">
                <a:solidFill>
                  <a:schemeClr val="tx1"/>
                </a:solidFill>
                <a:cs typeface="Times New Roman" pitchFamily="18" charset="0"/>
              </a:rPr>
              <a:t>.</a:t>
            </a:r>
          </a:p>
          <a:p>
            <a:pPr marL="457200" indent="-457200"/>
            <a:r>
              <a:rPr lang="en-US">
                <a:solidFill>
                  <a:schemeClr val="tx1"/>
                </a:solidFill>
                <a:cs typeface="Times New Roman" pitchFamily="18" charset="0"/>
              </a:rPr>
              <a:t>Less than (&lt;)             If left operand is less than right, expression </a:t>
            </a:r>
            <a:br>
              <a:rPr lang="en-US">
                <a:solidFill>
                  <a:schemeClr val="tx1"/>
                </a:solidFill>
                <a:cs typeface="Times New Roman" pitchFamily="18" charset="0"/>
              </a:rPr>
            </a:br>
            <a:r>
              <a:rPr lang="en-US">
                <a:solidFill>
                  <a:schemeClr val="tx1"/>
                </a:solidFill>
                <a:cs typeface="Times New Roman" pitchFamily="18" charset="0"/>
              </a:rPr>
              <a:t>                             results in a value </a:t>
            </a:r>
            <a:r>
              <a:rPr lang="en-US" i="1">
                <a:solidFill>
                  <a:schemeClr val="tx1"/>
                </a:solidFill>
                <a:cs typeface="Times New Roman" pitchFamily="18" charset="0"/>
              </a:rPr>
              <a:t>true</a:t>
            </a:r>
            <a:r>
              <a:rPr lang="en-US">
                <a:solidFill>
                  <a:schemeClr val="tx1"/>
                </a:solidFill>
                <a:cs typeface="Times New Roman" pitchFamily="18" charset="0"/>
              </a:rPr>
              <a:t>.</a:t>
            </a:r>
          </a:p>
          <a:p>
            <a:pPr marL="457200" indent="-457200" algn="just"/>
            <a:r>
              <a:rPr lang="en-US">
                <a:solidFill>
                  <a:schemeClr val="tx1"/>
                </a:solidFill>
                <a:cs typeface="Times New Roman" pitchFamily="18" charset="0"/>
              </a:rPr>
              <a:t>Greater than or    If left operand is greater than or equal to equal to (&gt;=)       right, expression results in a value </a:t>
            </a:r>
            <a:r>
              <a:rPr lang="en-US" i="1">
                <a:solidFill>
                  <a:schemeClr val="tx1"/>
                </a:solidFill>
                <a:cs typeface="Times New Roman" pitchFamily="18" charset="0"/>
              </a:rPr>
              <a:t>true</a:t>
            </a:r>
            <a:r>
              <a:rPr lang="en-US">
                <a:solidFill>
                  <a:schemeClr val="tx1"/>
                </a:solidFill>
                <a:cs typeface="Times New Roman" pitchFamily="18" charset="0"/>
              </a:rPr>
              <a:t>.</a:t>
            </a:r>
          </a:p>
          <a:p>
            <a:pPr marL="457200" indent="-457200"/>
            <a:r>
              <a:rPr lang="en-US">
                <a:solidFill>
                  <a:schemeClr val="tx1"/>
                </a:solidFill>
                <a:cs typeface="Times New Roman" pitchFamily="18" charset="0"/>
              </a:rPr>
              <a:t>Less than or              If left operand is less than or equal to</a:t>
            </a:r>
            <a:br>
              <a:rPr lang="en-US">
                <a:solidFill>
                  <a:schemeClr val="tx1"/>
                </a:solidFill>
                <a:cs typeface="Times New Roman" pitchFamily="18" charset="0"/>
              </a:rPr>
            </a:br>
            <a:r>
              <a:rPr lang="en-US">
                <a:solidFill>
                  <a:schemeClr val="tx1"/>
                </a:solidFill>
                <a:cs typeface="Times New Roman" pitchFamily="18" charset="0"/>
              </a:rPr>
              <a:t> equal to (&lt;=)      right, expression results in a value </a:t>
            </a:r>
            <a:r>
              <a:rPr lang="en-US" i="1">
                <a:solidFill>
                  <a:schemeClr val="tx1"/>
                </a:solidFill>
                <a:cs typeface="Times New Roman" pitchFamily="18" charset="0"/>
              </a:rPr>
              <a:t>true</a:t>
            </a:r>
            <a:r>
              <a:rPr lang="en-US">
                <a:solidFill>
                  <a:schemeClr val="tx1"/>
                </a:solidFill>
                <a:cs typeface="Times New Roman" pitchFamily="18" charset="0"/>
              </a:rPr>
              <a:t>.</a:t>
            </a:r>
          </a:p>
        </p:txBody>
      </p:sp>
      <p:sp>
        <p:nvSpPr>
          <p:cNvPr id="168968" name="Line 8"/>
          <p:cNvSpPr>
            <a:spLocks noChangeShapeType="1"/>
          </p:cNvSpPr>
          <p:nvPr/>
        </p:nvSpPr>
        <p:spPr bwMode="auto">
          <a:xfrm>
            <a:off x="3384550" y="1295400"/>
            <a:ext cx="0" cy="5486400"/>
          </a:xfrm>
          <a:prstGeom prst="line">
            <a:avLst/>
          </a:prstGeom>
          <a:noFill/>
          <a:ln w="28575">
            <a:solidFill>
              <a:srgbClr val="0000FF"/>
            </a:solidFill>
            <a:round/>
            <a:headEnd/>
            <a:tailEnd/>
          </a:ln>
          <a:effectLst/>
        </p:spPr>
        <p:txBody>
          <a:bodyPr>
            <a:spAutoFit/>
          </a:bodyPr>
          <a:lstStyle/>
          <a:p>
            <a:endParaRPr lang="en-US"/>
          </a:p>
        </p:txBody>
      </p:sp>
      <p:grpSp>
        <p:nvGrpSpPr>
          <p:cNvPr id="2" name="Group 9"/>
          <p:cNvGrpSpPr>
            <a:grpSpLocks/>
          </p:cNvGrpSpPr>
          <p:nvPr/>
        </p:nvGrpSpPr>
        <p:grpSpPr bwMode="auto">
          <a:xfrm>
            <a:off x="0" y="1295400"/>
            <a:ext cx="9906000" cy="5565775"/>
            <a:chOff x="0" y="816"/>
            <a:chExt cx="5760" cy="3506"/>
          </a:xfrm>
        </p:grpSpPr>
        <p:sp>
          <p:nvSpPr>
            <p:cNvPr id="168970" name="Line 10"/>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1"/>
            <p:cNvGrpSpPr>
              <a:grpSpLocks/>
            </p:cNvGrpSpPr>
            <p:nvPr/>
          </p:nvGrpSpPr>
          <p:grpSpPr bwMode="auto">
            <a:xfrm>
              <a:off x="14" y="816"/>
              <a:ext cx="288" cy="3506"/>
              <a:chOff x="0" y="528"/>
              <a:chExt cx="288" cy="3794"/>
            </a:xfrm>
          </p:grpSpPr>
          <p:sp>
            <p:nvSpPr>
              <p:cNvPr id="168972" name="Rectangle 12"/>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68973" name="Rectangle 13"/>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68974" name="Rectangle 14"/>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p:cTn id="7" dur="500" fill="hold"/>
                                        <p:tgtEl>
                                          <p:spTgt spid="168962"/>
                                        </p:tgtEl>
                                        <p:attrNameLst>
                                          <p:attrName>ppt_x</p:attrName>
                                        </p:attrNameLst>
                                      </p:cBhvr>
                                      <p:tavLst>
                                        <p:tav tm="0">
                                          <p:val>
                                            <p:strVal val="#ppt_x"/>
                                          </p:val>
                                        </p:tav>
                                        <p:tav tm="100000">
                                          <p:val>
                                            <p:strVal val="#ppt_x"/>
                                          </p:val>
                                        </p:tav>
                                      </p:tavLst>
                                    </p:anim>
                                    <p:anim calcmode="lin" valueType="num">
                                      <p:cBhvr>
                                        <p:cTn id="8" dur="500" fill="hold"/>
                                        <p:tgtEl>
                                          <p:spTgt spid="168962"/>
                                        </p:tgtEl>
                                        <p:attrNameLst>
                                          <p:attrName>ppt_y</p:attrName>
                                        </p:attrNameLst>
                                      </p:cBhvr>
                                      <p:tavLst>
                                        <p:tav tm="0">
                                          <p:val>
                                            <p:strVal val="#ppt_y+#ppt_h/2"/>
                                          </p:val>
                                        </p:tav>
                                        <p:tav tm="100000">
                                          <p:val>
                                            <p:strVal val="#ppt_y"/>
                                          </p:val>
                                        </p:tav>
                                      </p:tavLst>
                                    </p:anim>
                                    <p:anim calcmode="lin" valueType="num">
                                      <p:cBhvr>
                                        <p:cTn id="9" dur="500" fill="hold"/>
                                        <p:tgtEl>
                                          <p:spTgt spid="168962"/>
                                        </p:tgtEl>
                                        <p:attrNameLst>
                                          <p:attrName>ppt_w</p:attrName>
                                        </p:attrNameLst>
                                      </p:cBhvr>
                                      <p:tavLst>
                                        <p:tav tm="0">
                                          <p:val>
                                            <p:strVal val="#ppt_w"/>
                                          </p:val>
                                        </p:tav>
                                        <p:tav tm="100000">
                                          <p:val>
                                            <p:strVal val="#ppt_w"/>
                                          </p:val>
                                        </p:tav>
                                      </p:tavLst>
                                    </p:anim>
                                    <p:anim calcmode="lin" valueType="num">
                                      <p:cBhvr>
                                        <p:cTn id="10" dur="500" fill="hold"/>
                                        <p:tgtEl>
                                          <p:spTgt spid="16896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20657E9B-BEF4-412E-84AD-C4DBEF6CC85D}" type="slidenum">
              <a:rPr lang="en-US"/>
              <a:pPr/>
              <a:t>34</a:t>
            </a:fld>
            <a:r>
              <a:rPr lang="en-US"/>
              <a:t> of  39  </a:t>
            </a:r>
          </a:p>
        </p:txBody>
      </p:sp>
      <p:sp>
        <p:nvSpPr>
          <p:cNvPr id="169986"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Arithmetic Operators  </a:t>
            </a:r>
          </a:p>
        </p:txBody>
      </p:sp>
      <p:sp>
        <p:nvSpPr>
          <p:cNvPr id="169991" name="Text Box 7"/>
          <p:cNvSpPr txBox="1">
            <a:spLocks noChangeArrowheads="1"/>
          </p:cNvSpPr>
          <p:nvPr/>
        </p:nvSpPr>
        <p:spPr bwMode="auto">
          <a:xfrm>
            <a:off x="660400" y="1624013"/>
            <a:ext cx="8997950" cy="3970318"/>
          </a:xfrm>
          <a:prstGeom prst="rect">
            <a:avLst/>
          </a:prstGeom>
          <a:noFill/>
          <a:ln w="9525">
            <a:noFill/>
            <a:miter lim="800000"/>
            <a:headEnd/>
            <a:tailEnd/>
          </a:ln>
          <a:effectLst/>
        </p:spPr>
        <p:txBody>
          <a:bodyPr>
            <a:spAutoFit/>
          </a:bodyPr>
          <a:lstStyle/>
          <a:p>
            <a:pPr marL="457200" indent="-457200" algn="just">
              <a:buSzPct val="70000"/>
              <a:buFont typeface="Wingdings" pitchFamily="2" charset="2"/>
              <a:buChar char="n"/>
            </a:pPr>
            <a:r>
              <a:rPr lang="en-US" sz="2800">
                <a:solidFill>
                  <a:schemeClr val="tx1"/>
                </a:solidFill>
                <a:cs typeface="Times New Roman" pitchFamily="18" charset="0"/>
              </a:rPr>
              <a:t>The are the common binary mathematical operators </a:t>
            </a:r>
            <a:r>
              <a:rPr lang="en-US" sz="2800" i="1">
                <a:solidFill>
                  <a:schemeClr val="tx1"/>
                </a:solidFill>
                <a:cs typeface="Times New Roman" pitchFamily="18" charset="0"/>
              </a:rPr>
              <a:t>Plus</a:t>
            </a:r>
            <a:r>
              <a:rPr lang="en-US" sz="2800">
                <a:solidFill>
                  <a:schemeClr val="tx1"/>
                </a:solidFill>
                <a:cs typeface="Times New Roman" pitchFamily="18" charset="0"/>
              </a:rPr>
              <a:t> (+), </a:t>
            </a:r>
            <a:r>
              <a:rPr lang="en-US" sz="2800" i="1">
                <a:solidFill>
                  <a:schemeClr val="tx1"/>
                </a:solidFill>
                <a:cs typeface="Times New Roman" pitchFamily="18" charset="0"/>
              </a:rPr>
              <a:t>Minus</a:t>
            </a:r>
            <a:r>
              <a:rPr lang="en-US" sz="2800">
                <a:solidFill>
                  <a:schemeClr val="tx1"/>
                </a:solidFill>
                <a:cs typeface="Times New Roman" pitchFamily="18" charset="0"/>
              </a:rPr>
              <a:t> (-), </a:t>
            </a:r>
            <a:r>
              <a:rPr lang="en-US" sz="2800" i="1">
                <a:solidFill>
                  <a:schemeClr val="tx1"/>
                </a:solidFill>
                <a:cs typeface="Times New Roman" pitchFamily="18" charset="0"/>
              </a:rPr>
              <a:t>Multiplication</a:t>
            </a:r>
            <a:r>
              <a:rPr lang="en-US" sz="2800">
                <a:solidFill>
                  <a:schemeClr val="tx1"/>
                </a:solidFill>
                <a:cs typeface="Times New Roman" pitchFamily="18" charset="0"/>
              </a:rPr>
              <a:t> (*) and </a:t>
            </a:r>
            <a:r>
              <a:rPr lang="en-US" sz="2800" i="1">
                <a:solidFill>
                  <a:schemeClr val="tx1"/>
                </a:solidFill>
                <a:cs typeface="Times New Roman" pitchFamily="18" charset="0"/>
              </a:rPr>
              <a:t>Division</a:t>
            </a:r>
            <a:r>
              <a:rPr lang="en-US" sz="2800">
                <a:solidFill>
                  <a:schemeClr val="tx1"/>
                </a:solidFill>
                <a:cs typeface="Times New Roman" pitchFamily="18" charset="0"/>
              </a:rPr>
              <a:t> (/). </a:t>
            </a:r>
          </a:p>
          <a:p>
            <a:pPr marL="457200" indent="-457200" algn="just">
              <a:buSzPct val="70000"/>
              <a:buFont typeface="Wingdings" pitchFamily="2" charset="2"/>
              <a:buChar char="n"/>
            </a:pPr>
            <a:r>
              <a:rPr lang="en-US" sz="2800">
                <a:solidFill>
                  <a:schemeClr val="tx1"/>
                </a:solidFill>
                <a:cs typeface="Times New Roman" pitchFamily="18" charset="0"/>
              </a:rPr>
              <a:t>Arithmetic operators take numerical values as operands and return numerical values only.  </a:t>
            </a:r>
          </a:p>
          <a:p>
            <a:pPr marL="457200" indent="-457200">
              <a:buSzPct val="70000"/>
              <a:buFont typeface="Wingdings" pitchFamily="2" charset="2"/>
              <a:buChar char="n"/>
            </a:pPr>
            <a:r>
              <a:rPr lang="en-US" sz="2800">
                <a:solidFill>
                  <a:schemeClr val="tx1"/>
                </a:solidFill>
                <a:cs typeface="Times New Roman" pitchFamily="18" charset="0"/>
              </a:rPr>
              <a:t>In addition to these standard arithmetic operators, there are :</a:t>
            </a:r>
            <a:br>
              <a:rPr lang="en-US" sz="2800">
                <a:solidFill>
                  <a:schemeClr val="tx1"/>
                </a:solidFill>
                <a:cs typeface="Times New Roman" pitchFamily="18" charset="0"/>
              </a:rPr>
            </a:br>
            <a:r>
              <a:rPr lang="en-US" sz="2800" i="1">
                <a:solidFill>
                  <a:schemeClr val="tx1"/>
                </a:solidFill>
                <a:cs typeface="Times New Roman" pitchFamily="18" charset="0"/>
              </a:rPr>
              <a:t>Increment</a:t>
            </a:r>
            <a:r>
              <a:rPr lang="en-US" sz="2800">
                <a:solidFill>
                  <a:schemeClr val="tx1"/>
                </a:solidFill>
                <a:cs typeface="Times New Roman" pitchFamily="18" charset="0"/>
              </a:rPr>
              <a:t> (++), </a:t>
            </a:r>
            <a:r>
              <a:rPr lang="en-US" sz="2800" i="1">
                <a:solidFill>
                  <a:schemeClr val="tx1"/>
                </a:solidFill>
                <a:cs typeface="Times New Roman" pitchFamily="18" charset="0"/>
              </a:rPr>
              <a:t>Decrement</a:t>
            </a:r>
            <a:r>
              <a:rPr lang="en-US" sz="2800">
                <a:solidFill>
                  <a:schemeClr val="tx1"/>
                </a:solidFill>
                <a:cs typeface="Times New Roman" pitchFamily="18" charset="0"/>
              </a:rPr>
              <a:t> (--), </a:t>
            </a:r>
            <a:r>
              <a:rPr lang="en-US" sz="2800" i="1">
                <a:solidFill>
                  <a:schemeClr val="tx1"/>
                </a:solidFill>
                <a:cs typeface="Times New Roman" pitchFamily="18" charset="0"/>
              </a:rPr>
              <a:t>Negation</a:t>
            </a:r>
            <a:r>
              <a:rPr lang="en-US" sz="2800">
                <a:solidFill>
                  <a:schemeClr val="tx1"/>
                </a:solidFill>
                <a:cs typeface="Times New Roman" pitchFamily="18" charset="0"/>
              </a:rPr>
              <a:t> (-), and </a:t>
            </a:r>
            <a:r>
              <a:rPr lang="en-US" sz="2800" i="1">
                <a:solidFill>
                  <a:schemeClr val="tx1"/>
                </a:solidFill>
                <a:cs typeface="Times New Roman" pitchFamily="18" charset="0"/>
              </a:rPr>
              <a:t>Modulus</a:t>
            </a:r>
            <a:r>
              <a:rPr lang="en-US" sz="2800">
                <a:solidFill>
                  <a:schemeClr val="tx1"/>
                </a:solidFill>
                <a:cs typeface="Times New Roman" pitchFamily="18" charset="0"/>
              </a:rPr>
              <a:t> (%) operators.</a:t>
            </a:r>
          </a:p>
          <a:p>
            <a:pPr marL="457200" indent="-457200"/>
            <a:endParaRPr lang="en-US" sz="2800">
              <a:solidFill>
                <a:schemeClr val="tx1"/>
              </a:solidFill>
            </a:endParaRPr>
          </a:p>
        </p:txBody>
      </p:sp>
      <p:grpSp>
        <p:nvGrpSpPr>
          <p:cNvPr id="2" name="Group 8"/>
          <p:cNvGrpSpPr>
            <a:grpSpLocks/>
          </p:cNvGrpSpPr>
          <p:nvPr/>
        </p:nvGrpSpPr>
        <p:grpSpPr bwMode="auto">
          <a:xfrm>
            <a:off x="0" y="1295400"/>
            <a:ext cx="9906000" cy="5565775"/>
            <a:chOff x="0" y="816"/>
            <a:chExt cx="5760" cy="3506"/>
          </a:xfrm>
        </p:grpSpPr>
        <p:sp>
          <p:nvSpPr>
            <p:cNvPr id="169993"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69995"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69996"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69997"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69986"/>
                                        </p:tgtEl>
                                        <p:attrNameLst>
                                          <p:attrName>style.visibility</p:attrName>
                                        </p:attrNameLst>
                                      </p:cBhvr>
                                      <p:to>
                                        <p:strVal val="visible"/>
                                      </p:to>
                                    </p:set>
                                    <p:anim calcmode="lin" valueType="num">
                                      <p:cBhvr>
                                        <p:cTn id="7" dur="500" fill="hold"/>
                                        <p:tgtEl>
                                          <p:spTgt spid="169986"/>
                                        </p:tgtEl>
                                        <p:attrNameLst>
                                          <p:attrName>ppt_x</p:attrName>
                                        </p:attrNameLst>
                                      </p:cBhvr>
                                      <p:tavLst>
                                        <p:tav tm="0">
                                          <p:val>
                                            <p:strVal val="#ppt_x"/>
                                          </p:val>
                                        </p:tav>
                                        <p:tav tm="100000">
                                          <p:val>
                                            <p:strVal val="#ppt_x"/>
                                          </p:val>
                                        </p:tav>
                                      </p:tavLst>
                                    </p:anim>
                                    <p:anim calcmode="lin" valueType="num">
                                      <p:cBhvr>
                                        <p:cTn id="8" dur="500" fill="hold"/>
                                        <p:tgtEl>
                                          <p:spTgt spid="169986"/>
                                        </p:tgtEl>
                                        <p:attrNameLst>
                                          <p:attrName>ppt_y</p:attrName>
                                        </p:attrNameLst>
                                      </p:cBhvr>
                                      <p:tavLst>
                                        <p:tav tm="0">
                                          <p:val>
                                            <p:strVal val="#ppt_y+#ppt_h/2"/>
                                          </p:val>
                                        </p:tav>
                                        <p:tav tm="100000">
                                          <p:val>
                                            <p:strVal val="#ppt_y"/>
                                          </p:val>
                                        </p:tav>
                                      </p:tavLst>
                                    </p:anim>
                                    <p:anim calcmode="lin" valueType="num">
                                      <p:cBhvr>
                                        <p:cTn id="9" dur="500" fill="hold"/>
                                        <p:tgtEl>
                                          <p:spTgt spid="169986"/>
                                        </p:tgtEl>
                                        <p:attrNameLst>
                                          <p:attrName>ppt_w</p:attrName>
                                        </p:attrNameLst>
                                      </p:cBhvr>
                                      <p:tavLst>
                                        <p:tav tm="0">
                                          <p:val>
                                            <p:strVal val="#ppt_w"/>
                                          </p:val>
                                        </p:tav>
                                        <p:tav tm="100000">
                                          <p:val>
                                            <p:strVal val="#ppt_w"/>
                                          </p:val>
                                        </p:tav>
                                      </p:tavLst>
                                    </p:anim>
                                    <p:anim calcmode="lin" valueType="num">
                                      <p:cBhvr>
                                        <p:cTn id="10" dur="500" fill="hold"/>
                                        <p:tgtEl>
                                          <p:spTgt spid="16998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FA26D468-2967-4D58-B9F0-DF396C104468}" type="slidenum">
              <a:rPr lang="en-US"/>
              <a:pPr/>
              <a:t>35</a:t>
            </a:fld>
            <a:r>
              <a:rPr lang="en-US"/>
              <a:t> of  39  </a:t>
            </a:r>
          </a:p>
        </p:txBody>
      </p:sp>
      <p:sp>
        <p:nvSpPr>
          <p:cNvPr id="171010"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r>
              <a:rPr lang="en-US" sz="4400">
                <a:solidFill>
                  <a:schemeClr val="tx1"/>
                </a:solidFill>
              </a:rPr>
              <a:t>Logical Operators  </a:t>
            </a:r>
          </a:p>
        </p:txBody>
      </p:sp>
      <p:sp>
        <p:nvSpPr>
          <p:cNvPr id="171015" name="Text Box 7"/>
          <p:cNvSpPr txBox="1">
            <a:spLocks noChangeArrowheads="1"/>
          </p:cNvSpPr>
          <p:nvPr/>
        </p:nvSpPr>
        <p:spPr bwMode="auto">
          <a:xfrm>
            <a:off x="660400" y="1981200"/>
            <a:ext cx="8997950" cy="3539430"/>
          </a:xfrm>
          <a:prstGeom prst="rect">
            <a:avLst/>
          </a:prstGeom>
          <a:noFill/>
          <a:ln w="9525">
            <a:noFill/>
            <a:miter lim="800000"/>
            <a:headEnd/>
            <a:tailEnd/>
          </a:ln>
          <a:effectLst/>
        </p:spPr>
        <p:txBody>
          <a:bodyPr>
            <a:spAutoFit/>
          </a:bodyPr>
          <a:lstStyle/>
          <a:p>
            <a:pPr marL="457200" indent="-457200"/>
            <a:r>
              <a:rPr lang="en-US" sz="2800">
                <a:solidFill>
                  <a:schemeClr val="tx1"/>
                </a:solidFill>
                <a:cs typeface="Times New Roman" pitchFamily="18" charset="0"/>
              </a:rPr>
              <a:t>And ( &amp;&amp;)                   Returns </a:t>
            </a:r>
            <a:r>
              <a:rPr lang="en-US" sz="2800" i="1">
                <a:solidFill>
                  <a:schemeClr val="tx1"/>
                </a:solidFill>
                <a:cs typeface="Times New Roman" pitchFamily="18" charset="0"/>
              </a:rPr>
              <a:t>true</a:t>
            </a:r>
            <a:r>
              <a:rPr lang="en-US" sz="2800">
                <a:solidFill>
                  <a:schemeClr val="tx1"/>
                </a:solidFill>
                <a:cs typeface="Times New Roman" pitchFamily="18" charset="0"/>
              </a:rPr>
              <a:t> if both expr1 and </a:t>
            </a:r>
            <a:br>
              <a:rPr lang="en-US" sz="2800">
                <a:solidFill>
                  <a:schemeClr val="tx1"/>
                </a:solidFill>
                <a:cs typeface="Times New Roman" pitchFamily="18" charset="0"/>
              </a:rPr>
            </a:br>
            <a:r>
              <a:rPr lang="en-US" sz="2800">
                <a:solidFill>
                  <a:schemeClr val="tx1"/>
                </a:solidFill>
                <a:cs typeface="Times New Roman" pitchFamily="18" charset="0"/>
              </a:rPr>
              <a:t>(expr1 &amp;&amp; expr2)  expr2 are true else it returns </a:t>
            </a:r>
            <a:br>
              <a:rPr lang="en-US" sz="2800">
                <a:solidFill>
                  <a:schemeClr val="tx1"/>
                </a:solidFill>
                <a:cs typeface="Times New Roman" pitchFamily="18" charset="0"/>
              </a:rPr>
            </a:br>
            <a:r>
              <a:rPr lang="en-US" sz="2800">
                <a:solidFill>
                  <a:schemeClr val="tx1"/>
                </a:solidFill>
                <a:cs typeface="Times New Roman" pitchFamily="18" charset="0"/>
              </a:rPr>
              <a:t>                                  </a:t>
            </a:r>
            <a:r>
              <a:rPr lang="en-US" sz="2800" i="1">
                <a:solidFill>
                  <a:schemeClr val="tx1"/>
                </a:solidFill>
                <a:cs typeface="Times New Roman" pitchFamily="18" charset="0"/>
              </a:rPr>
              <a:t>false</a:t>
            </a:r>
            <a:r>
              <a:rPr lang="en-US" sz="2800">
                <a:solidFill>
                  <a:schemeClr val="tx1"/>
                </a:solidFill>
                <a:cs typeface="Times New Roman" pitchFamily="18" charset="0"/>
              </a:rPr>
              <a:t>.</a:t>
            </a:r>
          </a:p>
          <a:p>
            <a:pPr marL="457200" indent="-457200"/>
            <a:r>
              <a:rPr lang="en-US" sz="2800">
                <a:solidFill>
                  <a:schemeClr val="tx1"/>
                </a:solidFill>
                <a:cs typeface="Times New Roman" pitchFamily="18" charset="0"/>
              </a:rPr>
              <a:t>Or ( ||)                           Returns </a:t>
            </a:r>
            <a:r>
              <a:rPr lang="en-US" sz="2800" i="1">
                <a:solidFill>
                  <a:schemeClr val="tx1"/>
                </a:solidFill>
                <a:cs typeface="Times New Roman" pitchFamily="18" charset="0"/>
              </a:rPr>
              <a:t>true</a:t>
            </a:r>
            <a:r>
              <a:rPr lang="en-US" sz="2800">
                <a:solidFill>
                  <a:schemeClr val="tx1"/>
                </a:solidFill>
                <a:cs typeface="Times New Roman" pitchFamily="18" charset="0"/>
              </a:rPr>
              <a:t> if either expr1 or (expr1 || expr2)       expr2 is true or both else it </a:t>
            </a:r>
            <a:br>
              <a:rPr lang="en-US" sz="2800">
                <a:solidFill>
                  <a:schemeClr val="tx1"/>
                </a:solidFill>
                <a:cs typeface="Times New Roman" pitchFamily="18" charset="0"/>
              </a:rPr>
            </a:br>
            <a:r>
              <a:rPr lang="en-US" sz="2800">
                <a:solidFill>
                  <a:schemeClr val="tx1"/>
                </a:solidFill>
                <a:cs typeface="Times New Roman" pitchFamily="18" charset="0"/>
              </a:rPr>
              <a:t>                                 returns </a:t>
            </a:r>
            <a:r>
              <a:rPr lang="en-US" sz="2800" i="1">
                <a:solidFill>
                  <a:schemeClr val="tx1"/>
                </a:solidFill>
                <a:cs typeface="Times New Roman" pitchFamily="18" charset="0"/>
              </a:rPr>
              <a:t>false</a:t>
            </a:r>
            <a:r>
              <a:rPr lang="en-US" sz="2800">
                <a:solidFill>
                  <a:schemeClr val="tx1"/>
                </a:solidFill>
                <a:cs typeface="Times New Roman" pitchFamily="18" charset="0"/>
              </a:rPr>
              <a:t>.</a:t>
            </a:r>
          </a:p>
          <a:p>
            <a:pPr marL="457200" indent="-457200"/>
            <a:r>
              <a:rPr lang="en-US" sz="2800">
                <a:solidFill>
                  <a:schemeClr val="tx1"/>
                </a:solidFill>
                <a:cs typeface="Times New Roman" pitchFamily="18" charset="0"/>
              </a:rPr>
              <a:t>Not (!)                           Returns </a:t>
            </a:r>
            <a:r>
              <a:rPr lang="en-US" sz="2800" i="1">
                <a:solidFill>
                  <a:schemeClr val="tx1"/>
                </a:solidFill>
                <a:cs typeface="Times New Roman" pitchFamily="18" charset="0"/>
              </a:rPr>
              <a:t>false</a:t>
            </a:r>
            <a:r>
              <a:rPr lang="en-US" sz="2800">
                <a:solidFill>
                  <a:schemeClr val="tx1"/>
                </a:solidFill>
                <a:cs typeface="Times New Roman" pitchFamily="18" charset="0"/>
              </a:rPr>
              <a:t> if the expression (!expr)                      is </a:t>
            </a:r>
            <a:r>
              <a:rPr lang="en-US" sz="2800" i="1">
                <a:solidFill>
                  <a:schemeClr val="tx1"/>
                </a:solidFill>
                <a:cs typeface="Times New Roman" pitchFamily="18" charset="0"/>
              </a:rPr>
              <a:t>true</a:t>
            </a:r>
            <a:r>
              <a:rPr lang="en-US" sz="2800">
                <a:solidFill>
                  <a:schemeClr val="tx1"/>
                </a:solidFill>
                <a:cs typeface="Times New Roman" pitchFamily="18" charset="0"/>
              </a:rPr>
              <a:t>, and true if it is </a:t>
            </a:r>
            <a:r>
              <a:rPr lang="en-US" sz="2800" i="1">
                <a:solidFill>
                  <a:schemeClr val="tx1"/>
                </a:solidFill>
                <a:cs typeface="Times New Roman" pitchFamily="18" charset="0"/>
              </a:rPr>
              <a:t>false</a:t>
            </a:r>
            <a:r>
              <a:rPr lang="en-US" sz="2800">
                <a:solidFill>
                  <a:schemeClr val="tx1"/>
                </a:solidFill>
                <a:cs typeface="Times New Roman" pitchFamily="18" charset="0"/>
              </a:rPr>
              <a:t>.</a:t>
            </a:r>
          </a:p>
        </p:txBody>
      </p:sp>
      <p:sp>
        <p:nvSpPr>
          <p:cNvPr id="171016" name="Line 8"/>
          <p:cNvSpPr>
            <a:spLocks noChangeShapeType="1"/>
          </p:cNvSpPr>
          <p:nvPr/>
        </p:nvSpPr>
        <p:spPr bwMode="auto">
          <a:xfrm>
            <a:off x="4292600" y="1273176"/>
            <a:ext cx="0" cy="5584825"/>
          </a:xfrm>
          <a:prstGeom prst="line">
            <a:avLst/>
          </a:prstGeom>
          <a:noFill/>
          <a:ln w="28575">
            <a:solidFill>
              <a:srgbClr val="0000FF"/>
            </a:solidFill>
            <a:round/>
            <a:headEnd/>
            <a:tailEnd/>
          </a:ln>
          <a:effectLst/>
        </p:spPr>
        <p:txBody>
          <a:bodyPr>
            <a:spAutoFit/>
          </a:bodyPr>
          <a:lstStyle/>
          <a:p>
            <a:endParaRPr lang="en-US"/>
          </a:p>
        </p:txBody>
      </p:sp>
      <p:grpSp>
        <p:nvGrpSpPr>
          <p:cNvPr id="2" name="Group 9"/>
          <p:cNvGrpSpPr>
            <a:grpSpLocks/>
          </p:cNvGrpSpPr>
          <p:nvPr/>
        </p:nvGrpSpPr>
        <p:grpSpPr bwMode="auto">
          <a:xfrm>
            <a:off x="0" y="1295400"/>
            <a:ext cx="9906000" cy="5565775"/>
            <a:chOff x="0" y="816"/>
            <a:chExt cx="5760" cy="3506"/>
          </a:xfrm>
        </p:grpSpPr>
        <p:sp>
          <p:nvSpPr>
            <p:cNvPr id="171018" name="Line 10"/>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1"/>
            <p:cNvGrpSpPr>
              <a:grpSpLocks/>
            </p:cNvGrpSpPr>
            <p:nvPr/>
          </p:nvGrpSpPr>
          <p:grpSpPr bwMode="auto">
            <a:xfrm>
              <a:off x="14" y="816"/>
              <a:ext cx="288" cy="3506"/>
              <a:chOff x="0" y="528"/>
              <a:chExt cx="288" cy="3794"/>
            </a:xfrm>
          </p:grpSpPr>
          <p:sp>
            <p:nvSpPr>
              <p:cNvPr id="171020" name="Rectangle 12"/>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71021" name="Rectangle 13"/>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71022" name="Rectangle 14"/>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p:cTn id="7" dur="500" fill="hold"/>
                                        <p:tgtEl>
                                          <p:spTgt spid="171010"/>
                                        </p:tgtEl>
                                        <p:attrNameLst>
                                          <p:attrName>ppt_x</p:attrName>
                                        </p:attrNameLst>
                                      </p:cBhvr>
                                      <p:tavLst>
                                        <p:tav tm="0">
                                          <p:val>
                                            <p:strVal val="#ppt_x"/>
                                          </p:val>
                                        </p:tav>
                                        <p:tav tm="100000">
                                          <p:val>
                                            <p:strVal val="#ppt_x"/>
                                          </p:val>
                                        </p:tav>
                                      </p:tavLst>
                                    </p:anim>
                                    <p:anim calcmode="lin" valueType="num">
                                      <p:cBhvr>
                                        <p:cTn id="8" dur="500" fill="hold"/>
                                        <p:tgtEl>
                                          <p:spTgt spid="171010"/>
                                        </p:tgtEl>
                                        <p:attrNameLst>
                                          <p:attrName>ppt_y</p:attrName>
                                        </p:attrNameLst>
                                      </p:cBhvr>
                                      <p:tavLst>
                                        <p:tav tm="0">
                                          <p:val>
                                            <p:strVal val="#ppt_y+#ppt_h/2"/>
                                          </p:val>
                                        </p:tav>
                                        <p:tav tm="100000">
                                          <p:val>
                                            <p:strVal val="#ppt_y"/>
                                          </p:val>
                                        </p:tav>
                                      </p:tavLst>
                                    </p:anim>
                                    <p:anim calcmode="lin" valueType="num">
                                      <p:cBhvr>
                                        <p:cTn id="9" dur="500" fill="hold"/>
                                        <p:tgtEl>
                                          <p:spTgt spid="171010"/>
                                        </p:tgtEl>
                                        <p:attrNameLst>
                                          <p:attrName>ppt_w</p:attrName>
                                        </p:attrNameLst>
                                      </p:cBhvr>
                                      <p:tavLst>
                                        <p:tav tm="0">
                                          <p:val>
                                            <p:strVal val="#ppt_w"/>
                                          </p:val>
                                        </p:tav>
                                        <p:tav tm="100000">
                                          <p:val>
                                            <p:strVal val="#ppt_w"/>
                                          </p:val>
                                        </p:tav>
                                      </p:tavLst>
                                    </p:anim>
                                    <p:anim calcmode="lin" valueType="num">
                                      <p:cBhvr>
                                        <p:cTn id="10" dur="500" fill="hold"/>
                                        <p:tgtEl>
                                          <p:spTgt spid="17101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08649ECD-CAB3-4842-BFA7-AAB4EC66F71C}" type="slidenum">
              <a:rPr lang="en-US"/>
              <a:pPr/>
              <a:t>36</a:t>
            </a:fld>
            <a:r>
              <a:rPr lang="en-US"/>
              <a:t> of  39  </a:t>
            </a:r>
          </a:p>
        </p:txBody>
      </p:sp>
      <p:sp>
        <p:nvSpPr>
          <p:cNvPr id="172034"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String Operators  </a:t>
            </a:r>
          </a:p>
        </p:txBody>
      </p:sp>
      <p:sp>
        <p:nvSpPr>
          <p:cNvPr id="172039" name="Text Box 7"/>
          <p:cNvSpPr txBox="1">
            <a:spLocks noChangeArrowheads="1"/>
          </p:cNvSpPr>
          <p:nvPr/>
        </p:nvSpPr>
        <p:spPr bwMode="auto">
          <a:xfrm>
            <a:off x="660400" y="1600200"/>
            <a:ext cx="8997950" cy="5003800"/>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 The string operator is used for string manipulation. JavaScript only supports string concatenation operator (+). For example “Hello” + “ World” yields a new string “Hello World”. Few other </a:t>
            </a:r>
            <a:r>
              <a:rPr lang="en-US" sz="2800">
                <a:solidFill>
                  <a:schemeClr val="tx1"/>
                </a:solidFill>
                <a:latin typeface="Courier New" pitchFamily="49" charset="0"/>
                <a:cs typeface="Courier New" pitchFamily="49" charset="0"/>
              </a:rPr>
              <a:t>examples are given below,</a:t>
            </a:r>
            <a:endParaRPr lang="en-US" sz="2800">
              <a:solidFill>
                <a:schemeClr val="tx1"/>
              </a:solidFill>
              <a:cs typeface="Times New Roman" pitchFamily="18" charset="0"/>
            </a:endParaRPr>
          </a:p>
          <a:p>
            <a:pPr marL="457200" indent="-457200"/>
            <a:r>
              <a:rPr lang="en-US" sz="2800">
                <a:solidFill>
                  <a:schemeClr val="tx1"/>
                </a:solidFill>
                <a:latin typeface="Courier New" pitchFamily="49" charset="0"/>
                <a:cs typeface="Courier New" pitchFamily="49" charset="0"/>
              </a:rPr>
              <a:t>  x = ‘Yellow’</a:t>
            </a:r>
            <a:br>
              <a:rPr lang="en-US" sz="2800">
                <a:solidFill>
                  <a:schemeClr val="tx1"/>
                </a:solidFill>
                <a:latin typeface="Courier New" pitchFamily="49" charset="0"/>
                <a:cs typeface="Courier New" pitchFamily="49" charset="0"/>
              </a:rPr>
            </a:br>
            <a:r>
              <a:rPr lang="en-US" sz="2800">
                <a:solidFill>
                  <a:schemeClr val="tx1"/>
                </a:solidFill>
                <a:latin typeface="Courier New" pitchFamily="49" charset="0"/>
                <a:cs typeface="Courier New" pitchFamily="49" charset="0"/>
              </a:rPr>
              <a:t>y = ‘Green’</a:t>
            </a:r>
            <a:br>
              <a:rPr lang="en-US" sz="2800">
                <a:solidFill>
                  <a:schemeClr val="tx1"/>
                </a:solidFill>
                <a:latin typeface="Courier New" pitchFamily="49" charset="0"/>
                <a:cs typeface="Courier New" pitchFamily="49" charset="0"/>
              </a:rPr>
            </a:br>
            <a:r>
              <a:rPr lang="en-US" sz="2800">
                <a:solidFill>
                  <a:schemeClr val="tx1"/>
                </a:solidFill>
                <a:latin typeface="Courier New" pitchFamily="49" charset="0"/>
                <a:cs typeface="Courier New" pitchFamily="49" charset="0"/>
              </a:rPr>
              <a:t>z = x + y + ‘white’	//</a:t>
            </a:r>
            <a:r>
              <a:rPr lang="en-US" sz="2800" i="1">
                <a:solidFill>
                  <a:schemeClr val="tx1"/>
                </a:solidFill>
                <a:latin typeface="Courier New" pitchFamily="49" charset="0"/>
                <a:cs typeface="Courier New" pitchFamily="49" charset="0"/>
              </a:rPr>
              <a:t>z</a:t>
            </a:r>
            <a:r>
              <a:rPr lang="en-US" sz="2800">
                <a:solidFill>
                  <a:schemeClr val="tx1"/>
                </a:solidFill>
                <a:latin typeface="Courier New" pitchFamily="49" charset="0"/>
                <a:cs typeface="Courier New" pitchFamily="49" charset="0"/>
              </a:rPr>
              <a:t> will contain the string “YellowGreenWhite”</a:t>
            </a:r>
            <a:br>
              <a:rPr lang="en-US" sz="2800">
                <a:solidFill>
                  <a:schemeClr val="tx1"/>
                </a:solidFill>
                <a:latin typeface="Courier New" pitchFamily="49" charset="0"/>
                <a:cs typeface="Courier New" pitchFamily="49" charset="0"/>
              </a:rPr>
            </a:br>
            <a:r>
              <a:rPr lang="en-US" sz="2800">
                <a:solidFill>
                  <a:schemeClr val="tx1"/>
                </a:solidFill>
                <a:latin typeface="Courier New" pitchFamily="49" charset="0"/>
                <a:cs typeface="Courier New" pitchFamily="49" charset="0"/>
              </a:rPr>
              <a:t>w = y + 9		//w will contain the string “green9”</a:t>
            </a:r>
            <a:endParaRPr lang="en-US" sz="2800">
              <a:solidFill>
                <a:schemeClr val="tx1"/>
              </a:solidFill>
            </a:endParaRPr>
          </a:p>
        </p:txBody>
      </p:sp>
      <p:grpSp>
        <p:nvGrpSpPr>
          <p:cNvPr id="2" name="Group 8"/>
          <p:cNvGrpSpPr>
            <a:grpSpLocks/>
          </p:cNvGrpSpPr>
          <p:nvPr/>
        </p:nvGrpSpPr>
        <p:grpSpPr bwMode="auto">
          <a:xfrm>
            <a:off x="0" y="1295400"/>
            <a:ext cx="9906000" cy="5565775"/>
            <a:chOff x="0" y="816"/>
            <a:chExt cx="5760" cy="3506"/>
          </a:xfrm>
        </p:grpSpPr>
        <p:sp>
          <p:nvSpPr>
            <p:cNvPr id="172041"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72043"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72044"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72045"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2034"/>
                                        </p:tgtEl>
                                        <p:attrNameLst>
                                          <p:attrName>style.visibility</p:attrName>
                                        </p:attrNameLst>
                                      </p:cBhvr>
                                      <p:to>
                                        <p:strVal val="visible"/>
                                      </p:to>
                                    </p:set>
                                    <p:anim calcmode="lin" valueType="num">
                                      <p:cBhvr>
                                        <p:cTn id="7" dur="500" fill="hold"/>
                                        <p:tgtEl>
                                          <p:spTgt spid="172034"/>
                                        </p:tgtEl>
                                        <p:attrNameLst>
                                          <p:attrName>ppt_x</p:attrName>
                                        </p:attrNameLst>
                                      </p:cBhvr>
                                      <p:tavLst>
                                        <p:tav tm="0">
                                          <p:val>
                                            <p:strVal val="#ppt_x"/>
                                          </p:val>
                                        </p:tav>
                                        <p:tav tm="100000">
                                          <p:val>
                                            <p:strVal val="#ppt_x"/>
                                          </p:val>
                                        </p:tav>
                                      </p:tavLst>
                                    </p:anim>
                                    <p:anim calcmode="lin" valueType="num">
                                      <p:cBhvr>
                                        <p:cTn id="8" dur="500" fill="hold"/>
                                        <p:tgtEl>
                                          <p:spTgt spid="172034"/>
                                        </p:tgtEl>
                                        <p:attrNameLst>
                                          <p:attrName>ppt_y</p:attrName>
                                        </p:attrNameLst>
                                      </p:cBhvr>
                                      <p:tavLst>
                                        <p:tav tm="0">
                                          <p:val>
                                            <p:strVal val="#ppt_y+#ppt_h/2"/>
                                          </p:val>
                                        </p:tav>
                                        <p:tav tm="100000">
                                          <p:val>
                                            <p:strVal val="#ppt_y"/>
                                          </p:val>
                                        </p:tav>
                                      </p:tavLst>
                                    </p:anim>
                                    <p:anim calcmode="lin" valueType="num">
                                      <p:cBhvr>
                                        <p:cTn id="9" dur="500" fill="hold"/>
                                        <p:tgtEl>
                                          <p:spTgt spid="172034"/>
                                        </p:tgtEl>
                                        <p:attrNameLst>
                                          <p:attrName>ppt_w</p:attrName>
                                        </p:attrNameLst>
                                      </p:cBhvr>
                                      <p:tavLst>
                                        <p:tav tm="0">
                                          <p:val>
                                            <p:strVal val="#ppt_w"/>
                                          </p:val>
                                        </p:tav>
                                        <p:tav tm="100000">
                                          <p:val>
                                            <p:strVal val="#ppt_w"/>
                                          </p:val>
                                        </p:tav>
                                      </p:tavLst>
                                    </p:anim>
                                    <p:anim calcmode="lin" valueType="num">
                                      <p:cBhvr>
                                        <p:cTn id="10" dur="500" fill="hold"/>
                                        <p:tgtEl>
                                          <p:spTgt spid="17203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EE1A08BC-7503-44E7-A1DF-186CF91A93C7}" type="slidenum">
              <a:rPr lang="en-US"/>
              <a:pPr/>
              <a:t>37</a:t>
            </a:fld>
            <a:r>
              <a:rPr lang="en-US"/>
              <a:t> of  39  </a:t>
            </a:r>
          </a:p>
        </p:txBody>
      </p:sp>
      <p:sp>
        <p:nvSpPr>
          <p:cNvPr id="173058"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Bitwise Logical Operators  </a:t>
            </a:r>
          </a:p>
        </p:txBody>
      </p:sp>
      <p:sp>
        <p:nvSpPr>
          <p:cNvPr id="173063" name="Text Box 7"/>
          <p:cNvSpPr txBox="1">
            <a:spLocks noChangeArrowheads="1"/>
          </p:cNvSpPr>
          <p:nvPr/>
        </p:nvSpPr>
        <p:spPr bwMode="auto">
          <a:xfrm>
            <a:off x="412751" y="1828800"/>
            <a:ext cx="9269677" cy="2923877"/>
          </a:xfrm>
          <a:prstGeom prst="rect">
            <a:avLst/>
          </a:prstGeom>
          <a:noFill/>
          <a:ln w="9525">
            <a:noFill/>
            <a:miter lim="800000"/>
            <a:headEnd/>
            <a:tailEnd/>
          </a:ln>
          <a:effectLst/>
        </p:spPr>
        <p:txBody>
          <a:bodyPr>
            <a:spAutoFit/>
          </a:bodyPr>
          <a:lstStyle/>
          <a:p>
            <a:pPr marL="457200" indent="-457200"/>
            <a:r>
              <a:rPr lang="en-US" sz="2800">
                <a:solidFill>
                  <a:schemeClr val="tx1"/>
                </a:solidFill>
                <a:cs typeface="Times New Roman" pitchFamily="18" charset="0"/>
              </a:rPr>
              <a:t> Bitwise AND (x &amp; y)</a:t>
            </a:r>
            <a:br>
              <a:rPr lang="en-US" sz="2800">
                <a:solidFill>
                  <a:schemeClr val="tx1"/>
                </a:solidFill>
                <a:cs typeface="Times New Roman" pitchFamily="18" charset="0"/>
              </a:rPr>
            </a:br>
            <a:r>
              <a:rPr lang="en-US">
                <a:solidFill>
                  <a:schemeClr val="tx1"/>
                </a:solidFill>
                <a:cs typeface="Times New Roman" pitchFamily="18" charset="0"/>
              </a:rPr>
              <a:t>Each bit position returns a 1 if bits of both operands are 1s.</a:t>
            </a:r>
          </a:p>
          <a:p>
            <a:pPr marL="457200" indent="-457200"/>
            <a:r>
              <a:rPr lang="en-US" sz="2800">
                <a:solidFill>
                  <a:schemeClr val="tx1"/>
                </a:solidFill>
                <a:cs typeface="Times New Roman" pitchFamily="18" charset="0"/>
              </a:rPr>
              <a:t> Bitwise OR(x | y)</a:t>
            </a:r>
            <a:br>
              <a:rPr lang="en-US" sz="2800">
                <a:solidFill>
                  <a:schemeClr val="tx1"/>
                </a:solidFill>
                <a:cs typeface="Times New Roman" pitchFamily="18" charset="0"/>
              </a:rPr>
            </a:br>
            <a:r>
              <a:rPr lang="en-US">
                <a:solidFill>
                  <a:schemeClr val="tx1"/>
                </a:solidFill>
                <a:cs typeface="Times New Roman" pitchFamily="18" charset="0"/>
              </a:rPr>
              <a:t>Each bit position returns a 1 if bits of either operand are 1s.</a:t>
            </a:r>
          </a:p>
          <a:p>
            <a:pPr marL="457200" indent="-457200"/>
            <a:r>
              <a:rPr lang="en-US" sz="2800">
                <a:solidFill>
                  <a:schemeClr val="tx1"/>
                </a:solidFill>
                <a:cs typeface="Times New Roman" pitchFamily="18" charset="0"/>
              </a:rPr>
              <a:t> Bitwise NOT(~x)</a:t>
            </a:r>
            <a:br>
              <a:rPr lang="en-US" sz="2800">
                <a:solidFill>
                  <a:schemeClr val="tx1"/>
                </a:solidFill>
                <a:cs typeface="Times New Roman" pitchFamily="18" charset="0"/>
              </a:rPr>
            </a:br>
            <a:r>
              <a:rPr lang="en-US">
                <a:solidFill>
                  <a:schemeClr val="tx1"/>
                </a:solidFill>
                <a:cs typeface="Times New Roman" pitchFamily="18" charset="0"/>
              </a:rPr>
              <a:t>Reverses the bits of its operand.</a:t>
            </a:r>
          </a:p>
          <a:p>
            <a:pPr marL="457200" indent="-457200"/>
            <a:r>
              <a:rPr lang="en-US" sz="2800">
                <a:solidFill>
                  <a:schemeClr val="tx1"/>
                </a:solidFill>
                <a:cs typeface="Times New Roman" pitchFamily="18" charset="0"/>
              </a:rPr>
              <a:t> Bitwise XOR(x ^ y)</a:t>
            </a:r>
            <a:br>
              <a:rPr lang="en-US" sz="2800">
                <a:solidFill>
                  <a:schemeClr val="tx1"/>
                </a:solidFill>
                <a:cs typeface="Times New Roman" pitchFamily="18" charset="0"/>
              </a:rPr>
            </a:br>
            <a:r>
              <a:rPr lang="en-US">
                <a:solidFill>
                  <a:schemeClr val="tx1"/>
                </a:solidFill>
                <a:cs typeface="Times New Roman" pitchFamily="18" charset="0"/>
              </a:rPr>
              <a:t>Each bit position returns a 1 if either bits  of the operands are 1s but not both</a:t>
            </a:r>
          </a:p>
        </p:txBody>
      </p:sp>
      <p:grpSp>
        <p:nvGrpSpPr>
          <p:cNvPr id="2" name="Group 8"/>
          <p:cNvGrpSpPr>
            <a:grpSpLocks/>
          </p:cNvGrpSpPr>
          <p:nvPr/>
        </p:nvGrpSpPr>
        <p:grpSpPr bwMode="auto">
          <a:xfrm>
            <a:off x="0" y="1295400"/>
            <a:ext cx="9906000" cy="5565775"/>
            <a:chOff x="0" y="816"/>
            <a:chExt cx="5760" cy="3506"/>
          </a:xfrm>
        </p:grpSpPr>
        <p:sp>
          <p:nvSpPr>
            <p:cNvPr id="173065"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73067"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73068"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73069"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p:cTn id="7" dur="500" fill="hold"/>
                                        <p:tgtEl>
                                          <p:spTgt spid="173058"/>
                                        </p:tgtEl>
                                        <p:attrNameLst>
                                          <p:attrName>ppt_x</p:attrName>
                                        </p:attrNameLst>
                                      </p:cBhvr>
                                      <p:tavLst>
                                        <p:tav tm="0">
                                          <p:val>
                                            <p:strVal val="#ppt_x"/>
                                          </p:val>
                                        </p:tav>
                                        <p:tav tm="100000">
                                          <p:val>
                                            <p:strVal val="#ppt_x"/>
                                          </p:val>
                                        </p:tav>
                                      </p:tavLst>
                                    </p:anim>
                                    <p:anim calcmode="lin" valueType="num">
                                      <p:cBhvr>
                                        <p:cTn id="8" dur="500" fill="hold"/>
                                        <p:tgtEl>
                                          <p:spTgt spid="173058"/>
                                        </p:tgtEl>
                                        <p:attrNameLst>
                                          <p:attrName>ppt_y</p:attrName>
                                        </p:attrNameLst>
                                      </p:cBhvr>
                                      <p:tavLst>
                                        <p:tav tm="0">
                                          <p:val>
                                            <p:strVal val="#ppt_y+#ppt_h/2"/>
                                          </p:val>
                                        </p:tav>
                                        <p:tav tm="100000">
                                          <p:val>
                                            <p:strVal val="#ppt_y"/>
                                          </p:val>
                                        </p:tav>
                                      </p:tavLst>
                                    </p:anim>
                                    <p:anim calcmode="lin" valueType="num">
                                      <p:cBhvr>
                                        <p:cTn id="9" dur="500" fill="hold"/>
                                        <p:tgtEl>
                                          <p:spTgt spid="173058"/>
                                        </p:tgtEl>
                                        <p:attrNameLst>
                                          <p:attrName>ppt_w</p:attrName>
                                        </p:attrNameLst>
                                      </p:cBhvr>
                                      <p:tavLst>
                                        <p:tav tm="0">
                                          <p:val>
                                            <p:strVal val="#ppt_w"/>
                                          </p:val>
                                        </p:tav>
                                        <p:tav tm="100000">
                                          <p:val>
                                            <p:strVal val="#ppt_w"/>
                                          </p:val>
                                        </p:tav>
                                      </p:tavLst>
                                    </p:anim>
                                    <p:anim calcmode="lin" valueType="num">
                                      <p:cBhvr>
                                        <p:cTn id="10" dur="500" fill="hold"/>
                                        <p:tgtEl>
                                          <p:spTgt spid="17305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69B63B40-074A-4F9F-A3D3-528074A7AFE4}" type="slidenum">
              <a:rPr lang="en-US"/>
              <a:pPr/>
              <a:t>38</a:t>
            </a:fld>
            <a:r>
              <a:rPr lang="en-US"/>
              <a:t> of  39  </a:t>
            </a:r>
          </a:p>
        </p:txBody>
      </p:sp>
      <p:sp>
        <p:nvSpPr>
          <p:cNvPr id="174087" name="Text Box 7"/>
          <p:cNvSpPr txBox="1">
            <a:spLocks noChangeArrowheads="1"/>
          </p:cNvSpPr>
          <p:nvPr/>
        </p:nvSpPr>
        <p:spPr bwMode="auto">
          <a:xfrm>
            <a:off x="660400" y="990601"/>
            <a:ext cx="8997950" cy="519113"/>
          </a:xfrm>
          <a:prstGeom prst="rect">
            <a:avLst/>
          </a:prstGeom>
          <a:noFill/>
          <a:ln w="9525">
            <a:noFill/>
            <a:miter lim="800000"/>
            <a:headEnd/>
            <a:tailEnd/>
          </a:ln>
          <a:effectLst/>
        </p:spPr>
        <p:txBody>
          <a:bodyPr>
            <a:spAutoFit/>
          </a:bodyPr>
          <a:lstStyle/>
          <a:p>
            <a:pPr marL="457200" indent="-457200"/>
            <a:r>
              <a:rPr lang="en-US" sz="2800">
                <a:solidFill>
                  <a:schemeClr val="tx1"/>
                </a:solidFill>
                <a:cs typeface="Times New Roman" pitchFamily="18" charset="0"/>
              </a:rPr>
              <a:t> </a:t>
            </a:r>
            <a:endParaRPr lang="en-US" sz="2800">
              <a:solidFill>
                <a:schemeClr val="tx1"/>
              </a:solidFill>
            </a:endParaRPr>
          </a:p>
        </p:txBody>
      </p:sp>
      <p:sp>
        <p:nvSpPr>
          <p:cNvPr id="174088" name="Text Box 8"/>
          <p:cNvSpPr txBox="1">
            <a:spLocks noChangeArrowheads="1"/>
          </p:cNvSpPr>
          <p:nvPr/>
        </p:nvSpPr>
        <p:spPr bwMode="auto">
          <a:xfrm>
            <a:off x="0" y="1"/>
            <a:ext cx="9906000" cy="769441"/>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Bitwise Logical Operators [Cont…] </a:t>
            </a:r>
          </a:p>
        </p:txBody>
      </p:sp>
      <p:sp>
        <p:nvSpPr>
          <p:cNvPr id="174089" name="Text Box 9"/>
          <p:cNvSpPr txBox="1">
            <a:spLocks noChangeArrowheads="1"/>
          </p:cNvSpPr>
          <p:nvPr/>
        </p:nvSpPr>
        <p:spPr bwMode="auto">
          <a:xfrm>
            <a:off x="660400" y="1524001"/>
            <a:ext cx="8832850" cy="3139321"/>
          </a:xfrm>
          <a:prstGeom prst="rect">
            <a:avLst/>
          </a:prstGeom>
          <a:noFill/>
          <a:ln w="28575">
            <a:noFill/>
            <a:miter lim="800000"/>
            <a:headEnd/>
            <a:tailEnd/>
          </a:ln>
          <a:effectLst/>
        </p:spPr>
        <p:txBody>
          <a:bodyPr>
            <a:spAutoFit/>
          </a:bodyPr>
          <a:lstStyle/>
          <a:p>
            <a:pPr algn="just">
              <a:buSzPct val="70000"/>
              <a:buFont typeface="Wingdings" pitchFamily="2" charset="2"/>
              <a:buChar char="n"/>
            </a:pPr>
            <a:r>
              <a:rPr lang="en-US">
                <a:cs typeface="Times New Roman" pitchFamily="18" charset="0"/>
              </a:rPr>
              <a:t> Bit Operators treat number types as a 32-bit value, which changes bits according to the operator and then converts them back to number, when done. For example consider the following.</a:t>
            </a:r>
            <a:br>
              <a:rPr lang="en-US">
                <a:cs typeface="Times New Roman" pitchFamily="18" charset="0"/>
              </a:rPr>
            </a:br>
            <a:endParaRPr lang="en-US">
              <a:cs typeface="Times New Roman" pitchFamily="18" charset="0"/>
            </a:endParaRPr>
          </a:p>
          <a:p>
            <a:pPr lvl="1" algn="just">
              <a:buSzPct val="70000"/>
              <a:buFont typeface="Wingdings" pitchFamily="2" charset="2"/>
              <a:buChar char="u"/>
            </a:pPr>
            <a:r>
              <a:rPr lang="en-US">
                <a:cs typeface="Times New Roman" pitchFamily="18" charset="0"/>
              </a:rPr>
              <a:t> The expression 10 &amp; 15 implies (1010 &amp; 1111) which returns a value 1010 which          means 10.</a:t>
            </a:r>
          </a:p>
          <a:p>
            <a:pPr lvl="1" algn="just">
              <a:buSzPct val="70000"/>
              <a:buFont typeface="Wingdings" pitchFamily="2" charset="2"/>
              <a:buChar char="u"/>
            </a:pPr>
            <a:r>
              <a:rPr lang="en-US">
                <a:cs typeface="Times New Roman" pitchFamily="18" charset="0"/>
              </a:rPr>
              <a:t> The expression 10 | 15 implies (1010 | 1111) which returns a value 1111 which means 15.</a:t>
            </a:r>
          </a:p>
          <a:p>
            <a:pPr lvl="1" algn="just">
              <a:buSzPct val="70000"/>
              <a:buFont typeface="Wingdings" pitchFamily="2" charset="2"/>
              <a:buChar char="u"/>
            </a:pPr>
            <a:r>
              <a:rPr lang="en-US">
                <a:cs typeface="Times New Roman" pitchFamily="18" charset="0"/>
              </a:rPr>
              <a:t> The expression 10 ^ 15 implies (1010 ^ 1111) which returns a value 0110 which means 6.</a:t>
            </a:r>
          </a:p>
          <a:p>
            <a:pPr>
              <a:buSzPct val="70000"/>
              <a:buFont typeface="Wingdings" pitchFamily="2" charset="2"/>
              <a:buChar char="u"/>
            </a:pPr>
            <a:endParaRPr lang="en-US"/>
          </a:p>
        </p:txBody>
      </p:sp>
      <p:grpSp>
        <p:nvGrpSpPr>
          <p:cNvPr id="2" name="Group 10"/>
          <p:cNvGrpSpPr>
            <a:grpSpLocks/>
          </p:cNvGrpSpPr>
          <p:nvPr/>
        </p:nvGrpSpPr>
        <p:grpSpPr bwMode="auto">
          <a:xfrm>
            <a:off x="0" y="1295400"/>
            <a:ext cx="9906000" cy="5565775"/>
            <a:chOff x="0" y="816"/>
            <a:chExt cx="5760" cy="3506"/>
          </a:xfrm>
        </p:grpSpPr>
        <p:sp>
          <p:nvSpPr>
            <p:cNvPr id="174091" name="Line 11"/>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2"/>
            <p:cNvGrpSpPr>
              <a:grpSpLocks/>
            </p:cNvGrpSpPr>
            <p:nvPr/>
          </p:nvGrpSpPr>
          <p:grpSpPr bwMode="auto">
            <a:xfrm>
              <a:off x="14" y="816"/>
              <a:ext cx="288" cy="3506"/>
              <a:chOff x="0" y="528"/>
              <a:chExt cx="288" cy="3794"/>
            </a:xfrm>
          </p:grpSpPr>
          <p:sp>
            <p:nvSpPr>
              <p:cNvPr id="174093" name="Rectangle 13"/>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74094" name="Rectangle 14"/>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74095" name="Rectangle 15"/>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4088"/>
                                        </p:tgtEl>
                                        <p:attrNameLst>
                                          <p:attrName>style.visibility</p:attrName>
                                        </p:attrNameLst>
                                      </p:cBhvr>
                                      <p:to>
                                        <p:strVal val="visible"/>
                                      </p:to>
                                    </p:set>
                                    <p:anim calcmode="lin" valueType="num">
                                      <p:cBhvr>
                                        <p:cTn id="7" dur="500" fill="hold"/>
                                        <p:tgtEl>
                                          <p:spTgt spid="174088"/>
                                        </p:tgtEl>
                                        <p:attrNameLst>
                                          <p:attrName>ppt_x</p:attrName>
                                        </p:attrNameLst>
                                      </p:cBhvr>
                                      <p:tavLst>
                                        <p:tav tm="0">
                                          <p:val>
                                            <p:strVal val="#ppt_x"/>
                                          </p:val>
                                        </p:tav>
                                        <p:tav tm="100000">
                                          <p:val>
                                            <p:strVal val="#ppt_x"/>
                                          </p:val>
                                        </p:tav>
                                      </p:tavLst>
                                    </p:anim>
                                    <p:anim calcmode="lin" valueType="num">
                                      <p:cBhvr>
                                        <p:cTn id="8" dur="500" fill="hold"/>
                                        <p:tgtEl>
                                          <p:spTgt spid="174088"/>
                                        </p:tgtEl>
                                        <p:attrNameLst>
                                          <p:attrName>ppt_y</p:attrName>
                                        </p:attrNameLst>
                                      </p:cBhvr>
                                      <p:tavLst>
                                        <p:tav tm="0">
                                          <p:val>
                                            <p:strVal val="#ppt_y+#ppt_h/2"/>
                                          </p:val>
                                        </p:tav>
                                        <p:tav tm="100000">
                                          <p:val>
                                            <p:strVal val="#ppt_y"/>
                                          </p:val>
                                        </p:tav>
                                      </p:tavLst>
                                    </p:anim>
                                    <p:anim calcmode="lin" valueType="num">
                                      <p:cBhvr>
                                        <p:cTn id="9" dur="500" fill="hold"/>
                                        <p:tgtEl>
                                          <p:spTgt spid="174088"/>
                                        </p:tgtEl>
                                        <p:attrNameLst>
                                          <p:attrName>ppt_w</p:attrName>
                                        </p:attrNameLst>
                                      </p:cBhvr>
                                      <p:tavLst>
                                        <p:tav tm="0">
                                          <p:val>
                                            <p:strVal val="#ppt_w"/>
                                          </p:val>
                                        </p:tav>
                                        <p:tav tm="100000">
                                          <p:val>
                                            <p:strVal val="#ppt_w"/>
                                          </p:val>
                                        </p:tav>
                                      </p:tavLst>
                                    </p:anim>
                                    <p:anim calcmode="lin" valueType="num">
                                      <p:cBhvr>
                                        <p:cTn id="10" dur="500" fill="hold"/>
                                        <p:tgtEl>
                                          <p:spTgt spid="17408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B2FC3A85-1B4D-434A-865E-EC02379237FF}" type="slidenum">
              <a:rPr lang="en-US"/>
              <a:pPr/>
              <a:t>39</a:t>
            </a:fld>
            <a:r>
              <a:rPr lang="en-US"/>
              <a:t> of  39  </a:t>
            </a:r>
          </a:p>
        </p:txBody>
      </p:sp>
      <p:sp>
        <p:nvSpPr>
          <p:cNvPr id="176134" name="Text Box 6"/>
          <p:cNvSpPr txBox="1">
            <a:spLocks noChangeArrowheads="1"/>
          </p:cNvSpPr>
          <p:nvPr/>
        </p:nvSpPr>
        <p:spPr bwMode="auto">
          <a:xfrm>
            <a:off x="660400" y="1624013"/>
            <a:ext cx="8997950" cy="4401205"/>
          </a:xfrm>
          <a:prstGeom prst="rect">
            <a:avLst/>
          </a:prstGeom>
          <a:noFill/>
          <a:ln w="9525">
            <a:noFill/>
            <a:miter lim="800000"/>
            <a:headEnd/>
            <a:tailEnd/>
          </a:ln>
          <a:effectLst/>
        </p:spPr>
        <p:txBody>
          <a:bodyPr>
            <a:spAutoFit/>
          </a:bodyPr>
          <a:lstStyle/>
          <a:p>
            <a:pPr marL="457200" indent="-457200">
              <a:buSzPct val="70000"/>
              <a:buFont typeface="Wingdings" pitchFamily="2" charset="2"/>
              <a:buChar char="n"/>
            </a:pPr>
            <a:r>
              <a:rPr lang="en-US" sz="2800">
                <a:solidFill>
                  <a:schemeClr val="tx1"/>
                </a:solidFill>
                <a:cs typeface="Times New Roman" pitchFamily="18" charset="0"/>
              </a:rPr>
              <a:t>Left Shift (x &lt;&lt; y)</a:t>
            </a:r>
            <a:br>
              <a:rPr lang="en-US" sz="2800">
                <a:solidFill>
                  <a:schemeClr val="tx1"/>
                </a:solidFill>
                <a:cs typeface="Times New Roman" pitchFamily="18" charset="0"/>
              </a:rPr>
            </a:br>
            <a:r>
              <a:rPr lang="en-US" sz="2800">
                <a:solidFill>
                  <a:schemeClr val="tx1"/>
                </a:solidFill>
                <a:cs typeface="Times New Roman" pitchFamily="18" charset="0"/>
              </a:rPr>
              <a:t>The binary representation of operand x is shifted y bits to the left. 0s will be shifted from the right.</a:t>
            </a:r>
          </a:p>
          <a:p>
            <a:pPr marL="457200" indent="-457200">
              <a:buSzPct val="70000"/>
              <a:buFont typeface="Wingdings" pitchFamily="2" charset="2"/>
              <a:buChar char="n"/>
            </a:pPr>
            <a:r>
              <a:rPr lang="en-US" sz="2800">
                <a:solidFill>
                  <a:schemeClr val="tx1"/>
                </a:solidFill>
                <a:cs typeface="Times New Roman" pitchFamily="18" charset="0"/>
              </a:rPr>
              <a:t>Right Shift (x &gt;&gt; y)The binary representation of operand x is shifted y bits to the right. Leftmost bits will be discarded</a:t>
            </a:r>
          </a:p>
          <a:p>
            <a:pPr marL="457200" indent="-457200">
              <a:buSzPct val="70000"/>
              <a:buFont typeface="Wingdings" pitchFamily="2" charset="2"/>
              <a:buChar char="n"/>
            </a:pPr>
            <a:r>
              <a:rPr lang="en-US" sz="2800">
                <a:solidFill>
                  <a:schemeClr val="tx1"/>
                </a:solidFill>
                <a:cs typeface="Times New Roman" pitchFamily="18" charset="0"/>
              </a:rPr>
              <a:t>Unsigned Right Shift(x &gt;&gt;&gt;y)</a:t>
            </a:r>
            <a:br>
              <a:rPr lang="en-US" sz="2800">
                <a:solidFill>
                  <a:schemeClr val="tx1"/>
                </a:solidFill>
                <a:cs typeface="Times New Roman" pitchFamily="18" charset="0"/>
              </a:rPr>
            </a:br>
            <a:r>
              <a:rPr lang="en-US" sz="2800">
                <a:solidFill>
                  <a:schemeClr val="tx1"/>
                </a:solidFill>
                <a:cs typeface="Times New Roman" pitchFamily="18" charset="0"/>
              </a:rPr>
              <a:t>The binary representation of operand x is shifted y bits to the right. 0s will be shifted from the left.</a:t>
            </a:r>
          </a:p>
          <a:p>
            <a:pPr marL="457200" indent="-457200">
              <a:buSzPct val="70000"/>
              <a:buFont typeface="Wingdings" pitchFamily="2" charset="2"/>
              <a:buChar char="n"/>
            </a:pPr>
            <a:r>
              <a:rPr lang="en-US" sz="2800">
                <a:solidFill>
                  <a:schemeClr val="tx1"/>
                </a:solidFill>
                <a:cs typeface="Times New Roman" pitchFamily="18" charset="0"/>
              </a:rPr>
              <a:t>These operators take two operands.</a:t>
            </a:r>
            <a:endParaRPr lang="en-US" sz="2800">
              <a:solidFill>
                <a:schemeClr val="tx1"/>
              </a:solidFill>
            </a:endParaRPr>
          </a:p>
        </p:txBody>
      </p:sp>
      <p:sp>
        <p:nvSpPr>
          <p:cNvPr id="176135" name="Text Box 7"/>
          <p:cNvSpPr txBox="1">
            <a:spLocks noChangeArrowheads="1"/>
          </p:cNvSpPr>
          <p:nvPr/>
        </p:nvSpPr>
        <p:spPr bwMode="auto">
          <a:xfrm>
            <a:off x="0" y="1"/>
            <a:ext cx="9906000" cy="769441"/>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Bitwise Shift Operators  [Contd…]  </a:t>
            </a:r>
          </a:p>
        </p:txBody>
      </p:sp>
      <p:grpSp>
        <p:nvGrpSpPr>
          <p:cNvPr id="2" name="Group 8"/>
          <p:cNvGrpSpPr>
            <a:grpSpLocks/>
          </p:cNvGrpSpPr>
          <p:nvPr/>
        </p:nvGrpSpPr>
        <p:grpSpPr bwMode="auto">
          <a:xfrm>
            <a:off x="0" y="1295400"/>
            <a:ext cx="9906000" cy="5565775"/>
            <a:chOff x="0" y="816"/>
            <a:chExt cx="5760" cy="3506"/>
          </a:xfrm>
        </p:grpSpPr>
        <p:sp>
          <p:nvSpPr>
            <p:cNvPr id="176137"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76139"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76140"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76141"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6135"/>
                                        </p:tgtEl>
                                        <p:attrNameLst>
                                          <p:attrName>style.visibility</p:attrName>
                                        </p:attrNameLst>
                                      </p:cBhvr>
                                      <p:to>
                                        <p:strVal val="visible"/>
                                      </p:to>
                                    </p:set>
                                    <p:anim calcmode="lin" valueType="num">
                                      <p:cBhvr>
                                        <p:cTn id="7" dur="500" fill="hold"/>
                                        <p:tgtEl>
                                          <p:spTgt spid="176135"/>
                                        </p:tgtEl>
                                        <p:attrNameLst>
                                          <p:attrName>ppt_x</p:attrName>
                                        </p:attrNameLst>
                                      </p:cBhvr>
                                      <p:tavLst>
                                        <p:tav tm="0">
                                          <p:val>
                                            <p:strVal val="#ppt_x"/>
                                          </p:val>
                                        </p:tav>
                                        <p:tav tm="100000">
                                          <p:val>
                                            <p:strVal val="#ppt_x"/>
                                          </p:val>
                                        </p:tav>
                                      </p:tavLst>
                                    </p:anim>
                                    <p:anim calcmode="lin" valueType="num">
                                      <p:cBhvr>
                                        <p:cTn id="8" dur="500" fill="hold"/>
                                        <p:tgtEl>
                                          <p:spTgt spid="176135"/>
                                        </p:tgtEl>
                                        <p:attrNameLst>
                                          <p:attrName>ppt_y</p:attrName>
                                        </p:attrNameLst>
                                      </p:cBhvr>
                                      <p:tavLst>
                                        <p:tav tm="0">
                                          <p:val>
                                            <p:strVal val="#ppt_y+#ppt_h/2"/>
                                          </p:val>
                                        </p:tav>
                                        <p:tav tm="100000">
                                          <p:val>
                                            <p:strVal val="#ppt_y"/>
                                          </p:val>
                                        </p:tav>
                                      </p:tavLst>
                                    </p:anim>
                                    <p:anim calcmode="lin" valueType="num">
                                      <p:cBhvr>
                                        <p:cTn id="9" dur="500" fill="hold"/>
                                        <p:tgtEl>
                                          <p:spTgt spid="176135"/>
                                        </p:tgtEl>
                                        <p:attrNameLst>
                                          <p:attrName>ppt_w</p:attrName>
                                        </p:attrNameLst>
                                      </p:cBhvr>
                                      <p:tavLst>
                                        <p:tav tm="0">
                                          <p:val>
                                            <p:strVal val="#ppt_w"/>
                                          </p:val>
                                        </p:tav>
                                        <p:tav tm="100000">
                                          <p:val>
                                            <p:strVal val="#ppt_w"/>
                                          </p:val>
                                        </p:tav>
                                      </p:tavLst>
                                    </p:anim>
                                    <p:anim calcmode="lin" valueType="num">
                                      <p:cBhvr>
                                        <p:cTn id="10" dur="500" fill="hold"/>
                                        <p:tgtEl>
                                          <p:spTgt spid="17613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Introduction to HTML and Javascript / </a:t>
            </a:r>
            <a:fld id="{E2CD8C14-AB34-419D-96D8-C6EA9823ACA9}" type="slidenum">
              <a:rPr lang="en-US"/>
              <a:pPr/>
              <a:t>4</a:t>
            </a:fld>
            <a:r>
              <a:rPr lang="en-US"/>
              <a:t> of  34  </a:t>
            </a:r>
          </a:p>
        </p:txBody>
      </p:sp>
      <p:sp>
        <p:nvSpPr>
          <p:cNvPr id="47106" name="Text Box 2"/>
          <p:cNvSpPr txBox="1">
            <a:spLocks noChangeArrowheads="1"/>
          </p:cNvSpPr>
          <p:nvPr/>
        </p:nvSpPr>
        <p:spPr bwMode="auto">
          <a:xfrm>
            <a:off x="0" y="-60325"/>
            <a:ext cx="9906000" cy="769441"/>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  Getting Started with JavaScript [Cont…]</a:t>
            </a:r>
          </a:p>
        </p:txBody>
      </p:sp>
      <p:sp>
        <p:nvSpPr>
          <p:cNvPr id="47131" name="Text Box 27"/>
          <p:cNvSpPr txBox="1">
            <a:spLocks noChangeArrowheads="1"/>
          </p:cNvSpPr>
          <p:nvPr/>
        </p:nvSpPr>
        <p:spPr bwMode="auto">
          <a:xfrm>
            <a:off x="368035" y="1425576"/>
            <a:ext cx="9410700" cy="4832092"/>
          </a:xfrm>
          <a:prstGeom prst="rect">
            <a:avLst/>
          </a:prstGeom>
          <a:noFill/>
          <a:ln w="9525">
            <a:noFill/>
            <a:miter lim="800000"/>
            <a:headEnd/>
            <a:tailEnd/>
          </a:ln>
          <a:effectLst/>
        </p:spPr>
        <p:txBody>
          <a:bodyPr>
            <a:spAutoFit/>
          </a:bodyPr>
          <a:lstStyle/>
          <a:p>
            <a:pPr>
              <a:buClr>
                <a:schemeClr val="accent2"/>
              </a:buClr>
              <a:buFont typeface="Wingdings" pitchFamily="2" charset="2"/>
              <a:buChar char="§"/>
            </a:pPr>
            <a:r>
              <a:rPr lang="en-US" sz="2800">
                <a:solidFill>
                  <a:schemeClr val="tx1"/>
                </a:solidFill>
              </a:rPr>
              <a:t> Java Script is an interpreted, object-based scripting </a:t>
            </a:r>
            <a:br>
              <a:rPr lang="en-US" sz="2800">
                <a:solidFill>
                  <a:schemeClr val="tx1"/>
                </a:solidFill>
              </a:rPr>
            </a:br>
            <a:r>
              <a:rPr lang="en-US" sz="2800">
                <a:solidFill>
                  <a:schemeClr val="tx1"/>
                </a:solidFill>
              </a:rPr>
              <a:t>   language, developed by Sun Microsystems and </a:t>
            </a:r>
            <a:br>
              <a:rPr lang="en-US" sz="2800">
                <a:solidFill>
                  <a:schemeClr val="tx1"/>
                </a:solidFill>
              </a:rPr>
            </a:br>
            <a:r>
              <a:rPr lang="en-US" sz="2800">
                <a:solidFill>
                  <a:schemeClr val="tx1"/>
                </a:solidFill>
              </a:rPr>
              <a:t>   Netscape.</a:t>
            </a:r>
          </a:p>
          <a:p>
            <a:pPr>
              <a:buClr>
                <a:schemeClr val="accent2"/>
              </a:buClr>
              <a:buFont typeface="Wingdings" pitchFamily="2" charset="2"/>
              <a:buChar char="§"/>
            </a:pPr>
            <a:r>
              <a:rPr lang="en-US" sz="2800">
                <a:solidFill>
                  <a:schemeClr val="tx1"/>
                </a:solidFill>
              </a:rPr>
              <a:t> JavaScript makes it easier to create interactive Web </a:t>
            </a:r>
            <a:br>
              <a:rPr lang="en-US" sz="2800">
                <a:solidFill>
                  <a:schemeClr val="tx1"/>
                </a:solidFill>
              </a:rPr>
            </a:br>
            <a:r>
              <a:rPr lang="en-US" sz="2800">
                <a:solidFill>
                  <a:schemeClr val="tx1"/>
                </a:solidFill>
              </a:rPr>
              <a:t>   Pages. </a:t>
            </a:r>
          </a:p>
          <a:p>
            <a:pPr>
              <a:buClr>
                <a:schemeClr val="accent2"/>
              </a:buClr>
              <a:buFont typeface="Wingdings" pitchFamily="2" charset="2"/>
              <a:buChar char="§"/>
            </a:pPr>
            <a:r>
              <a:rPr lang="en-US" sz="2800">
                <a:solidFill>
                  <a:schemeClr val="tx1"/>
                </a:solidFill>
              </a:rPr>
              <a:t> Common Gateway Interface was considered as the </a:t>
            </a:r>
            <a:br>
              <a:rPr lang="en-US" sz="2800">
                <a:solidFill>
                  <a:schemeClr val="tx1"/>
                </a:solidFill>
              </a:rPr>
            </a:br>
            <a:r>
              <a:rPr lang="en-US" sz="2800">
                <a:solidFill>
                  <a:schemeClr val="tx1"/>
                </a:solidFill>
              </a:rPr>
              <a:t>   standard for processing the forms. It was time consu-</a:t>
            </a:r>
            <a:br>
              <a:rPr lang="en-US" sz="2800">
                <a:solidFill>
                  <a:schemeClr val="tx1"/>
                </a:solidFill>
              </a:rPr>
            </a:br>
            <a:r>
              <a:rPr lang="en-US" sz="2800">
                <a:solidFill>
                  <a:schemeClr val="tx1"/>
                </a:solidFill>
              </a:rPr>
              <a:t>   ming process because form validation used to take </a:t>
            </a:r>
            <a:br>
              <a:rPr lang="en-US" sz="2800">
                <a:solidFill>
                  <a:schemeClr val="tx1"/>
                </a:solidFill>
              </a:rPr>
            </a:br>
            <a:r>
              <a:rPr lang="en-US" sz="2800">
                <a:solidFill>
                  <a:schemeClr val="tx1"/>
                </a:solidFill>
              </a:rPr>
              <a:t>   place on the server side.  </a:t>
            </a:r>
          </a:p>
          <a:p>
            <a:pPr>
              <a:buClr>
                <a:schemeClr val="accent2"/>
              </a:buClr>
              <a:buFont typeface="Wingdings" pitchFamily="2" charset="2"/>
              <a:buChar char="§"/>
            </a:pPr>
            <a:r>
              <a:rPr lang="en-US" sz="2800">
                <a:solidFill>
                  <a:schemeClr val="tx1"/>
                </a:solidFill>
              </a:rPr>
              <a:t> JavaScript made the entire work easier by validating </a:t>
            </a:r>
            <a:br>
              <a:rPr lang="en-US" sz="2800">
                <a:solidFill>
                  <a:schemeClr val="tx1"/>
                </a:solidFill>
              </a:rPr>
            </a:br>
            <a:r>
              <a:rPr lang="en-US" sz="2800">
                <a:solidFill>
                  <a:schemeClr val="tx1"/>
                </a:solidFill>
              </a:rPr>
              <a:t>   the form at the client side.</a:t>
            </a:r>
          </a:p>
        </p:txBody>
      </p:sp>
      <p:grpSp>
        <p:nvGrpSpPr>
          <p:cNvPr id="2" name="Group 40"/>
          <p:cNvGrpSpPr>
            <a:grpSpLocks/>
          </p:cNvGrpSpPr>
          <p:nvPr/>
        </p:nvGrpSpPr>
        <p:grpSpPr bwMode="auto">
          <a:xfrm>
            <a:off x="0" y="1295400"/>
            <a:ext cx="9906000" cy="5565775"/>
            <a:chOff x="0" y="816"/>
            <a:chExt cx="5760" cy="3506"/>
          </a:xfrm>
        </p:grpSpPr>
        <p:sp>
          <p:nvSpPr>
            <p:cNvPr id="47145" name="Line 41"/>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42"/>
            <p:cNvGrpSpPr>
              <a:grpSpLocks/>
            </p:cNvGrpSpPr>
            <p:nvPr/>
          </p:nvGrpSpPr>
          <p:grpSpPr bwMode="auto">
            <a:xfrm>
              <a:off x="14" y="816"/>
              <a:ext cx="288" cy="3506"/>
              <a:chOff x="0" y="528"/>
              <a:chExt cx="288" cy="3794"/>
            </a:xfrm>
          </p:grpSpPr>
          <p:sp>
            <p:nvSpPr>
              <p:cNvPr id="47147" name="Rectangle 43"/>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47148" name="Rectangle 44"/>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47149" name="Rectangle 45"/>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ppt_x</p:attrName>
                                        </p:attrNameLst>
                                      </p:cBhvr>
                                      <p:tavLst>
                                        <p:tav tm="0">
                                          <p:val>
                                            <p:strVal val="#ppt_x"/>
                                          </p:val>
                                        </p:tav>
                                        <p:tav tm="100000">
                                          <p:val>
                                            <p:strVal val="#ppt_x"/>
                                          </p:val>
                                        </p:tav>
                                      </p:tavLst>
                                    </p:anim>
                                    <p:anim calcmode="lin" valueType="num">
                                      <p:cBhvr>
                                        <p:cTn id="8" dur="500" fill="hold"/>
                                        <p:tgtEl>
                                          <p:spTgt spid="47106"/>
                                        </p:tgtEl>
                                        <p:attrNameLst>
                                          <p:attrName>ppt_y</p:attrName>
                                        </p:attrNameLst>
                                      </p:cBhvr>
                                      <p:tavLst>
                                        <p:tav tm="0">
                                          <p:val>
                                            <p:strVal val="#ppt_y+#ppt_h/2"/>
                                          </p:val>
                                        </p:tav>
                                        <p:tav tm="100000">
                                          <p:val>
                                            <p:strVal val="#ppt_y"/>
                                          </p:val>
                                        </p:tav>
                                      </p:tavLst>
                                    </p:anim>
                                    <p:anim calcmode="lin" valueType="num">
                                      <p:cBhvr>
                                        <p:cTn id="9" dur="500" fill="hold"/>
                                        <p:tgtEl>
                                          <p:spTgt spid="47106"/>
                                        </p:tgtEl>
                                        <p:attrNameLst>
                                          <p:attrName>ppt_w</p:attrName>
                                        </p:attrNameLst>
                                      </p:cBhvr>
                                      <p:tavLst>
                                        <p:tav tm="0">
                                          <p:val>
                                            <p:strVal val="#ppt_w"/>
                                          </p:val>
                                        </p:tav>
                                        <p:tav tm="100000">
                                          <p:val>
                                            <p:strVal val="#ppt_w"/>
                                          </p:val>
                                        </p:tav>
                                      </p:tavLst>
                                    </p:anim>
                                    <p:anim calcmode="lin" valueType="num">
                                      <p:cBhvr>
                                        <p:cTn id="10" dur="500" fill="hold"/>
                                        <p:tgtEl>
                                          <p:spTgt spid="4710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6A347436-8738-4ACF-91C5-82D16B39C203}" type="slidenum">
              <a:rPr lang="en-US"/>
              <a:pPr/>
              <a:t>40</a:t>
            </a:fld>
            <a:r>
              <a:rPr lang="en-US"/>
              <a:t> of  39  </a:t>
            </a:r>
          </a:p>
        </p:txBody>
      </p:sp>
      <p:sp>
        <p:nvSpPr>
          <p:cNvPr id="177154" name="Line 2"/>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77155" name="Rectangle 3"/>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77156" name="Rectangle 4"/>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77157" name="Rectangle 5"/>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77158" name="Text Box 6"/>
          <p:cNvSpPr txBox="1">
            <a:spLocks noChangeArrowheads="1"/>
          </p:cNvSpPr>
          <p:nvPr/>
        </p:nvSpPr>
        <p:spPr bwMode="auto">
          <a:xfrm>
            <a:off x="577850" y="990600"/>
            <a:ext cx="8997950" cy="4401205"/>
          </a:xfrm>
          <a:prstGeom prst="rect">
            <a:avLst/>
          </a:prstGeom>
          <a:noFill/>
          <a:ln w="9525">
            <a:noFill/>
            <a:miter lim="800000"/>
            <a:headEnd/>
            <a:tailEnd/>
          </a:ln>
          <a:effectLst/>
        </p:spPr>
        <p:txBody>
          <a:bodyPr>
            <a:spAutoFit/>
          </a:bodyPr>
          <a:lstStyle/>
          <a:p>
            <a:pPr marL="457200" indent="-457200">
              <a:buSzPct val="70000"/>
              <a:buFont typeface="Wingdings" pitchFamily="2" charset="2"/>
              <a:buChar char="n"/>
            </a:pPr>
            <a:r>
              <a:rPr lang="en-US" sz="2800">
                <a:solidFill>
                  <a:schemeClr val="tx1"/>
                </a:solidFill>
                <a:cs typeface="Times New Roman" pitchFamily="18" charset="0"/>
              </a:rPr>
              <a:t>The first operand is the actual value and the second one decides on the number of bit shifts required.</a:t>
            </a:r>
          </a:p>
          <a:p>
            <a:pPr marL="457200" indent="-457200">
              <a:buSzPct val="70000"/>
              <a:buFont typeface="Wingdings" pitchFamily="2" charset="2"/>
              <a:buChar char="n"/>
            </a:pPr>
            <a:r>
              <a:rPr lang="en-US" sz="2800">
                <a:solidFill>
                  <a:schemeClr val="tx1"/>
                </a:solidFill>
                <a:cs typeface="Times New Roman" pitchFamily="18" charset="0"/>
              </a:rPr>
              <a:t>The operator used controls the direction of shift.</a:t>
            </a:r>
          </a:p>
          <a:p>
            <a:pPr marL="457200" indent="-457200" algn="just">
              <a:buSzPct val="70000"/>
              <a:buFont typeface="Wingdings" pitchFamily="2" charset="2"/>
              <a:buChar char="n"/>
            </a:pPr>
            <a:r>
              <a:rPr lang="en-US" sz="2800">
                <a:solidFill>
                  <a:schemeClr val="tx1"/>
                </a:solidFill>
                <a:cs typeface="Times New Roman" pitchFamily="18" charset="0"/>
              </a:rPr>
              <a:t>The expression 15 &lt;&lt; 3 implies 1111 has to be shifted 3 bits to the left, output is  1111000, which is 120.</a:t>
            </a:r>
          </a:p>
          <a:p>
            <a:pPr marL="457200" indent="-457200" algn="just">
              <a:buSzPct val="70000"/>
              <a:buFont typeface="Wingdings" pitchFamily="2" charset="2"/>
              <a:buChar char="n"/>
            </a:pPr>
            <a:r>
              <a:rPr lang="en-US" sz="2800">
                <a:solidFill>
                  <a:schemeClr val="tx1"/>
                </a:solidFill>
                <a:cs typeface="Times New Roman" pitchFamily="18" charset="0"/>
              </a:rPr>
              <a:t>The expression 15 &gt;&gt;3 implies 1111 has to be shifted 3 bits to the right, output is 1, which is 1.</a:t>
            </a:r>
          </a:p>
          <a:p>
            <a:pPr marL="457200" indent="-457200" algn="just">
              <a:buSzPct val="70000"/>
              <a:buFont typeface="Wingdings" pitchFamily="2" charset="2"/>
              <a:buChar char="n"/>
            </a:pPr>
            <a:r>
              <a:rPr lang="en-US" sz="2800">
                <a:solidFill>
                  <a:schemeClr val="tx1"/>
                </a:solidFill>
                <a:cs typeface="Times New Roman" pitchFamily="18" charset="0"/>
              </a:rPr>
              <a:t>The expression 25 &gt;&gt;&gt;2 implies 11001 has to be shifted 2 bits to the right, output is 110, which is 6.</a:t>
            </a:r>
            <a:endParaRPr lang="en-US" sz="2800">
              <a:solidFill>
                <a:schemeClr val="tx1"/>
              </a:solidFill>
            </a:endParaRPr>
          </a:p>
        </p:txBody>
      </p:sp>
      <p:sp>
        <p:nvSpPr>
          <p:cNvPr id="177159" name="Text Box 7"/>
          <p:cNvSpPr txBox="1">
            <a:spLocks noChangeArrowheads="1"/>
          </p:cNvSpPr>
          <p:nvPr/>
        </p:nvSpPr>
        <p:spPr bwMode="auto">
          <a:xfrm>
            <a:off x="0" y="1"/>
            <a:ext cx="9906000" cy="701675"/>
          </a:xfrm>
          <a:prstGeom prst="rect">
            <a:avLst/>
          </a:prstGeom>
          <a:noFill/>
          <a:ln w="9525">
            <a:noFill/>
            <a:miter lim="800000"/>
            <a:headEnd/>
            <a:tailEnd/>
          </a:ln>
          <a:effectLst/>
        </p:spPr>
        <p:txBody>
          <a:bodyPr>
            <a:spAutoFit/>
          </a:bodyPr>
          <a:lstStyle/>
          <a:p>
            <a:pPr algn="ctr"/>
            <a:r>
              <a:rPr lang="en-US" sz="4000" b="0">
                <a:solidFill>
                  <a:schemeClr val="tx1"/>
                </a:solidFill>
                <a:latin typeface="HandelGothic BT" pitchFamily="82" charset="0"/>
              </a:rPr>
              <a:t>Bitwise Shift Operators [Contd…]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7159"/>
                                        </p:tgtEl>
                                        <p:attrNameLst>
                                          <p:attrName>style.visibility</p:attrName>
                                        </p:attrNameLst>
                                      </p:cBhvr>
                                      <p:to>
                                        <p:strVal val="visible"/>
                                      </p:to>
                                    </p:set>
                                    <p:anim calcmode="lin" valueType="num">
                                      <p:cBhvr>
                                        <p:cTn id="7" dur="500" fill="hold"/>
                                        <p:tgtEl>
                                          <p:spTgt spid="177159"/>
                                        </p:tgtEl>
                                        <p:attrNameLst>
                                          <p:attrName>ppt_x</p:attrName>
                                        </p:attrNameLst>
                                      </p:cBhvr>
                                      <p:tavLst>
                                        <p:tav tm="0">
                                          <p:val>
                                            <p:strVal val="#ppt_x"/>
                                          </p:val>
                                        </p:tav>
                                        <p:tav tm="100000">
                                          <p:val>
                                            <p:strVal val="#ppt_x"/>
                                          </p:val>
                                        </p:tav>
                                      </p:tavLst>
                                    </p:anim>
                                    <p:anim calcmode="lin" valueType="num">
                                      <p:cBhvr>
                                        <p:cTn id="8" dur="500" fill="hold"/>
                                        <p:tgtEl>
                                          <p:spTgt spid="177159"/>
                                        </p:tgtEl>
                                        <p:attrNameLst>
                                          <p:attrName>ppt_y</p:attrName>
                                        </p:attrNameLst>
                                      </p:cBhvr>
                                      <p:tavLst>
                                        <p:tav tm="0">
                                          <p:val>
                                            <p:strVal val="#ppt_y+#ppt_h/2"/>
                                          </p:val>
                                        </p:tav>
                                        <p:tav tm="100000">
                                          <p:val>
                                            <p:strVal val="#ppt_y"/>
                                          </p:val>
                                        </p:tav>
                                      </p:tavLst>
                                    </p:anim>
                                    <p:anim calcmode="lin" valueType="num">
                                      <p:cBhvr>
                                        <p:cTn id="9" dur="500" fill="hold"/>
                                        <p:tgtEl>
                                          <p:spTgt spid="177159"/>
                                        </p:tgtEl>
                                        <p:attrNameLst>
                                          <p:attrName>ppt_w</p:attrName>
                                        </p:attrNameLst>
                                      </p:cBhvr>
                                      <p:tavLst>
                                        <p:tav tm="0">
                                          <p:val>
                                            <p:strVal val="#ppt_w"/>
                                          </p:val>
                                        </p:tav>
                                        <p:tav tm="100000">
                                          <p:val>
                                            <p:strVal val="#ppt_w"/>
                                          </p:val>
                                        </p:tav>
                                      </p:tavLst>
                                    </p:anim>
                                    <p:anim calcmode="lin" valueType="num">
                                      <p:cBhvr>
                                        <p:cTn id="10" dur="500" fill="hold"/>
                                        <p:tgtEl>
                                          <p:spTgt spid="17715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9021A321-A237-4021-A2EB-8A12DED0BC52}" type="slidenum">
              <a:rPr lang="en-US"/>
              <a:pPr/>
              <a:t>41</a:t>
            </a:fld>
            <a:r>
              <a:rPr lang="en-US"/>
              <a:t> of  39  </a:t>
            </a:r>
          </a:p>
        </p:txBody>
      </p:sp>
      <p:sp>
        <p:nvSpPr>
          <p:cNvPr id="175106"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Ternary Operators  </a:t>
            </a:r>
          </a:p>
        </p:txBody>
      </p:sp>
      <p:sp>
        <p:nvSpPr>
          <p:cNvPr id="175111" name="Text Box 7"/>
          <p:cNvSpPr txBox="1">
            <a:spLocks noChangeArrowheads="1"/>
          </p:cNvSpPr>
          <p:nvPr/>
        </p:nvSpPr>
        <p:spPr bwMode="auto">
          <a:xfrm>
            <a:off x="660400" y="1622426"/>
            <a:ext cx="8997950" cy="3970318"/>
          </a:xfrm>
          <a:prstGeom prst="rect">
            <a:avLst/>
          </a:prstGeom>
          <a:noFill/>
          <a:ln w="9525">
            <a:noFill/>
            <a:miter lim="800000"/>
            <a:headEnd/>
            <a:tailEnd/>
          </a:ln>
          <a:effectLst/>
        </p:spPr>
        <p:txBody>
          <a:bodyPr>
            <a:spAutoFit/>
          </a:bodyPr>
          <a:lstStyle/>
          <a:p>
            <a:pPr marL="457200" indent="-457200">
              <a:buSzPct val="70000"/>
              <a:buFont typeface="Wingdings" pitchFamily="2" charset="2"/>
              <a:buChar char="n"/>
            </a:pPr>
            <a:r>
              <a:rPr lang="en-US" sz="2800">
                <a:solidFill>
                  <a:schemeClr val="tx1"/>
                </a:solidFill>
                <a:cs typeface="Times New Roman" pitchFamily="18" charset="0"/>
              </a:rPr>
              <a:t> This operator, takes three operands :</a:t>
            </a:r>
          </a:p>
          <a:p>
            <a:pPr marL="914400" lvl="1" indent="-457200">
              <a:buSzPct val="70000"/>
              <a:buFont typeface="Wingdings" pitchFamily="2" charset="2"/>
              <a:buChar char="u"/>
            </a:pPr>
            <a:r>
              <a:rPr lang="en-US" sz="2800">
                <a:solidFill>
                  <a:schemeClr val="tx1"/>
                </a:solidFill>
                <a:cs typeface="Times New Roman" pitchFamily="18" charset="0"/>
              </a:rPr>
              <a:t> One operand is the condition to be evaluated.</a:t>
            </a:r>
          </a:p>
          <a:p>
            <a:pPr marL="914400" lvl="1" indent="-457200">
              <a:buSzPct val="70000"/>
              <a:buFont typeface="Wingdings" pitchFamily="2" charset="2"/>
              <a:buChar char="u"/>
            </a:pPr>
            <a:r>
              <a:rPr lang="en-US" sz="2800">
                <a:solidFill>
                  <a:schemeClr val="tx1"/>
                </a:solidFill>
                <a:cs typeface="Times New Roman" pitchFamily="18" charset="0"/>
              </a:rPr>
              <a:t>Remaining two operands are the values to be returned in case of the condition evaluating to </a:t>
            </a:r>
            <a:r>
              <a:rPr lang="en-US" sz="2800" i="1">
                <a:solidFill>
                  <a:schemeClr val="tx1"/>
                </a:solidFill>
                <a:cs typeface="Times New Roman" pitchFamily="18" charset="0"/>
              </a:rPr>
              <a:t>true </a:t>
            </a:r>
            <a:r>
              <a:rPr lang="en-US" sz="2800">
                <a:solidFill>
                  <a:schemeClr val="tx1"/>
                </a:solidFill>
                <a:cs typeface="Times New Roman" pitchFamily="18" charset="0"/>
              </a:rPr>
              <a:t>or </a:t>
            </a:r>
            <a:r>
              <a:rPr lang="en-US" sz="2800" i="1">
                <a:solidFill>
                  <a:schemeClr val="tx1"/>
                </a:solidFill>
                <a:cs typeface="Times New Roman" pitchFamily="18" charset="0"/>
              </a:rPr>
              <a:t>false</a:t>
            </a:r>
            <a:r>
              <a:rPr lang="en-US" sz="2800">
                <a:solidFill>
                  <a:schemeClr val="tx1"/>
                </a:solidFill>
                <a:cs typeface="Times New Roman" pitchFamily="18" charset="0"/>
              </a:rPr>
              <a:t>.</a:t>
            </a:r>
          </a:p>
          <a:p>
            <a:pPr marL="457200" indent="-457200" algn="just"/>
            <a:r>
              <a:rPr lang="en-US" sz="2800">
                <a:solidFill>
                  <a:schemeClr val="tx1"/>
                </a:solidFill>
                <a:cs typeface="Times New Roman" pitchFamily="18" charset="0"/>
              </a:rPr>
              <a:t>For example consider the following,</a:t>
            </a:r>
          </a:p>
          <a:p>
            <a:pPr marL="457200" indent="-457200" algn="just"/>
            <a:r>
              <a:rPr lang="en-US" sz="2800">
                <a:solidFill>
                  <a:schemeClr val="tx1"/>
                </a:solidFill>
                <a:cs typeface="Times New Roman" pitchFamily="18" charset="0"/>
              </a:rPr>
              <a:t> X = (A &gt; B) ? 3 : 4 </a:t>
            </a:r>
          </a:p>
          <a:p>
            <a:pPr marL="457200" indent="-457200" algn="just"/>
            <a:r>
              <a:rPr lang="en-US" sz="2800">
                <a:solidFill>
                  <a:schemeClr val="tx1"/>
                </a:solidFill>
                <a:cs typeface="Times New Roman" pitchFamily="18" charset="0"/>
              </a:rPr>
              <a:t>If A is greater than B, then ‘3’ will be assigned to X else ‘4’ will be assigned to X.</a:t>
            </a:r>
            <a:endParaRPr lang="en-US" sz="2800">
              <a:solidFill>
                <a:schemeClr val="tx1"/>
              </a:solidFill>
            </a:endParaRPr>
          </a:p>
        </p:txBody>
      </p:sp>
      <p:grpSp>
        <p:nvGrpSpPr>
          <p:cNvPr id="2" name="Group 8"/>
          <p:cNvGrpSpPr>
            <a:grpSpLocks/>
          </p:cNvGrpSpPr>
          <p:nvPr/>
        </p:nvGrpSpPr>
        <p:grpSpPr bwMode="auto">
          <a:xfrm>
            <a:off x="0" y="1295400"/>
            <a:ext cx="9906000" cy="5565775"/>
            <a:chOff x="0" y="816"/>
            <a:chExt cx="5760" cy="3506"/>
          </a:xfrm>
        </p:grpSpPr>
        <p:sp>
          <p:nvSpPr>
            <p:cNvPr id="175113"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75115"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75116"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75117"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p:cTn id="7" dur="500" fill="hold"/>
                                        <p:tgtEl>
                                          <p:spTgt spid="175106"/>
                                        </p:tgtEl>
                                        <p:attrNameLst>
                                          <p:attrName>ppt_x</p:attrName>
                                        </p:attrNameLst>
                                      </p:cBhvr>
                                      <p:tavLst>
                                        <p:tav tm="0">
                                          <p:val>
                                            <p:strVal val="#ppt_x"/>
                                          </p:val>
                                        </p:tav>
                                        <p:tav tm="100000">
                                          <p:val>
                                            <p:strVal val="#ppt_x"/>
                                          </p:val>
                                        </p:tav>
                                      </p:tavLst>
                                    </p:anim>
                                    <p:anim calcmode="lin" valueType="num">
                                      <p:cBhvr>
                                        <p:cTn id="8" dur="500" fill="hold"/>
                                        <p:tgtEl>
                                          <p:spTgt spid="175106"/>
                                        </p:tgtEl>
                                        <p:attrNameLst>
                                          <p:attrName>ppt_y</p:attrName>
                                        </p:attrNameLst>
                                      </p:cBhvr>
                                      <p:tavLst>
                                        <p:tav tm="0">
                                          <p:val>
                                            <p:strVal val="#ppt_y+#ppt_h/2"/>
                                          </p:val>
                                        </p:tav>
                                        <p:tav tm="100000">
                                          <p:val>
                                            <p:strVal val="#ppt_y"/>
                                          </p:val>
                                        </p:tav>
                                      </p:tavLst>
                                    </p:anim>
                                    <p:anim calcmode="lin" valueType="num">
                                      <p:cBhvr>
                                        <p:cTn id="9" dur="500" fill="hold"/>
                                        <p:tgtEl>
                                          <p:spTgt spid="175106"/>
                                        </p:tgtEl>
                                        <p:attrNameLst>
                                          <p:attrName>ppt_w</p:attrName>
                                        </p:attrNameLst>
                                      </p:cBhvr>
                                      <p:tavLst>
                                        <p:tav tm="0">
                                          <p:val>
                                            <p:strVal val="#ppt_w"/>
                                          </p:val>
                                        </p:tav>
                                        <p:tav tm="100000">
                                          <p:val>
                                            <p:strVal val="#ppt_w"/>
                                          </p:val>
                                        </p:tav>
                                      </p:tavLst>
                                    </p:anim>
                                    <p:anim calcmode="lin" valueType="num">
                                      <p:cBhvr>
                                        <p:cTn id="10" dur="500" fill="hold"/>
                                        <p:tgtEl>
                                          <p:spTgt spid="17510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92E990EE-7AFC-4296-A385-E1F6E6FFD3D7}" type="slidenum">
              <a:rPr lang="en-US"/>
              <a:pPr/>
              <a:t>42</a:t>
            </a:fld>
            <a:r>
              <a:rPr lang="en-US"/>
              <a:t> of  39  </a:t>
            </a:r>
          </a:p>
        </p:txBody>
      </p:sp>
      <p:sp>
        <p:nvSpPr>
          <p:cNvPr id="178178"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Special Operators  </a:t>
            </a:r>
          </a:p>
        </p:txBody>
      </p:sp>
      <p:sp>
        <p:nvSpPr>
          <p:cNvPr id="178183" name="Text Box 7"/>
          <p:cNvSpPr txBox="1">
            <a:spLocks noChangeArrowheads="1"/>
          </p:cNvSpPr>
          <p:nvPr/>
        </p:nvSpPr>
        <p:spPr bwMode="auto">
          <a:xfrm>
            <a:off x="660400" y="1685926"/>
            <a:ext cx="8997950" cy="3970318"/>
          </a:xfrm>
          <a:prstGeom prst="rect">
            <a:avLst/>
          </a:prstGeom>
          <a:noFill/>
          <a:ln w="9525">
            <a:noFill/>
            <a:miter lim="800000"/>
            <a:headEnd/>
            <a:tailEnd/>
          </a:ln>
          <a:effectLst/>
        </p:spPr>
        <p:txBody>
          <a:bodyPr>
            <a:spAutoFit/>
          </a:bodyPr>
          <a:lstStyle/>
          <a:p>
            <a:pPr marL="457200" indent="-457200" algn="just">
              <a:buSzPct val="70000"/>
              <a:buFont typeface="Wingdings" pitchFamily="2" charset="2"/>
              <a:buChar char="n"/>
            </a:pPr>
            <a:r>
              <a:rPr lang="en-US" sz="2800">
                <a:solidFill>
                  <a:schemeClr val="tx1"/>
                </a:solidFill>
                <a:cs typeface="Times New Roman" pitchFamily="18" charset="0"/>
              </a:rPr>
              <a:t>Comma (,) operator - The comma operator (,) evaluates two operands and returns the value of the second operand. Consider the following example, </a:t>
            </a:r>
          </a:p>
          <a:p>
            <a:pPr marL="457200" indent="-457200"/>
            <a:r>
              <a:rPr lang="en-US" sz="2800">
                <a:solidFill>
                  <a:schemeClr val="tx1"/>
                </a:solidFill>
                <a:cs typeface="Times New Roman" pitchFamily="18" charset="0"/>
              </a:rPr>
              <a:t>     a = 2</a:t>
            </a:r>
            <a:br>
              <a:rPr lang="en-US" sz="2800">
                <a:solidFill>
                  <a:schemeClr val="tx1"/>
                </a:solidFill>
                <a:cs typeface="Times New Roman" pitchFamily="18" charset="0"/>
              </a:rPr>
            </a:br>
            <a:r>
              <a:rPr lang="en-US" sz="2800">
                <a:solidFill>
                  <a:schemeClr val="tx1"/>
                </a:solidFill>
                <a:cs typeface="Times New Roman" pitchFamily="18" charset="0"/>
              </a:rPr>
              <a:t>b = 3</a:t>
            </a:r>
            <a:br>
              <a:rPr lang="en-US" sz="2800">
                <a:solidFill>
                  <a:schemeClr val="tx1"/>
                </a:solidFill>
                <a:cs typeface="Times New Roman" pitchFamily="18" charset="0"/>
              </a:rPr>
            </a:br>
            <a:r>
              <a:rPr lang="en-US" sz="2800">
                <a:solidFill>
                  <a:schemeClr val="tx1"/>
                </a:solidFill>
                <a:cs typeface="Times New Roman" pitchFamily="18" charset="0"/>
              </a:rPr>
              <a:t>c = 4</a:t>
            </a:r>
            <a:br>
              <a:rPr lang="en-US" sz="2800">
                <a:solidFill>
                  <a:schemeClr val="tx1"/>
                </a:solidFill>
                <a:cs typeface="Times New Roman" pitchFamily="18" charset="0"/>
              </a:rPr>
            </a:br>
            <a:r>
              <a:rPr lang="en-US" sz="2800">
                <a:solidFill>
                  <a:schemeClr val="tx1"/>
                </a:solidFill>
                <a:cs typeface="Times New Roman" pitchFamily="18" charset="0"/>
              </a:rPr>
              <a:t>d = 5</a:t>
            </a:r>
            <a:br>
              <a:rPr lang="en-US" sz="2800">
                <a:solidFill>
                  <a:schemeClr val="tx1"/>
                </a:solidFill>
                <a:cs typeface="Times New Roman" pitchFamily="18" charset="0"/>
              </a:rPr>
            </a:br>
            <a:r>
              <a:rPr lang="en-US" sz="2800">
                <a:solidFill>
                  <a:schemeClr val="tx1"/>
                </a:solidFill>
                <a:cs typeface="Times New Roman" pitchFamily="18" charset="0"/>
              </a:rPr>
              <a:t> x = ( a++, c) * ( b++, d)// this is similar to x = c*d;</a:t>
            </a:r>
          </a:p>
          <a:p>
            <a:pPr marL="457200" indent="-457200" algn="just"/>
            <a:r>
              <a:rPr lang="en-US" sz="2800">
                <a:solidFill>
                  <a:schemeClr val="tx1"/>
                </a:solidFill>
                <a:cs typeface="Times New Roman" pitchFamily="18" charset="0"/>
              </a:rPr>
              <a:t>The result of the Above expression is x = 20</a:t>
            </a:r>
            <a:r>
              <a:rPr lang="en-US" sz="2800" i="1">
                <a:solidFill>
                  <a:schemeClr val="tx1"/>
                </a:solidFill>
                <a:cs typeface="Times New Roman" pitchFamily="18" charset="0"/>
              </a:rPr>
              <a:t>.</a:t>
            </a:r>
            <a:endParaRPr lang="en-US" sz="2800">
              <a:solidFill>
                <a:schemeClr val="tx1"/>
              </a:solidFill>
              <a:cs typeface="Times New Roman" pitchFamily="18" charset="0"/>
            </a:endParaRPr>
          </a:p>
        </p:txBody>
      </p:sp>
      <p:grpSp>
        <p:nvGrpSpPr>
          <p:cNvPr id="2" name="Group 8"/>
          <p:cNvGrpSpPr>
            <a:grpSpLocks/>
          </p:cNvGrpSpPr>
          <p:nvPr/>
        </p:nvGrpSpPr>
        <p:grpSpPr bwMode="auto">
          <a:xfrm>
            <a:off x="0" y="1295400"/>
            <a:ext cx="9906000" cy="5565775"/>
            <a:chOff x="0" y="816"/>
            <a:chExt cx="5760" cy="3506"/>
          </a:xfrm>
        </p:grpSpPr>
        <p:sp>
          <p:nvSpPr>
            <p:cNvPr id="178185"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78187"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78188"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78189"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8178"/>
                                        </p:tgtEl>
                                        <p:attrNameLst>
                                          <p:attrName>style.visibility</p:attrName>
                                        </p:attrNameLst>
                                      </p:cBhvr>
                                      <p:to>
                                        <p:strVal val="visible"/>
                                      </p:to>
                                    </p:set>
                                    <p:anim calcmode="lin" valueType="num">
                                      <p:cBhvr>
                                        <p:cTn id="7" dur="500" fill="hold"/>
                                        <p:tgtEl>
                                          <p:spTgt spid="178178"/>
                                        </p:tgtEl>
                                        <p:attrNameLst>
                                          <p:attrName>ppt_x</p:attrName>
                                        </p:attrNameLst>
                                      </p:cBhvr>
                                      <p:tavLst>
                                        <p:tav tm="0">
                                          <p:val>
                                            <p:strVal val="#ppt_x"/>
                                          </p:val>
                                        </p:tav>
                                        <p:tav tm="100000">
                                          <p:val>
                                            <p:strVal val="#ppt_x"/>
                                          </p:val>
                                        </p:tav>
                                      </p:tavLst>
                                    </p:anim>
                                    <p:anim calcmode="lin" valueType="num">
                                      <p:cBhvr>
                                        <p:cTn id="8" dur="500" fill="hold"/>
                                        <p:tgtEl>
                                          <p:spTgt spid="178178"/>
                                        </p:tgtEl>
                                        <p:attrNameLst>
                                          <p:attrName>ppt_y</p:attrName>
                                        </p:attrNameLst>
                                      </p:cBhvr>
                                      <p:tavLst>
                                        <p:tav tm="0">
                                          <p:val>
                                            <p:strVal val="#ppt_y+#ppt_h/2"/>
                                          </p:val>
                                        </p:tav>
                                        <p:tav tm="100000">
                                          <p:val>
                                            <p:strVal val="#ppt_y"/>
                                          </p:val>
                                        </p:tav>
                                      </p:tavLst>
                                    </p:anim>
                                    <p:anim calcmode="lin" valueType="num">
                                      <p:cBhvr>
                                        <p:cTn id="9" dur="500" fill="hold"/>
                                        <p:tgtEl>
                                          <p:spTgt spid="178178"/>
                                        </p:tgtEl>
                                        <p:attrNameLst>
                                          <p:attrName>ppt_w</p:attrName>
                                        </p:attrNameLst>
                                      </p:cBhvr>
                                      <p:tavLst>
                                        <p:tav tm="0">
                                          <p:val>
                                            <p:strVal val="#ppt_w"/>
                                          </p:val>
                                        </p:tav>
                                        <p:tav tm="100000">
                                          <p:val>
                                            <p:strVal val="#ppt_w"/>
                                          </p:val>
                                        </p:tav>
                                      </p:tavLst>
                                    </p:anim>
                                    <p:anim calcmode="lin" valueType="num">
                                      <p:cBhvr>
                                        <p:cTn id="10" dur="500" fill="hold"/>
                                        <p:tgtEl>
                                          <p:spTgt spid="17817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1412094B-DD86-403D-9A8C-ACA7DCFEA6ED}" type="slidenum">
              <a:rPr lang="en-US"/>
              <a:pPr/>
              <a:t>43</a:t>
            </a:fld>
            <a:r>
              <a:rPr lang="en-US"/>
              <a:t> of  39  </a:t>
            </a:r>
          </a:p>
        </p:txBody>
      </p:sp>
      <p:sp>
        <p:nvSpPr>
          <p:cNvPr id="180226" name="Text Box 2"/>
          <p:cNvSpPr txBox="1">
            <a:spLocks noChangeArrowheads="1"/>
          </p:cNvSpPr>
          <p:nvPr/>
        </p:nvSpPr>
        <p:spPr bwMode="auto">
          <a:xfrm>
            <a:off x="0" y="228600"/>
            <a:ext cx="9906000" cy="762000"/>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Special Operators [Cont…]  </a:t>
            </a:r>
          </a:p>
        </p:txBody>
      </p:sp>
      <p:sp>
        <p:nvSpPr>
          <p:cNvPr id="180231" name="Text Box 7"/>
          <p:cNvSpPr txBox="1">
            <a:spLocks noChangeArrowheads="1"/>
          </p:cNvSpPr>
          <p:nvPr/>
        </p:nvSpPr>
        <p:spPr bwMode="auto">
          <a:xfrm>
            <a:off x="660400" y="1411288"/>
            <a:ext cx="8997950" cy="4832092"/>
          </a:xfrm>
          <a:prstGeom prst="rect">
            <a:avLst/>
          </a:prstGeom>
          <a:noFill/>
          <a:ln w="9525">
            <a:noFill/>
            <a:miter lim="800000"/>
            <a:headEnd/>
            <a:tailEnd/>
          </a:ln>
          <a:effectLst/>
        </p:spPr>
        <p:txBody>
          <a:bodyPr>
            <a:spAutoFit/>
          </a:bodyPr>
          <a:lstStyle/>
          <a:p>
            <a:pPr marL="457200" indent="-457200" algn="just">
              <a:buSzPct val="70000"/>
              <a:buFont typeface="Wingdings" pitchFamily="2" charset="2"/>
              <a:buChar char="n"/>
            </a:pPr>
            <a:r>
              <a:rPr lang="en-US" sz="2800" i="1">
                <a:solidFill>
                  <a:schemeClr val="tx1"/>
                </a:solidFill>
                <a:cs typeface="Times New Roman" pitchFamily="18" charset="0"/>
              </a:rPr>
              <a:t>new</a:t>
            </a:r>
            <a:r>
              <a:rPr lang="en-US" sz="2800">
                <a:solidFill>
                  <a:schemeClr val="tx1"/>
                </a:solidFill>
                <a:cs typeface="Times New Roman" pitchFamily="18" charset="0"/>
              </a:rPr>
              <a:t> &amp; </a:t>
            </a:r>
            <a:r>
              <a:rPr lang="en-US" sz="2800" i="1">
                <a:solidFill>
                  <a:schemeClr val="tx1"/>
                </a:solidFill>
                <a:cs typeface="Times New Roman" pitchFamily="18" charset="0"/>
              </a:rPr>
              <a:t>delete</a:t>
            </a:r>
            <a:r>
              <a:rPr lang="en-US" sz="2800">
                <a:solidFill>
                  <a:schemeClr val="tx1"/>
                </a:solidFill>
                <a:cs typeface="Times New Roman" pitchFamily="18" charset="0"/>
              </a:rPr>
              <a:t> operators - The delete operator is used to delete an object’s property or an element at a specified index in an array. The new operator allows to create an instance of an object.</a:t>
            </a:r>
          </a:p>
          <a:p>
            <a:pPr marL="457200" indent="-457200" algn="just">
              <a:buSzPct val="70000"/>
              <a:buFont typeface="Wingdings" pitchFamily="2" charset="2"/>
              <a:buChar char="n"/>
            </a:pPr>
            <a:r>
              <a:rPr lang="en-US" sz="2800" i="1">
                <a:solidFill>
                  <a:schemeClr val="tx1"/>
                </a:solidFill>
                <a:cs typeface="Times New Roman" pitchFamily="18" charset="0"/>
              </a:rPr>
              <a:t>typeof</a:t>
            </a:r>
            <a:r>
              <a:rPr lang="en-US" sz="2800">
                <a:solidFill>
                  <a:schemeClr val="tx1"/>
                </a:solidFill>
                <a:cs typeface="Times New Roman" pitchFamily="18" charset="0"/>
              </a:rPr>
              <a:t> operator - The typeof operator returns a string indicating the type of the operand. For example the expression </a:t>
            </a:r>
            <a:r>
              <a:rPr lang="en-US" sz="2800" i="1">
                <a:solidFill>
                  <a:schemeClr val="tx1"/>
                </a:solidFill>
                <a:cs typeface="Times New Roman" pitchFamily="18" charset="0"/>
              </a:rPr>
              <a:t>a = typeof 5</a:t>
            </a:r>
            <a:r>
              <a:rPr lang="en-US" sz="2800">
                <a:solidFill>
                  <a:schemeClr val="tx1"/>
                </a:solidFill>
                <a:cs typeface="Times New Roman" pitchFamily="18" charset="0"/>
              </a:rPr>
              <a:t> will assign a value </a:t>
            </a:r>
            <a:r>
              <a:rPr lang="en-US" sz="2800" i="1">
                <a:solidFill>
                  <a:schemeClr val="tx1"/>
                </a:solidFill>
                <a:cs typeface="Times New Roman" pitchFamily="18" charset="0"/>
              </a:rPr>
              <a:t>number</a:t>
            </a:r>
            <a:r>
              <a:rPr lang="en-US" sz="2800">
                <a:solidFill>
                  <a:schemeClr val="tx1"/>
                </a:solidFill>
                <a:cs typeface="Times New Roman" pitchFamily="18" charset="0"/>
              </a:rPr>
              <a:t> to a.</a:t>
            </a:r>
          </a:p>
          <a:p>
            <a:pPr marL="457200" indent="-457200" algn="just">
              <a:buSzPct val="70000"/>
              <a:buFont typeface="Wingdings" pitchFamily="2" charset="2"/>
              <a:buChar char="n"/>
            </a:pPr>
            <a:r>
              <a:rPr lang="en-US" sz="2800" i="1">
                <a:solidFill>
                  <a:schemeClr val="tx1"/>
                </a:solidFill>
                <a:cs typeface="Times New Roman" pitchFamily="18" charset="0"/>
              </a:rPr>
              <a:t>void</a:t>
            </a:r>
            <a:r>
              <a:rPr lang="en-US" sz="2800">
                <a:solidFill>
                  <a:schemeClr val="tx1"/>
                </a:solidFill>
                <a:cs typeface="Times New Roman" pitchFamily="18" charset="0"/>
              </a:rPr>
              <a:t> operator -  A </a:t>
            </a:r>
            <a:r>
              <a:rPr lang="en-US" sz="2800" i="1">
                <a:solidFill>
                  <a:schemeClr val="tx1"/>
                </a:solidFill>
                <a:cs typeface="Times New Roman" pitchFamily="18" charset="0"/>
              </a:rPr>
              <a:t>void</a:t>
            </a:r>
            <a:r>
              <a:rPr lang="en-US" sz="2800">
                <a:solidFill>
                  <a:schemeClr val="tx1"/>
                </a:solidFill>
                <a:cs typeface="Times New Roman" pitchFamily="18" charset="0"/>
              </a:rPr>
              <a:t> operator would cause no results to be returned to the program after an expression is evaluated. </a:t>
            </a:r>
            <a:endParaRPr lang="en-US" sz="2800">
              <a:solidFill>
                <a:schemeClr val="tx1"/>
              </a:solidFill>
            </a:endParaRPr>
          </a:p>
        </p:txBody>
      </p:sp>
      <p:grpSp>
        <p:nvGrpSpPr>
          <p:cNvPr id="2" name="Group 8"/>
          <p:cNvGrpSpPr>
            <a:grpSpLocks/>
          </p:cNvGrpSpPr>
          <p:nvPr/>
        </p:nvGrpSpPr>
        <p:grpSpPr bwMode="auto">
          <a:xfrm>
            <a:off x="0" y="1295400"/>
            <a:ext cx="9906000" cy="5565775"/>
            <a:chOff x="0" y="816"/>
            <a:chExt cx="5760" cy="3506"/>
          </a:xfrm>
        </p:grpSpPr>
        <p:sp>
          <p:nvSpPr>
            <p:cNvPr id="180233" name="Line 9"/>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0"/>
            <p:cNvGrpSpPr>
              <a:grpSpLocks/>
            </p:cNvGrpSpPr>
            <p:nvPr/>
          </p:nvGrpSpPr>
          <p:grpSpPr bwMode="auto">
            <a:xfrm>
              <a:off x="14" y="816"/>
              <a:ext cx="288" cy="3506"/>
              <a:chOff x="0" y="528"/>
              <a:chExt cx="288" cy="3794"/>
            </a:xfrm>
          </p:grpSpPr>
          <p:sp>
            <p:nvSpPr>
              <p:cNvPr id="180235" name="Rectangle 11"/>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80236" name="Rectangle 12"/>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80237" name="Rectangle 13"/>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80226"/>
                                        </p:tgtEl>
                                        <p:attrNameLst>
                                          <p:attrName>style.visibility</p:attrName>
                                        </p:attrNameLst>
                                      </p:cBhvr>
                                      <p:to>
                                        <p:strVal val="visible"/>
                                      </p:to>
                                    </p:set>
                                    <p:anim calcmode="lin" valueType="num">
                                      <p:cBhvr>
                                        <p:cTn id="7" dur="500" fill="hold"/>
                                        <p:tgtEl>
                                          <p:spTgt spid="180226"/>
                                        </p:tgtEl>
                                        <p:attrNameLst>
                                          <p:attrName>ppt_x</p:attrName>
                                        </p:attrNameLst>
                                      </p:cBhvr>
                                      <p:tavLst>
                                        <p:tav tm="0">
                                          <p:val>
                                            <p:strVal val="#ppt_x"/>
                                          </p:val>
                                        </p:tav>
                                        <p:tav tm="100000">
                                          <p:val>
                                            <p:strVal val="#ppt_x"/>
                                          </p:val>
                                        </p:tav>
                                      </p:tavLst>
                                    </p:anim>
                                    <p:anim calcmode="lin" valueType="num">
                                      <p:cBhvr>
                                        <p:cTn id="8" dur="500" fill="hold"/>
                                        <p:tgtEl>
                                          <p:spTgt spid="180226"/>
                                        </p:tgtEl>
                                        <p:attrNameLst>
                                          <p:attrName>ppt_y</p:attrName>
                                        </p:attrNameLst>
                                      </p:cBhvr>
                                      <p:tavLst>
                                        <p:tav tm="0">
                                          <p:val>
                                            <p:strVal val="#ppt_y+#ppt_h/2"/>
                                          </p:val>
                                        </p:tav>
                                        <p:tav tm="100000">
                                          <p:val>
                                            <p:strVal val="#ppt_y"/>
                                          </p:val>
                                        </p:tav>
                                      </p:tavLst>
                                    </p:anim>
                                    <p:anim calcmode="lin" valueType="num">
                                      <p:cBhvr>
                                        <p:cTn id="9" dur="500" fill="hold"/>
                                        <p:tgtEl>
                                          <p:spTgt spid="180226"/>
                                        </p:tgtEl>
                                        <p:attrNameLst>
                                          <p:attrName>ppt_w</p:attrName>
                                        </p:attrNameLst>
                                      </p:cBhvr>
                                      <p:tavLst>
                                        <p:tav tm="0">
                                          <p:val>
                                            <p:strVal val="#ppt_w"/>
                                          </p:val>
                                        </p:tav>
                                        <p:tav tm="100000">
                                          <p:val>
                                            <p:strVal val="#ppt_w"/>
                                          </p:val>
                                        </p:tav>
                                      </p:tavLst>
                                    </p:anim>
                                    <p:anim calcmode="lin" valueType="num">
                                      <p:cBhvr>
                                        <p:cTn id="10" dur="500" fill="hold"/>
                                        <p:tgtEl>
                                          <p:spTgt spid="18022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7DE0D0DA-25FD-413B-81A5-AFAE8FA03904}" type="slidenum">
              <a:rPr lang="en-US"/>
              <a:pPr/>
              <a:t>44</a:t>
            </a:fld>
            <a:r>
              <a:rPr lang="en-US"/>
              <a:t> of  39  </a:t>
            </a:r>
          </a:p>
        </p:txBody>
      </p:sp>
      <p:sp>
        <p:nvSpPr>
          <p:cNvPr id="181250"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81255" name="Text Box 7"/>
          <p:cNvSpPr txBox="1">
            <a:spLocks noChangeArrowheads="1"/>
          </p:cNvSpPr>
          <p:nvPr/>
        </p:nvSpPr>
        <p:spPr bwMode="auto">
          <a:xfrm>
            <a:off x="660400" y="785813"/>
            <a:ext cx="8997950" cy="519112"/>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 </a:t>
            </a:r>
            <a:endParaRPr lang="en-US" sz="2800">
              <a:solidFill>
                <a:schemeClr val="tx1"/>
              </a:solidFill>
            </a:endParaRPr>
          </a:p>
        </p:txBody>
      </p:sp>
      <p:sp>
        <p:nvSpPr>
          <p:cNvPr id="181256" name="Text Box 8"/>
          <p:cNvSpPr txBox="1">
            <a:spLocks noChangeArrowheads="1"/>
          </p:cNvSpPr>
          <p:nvPr/>
        </p:nvSpPr>
        <p:spPr bwMode="auto">
          <a:xfrm>
            <a:off x="495300" y="1524001"/>
            <a:ext cx="9410700" cy="3859518"/>
          </a:xfrm>
          <a:prstGeom prst="rect">
            <a:avLst/>
          </a:prstGeom>
          <a:noFill/>
          <a:ln w="28575">
            <a:noFill/>
            <a:miter lim="800000"/>
            <a:headEnd/>
            <a:tailEnd/>
          </a:ln>
          <a:effectLst/>
        </p:spPr>
        <p:txBody>
          <a:bodyPr>
            <a:spAutoFit/>
          </a:bodyPr>
          <a:lstStyle/>
          <a:p>
            <a:pPr algn="just">
              <a:spcBef>
                <a:spcPct val="20000"/>
              </a:spcBef>
              <a:buSzPct val="70000"/>
              <a:buFont typeface="Wingdings" pitchFamily="2" charset="2"/>
              <a:buChar char="n"/>
            </a:pPr>
            <a:r>
              <a:rPr lang="en-US" b="0">
                <a:solidFill>
                  <a:schemeClr val="tx1"/>
                </a:solidFill>
                <a:cs typeface="Times New Roman" pitchFamily="18" charset="0"/>
              </a:rPr>
              <a:t> Every program is made up of several statements where each </a:t>
            </a:r>
            <a:br>
              <a:rPr lang="en-US" b="0">
                <a:solidFill>
                  <a:schemeClr val="tx1"/>
                </a:solidFill>
                <a:cs typeface="Times New Roman" pitchFamily="18" charset="0"/>
              </a:rPr>
            </a:br>
            <a:r>
              <a:rPr lang="en-US" b="0">
                <a:solidFill>
                  <a:schemeClr val="tx1"/>
                </a:solidFill>
                <a:cs typeface="Times New Roman" pitchFamily="18" charset="0"/>
              </a:rPr>
              <a:t>   statement is an instruction to perform some operation. </a:t>
            </a:r>
          </a:p>
          <a:p>
            <a:pPr algn="just">
              <a:spcBef>
                <a:spcPct val="20000"/>
              </a:spcBef>
              <a:buSzPct val="70000"/>
              <a:buFont typeface="Wingdings" pitchFamily="2" charset="2"/>
              <a:buChar char="n"/>
            </a:pPr>
            <a:r>
              <a:rPr lang="en-US" b="0">
                <a:solidFill>
                  <a:schemeClr val="tx1"/>
                </a:solidFill>
                <a:cs typeface="Times New Roman" pitchFamily="18" charset="0"/>
              </a:rPr>
              <a:t> JavaScript programs can be made of single statements or a block of </a:t>
            </a:r>
            <a:br>
              <a:rPr lang="en-US" b="0">
                <a:solidFill>
                  <a:schemeClr val="tx1"/>
                </a:solidFill>
                <a:cs typeface="Times New Roman" pitchFamily="18" charset="0"/>
              </a:rPr>
            </a:br>
            <a:r>
              <a:rPr lang="en-US" b="0">
                <a:solidFill>
                  <a:schemeClr val="tx1"/>
                </a:solidFill>
                <a:cs typeface="Times New Roman" pitchFamily="18" charset="0"/>
              </a:rPr>
              <a:t>   statements.</a:t>
            </a:r>
          </a:p>
          <a:p>
            <a:pPr algn="just">
              <a:spcBef>
                <a:spcPct val="20000"/>
              </a:spcBef>
              <a:buSzPct val="70000"/>
              <a:buFont typeface="Wingdings" pitchFamily="2" charset="2"/>
              <a:buChar char="n"/>
            </a:pPr>
            <a:r>
              <a:rPr lang="en-US" b="0">
                <a:solidFill>
                  <a:schemeClr val="tx1"/>
                </a:solidFill>
                <a:cs typeface="Times New Roman" pitchFamily="18" charset="0"/>
              </a:rPr>
              <a:t> The block of statements is enclosed in {and} brackets, in which </a:t>
            </a:r>
            <a:br>
              <a:rPr lang="en-US" b="0">
                <a:solidFill>
                  <a:schemeClr val="tx1"/>
                </a:solidFill>
                <a:cs typeface="Times New Roman" pitchFamily="18" charset="0"/>
              </a:rPr>
            </a:br>
            <a:r>
              <a:rPr lang="en-US" b="0">
                <a:solidFill>
                  <a:schemeClr val="tx1"/>
                </a:solidFill>
                <a:cs typeface="Times New Roman" pitchFamily="18" charset="0"/>
              </a:rPr>
              <a:t>   each statement can be separated by a semi-colon (;). </a:t>
            </a:r>
          </a:p>
          <a:p>
            <a:pPr algn="just">
              <a:spcBef>
                <a:spcPct val="20000"/>
              </a:spcBef>
              <a:buSzPct val="70000"/>
              <a:buFont typeface="Wingdings" pitchFamily="2" charset="2"/>
              <a:buChar char="n"/>
            </a:pPr>
            <a:r>
              <a:rPr lang="en-US" b="0">
                <a:solidFill>
                  <a:schemeClr val="tx1"/>
                </a:solidFill>
                <a:cs typeface="Times New Roman" pitchFamily="18" charset="0"/>
              </a:rPr>
              <a:t> Statements are of following types :</a:t>
            </a:r>
          </a:p>
          <a:p>
            <a:pPr lvl="1">
              <a:spcBef>
                <a:spcPct val="20000"/>
              </a:spcBef>
              <a:buSzPct val="70000"/>
              <a:buFont typeface="Wingdings" pitchFamily="2" charset="2"/>
              <a:buChar char="u"/>
            </a:pPr>
            <a:r>
              <a:rPr lang="en-US" b="0">
                <a:solidFill>
                  <a:schemeClr val="tx1"/>
                </a:solidFill>
                <a:cs typeface="Times New Roman" pitchFamily="18" charset="0"/>
              </a:rPr>
              <a:t> Assignment Statement        </a:t>
            </a:r>
          </a:p>
          <a:p>
            <a:pPr lvl="1">
              <a:spcBef>
                <a:spcPct val="20000"/>
              </a:spcBef>
              <a:buSzPct val="70000"/>
              <a:buFont typeface="Wingdings" pitchFamily="2" charset="2"/>
              <a:buChar char="u"/>
            </a:pPr>
            <a:r>
              <a:rPr lang="en-US" b="0">
                <a:solidFill>
                  <a:schemeClr val="tx1"/>
                </a:solidFill>
                <a:cs typeface="Times New Roman" pitchFamily="18" charset="0"/>
              </a:rPr>
              <a:t> Data Declaration Statements</a:t>
            </a:r>
          </a:p>
          <a:p>
            <a:pPr lvl="1">
              <a:spcBef>
                <a:spcPct val="20000"/>
              </a:spcBef>
              <a:buSzPct val="70000"/>
              <a:buFont typeface="Wingdings" pitchFamily="2" charset="2"/>
              <a:buChar char="u"/>
            </a:pPr>
            <a:r>
              <a:rPr lang="en-US" b="0">
                <a:solidFill>
                  <a:schemeClr val="tx1"/>
                </a:solidFill>
                <a:cs typeface="Times New Roman" pitchFamily="18" charset="0"/>
              </a:rPr>
              <a:t> Switch Statements</a:t>
            </a:r>
          </a:p>
          <a:p>
            <a:pPr lvl="1">
              <a:spcBef>
                <a:spcPct val="20000"/>
              </a:spcBef>
              <a:buSzPct val="70000"/>
              <a:buFont typeface="Wingdings" pitchFamily="2" charset="2"/>
              <a:buChar char="u"/>
            </a:pPr>
            <a:r>
              <a:rPr lang="en-US" b="0">
                <a:solidFill>
                  <a:schemeClr val="tx1"/>
                </a:solidFill>
                <a:cs typeface="Times New Roman" pitchFamily="18" charset="0"/>
              </a:rPr>
              <a:t> Conditional Statements</a:t>
            </a:r>
          </a:p>
          <a:p>
            <a:pPr lvl="1">
              <a:spcBef>
                <a:spcPct val="20000"/>
              </a:spcBef>
              <a:buSzPct val="70000"/>
              <a:buFont typeface="Wingdings" pitchFamily="2" charset="2"/>
              <a:buChar char="u"/>
            </a:pPr>
            <a:r>
              <a:rPr lang="en-US" b="0">
                <a:solidFill>
                  <a:schemeClr val="tx1"/>
                </a:solidFill>
                <a:cs typeface="Times New Roman" pitchFamily="18" charset="0"/>
              </a:rPr>
              <a:t> Loop Statements </a:t>
            </a:r>
            <a:endParaRPr lang="en-US"/>
          </a:p>
        </p:txBody>
      </p:sp>
      <p:sp>
        <p:nvSpPr>
          <p:cNvPr id="181257" name="Rectangle 9"/>
          <p:cNvSpPr>
            <a:spLocks noChangeArrowheads="1"/>
          </p:cNvSpPr>
          <p:nvPr/>
        </p:nvSpPr>
        <p:spPr bwMode="auto">
          <a:xfrm>
            <a:off x="1155701" y="234950"/>
            <a:ext cx="4115229" cy="769441"/>
          </a:xfrm>
          <a:prstGeom prst="rect">
            <a:avLst/>
          </a:prstGeom>
          <a:noFill/>
          <a:ln w="28575">
            <a:noFill/>
            <a:miter lim="800000"/>
            <a:headEnd/>
            <a:tailEnd/>
          </a:ln>
          <a:effectLst/>
        </p:spPr>
        <p:txBody>
          <a:bodyPr wrap="none">
            <a:spAutoFit/>
          </a:bodyPr>
          <a:lstStyle/>
          <a:p>
            <a:r>
              <a:rPr lang="en-US" sz="4400" b="0">
                <a:solidFill>
                  <a:schemeClr val="tx1"/>
                </a:solidFill>
                <a:latin typeface="HandelGothic BT" pitchFamily="82" charset="0"/>
                <a:cs typeface="Times New Roman" pitchFamily="18" charset="0"/>
              </a:rPr>
              <a:t>JavaScript Statements</a:t>
            </a:r>
            <a:r>
              <a:rPr lang="en-US" sz="4400" b="0">
                <a:solidFill>
                  <a:schemeClr val="tx1"/>
                </a:solidFill>
                <a:latin typeface="HandelGothic BT" pitchFamily="82" charset="0"/>
              </a:rPr>
              <a:t>  </a:t>
            </a:r>
          </a:p>
        </p:txBody>
      </p:sp>
      <p:grpSp>
        <p:nvGrpSpPr>
          <p:cNvPr id="2" name="Group 10"/>
          <p:cNvGrpSpPr>
            <a:grpSpLocks/>
          </p:cNvGrpSpPr>
          <p:nvPr/>
        </p:nvGrpSpPr>
        <p:grpSpPr bwMode="auto">
          <a:xfrm>
            <a:off x="0" y="1295400"/>
            <a:ext cx="9906000" cy="5565775"/>
            <a:chOff x="0" y="816"/>
            <a:chExt cx="5760" cy="3506"/>
          </a:xfrm>
        </p:grpSpPr>
        <p:sp>
          <p:nvSpPr>
            <p:cNvPr id="181259" name="Line 11"/>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2"/>
            <p:cNvGrpSpPr>
              <a:grpSpLocks/>
            </p:cNvGrpSpPr>
            <p:nvPr/>
          </p:nvGrpSpPr>
          <p:grpSpPr bwMode="auto">
            <a:xfrm>
              <a:off x="14" y="816"/>
              <a:ext cx="288" cy="3506"/>
              <a:chOff x="0" y="528"/>
              <a:chExt cx="288" cy="3794"/>
            </a:xfrm>
          </p:grpSpPr>
          <p:sp>
            <p:nvSpPr>
              <p:cNvPr id="181261" name="Rectangle 13"/>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81262" name="Rectangle 14"/>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81263" name="Rectangle 15"/>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81250"/>
                                        </p:tgtEl>
                                        <p:attrNameLst>
                                          <p:attrName>style.visibility</p:attrName>
                                        </p:attrNameLst>
                                      </p:cBhvr>
                                      <p:to>
                                        <p:strVal val="visible"/>
                                      </p:to>
                                    </p:set>
                                    <p:anim calcmode="lin" valueType="num">
                                      <p:cBhvr>
                                        <p:cTn id="7" dur="500" fill="hold"/>
                                        <p:tgtEl>
                                          <p:spTgt spid="181250"/>
                                        </p:tgtEl>
                                        <p:attrNameLst>
                                          <p:attrName>ppt_x</p:attrName>
                                        </p:attrNameLst>
                                      </p:cBhvr>
                                      <p:tavLst>
                                        <p:tav tm="0">
                                          <p:val>
                                            <p:strVal val="#ppt_x"/>
                                          </p:val>
                                        </p:tav>
                                        <p:tav tm="100000">
                                          <p:val>
                                            <p:strVal val="#ppt_x"/>
                                          </p:val>
                                        </p:tav>
                                      </p:tavLst>
                                    </p:anim>
                                    <p:anim calcmode="lin" valueType="num">
                                      <p:cBhvr>
                                        <p:cTn id="8" dur="500" fill="hold"/>
                                        <p:tgtEl>
                                          <p:spTgt spid="181250"/>
                                        </p:tgtEl>
                                        <p:attrNameLst>
                                          <p:attrName>ppt_y</p:attrName>
                                        </p:attrNameLst>
                                      </p:cBhvr>
                                      <p:tavLst>
                                        <p:tav tm="0">
                                          <p:val>
                                            <p:strVal val="#ppt_y+#ppt_h/2"/>
                                          </p:val>
                                        </p:tav>
                                        <p:tav tm="100000">
                                          <p:val>
                                            <p:strVal val="#ppt_y"/>
                                          </p:val>
                                        </p:tav>
                                      </p:tavLst>
                                    </p:anim>
                                    <p:anim calcmode="lin" valueType="num">
                                      <p:cBhvr>
                                        <p:cTn id="9" dur="500" fill="hold"/>
                                        <p:tgtEl>
                                          <p:spTgt spid="181250"/>
                                        </p:tgtEl>
                                        <p:attrNameLst>
                                          <p:attrName>ppt_w</p:attrName>
                                        </p:attrNameLst>
                                      </p:cBhvr>
                                      <p:tavLst>
                                        <p:tav tm="0">
                                          <p:val>
                                            <p:strVal val="#ppt_w"/>
                                          </p:val>
                                        </p:tav>
                                        <p:tav tm="100000">
                                          <p:val>
                                            <p:strVal val="#ppt_w"/>
                                          </p:val>
                                        </p:tav>
                                      </p:tavLst>
                                    </p:anim>
                                    <p:anim calcmode="lin" valueType="num">
                                      <p:cBhvr>
                                        <p:cTn id="10" dur="500" fill="hold"/>
                                        <p:tgtEl>
                                          <p:spTgt spid="18125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714A2B8A-0607-47E9-B6F3-D3537E537303}" type="slidenum">
              <a:rPr lang="en-US"/>
              <a:pPr/>
              <a:t>45</a:t>
            </a:fld>
            <a:r>
              <a:rPr lang="en-US"/>
              <a:t> of  39  </a:t>
            </a:r>
          </a:p>
        </p:txBody>
      </p:sp>
      <p:sp>
        <p:nvSpPr>
          <p:cNvPr id="182274"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82280" name="Text Box 8"/>
          <p:cNvSpPr txBox="1">
            <a:spLocks noChangeArrowheads="1"/>
          </p:cNvSpPr>
          <p:nvPr/>
        </p:nvSpPr>
        <p:spPr bwMode="auto">
          <a:xfrm>
            <a:off x="660400" y="1676401"/>
            <a:ext cx="8585200" cy="1077218"/>
          </a:xfrm>
          <a:prstGeom prst="rect">
            <a:avLst/>
          </a:prstGeom>
          <a:noFill/>
          <a:ln w="28575">
            <a:noFill/>
            <a:miter lim="800000"/>
            <a:headEnd/>
            <a:tailEnd/>
          </a:ln>
          <a:effectLst/>
        </p:spPr>
        <p:txBody>
          <a:bodyPr>
            <a:spAutoFit/>
          </a:bodyPr>
          <a:lstStyle/>
          <a:p>
            <a:pPr>
              <a:spcBef>
                <a:spcPct val="20000"/>
              </a:spcBef>
              <a:buSzPct val="70000"/>
              <a:buFont typeface="Wingdings" pitchFamily="2" charset="2"/>
              <a:buChar char="n"/>
            </a:pPr>
            <a:r>
              <a:rPr lang="en-US">
                <a:cs typeface="Times New Roman" pitchFamily="18" charset="0"/>
              </a:rPr>
              <a:t> </a:t>
            </a:r>
            <a:r>
              <a:rPr lang="en-US" sz="2800">
                <a:cs typeface="Times New Roman" pitchFamily="18" charset="0"/>
              </a:rPr>
              <a:t>Assignment Statements		 A = B + 5</a:t>
            </a:r>
            <a:br>
              <a:rPr lang="en-US" sz="2800">
                <a:cs typeface="Times New Roman" pitchFamily="18" charset="0"/>
              </a:rPr>
            </a:br>
            <a:r>
              <a:rPr lang="en-US">
                <a:cs typeface="Times New Roman" pitchFamily="18" charset="0"/>
              </a:rPr>
              <a:t>   The above statement will add ‘5’ to the variable ‘B’ and   </a:t>
            </a:r>
            <a:br>
              <a:rPr lang="en-US">
                <a:cs typeface="Times New Roman" pitchFamily="18" charset="0"/>
              </a:rPr>
            </a:br>
            <a:r>
              <a:rPr lang="en-US">
                <a:cs typeface="Times New Roman" pitchFamily="18" charset="0"/>
              </a:rPr>
              <a:t>    assign the sum to the variable ‘A’.</a:t>
            </a:r>
            <a:endParaRPr lang="en-US"/>
          </a:p>
        </p:txBody>
      </p:sp>
      <p:sp>
        <p:nvSpPr>
          <p:cNvPr id="182281" name="Rectangle 9"/>
          <p:cNvSpPr>
            <a:spLocks noChangeArrowheads="1"/>
          </p:cNvSpPr>
          <p:nvPr/>
        </p:nvSpPr>
        <p:spPr bwMode="auto">
          <a:xfrm>
            <a:off x="268287" y="230188"/>
            <a:ext cx="5186035" cy="769441"/>
          </a:xfrm>
          <a:prstGeom prst="rect">
            <a:avLst/>
          </a:prstGeom>
          <a:noFill/>
          <a:ln w="28575">
            <a:noFill/>
            <a:miter lim="800000"/>
            <a:headEnd/>
            <a:tailEnd/>
          </a:ln>
          <a:effectLst/>
        </p:spPr>
        <p:txBody>
          <a:bodyPr wrap="none">
            <a:spAutoFit/>
          </a:bodyPr>
          <a:lstStyle/>
          <a:p>
            <a:r>
              <a:rPr lang="en-US" sz="4000" b="0">
                <a:solidFill>
                  <a:schemeClr val="tx1"/>
                </a:solidFill>
                <a:latin typeface="HandelGothic BT" pitchFamily="82" charset="0"/>
                <a:cs typeface="Times New Roman" pitchFamily="18" charset="0"/>
              </a:rPr>
              <a:t>JavaScript Statements</a:t>
            </a:r>
            <a:r>
              <a:rPr lang="en-US" sz="4400" b="0">
                <a:solidFill>
                  <a:schemeClr val="tx1"/>
                </a:solidFill>
                <a:latin typeface="HandelGothic BT" pitchFamily="82" charset="0"/>
              </a:rPr>
              <a:t>  [Cont…]</a:t>
            </a:r>
          </a:p>
        </p:txBody>
      </p:sp>
      <p:sp>
        <p:nvSpPr>
          <p:cNvPr id="182282" name="Text Box 10"/>
          <p:cNvSpPr txBox="1">
            <a:spLocks noChangeArrowheads="1"/>
          </p:cNvSpPr>
          <p:nvPr/>
        </p:nvSpPr>
        <p:spPr bwMode="auto">
          <a:xfrm>
            <a:off x="660400" y="2971800"/>
            <a:ext cx="9245600" cy="2215991"/>
          </a:xfrm>
          <a:prstGeom prst="rect">
            <a:avLst/>
          </a:prstGeom>
          <a:noFill/>
          <a:ln w="28575">
            <a:noFill/>
            <a:miter lim="800000"/>
            <a:headEnd/>
            <a:tailEnd/>
          </a:ln>
          <a:effectLst/>
        </p:spPr>
        <p:txBody>
          <a:bodyPr>
            <a:spAutoFit/>
          </a:bodyPr>
          <a:lstStyle/>
          <a:p>
            <a:pPr algn="just">
              <a:buSzPct val="70000"/>
              <a:buFont typeface="Wingdings" pitchFamily="2" charset="2"/>
              <a:buChar char="n"/>
            </a:pPr>
            <a:r>
              <a:rPr lang="en-US" sz="2800">
                <a:cs typeface="Times New Roman" pitchFamily="18" charset="0"/>
              </a:rPr>
              <a:t> Data Declaration Statements:</a:t>
            </a:r>
          </a:p>
          <a:p>
            <a:pPr algn="just"/>
            <a:r>
              <a:rPr lang="en-US">
                <a:cs typeface="Times New Roman" pitchFamily="18" charset="0"/>
              </a:rPr>
              <a:t>   In JavaScript you don’t need to specify the data type of the  </a:t>
            </a:r>
            <a:br>
              <a:rPr lang="en-US">
                <a:cs typeface="Times New Roman" pitchFamily="18" charset="0"/>
              </a:rPr>
            </a:br>
            <a:r>
              <a:rPr lang="en-US">
                <a:cs typeface="Times New Roman" pitchFamily="18" charset="0"/>
              </a:rPr>
              <a:t>   variable explicitly.    X = 10 </a:t>
            </a:r>
          </a:p>
          <a:p>
            <a:pPr>
              <a:buSzPct val="70000"/>
              <a:buFont typeface="Wingdings" pitchFamily="2" charset="2"/>
              <a:buChar char="n"/>
            </a:pPr>
            <a:r>
              <a:rPr lang="en-US">
                <a:cs typeface="Times New Roman" pitchFamily="18" charset="0"/>
              </a:rPr>
              <a:t> </a:t>
            </a:r>
            <a:r>
              <a:rPr lang="en-US" sz="2800">
                <a:cs typeface="Times New Roman" pitchFamily="18" charset="0"/>
              </a:rPr>
              <a:t>JavaScript implicitly declares the variable of data type similar to that of the value assigned to it.</a:t>
            </a:r>
          </a:p>
          <a:p>
            <a:pPr algn="just"/>
            <a:r>
              <a:rPr lang="en-US">
                <a:cs typeface="Times New Roman" pitchFamily="18" charset="0"/>
              </a:rPr>
              <a:t> myArray = new Array (10)       declares “myArray” of size 10. </a:t>
            </a:r>
            <a:endParaRPr lang="en-US"/>
          </a:p>
        </p:txBody>
      </p:sp>
      <p:grpSp>
        <p:nvGrpSpPr>
          <p:cNvPr id="2" name="Group 11"/>
          <p:cNvGrpSpPr>
            <a:grpSpLocks/>
          </p:cNvGrpSpPr>
          <p:nvPr/>
        </p:nvGrpSpPr>
        <p:grpSpPr bwMode="auto">
          <a:xfrm>
            <a:off x="0" y="1295400"/>
            <a:ext cx="9906000" cy="5565775"/>
            <a:chOff x="0" y="816"/>
            <a:chExt cx="5760" cy="3506"/>
          </a:xfrm>
        </p:grpSpPr>
        <p:sp>
          <p:nvSpPr>
            <p:cNvPr id="182284" name="Line 12"/>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3"/>
            <p:cNvGrpSpPr>
              <a:grpSpLocks/>
            </p:cNvGrpSpPr>
            <p:nvPr/>
          </p:nvGrpSpPr>
          <p:grpSpPr bwMode="auto">
            <a:xfrm>
              <a:off x="14" y="816"/>
              <a:ext cx="288" cy="3506"/>
              <a:chOff x="0" y="528"/>
              <a:chExt cx="288" cy="3794"/>
            </a:xfrm>
          </p:grpSpPr>
          <p:sp>
            <p:nvSpPr>
              <p:cNvPr id="182286" name="Rectangle 14"/>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82287" name="Rectangle 15"/>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82288" name="Rectangle 16"/>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82274"/>
                                        </p:tgtEl>
                                        <p:attrNameLst>
                                          <p:attrName>style.visibility</p:attrName>
                                        </p:attrNameLst>
                                      </p:cBhvr>
                                      <p:to>
                                        <p:strVal val="visible"/>
                                      </p:to>
                                    </p:set>
                                    <p:anim calcmode="lin" valueType="num">
                                      <p:cBhvr>
                                        <p:cTn id="7" dur="500" fill="hold"/>
                                        <p:tgtEl>
                                          <p:spTgt spid="182274"/>
                                        </p:tgtEl>
                                        <p:attrNameLst>
                                          <p:attrName>ppt_x</p:attrName>
                                        </p:attrNameLst>
                                      </p:cBhvr>
                                      <p:tavLst>
                                        <p:tav tm="0">
                                          <p:val>
                                            <p:strVal val="#ppt_x"/>
                                          </p:val>
                                        </p:tav>
                                        <p:tav tm="100000">
                                          <p:val>
                                            <p:strVal val="#ppt_x"/>
                                          </p:val>
                                        </p:tav>
                                      </p:tavLst>
                                    </p:anim>
                                    <p:anim calcmode="lin" valueType="num">
                                      <p:cBhvr>
                                        <p:cTn id="8" dur="500" fill="hold"/>
                                        <p:tgtEl>
                                          <p:spTgt spid="182274"/>
                                        </p:tgtEl>
                                        <p:attrNameLst>
                                          <p:attrName>ppt_y</p:attrName>
                                        </p:attrNameLst>
                                      </p:cBhvr>
                                      <p:tavLst>
                                        <p:tav tm="0">
                                          <p:val>
                                            <p:strVal val="#ppt_y+#ppt_h/2"/>
                                          </p:val>
                                        </p:tav>
                                        <p:tav tm="100000">
                                          <p:val>
                                            <p:strVal val="#ppt_y"/>
                                          </p:val>
                                        </p:tav>
                                      </p:tavLst>
                                    </p:anim>
                                    <p:anim calcmode="lin" valueType="num">
                                      <p:cBhvr>
                                        <p:cTn id="9" dur="500" fill="hold"/>
                                        <p:tgtEl>
                                          <p:spTgt spid="182274"/>
                                        </p:tgtEl>
                                        <p:attrNameLst>
                                          <p:attrName>ppt_w</p:attrName>
                                        </p:attrNameLst>
                                      </p:cBhvr>
                                      <p:tavLst>
                                        <p:tav tm="0">
                                          <p:val>
                                            <p:strVal val="#ppt_w"/>
                                          </p:val>
                                        </p:tav>
                                        <p:tav tm="100000">
                                          <p:val>
                                            <p:strVal val="#ppt_w"/>
                                          </p:val>
                                        </p:tav>
                                      </p:tavLst>
                                    </p:anim>
                                    <p:anim calcmode="lin" valueType="num">
                                      <p:cBhvr>
                                        <p:cTn id="10" dur="500" fill="hold"/>
                                        <p:tgtEl>
                                          <p:spTgt spid="1822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8960E636-12A0-4007-9EE1-A221D606D53B}" type="slidenum">
              <a:rPr lang="en-US"/>
              <a:pPr/>
              <a:t>46</a:t>
            </a:fld>
            <a:r>
              <a:rPr lang="en-US"/>
              <a:t> of  39  </a:t>
            </a:r>
          </a:p>
        </p:txBody>
      </p:sp>
      <p:sp>
        <p:nvSpPr>
          <p:cNvPr id="183298"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83304" name="Text Box 8"/>
          <p:cNvSpPr txBox="1">
            <a:spLocks noChangeArrowheads="1"/>
          </p:cNvSpPr>
          <p:nvPr/>
        </p:nvSpPr>
        <p:spPr bwMode="auto">
          <a:xfrm>
            <a:off x="577850" y="1657350"/>
            <a:ext cx="9163050" cy="4705350"/>
          </a:xfrm>
          <a:prstGeom prst="rect">
            <a:avLst/>
          </a:prstGeom>
          <a:gradFill rotWithShape="1">
            <a:gsLst>
              <a:gs pos="0">
                <a:srgbClr val="FFFFCC"/>
              </a:gs>
              <a:gs pos="50000">
                <a:srgbClr val="FFFFFF"/>
              </a:gs>
              <a:gs pos="100000">
                <a:srgbClr val="FFFFCC"/>
              </a:gs>
            </a:gsLst>
            <a:lin ang="5400000" scaled="1"/>
          </a:gradFill>
          <a:ln w="38100">
            <a:noFill/>
            <a:miter lim="800000"/>
            <a:headEnd/>
            <a:tailEnd/>
          </a:ln>
          <a:effectLst/>
        </p:spPr>
        <p:txBody>
          <a:bodyPr>
            <a:spAutoFit/>
          </a:bodyPr>
          <a:lstStyle/>
          <a:p>
            <a:pPr>
              <a:spcBef>
                <a:spcPct val="20000"/>
              </a:spcBef>
            </a:pPr>
            <a:r>
              <a:rPr lang="en-US" sz="2800">
                <a:cs typeface="Courier New" pitchFamily="49" charset="0"/>
              </a:rPr>
              <a:t>a = 10</a:t>
            </a:r>
            <a:br>
              <a:rPr lang="en-US" sz="2800">
                <a:cs typeface="Courier New" pitchFamily="49" charset="0"/>
              </a:rPr>
            </a:br>
            <a:r>
              <a:rPr lang="en-US" sz="2800">
                <a:cs typeface="Courier New" pitchFamily="49" charset="0"/>
              </a:rPr>
              <a:t>b = 5</a:t>
            </a:r>
            <a:br>
              <a:rPr lang="en-US" sz="2800">
                <a:cs typeface="Courier New" pitchFamily="49" charset="0"/>
              </a:rPr>
            </a:br>
            <a:r>
              <a:rPr lang="en-US" sz="2800">
                <a:cs typeface="Courier New" pitchFamily="49" charset="0"/>
              </a:rPr>
              <a:t>if (a&gt;=b)</a:t>
            </a:r>
            <a:endParaRPr lang="en-US" sz="2800">
              <a:cs typeface="Times New Roman" pitchFamily="18" charset="0"/>
            </a:endParaRPr>
          </a:p>
          <a:p>
            <a:pPr algn="just">
              <a:spcBef>
                <a:spcPct val="20000"/>
              </a:spcBef>
            </a:pPr>
            <a:r>
              <a:rPr lang="en-US" sz="2800">
                <a:cs typeface="Courier New" pitchFamily="49" charset="0"/>
              </a:rPr>
              <a:t>{ </a:t>
            </a:r>
            <a:br>
              <a:rPr lang="en-US" sz="2800">
                <a:cs typeface="Courier New" pitchFamily="49" charset="0"/>
              </a:rPr>
            </a:br>
            <a:r>
              <a:rPr lang="en-US" sz="2800">
                <a:cs typeface="Courier New" pitchFamily="49" charset="0"/>
              </a:rPr>
              <a:t> document.write ( “A Is Greater Than Equal to B” )</a:t>
            </a:r>
            <a:endParaRPr lang="en-US" sz="2800">
              <a:cs typeface="Times New Roman" pitchFamily="18" charset="0"/>
            </a:endParaRPr>
          </a:p>
          <a:p>
            <a:pPr algn="just">
              <a:spcBef>
                <a:spcPct val="20000"/>
              </a:spcBef>
            </a:pPr>
            <a:r>
              <a:rPr lang="en-US" sz="2800">
                <a:cs typeface="Courier New" pitchFamily="49" charset="0"/>
              </a:rPr>
              <a:t>} </a:t>
            </a:r>
            <a:r>
              <a:rPr lang="en-US" sz="2800">
                <a:cs typeface="Times New Roman" pitchFamily="18" charset="0"/>
              </a:rPr>
              <a:t> </a:t>
            </a:r>
          </a:p>
          <a:p>
            <a:pPr algn="just">
              <a:spcBef>
                <a:spcPct val="20000"/>
              </a:spcBef>
            </a:pPr>
            <a:r>
              <a:rPr lang="en-US" sz="2800">
                <a:cs typeface="Times New Roman" pitchFamily="18" charset="0"/>
              </a:rPr>
              <a:t>else</a:t>
            </a:r>
            <a:br>
              <a:rPr lang="en-US" sz="2800">
                <a:cs typeface="Times New Roman" pitchFamily="18" charset="0"/>
              </a:rPr>
            </a:br>
            <a:r>
              <a:rPr lang="en-US" sz="2800">
                <a:cs typeface="Times New Roman" pitchFamily="18" charset="0"/>
              </a:rPr>
              <a:t>{  </a:t>
            </a:r>
            <a:br>
              <a:rPr lang="en-US" sz="2800">
                <a:cs typeface="Times New Roman" pitchFamily="18" charset="0"/>
              </a:rPr>
            </a:br>
            <a:r>
              <a:rPr lang="en-US" sz="2800">
                <a:cs typeface="Times New Roman" pitchFamily="18" charset="0"/>
              </a:rPr>
              <a:t> document.write(“ A Is Less Than B”)</a:t>
            </a:r>
          </a:p>
          <a:p>
            <a:pPr algn="just">
              <a:spcBef>
                <a:spcPct val="20000"/>
              </a:spcBef>
            </a:pPr>
            <a:r>
              <a:rPr lang="en-US" sz="2800">
                <a:cs typeface="Times New Roman" pitchFamily="18" charset="0"/>
              </a:rPr>
              <a:t>}</a:t>
            </a:r>
            <a:endParaRPr lang="en-US" sz="2800"/>
          </a:p>
        </p:txBody>
      </p:sp>
      <p:sp>
        <p:nvSpPr>
          <p:cNvPr id="183305" name="Rectangle 9"/>
          <p:cNvSpPr>
            <a:spLocks noChangeArrowheads="1"/>
          </p:cNvSpPr>
          <p:nvPr/>
        </p:nvSpPr>
        <p:spPr bwMode="auto">
          <a:xfrm>
            <a:off x="0" y="-22225"/>
            <a:ext cx="9906000" cy="769441"/>
          </a:xfrm>
          <a:prstGeom prst="rect">
            <a:avLst/>
          </a:prstGeom>
          <a:noFill/>
          <a:ln w="28575">
            <a:noFill/>
            <a:miter lim="800000"/>
            <a:headEnd/>
            <a:tailEnd/>
          </a:ln>
          <a:effectLst/>
        </p:spPr>
        <p:txBody>
          <a:bodyPr>
            <a:spAutoFit/>
          </a:bodyPr>
          <a:lstStyle/>
          <a:p>
            <a:pPr algn="ctr"/>
            <a:r>
              <a:rPr lang="en-US" sz="4400" b="0">
                <a:solidFill>
                  <a:schemeClr val="tx1"/>
                </a:solidFill>
                <a:latin typeface="HandelGothic BT" pitchFamily="82" charset="0"/>
                <a:cs typeface="Times New Roman" pitchFamily="18" charset="0"/>
              </a:rPr>
              <a:t>JavaScript Conditional Statements [Contd…]</a:t>
            </a:r>
            <a:r>
              <a:rPr lang="en-US" sz="4400" b="0">
                <a:solidFill>
                  <a:schemeClr val="tx1"/>
                </a:solidFill>
                <a:latin typeface="HandelGothic BT" pitchFamily="82" charset="0"/>
              </a:rPr>
              <a:t>  </a:t>
            </a:r>
          </a:p>
        </p:txBody>
      </p:sp>
      <p:sp>
        <p:nvSpPr>
          <p:cNvPr id="183306" name="Text Box 10"/>
          <p:cNvSpPr txBox="1">
            <a:spLocks noChangeArrowheads="1"/>
          </p:cNvSpPr>
          <p:nvPr/>
        </p:nvSpPr>
        <p:spPr bwMode="auto">
          <a:xfrm>
            <a:off x="4375150" y="1752601"/>
            <a:ext cx="3219450" cy="646331"/>
          </a:xfrm>
          <a:prstGeom prst="rect">
            <a:avLst/>
          </a:prstGeom>
          <a:solidFill>
            <a:srgbClr val="CCFFFF"/>
          </a:solidFill>
          <a:ln w="38100">
            <a:solidFill>
              <a:srgbClr val="000080"/>
            </a:solidFill>
            <a:miter lim="800000"/>
            <a:headEnd/>
            <a:tailEnd/>
          </a:ln>
          <a:effectLst/>
        </p:spPr>
        <p:txBody>
          <a:bodyPr>
            <a:spAutoFit/>
          </a:bodyPr>
          <a:lstStyle/>
          <a:p>
            <a:r>
              <a:rPr lang="en-US"/>
              <a:t>When the condition evaluates as true </a:t>
            </a:r>
          </a:p>
        </p:txBody>
      </p:sp>
      <p:sp>
        <p:nvSpPr>
          <p:cNvPr id="183307" name="Text Box 11"/>
          <p:cNvSpPr txBox="1">
            <a:spLocks noChangeArrowheads="1"/>
          </p:cNvSpPr>
          <p:nvPr/>
        </p:nvSpPr>
        <p:spPr bwMode="auto">
          <a:xfrm>
            <a:off x="3054350" y="3581401"/>
            <a:ext cx="3219450" cy="646331"/>
          </a:xfrm>
          <a:prstGeom prst="rect">
            <a:avLst/>
          </a:prstGeom>
          <a:solidFill>
            <a:srgbClr val="CCFFFF"/>
          </a:solidFill>
          <a:ln w="38100">
            <a:solidFill>
              <a:srgbClr val="000080"/>
            </a:solidFill>
            <a:miter lim="800000"/>
            <a:headEnd/>
            <a:tailEnd/>
          </a:ln>
          <a:effectLst/>
        </p:spPr>
        <p:txBody>
          <a:bodyPr>
            <a:spAutoFit/>
          </a:bodyPr>
          <a:lstStyle/>
          <a:p>
            <a:r>
              <a:rPr lang="en-US"/>
              <a:t>When the condition evaluates as false </a:t>
            </a:r>
          </a:p>
        </p:txBody>
      </p:sp>
      <p:sp>
        <p:nvSpPr>
          <p:cNvPr id="183308" name="Line 12"/>
          <p:cNvSpPr>
            <a:spLocks noChangeShapeType="1"/>
          </p:cNvSpPr>
          <p:nvPr/>
        </p:nvSpPr>
        <p:spPr bwMode="auto">
          <a:xfrm flipH="1">
            <a:off x="1651000" y="4038600"/>
            <a:ext cx="1485900" cy="228600"/>
          </a:xfrm>
          <a:prstGeom prst="line">
            <a:avLst/>
          </a:prstGeom>
          <a:noFill/>
          <a:ln w="38100">
            <a:solidFill>
              <a:srgbClr val="000080"/>
            </a:solidFill>
            <a:round/>
            <a:headEnd/>
            <a:tailEnd type="triangle" w="med" len="med"/>
          </a:ln>
          <a:effectLst/>
        </p:spPr>
        <p:txBody>
          <a:bodyPr>
            <a:spAutoFit/>
          </a:bodyPr>
          <a:lstStyle/>
          <a:p>
            <a:endParaRPr lang="en-US"/>
          </a:p>
        </p:txBody>
      </p:sp>
      <p:sp>
        <p:nvSpPr>
          <p:cNvPr id="183309" name="Line 13"/>
          <p:cNvSpPr>
            <a:spLocks noChangeShapeType="1"/>
          </p:cNvSpPr>
          <p:nvPr/>
        </p:nvSpPr>
        <p:spPr bwMode="auto">
          <a:xfrm flipH="1">
            <a:off x="2393950" y="2133600"/>
            <a:ext cx="1898650" cy="304800"/>
          </a:xfrm>
          <a:prstGeom prst="line">
            <a:avLst/>
          </a:prstGeom>
          <a:noFill/>
          <a:ln w="38100">
            <a:solidFill>
              <a:srgbClr val="000080"/>
            </a:solidFill>
            <a:round/>
            <a:headEnd/>
            <a:tailEnd type="triangle" w="med" len="med"/>
          </a:ln>
          <a:effectLst/>
        </p:spPr>
        <p:txBody>
          <a:bodyPr>
            <a:spAutoFit/>
          </a:bodyPr>
          <a:lstStyle/>
          <a:p>
            <a:endParaRPr lang="en-US"/>
          </a:p>
        </p:txBody>
      </p:sp>
      <p:grpSp>
        <p:nvGrpSpPr>
          <p:cNvPr id="2" name="Group 14"/>
          <p:cNvGrpSpPr>
            <a:grpSpLocks/>
          </p:cNvGrpSpPr>
          <p:nvPr/>
        </p:nvGrpSpPr>
        <p:grpSpPr bwMode="auto">
          <a:xfrm>
            <a:off x="0" y="1295400"/>
            <a:ext cx="9906000" cy="5565775"/>
            <a:chOff x="0" y="816"/>
            <a:chExt cx="5760" cy="3506"/>
          </a:xfrm>
        </p:grpSpPr>
        <p:sp>
          <p:nvSpPr>
            <p:cNvPr id="183311" name="Line 15"/>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6"/>
            <p:cNvGrpSpPr>
              <a:grpSpLocks/>
            </p:cNvGrpSpPr>
            <p:nvPr/>
          </p:nvGrpSpPr>
          <p:grpSpPr bwMode="auto">
            <a:xfrm>
              <a:off x="14" y="816"/>
              <a:ext cx="288" cy="3506"/>
              <a:chOff x="0" y="528"/>
              <a:chExt cx="288" cy="3794"/>
            </a:xfrm>
          </p:grpSpPr>
          <p:sp>
            <p:nvSpPr>
              <p:cNvPr id="183313" name="Rectangle 17"/>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83314" name="Rectangle 18"/>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83315" name="Rectangle 19"/>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83298"/>
                                        </p:tgtEl>
                                        <p:attrNameLst>
                                          <p:attrName>style.visibility</p:attrName>
                                        </p:attrNameLst>
                                      </p:cBhvr>
                                      <p:to>
                                        <p:strVal val="visible"/>
                                      </p:to>
                                    </p:set>
                                    <p:anim calcmode="lin" valueType="num">
                                      <p:cBhvr>
                                        <p:cTn id="7" dur="500" fill="hold"/>
                                        <p:tgtEl>
                                          <p:spTgt spid="183298"/>
                                        </p:tgtEl>
                                        <p:attrNameLst>
                                          <p:attrName>ppt_x</p:attrName>
                                        </p:attrNameLst>
                                      </p:cBhvr>
                                      <p:tavLst>
                                        <p:tav tm="0">
                                          <p:val>
                                            <p:strVal val="#ppt_x"/>
                                          </p:val>
                                        </p:tav>
                                        <p:tav tm="100000">
                                          <p:val>
                                            <p:strVal val="#ppt_x"/>
                                          </p:val>
                                        </p:tav>
                                      </p:tavLst>
                                    </p:anim>
                                    <p:anim calcmode="lin" valueType="num">
                                      <p:cBhvr>
                                        <p:cTn id="8" dur="500" fill="hold"/>
                                        <p:tgtEl>
                                          <p:spTgt spid="183298"/>
                                        </p:tgtEl>
                                        <p:attrNameLst>
                                          <p:attrName>ppt_y</p:attrName>
                                        </p:attrNameLst>
                                      </p:cBhvr>
                                      <p:tavLst>
                                        <p:tav tm="0">
                                          <p:val>
                                            <p:strVal val="#ppt_y+#ppt_h/2"/>
                                          </p:val>
                                        </p:tav>
                                        <p:tav tm="100000">
                                          <p:val>
                                            <p:strVal val="#ppt_y"/>
                                          </p:val>
                                        </p:tav>
                                      </p:tavLst>
                                    </p:anim>
                                    <p:anim calcmode="lin" valueType="num">
                                      <p:cBhvr>
                                        <p:cTn id="9" dur="500" fill="hold"/>
                                        <p:tgtEl>
                                          <p:spTgt spid="183298"/>
                                        </p:tgtEl>
                                        <p:attrNameLst>
                                          <p:attrName>ppt_w</p:attrName>
                                        </p:attrNameLst>
                                      </p:cBhvr>
                                      <p:tavLst>
                                        <p:tav tm="0">
                                          <p:val>
                                            <p:strVal val="#ppt_w"/>
                                          </p:val>
                                        </p:tav>
                                        <p:tav tm="100000">
                                          <p:val>
                                            <p:strVal val="#ppt_w"/>
                                          </p:val>
                                        </p:tav>
                                      </p:tavLst>
                                    </p:anim>
                                    <p:anim calcmode="lin" valueType="num">
                                      <p:cBhvr>
                                        <p:cTn id="10" dur="500" fill="hold"/>
                                        <p:tgtEl>
                                          <p:spTgt spid="18329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0BA140C0-2FDA-4D56-BA6D-F2B3B28F8FD1}" type="slidenum">
              <a:rPr lang="en-US"/>
              <a:pPr/>
              <a:t>47</a:t>
            </a:fld>
            <a:r>
              <a:rPr lang="en-US"/>
              <a:t> of  39  </a:t>
            </a:r>
          </a:p>
        </p:txBody>
      </p:sp>
      <p:sp>
        <p:nvSpPr>
          <p:cNvPr id="184322"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84323" name="Line 3"/>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84324" name="Rectangle 4"/>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84325" name="Rectangle 5"/>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84326" name="Rectangle 6"/>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84327" name="Text Box 7"/>
          <p:cNvSpPr txBox="1">
            <a:spLocks noChangeArrowheads="1"/>
          </p:cNvSpPr>
          <p:nvPr/>
        </p:nvSpPr>
        <p:spPr bwMode="auto">
          <a:xfrm>
            <a:off x="660400" y="785813"/>
            <a:ext cx="8997950" cy="519112"/>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 </a:t>
            </a:r>
            <a:endParaRPr lang="en-US" sz="2800">
              <a:solidFill>
                <a:schemeClr val="tx1"/>
              </a:solidFill>
            </a:endParaRPr>
          </a:p>
        </p:txBody>
      </p:sp>
      <p:sp>
        <p:nvSpPr>
          <p:cNvPr id="184328" name="Rectangle 8"/>
          <p:cNvSpPr>
            <a:spLocks noChangeArrowheads="1"/>
          </p:cNvSpPr>
          <p:nvPr/>
        </p:nvSpPr>
        <p:spPr bwMode="auto">
          <a:xfrm>
            <a:off x="0" y="1"/>
            <a:ext cx="9906000" cy="701675"/>
          </a:xfrm>
          <a:prstGeom prst="rect">
            <a:avLst/>
          </a:prstGeom>
          <a:noFill/>
          <a:ln w="28575">
            <a:noFill/>
            <a:miter lim="800000"/>
            <a:headEnd/>
            <a:tailEnd/>
          </a:ln>
          <a:effectLst/>
        </p:spPr>
        <p:txBody>
          <a:bodyPr>
            <a:spAutoFit/>
          </a:bodyPr>
          <a:lstStyle/>
          <a:p>
            <a:pPr algn="ctr"/>
            <a:r>
              <a:rPr lang="en-US" sz="4000" b="0">
                <a:solidFill>
                  <a:schemeClr val="tx1"/>
                </a:solidFill>
                <a:latin typeface="HandelGothic BT" pitchFamily="82" charset="0"/>
                <a:cs typeface="Times New Roman" pitchFamily="18" charset="0"/>
              </a:rPr>
              <a:t>JavaScript ‘for’ Loop statement </a:t>
            </a:r>
            <a:r>
              <a:rPr lang="en-US" sz="4000" b="0">
                <a:solidFill>
                  <a:schemeClr val="tx1"/>
                </a:solidFill>
                <a:latin typeface="HandelGothic BT" pitchFamily="82" charset="0"/>
              </a:rPr>
              <a:t> </a:t>
            </a:r>
          </a:p>
        </p:txBody>
      </p:sp>
      <p:sp>
        <p:nvSpPr>
          <p:cNvPr id="184329" name="Text Box 9"/>
          <p:cNvSpPr txBox="1">
            <a:spLocks noChangeArrowheads="1"/>
          </p:cNvSpPr>
          <p:nvPr/>
        </p:nvSpPr>
        <p:spPr bwMode="auto">
          <a:xfrm>
            <a:off x="495300" y="838200"/>
            <a:ext cx="8997950" cy="2031325"/>
          </a:xfrm>
          <a:prstGeom prst="rect">
            <a:avLst/>
          </a:prstGeom>
          <a:solidFill>
            <a:srgbClr val="FFFFCC"/>
          </a:solidFill>
          <a:ln w="38100">
            <a:solidFill>
              <a:srgbClr val="800000"/>
            </a:solidFill>
            <a:miter lim="800000"/>
            <a:headEnd/>
            <a:tailEnd/>
          </a:ln>
          <a:effectLst/>
        </p:spPr>
        <p:txBody>
          <a:bodyPr>
            <a:spAutoFit/>
          </a:bodyPr>
          <a:lstStyle/>
          <a:p>
            <a:r>
              <a:rPr lang="fr-FR">
                <a:latin typeface="Courier New" pitchFamily="49" charset="0"/>
                <a:cs typeface="Courier New" pitchFamily="49" charset="0"/>
              </a:rPr>
              <a:t>&lt;SCRIPT LANGUAGE = “JavaScript”&gt;</a:t>
            </a:r>
            <a:br>
              <a:rPr lang="fr-FR">
                <a:latin typeface="Courier New" pitchFamily="49" charset="0"/>
                <a:cs typeface="Courier New" pitchFamily="49" charset="0"/>
              </a:rPr>
            </a:br>
            <a:r>
              <a:rPr lang="en-US">
                <a:latin typeface="Courier New" pitchFamily="49" charset="0"/>
                <a:cs typeface="Courier New" pitchFamily="49" charset="0"/>
              </a:rPr>
              <a:t>for (i= 1; i&lt;=10; i++)</a:t>
            </a:r>
            <a:br>
              <a:rPr lang="en-US">
                <a:latin typeface="Courier New" pitchFamily="49" charset="0"/>
                <a:cs typeface="Courier New" pitchFamily="49" charset="0"/>
              </a:rPr>
            </a:b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	document.write(“The Value Of i is” + i)</a:t>
            </a:r>
            <a:br>
              <a:rPr lang="en-US">
                <a:latin typeface="Courier New" pitchFamily="49" charset="0"/>
                <a:cs typeface="Courier New" pitchFamily="49" charset="0"/>
              </a:rPr>
            </a:br>
            <a:r>
              <a:rPr lang="en-US">
                <a:latin typeface="Courier New" pitchFamily="49" charset="0"/>
                <a:cs typeface="Courier New" pitchFamily="49" charset="0"/>
              </a:rPr>
              <a:t>	</a:t>
            </a:r>
            <a:r>
              <a:rPr lang="fr-FR">
                <a:latin typeface="Courier New" pitchFamily="49" charset="0"/>
                <a:cs typeface="Courier New" pitchFamily="49" charset="0"/>
              </a:rPr>
              <a:t>document.write(“&lt;BR&gt;”)</a:t>
            </a:r>
            <a:br>
              <a:rPr lang="fr-FR">
                <a:latin typeface="Courier New" pitchFamily="49" charset="0"/>
                <a:cs typeface="Courier New" pitchFamily="49" charset="0"/>
              </a:rPr>
            </a:b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&lt;/SCRIPT&gt;</a:t>
            </a:r>
          </a:p>
        </p:txBody>
      </p:sp>
      <p:pic>
        <p:nvPicPr>
          <p:cNvPr id="184332" name="Picture 12"/>
          <p:cNvPicPr>
            <a:picLocks noChangeAspect="1" noChangeArrowheads="1"/>
          </p:cNvPicPr>
          <p:nvPr/>
        </p:nvPicPr>
        <p:blipFill>
          <a:blip r:embed="rId3"/>
          <a:srcRect/>
          <a:stretch>
            <a:fillRect/>
          </a:stretch>
        </p:blipFill>
        <p:spPr bwMode="auto">
          <a:xfrm>
            <a:off x="5023512" y="3124200"/>
            <a:ext cx="4882488" cy="3208338"/>
          </a:xfrm>
          <a:prstGeom prst="rect">
            <a:avLst/>
          </a:prstGeom>
          <a:noFill/>
        </p:spPr>
      </p:pic>
      <p:sp>
        <p:nvSpPr>
          <p:cNvPr id="184334" name="Text Box 14"/>
          <p:cNvSpPr txBox="1">
            <a:spLocks noChangeArrowheads="1"/>
          </p:cNvSpPr>
          <p:nvPr/>
        </p:nvSpPr>
        <p:spPr bwMode="auto">
          <a:xfrm>
            <a:off x="495300" y="3505201"/>
            <a:ext cx="4622800" cy="2677656"/>
          </a:xfrm>
          <a:prstGeom prst="rect">
            <a:avLst/>
          </a:prstGeom>
          <a:noFill/>
          <a:ln w="28575">
            <a:noFill/>
            <a:miter lim="800000"/>
            <a:headEnd/>
            <a:tailEnd/>
          </a:ln>
          <a:effectLst/>
        </p:spPr>
        <p:txBody>
          <a:bodyPr>
            <a:spAutoFit/>
          </a:bodyPr>
          <a:lstStyle/>
          <a:p>
            <a:pPr>
              <a:buSzPct val="70000"/>
              <a:buFont typeface="Wingdings" pitchFamily="2" charset="2"/>
              <a:buChar char="n"/>
            </a:pPr>
            <a:r>
              <a:rPr lang="en-US" sz="2800"/>
              <a:t> i=1 initializes i as 1</a:t>
            </a:r>
          </a:p>
          <a:p>
            <a:pPr>
              <a:buSzPct val="70000"/>
              <a:buFont typeface="Wingdings" pitchFamily="2" charset="2"/>
              <a:buChar char="n"/>
            </a:pPr>
            <a:r>
              <a:rPr lang="en-US" sz="2800"/>
              <a:t> i&lt;=10 is the condition to check. As long the condition is true loop runs.</a:t>
            </a:r>
          </a:p>
          <a:p>
            <a:pPr>
              <a:buSzPct val="70000"/>
              <a:buFont typeface="Wingdings" pitchFamily="2" charset="2"/>
              <a:buChar char="n"/>
            </a:pPr>
            <a:r>
              <a:rPr lang="en-US" sz="2800"/>
              <a:t> i++ is incrementing the value of control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84322"/>
                                        </p:tgtEl>
                                        <p:attrNameLst>
                                          <p:attrName>style.visibility</p:attrName>
                                        </p:attrNameLst>
                                      </p:cBhvr>
                                      <p:to>
                                        <p:strVal val="visible"/>
                                      </p:to>
                                    </p:set>
                                    <p:anim calcmode="lin" valueType="num">
                                      <p:cBhvr>
                                        <p:cTn id="7" dur="500" fill="hold"/>
                                        <p:tgtEl>
                                          <p:spTgt spid="184322"/>
                                        </p:tgtEl>
                                        <p:attrNameLst>
                                          <p:attrName>ppt_x</p:attrName>
                                        </p:attrNameLst>
                                      </p:cBhvr>
                                      <p:tavLst>
                                        <p:tav tm="0">
                                          <p:val>
                                            <p:strVal val="#ppt_x"/>
                                          </p:val>
                                        </p:tav>
                                        <p:tav tm="100000">
                                          <p:val>
                                            <p:strVal val="#ppt_x"/>
                                          </p:val>
                                        </p:tav>
                                      </p:tavLst>
                                    </p:anim>
                                    <p:anim calcmode="lin" valueType="num">
                                      <p:cBhvr>
                                        <p:cTn id="8" dur="500" fill="hold"/>
                                        <p:tgtEl>
                                          <p:spTgt spid="184322"/>
                                        </p:tgtEl>
                                        <p:attrNameLst>
                                          <p:attrName>ppt_y</p:attrName>
                                        </p:attrNameLst>
                                      </p:cBhvr>
                                      <p:tavLst>
                                        <p:tav tm="0">
                                          <p:val>
                                            <p:strVal val="#ppt_y+#ppt_h/2"/>
                                          </p:val>
                                        </p:tav>
                                        <p:tav tm="100000">
                                          <p:val>
                                            <p:strVal val="#ppt_y"/>
                                          </p:val>
                                        </p:tav>
                                      </p:tavLst>
                                    </p:anim>
                                    <p:anim calcmode="lin" valueType="num">
                                      <p:cBhvr>
                                        <p:cTn id="9" dur="500" fill="hold"/>
                                        <p:tgtEl>
                                          <p:spTgt spid="184322"/>
                                        </p:tgtEl>
                                        <p:attrNameLst>
                                          <p:attrName>ppt_w</p:attrName>
                                        </p:attrNameLst>
                                      </p:cBhvr>
                                      <p:tavLst>
                                        <p:tav tm="0">
                                          <p:val>
                                            <p:strVal val="#ppt_w"/>
                                          </p:val>
                                        </p:tav>
                                        <p:tav tm="100000">
                                          <p:val>
                                            <p:strVal val="#ppt_w"/>
                                          </p:val>
                                        </p:tav>
                                      </p:tavLst>
                                    </p:anim>
                                    <p:anim calcmode="lin" valueType="num">
                                      <p:cBhvr>
                                        <p:cTn id="10" dur="500" fill="hold"/>
                                        <p:tgtEl>
                                          <p:spTgt spid="18432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7B9C2EB6-68EF-4288-8E6B-7BE0745232C6}" type="slidenum">
              <a:rPr lang="en-US"/>
              <a:pPr/>
              <a:t>48</a:t>
            </a:fld>
            <a:r>
              <a:rPr lang="en-US"/>
              <a:t> of  39  </a:t>
            </a:r>
          </a:p>
        </p:txBody>
      </p:sp>
      <p:sp>
        <p:nvSpPr>
          <p:cNvPr id="167938"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67939" name="Line 3"/>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67940" name="Rectangle 4"/>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67941" name="Rectangle 5"/>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67942" name="Rectangle 6"/>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67943" name="Text Box 7"/>
          <p:cNvSpPr txBox="1">
            <a:spLocks noChangeArrowheads="1"/>
          </p:cNvSpPr>
          <p:nvPr/>
        </p:nvSpPr>
        <p:spPr bwMode="auto">
          <a:xfrm>
            <a:off x="660400" y="785813"/>
            <a:ext cx="8997950" cy="519112"/>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 </a:t>
            </a:r>
            <a:endParaRPr lang="en-US" sz="2800">
              <a:solidFill>
                <a:schemeClr val="tx1"/>
              </a:solidFill>
            </a:endParaRPr>
          </a:p>
        </p:txBody>
      </p:sp>
      <p:sp>
        <p:nvSpPr>
          <p:cNvPr id="167946" name="Rectangle 10"/>
          <p:cNvSpPr>
            <a:spLocks noChangeArrowheads="1"/>
          </p:cNvSpPr>
          <p:nvPr/>
        </p:nvSpPr>
        <p:spPr bwMode="auto">
          <a:xfrm>
            <a:off x="122106" y="53976"/>
            <a:ext cx="9453694" cy="701675"/>
          </a:xfrm>
          <a:prstGeom prst="rect">
            <a:avLst/>
          </a:prstGeom>
          <a:noFill/>
          <a:ln w="28575">
            <a:noFill/>
            <a:miter lim="800000"/>
            <a:headEnd/>
            <a:tailEnd/>
          </a:ln>
          <a:effectLst/>
        </p:spPr>
        <p:txBody>
          <a:bodyPr>
            <a:spAutoFit/>
          </a:bodyPr>
          <a:lstStyle/>
          <a:p>
            <a:pPr algn="ctr"/>
            <a:r>
              <a:rPr lang="en-US" sz="4000" b="0">
                <a:solidFill>
                  <a:schemeClr val="tx1"/>
                </a:solidFill>
                <a:latin typeface="HandelGothic BT" pitchFamily="82" charset="0"/>
                <a:cs typeface="Times New Roman" pitchFamily="18" charset="0"/>
              </a:rPr>
              <a:t>JavaScript ‘while’ Statements</a:t>
            </a:r>
            <a:endParaRPr lang="en-US" sz="4000" b="0">
              <a:solidFill>
                <a:schemeClr val="tx1"/>
              </a:solidFill>
              <a:latin typeface="HandelGothic BT" pitchFamily="82" charset="0"/>
            </a:endParaRPr>
          </a:p>
        </p:txBody>
      </p:sp>
      <p:sp>
        <p:nvSpPr>
          <p:cNvPr id="167947" name="Text Box 11"/>
          <p:cNvSpPr txBox="1">
            <a:spLocks noChangeArrowheads="1"/>
          </p:cNvSpPr>
          <p:nvPr/>
        </p:nvSpPr>
        <p:spPr bwMode="auto">
          <a:xfrm>
            <a:off x="495300" y="838201"/>
            <a:ext cx="8997950" cy="2031325"/>
          </a:xfrm>
          <a:prstGeom prst="rect">
            <a:avLst/>
          </a:prstGeom>
          <a:solidFill>
            <a:srgbClr val="FFFFCC"/>
          </a:solidFill>
          <a:ln w="38100">
            <a:solidFill>
              <a:srgbClr val="800000"/>
            </a:solidFill>
            <a:miter lim="800000"/>
            <a:headEnd/>
            <a:tailEnd/>
          </a:ln>
          <a:effectLst/>
        </p:spPr>
        <p:txBody>
          <a:bodyPr>
            <a:spAutoFit/>
          </a:bodyPr>
          <a:lstStyle/>
          <a:p>
            <a:r>
              <a:rPr lang="fr-FR">
                <a:latin typeface="Courier New" pitchFamily="49" charset="0"/>
                <a:cs typeface="Courier New" pitchFamily="49" charset="0"/>
              </a:rPr>
              <a:t>&lt;SCRIPT LANGUAGE = "JavaScript"&gt;</a:t>
            </a:r>
            <a:br>
              <a:rPr lang="fr-FR">
                <a:latin typeface="Courier New" pitchFamily="49" charset="0"/>
                <a:cs typeface="Courier New" pitchFamily="49" charset="0"/>
              </a:rPr>
            </a:br>
            <a:r>
              <a:rPr lang="en-US">
                <a:latin typeface="Courier New" pitchFamily="49" charset="0"/>
                <a:cs typeface="Courier New" pitchFamily="49" charset="0"/>
              </a:rPr>
              <a:t>i=1</a:t>
            </a:r>
            <a:br>
              <a:rPr lang="en-US">
                <a:latin typeface="Courier New" pitchFamily="49" charset="0"/>
                <a:cs typeface="Courier New" pitchFamily="49" charset="0"/>
              </a:rPr>
            </a:br>
            <a:r>
              <a:rPr lang="en-US">
                <a:latin typeface="Courier New" pitchFamily="49" charset="0"/>
                <a:cs typeface="Courier New" pitchFamily="49" charset="0"/>
              </a:rPr>
              <a:t>while(i&lt;=10){</a:t>
            </a:r>
            <a:endParaRPr lang="en-US">
              <a:latin typeface="Courier New" pitchFamily="49" charset="0"/>
              <a:cs typeface="Times New Roman" pitchFamily="18" charset="0"/>
            </a:endParaRPr>
          </a:p>
          <a:p>
            <a:r>
              <a:rPr lang="en-US">
                <a:latin typeface="Courier New" pitchFamily="49" charset="0"/>
                <a:cs typeface="Courier New" pitchFamily="49" charset="0"/>
              </a:rPr>
              <a:t>	document.write("The Value Of i is" + i)</a:t>
            </a:r>
            <a:br>
              <a:rPr lang="en-US">
                <a:latin typeface="Courier New" pitchFamily="49" charset="0"/>
                <a:cs typeface="Courier New" pitchFamily="49" charset="0"/>
              </a:rPr>
            </a:br>
            <a:r>
              <a:rPr lang="en-US">
                <a:latin typeface="Courier New" pitchFamily="49" charset="0"/>
                <a:cs typeface="Courier New" pitchFamily="49" charset="0"/>
              </a:rPr>
              <a:t>	</a:t>
            </a:r>
            <a:r>
              <a:rPr lang="fr-FR">
                <a:latin typeface="Courier New" pitchFamily="49" charset="0"/>
                <a:cs typeface="Courier New" pitchFamily="49" charset="0"/>
              </a:rPr>
              <a:t>document.write("&lt;BR&gt;")</a:t>
            </a:r>
            <a:br>
              <a:rPr lang="fr-FR">
                <a:latin typeface="Courier New" pitchFamily="49" charset="0"/>
                <a:cs typeface="Courier New" pitchFamily="49" charset="0"/>
              </a:rPr>
            </a:br>
            <a:r>
              <a:rPr lang="fr-FR">
                <a:latin typeface="Courier New" pitchFamily="49" charset="0"/>
                <a:cs typeface="Courier New" pitchFamily="49" charset="0"/>
              </a:rPr>
              <a:t>	</a:t>
            </a:r>
            <a:r>
              <a:rPr lang="en-US">
                <a:latin typeface="Courier New" pitchFamily="49" charset="0"/>
                <a:cs typeface="Courier New" pitchFamily="49" charset="0"/>
              </a:rPr>
              <a:t>i++  }</a:t>
            </a:r>
            <a:br>
              <a:rPr lang="en-US">
                <a:latin typeface="Courier New" pitchFamily="49" charset="0"/>
                <a:cs typeface="Courier New" pitchFamily="49" charset="0"/>
              </a:rPr>
            </a:br>
            <a:r>
              <a:rPr lang="en-US">
                <a:latin typeface="Courier New" pitchFamily="49" charset="0"/>
                <a:cs typeface="Courier New" pitchFamily="49" charset="0"/>
              </a:rPr>
              <a:t>&lt;/SCRIPT&gt;</a:t>
            </a:r>
          </a:p>
        </p:txBody>
      </p:sp>
      <p:pic>
        <p:nvPicPr>
          <p:cNvPr id="167948" name="Picture 12"/>
          <p:cNvPicPr>
            <a:picLocks noChangeAspect="1" noChangeArrowheads="1"/>
          </p:cNvPicPr>
          <p:nvPr/>
        </p:nvPicPr>
        <p:blipFill>
          <a:blip r:embed="rId3"/>
          <a:srcRect/>
          <a:stretch>
            <a:fillRect/>
          </a:stretch>
        </p:blipFill>
        <p:spPr bwMode="auto">
          <a:xfrm>
            <a:off x="5004594" y="3048000"/>
            <a:ext cx="4901406" cy="3219450"/>
          </a:xfrm>
          <a:prstGeom prst="rect">
            <a:avLst/>
          </a:prstGeom>
          <a:noFill/>
        </p:spPr>
      </p:pic>
      <p:sp>
        <p:nvSpPr>
          <p:cNvPr id="167950" name="Text Box 14"/>
          <p:cNvSpPr txBox="1">
            <a:spLocks noChangeArrowheads="1"/>
          </p:cNvSpPr>
          <p:nvPr/>
        </p:nvSpPr>
        <p:spPr bwMode="auto">
          <a:xfrm>
            <a:off x="495300" y="3783014"/>
            <a:ext cx="5200650" cy="1631216"/>
          </a:xfrm>
          <a:prstGeom prst="rect">
            <a:avLst/>
          </a:prstGeom>
          <a:noFill/>
          <a:ln w="28575">
            <a:noFill/>
            <a:miter lim="800000"/>
            <a:headEnd/>
            <a:tailEnd/>
          </a:ln>
          <a:effectLst/>
        </p:spPr>
        <p:txBody>
          <a:bodyPr>
            <a:spAutoFit/>
          </a:bodyPr>
          <a:lstStyle/>
          <a:p>
            <a:pPr>
              <a:buSzPct val="70000"/>
              <a:buFont typeface="Wingdings" pitchFamily="2" charset="2"/>
              <a:buChar char="n"/>
            </a:pPr>
            <a:r>
              <a:rPr lang="en-US" sz="2800"/>
              <a:t> </a:t>
            </a:r>
            <a:r>
              <a:rPr lang="en-US"/>
              <a:t>i is initialized before the loop starts.</a:t>
            </a:r>
          </a:p>
          <a:p>
            <a:pPr>
              <a:buSzPct val="70000"/>
              <a:buFont typeface="Wingdings" pitchFamily="2" charset="2"/>
              <a:buChar char="n"/>
            </a:pPr>
            <a:r>
              <a:rPr lang="en-US"/>
              <a:t> i&lt;=10 condition is check-</a:t>
            </a:r>
            <a:br>
              <a:rPr lang="en-US"/>
            </a:br>
            <a:r>
              <a:rPr lang="en-US"/>
              <a:t>ed at the beginning and at </a:t>
            </a:r>
            <a:br>
              <a:rPr lang="en-US"/>
            </a:br>
            <a:r>
              <a:rPr lang="en-US"/>
              <a:t>every repetition of loop until it becomes false.</a:t>
            </a:r>
          </a:p>
          <a:p>
            <a:pPr>
              <a:buSzPct val="70000"/>
              <a:buFont typeface="Wingdings" pitchFamily="2" charset="2"/>
              <a:buChar char="n"/>
            </a:pPr>
            <a:r>
              <a:rPr lang="en-US"/>
              <a:t> i is incremented within the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67938"/>
                                        </p:tgtEl>
                                        <p:attrNameLst>
                                          <p:attrName>style.visibility</p:attrName>
                                        </p:attrNameLst>
                                      </p:cBhvr>
                                      <p:to>
                                        <p:strVal val="visible"/>
                                      </p:to>
                                    </p:set>
                                    <p:anim calcmode="lin" valueType="num">
                                      <p:cBhvr>
                                        <p:cTn id="7" dur="500" fill="hold"/>
                                        <p:tgtEl>
                                          <p:spTgt spid="167938"/>
                                        </p:tgtEl>
                                        <p:attrNameLst>
                                          <p:attrName>ppt_x</p:attrName>
                                        </p:attrNameLst>
                                      </p:cBhvr>
                                      <p:tavLst>
                                        <p:tav tm="0">
                                          <p:val>
                                            <p:strVal val="#ppt_x"/>
                                          </p:val>
                                        </p:tav>
                                        <p:tav tm="100000">
                                          <p:val>
                                            <p:strVal val="#ppt_x"/>
                                          </p:val>
                                        </p:tav>
                                      </p:tavLst>
                                    </p:anim>
                                    <p:anim calcmode="lin" valueType="num">
                                      <p:cBhvr>
                                        <p:cTn id="8" dur="500" fill="hold"/>
                                        <p:tgtEl>
                                          <p:spTgt spid="167938"/>
                                        </p:tgtEl>
                                        <p:attrNameLst>
                                          <p:attrName>ppt_y</p:attrName>
                                        </p:attrNameLst>
                                      </p:cBhvr>
                                      <p:tavLst>
                                        <p:tav tm="0">
                                          <p:val>
                                            <p:strVal val="#ppt_y+#ppt_h/2"/>
                                          </p:val>
                                        </p:tav>
                                        <p:tav tm="100000">
                                          <p:val>
                                            <p:strVal val="#ppt_y"/>
                                          </p:val>
                                        </p:tav>
                                      </p:tavLst>
                                    </p:anim>
                                    <p:anim calcmode="lin" valueType="num">
                                      <p:cBhvr>
                                        <p:cTn id="9" dur="500" fill="hold"/>
                                        <p:tgtEl>
                                          <p:spTgt spid="167938"/>
                                        </p:tgtEl>
                                        <p:attrNameLst>
                                          <p:attrName>ppt_w</p:attrName>
                                        </p:attrNameLst>
                                      </p:cBhvr>
                                      <p:tavLst>
                                        <p:tav tm="0">
                                          <p:val>
                                            <p:strVal val="#ppt_w"/>
                                          </p:val>
                                        </p:tav>
                                        <p:tav tm="100000">
                                          <p:val>
                                            <p:strVal val="#ppt_w"/>
                                          </p:val>
                                        </p:tav>
                                      </p:tavLst>
                                    </p:anim>
                                    <p:anim calcmode="lin" valueType="num">
                                      <p:cBhvr>
                                        <p:cTn id="10" dur="500" fill="hold"/>
                                        <p:tgtEl>
                                          <p:spTgt spid="16793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4D21A1A1-9C27-4603-B28C-B60C46977853}" type="slidenum">
              <a:rPr lang="en-US"/>
              <a:pPr/>
              <a:t>49</a:t>
            </a:fld>
            <a:r>
              <a:rPr lang="en-US"/>
              <a:t> of  39  </a:t>
            </a:r>
          </a:p>
        </p:txBody>
      </p:sp>
      <p:sp>
        <p:nvSpPr>
          <p:cNvPr id="185346"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85347" name="Line 3"/>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85348" name="Rectangle 4"/>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85349" name="Rectangle 5"/>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85350" name="Rectangle 6"/>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85351" name="Text Box 7"/>
          <p:cNvSpPr txBox="1">
            <a:spLocks noChangeArrowheads="1"/>
          </p:cNvSpPr>
          <p:nvPr/>
        </p:nvSpPr>
        <p:spPr bwMode="auto">
          <a:xfrm>
            <a:off x="660400" y="785813"/>
            <a:ext cx="8997950" cy="519112"/>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 </a:t>
            </a:r>
            <a:endParaRPr lang="en-US" sz="2800">
              <a:solidFill>
                <a:schemeClr val="tx1"/>
              </a:solidFill>
            </a:endParaRPr>
          </a:p>
        </p:txBody>
      </p:sp>
      <p:sp>
        <p:nvSpPr>
          <p:cNvPr id="185352" name="Rectangle 8"/>
          <p:cNvSpPr>
            <a:spLocks noChangeArrowheads="1"/>
          </p:cNvSpPr>
          <p:nvPr/>
        </p:nvSpPr>
        <p:spPr bwMode="auto">
          <a:xfrm>
            <a:off x="333640" y="73026"/>
            <a:ext cx="5174814" cy="707886"/>
          </a:xfrm>
          <a:prstGeom prst="rect">
            <a:avLst/>
          </a:prstGeom>
          <a:noFill/>
          <a:ln w="28575">
            <a:noFill/>
            <a:miter lim="800000"/>
            <a:headEnd/>
            <a:tailEnd/>
          </a:ln>
          <a:effectLst/>
        </p:spPr>
        <p:txBody>
          <a:bodyPr wrap="none">
            <a:spAutoFit/>
          </a:bodyPr>
          <a:lstStyle/>
          <a:p>
            <a:pPr algn="ctr"/>
            <a:r>
              <a:rPr lang="en-US" sz="4000" b="0">
                <a:solidFill>
                  <a:schemeClr val="tx1"/>
                </a:solidFill>
                <a:latin typeface="HandelGothic BT" pitchFamily="82" charset="0"/>
                <a:cs typeface="Times New Roman" pitchFamily="18" charset="0"/>
              </a:rPr>
              <a:t>JavaScript ‘do-while’ Statements</a:t>
            </a:r>
            <a:endParaRPr lang="en-US" sz="4000" b="0">
              <a:solidFill>
                <a:schemeClr val="tx1"/>
              </a:solidFill>
              <a:latin typeface="HandelGothic BT" pitchFamily="82" charset="0"/>
            </a:endParaRPr>
          </a:p>
        </p:txBody>
      </p:sp>
      <p:sp>
        <p:nvSpPr>
          <p:cNvPr id="185353" name="Text Box 9"/>
          <p:cNvSpPr txBox="1">
            <a:spLocks noChangeArrowheads="1"/>
          </p:cNvSpPr>
          <p:nvPr/>
        </p:nvSpPr>
        <p:spPr bwMode="auto">
          <a:xfrm>
            <a:off x="495300" y="914401"/>
            <a:ext cx="8997950" cy="1754326"/>
          </a:xfrm>
          <a:prstGeom prst="rect">
            <a:avLst/>
          </a:prstGeom>
          <a:solidFill>
            <a:srgbClr val="FFFFCC"/>
          </a:solidFill>
          <a:ln w="38100">
            <a:solidFill>
              <a:srgbClr val="800000"/>
            </a:solidFill>
            <a:miter lim="800000"/>
            <a:headEnd/>
            <a:tailEnd/>
          </a:ln>
          <a:effectLst/>
        </p:spPr>
        <p:txBody>
          <a:bodyPr>
            <a:spAutoFit/>
          </a:bodyPr>
          <a:lstStyle/>
          <a:p>
            <a:r>
              <a:rPr lang="fr-FR">
                <a:latin typeface="Courier New" pitchFamily="49" charset="0"/>
                <a:cs typeface="Courier New" pitchFamily="49" charset="0"/>
              </a:rPr>
              <a:t>&lt;SCRIPT LANGUAGE = "JavaScript"&gt;</a:t>
            </a:r>
            <a:br>
              <a:rPr lang="fr-FR">
                <a:latin typeface="Courier New" pitchFamily="49" charset="0"/>
                <a:cs typeface="Courier New" pitchFamily="49" charset="0"/>
              </a:rPr>
            </a:br>
            <a:r>
              <a:rPr lang="en-US">
                <a:latin typeface="Courier New" pitchFamily="49" charset="0"/>
                <a:cs typeface="Courier New" pitchFamily="49" charset="0"/>
              </a:rPr>
              <a:t>i=10</a:t>
            </a:r>
            <a:br>
              <a:rPr lang="en-US">
                <a:latin typeface="Courier New" pitchFamily="49" charset="0"/>
                <a:cs typeface="Courier New" pitchFamily="49" charset="0"/>
              </a:rPr>
            </a:br>
            <a:r>
              <a:rPr lang="en-US">
                <a:latin typeface="Courier New" pitchFamily="49" charset="0"/>
                <a:cs typeface="Courier New" pitchFamily="49" charset="0"/>
              </a:rPr>
              <a:t>do {	document.write("The Value Of i is" + i)</a:t>
            </a:r>
            <a:br>
              <a:rPr lang="en-US">
                <a:latin typeface="Courier New" pitchFamily="49" charset="0"/>
                <a:cs typeface="Courier New" pitchFamily="49" charset="0"/>
              </a:rPr>
            </a:br>
            <a:r>
              <a:rPr lang="en-US">
                <a:latin typeface="Courier New" pitchFamily="49" charset="0"/>
                <a:cs typeface="Courier New" pitchFamily="49" charset="0"/>
              </a:rPr>
              <a:t>	</a:t>
            </a:r>
            <a:r>
              <a:rPr lang="fr-FR">
                <a:latin typeface="Courier New" pitchFamily="49" charset="0"/>
                <a:cs typeface="Courier New" pitchFamily="49" charset="0"/>
              </a:rPr>
              <a:t>document.write("&lt;BR&gt;")</a:t>
            </a:r>
            <a:br>
              <a:rPr lang="fr-FR">
                <a:latin typeface="Courier New" pitchFamily="49" charset="0"/>
                <a:cs typeface="Courier New" pitchFamily="49" charset="0"/>
              </a:rPr>
            </a:br>
            <a:r>
              <a:rPr lang="fr-FR">
                <a:latin typeface="Courier New" pitchFamily="49" charset="0"/>
                <a:cs typeface="Courier New" pitchFamily="49" charset="0"/>
              </a:rPr>
              <a:t>	</a:t>
            </a:r>
            <a:r>
              <a:rPr lang="en-US">
                <a:latin typeface="Courier New" pitchFamily="49" charset="0"/>
                <a:cs typeface="Courier New" pitchFamily="49" charset="0"/>
              </a:rPr>
              <a:t>i++  }(while i&lt; 10)</a:t>
            </a:r>
            <a:br>
              <a:rPr lang="en-US">
                <a:latin typeface="Courier New" pitchFamily="49" charset="0"/>
                <a:cs typeface="Courier New" pitchFamily="49" charset="0"/>
              </a:rPr>
            </a:br>
            <a:r>
              <a:rPr lang="en-US">
                <a:latin typeface="Courier New" pitchFamily="49" charset="0"/>
                <a:cs typeface="Courier New" pitchFamily="49" charset="0"/>
              </a:rPr>
              <a:t>&lt;/SCRIPT&gt;</a:t>
            </a:r>
          </a:p>
        </p:txBody>
      </p:sp>
      <p:sp>
        <p:nvSpPr>
          <p:cNvPr id="185356" name="Text Box 12"/>
          <p:cNvSpPr txBox="1">
            <a:spLocks noChangeArrowheads="1"/>
          </p:cNvSpPr>
          <p:nvPr/>
        </p:nvSpPr>
        <p:spPr bwMode="auto">
          <a:xfrm>
            <a:off x="500460" y="3214688"/>
            <a:ext cx="5118100" cy="1477328"/>
          </a:xfrm>
          <a:prstGeom prst="rect">
            <a:avLst/>
          </a:prstGeom>
          <a:noFill/>
          <a:ln w="28575">
            <a:noFill/>
            <a:miter lim="800000"/>
            <a:headEnd/>
            <a:tailEnd/>
          </a:ln>
          <a:effectLst/>
        </p:spPr>
        <p:txBody>
          <a:bodyPr>
            <a:spAutoFit/>
          </a:bodyPr>
          <a:lstStyle/>
          <a:p>
            <a:pPr>
              <a:buSzPct val="70000"/>
              <a:buFont typeface="Wingdings" pitchFamily="2" charset="2"/>
              <a:buChar char="n"/>
            </a:pPr>
            <a:r>
              <a:rPr lang="en-US"/>
              <a:t> Variable i is initialized before the loop starts.</a:t>
            </a:r>
          </a:p>
          <a:p>
            <a:pPr>
              <a:buSzPct val="70000"/>
              <a:buFont typeface="Wingdings" pitchFamily="2" charset="2"/>
              <a:buChar char="n"/>
            </a:pPr>
            <a:r>
              <a:rPr lang="en-US"/>
              <a:t>Control gets into loop at least for the first time as  condition is checked at the end and at every repetition of loop until it becomes false.</a:t>
            </a:r>
          </a:p>
          <a:p>
            <a:pPr>
              <a:buSzPct val="70000"/>
              <a:buFont typeface="Wingdings" pitchFamily="2" charset="2"/>
              <a:buChar char="n"/>
            </a:pPr>
            <a:r>
              <a:rPr lang="en-US"/>
              <a:t> i is incremented within the loop.</a:t>
            </a:r>
          </a:p>
        </p:txBody>
      </p:sp>
      <p:pic>
        <p:nvPicPr>
          <p:cNvPr id="185357" name="Picture 13"/>
          <p:cNvPicPr>
            <a:picLocks noChangeAspect="1" noChangeArrowheads="1"/>
          </p:cNvPicPr>
          <p:nvPr/>
        </p:nvPicPr>
        <p:blipFill>
          <a:blip r:embed="rId3"/>
          <a:srcRect/>
          <a:stretch>
            <a:fillRect/>
          </a:stretch>
        </p:blipFill>
        <p:spPr bwMode="auto">
          <a:xfrm>
            <a:off x="5448300" y="3429000"/>
            <a:ext cx="4457700" cy="2933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85346"/>
                                        </p:tgtEl>
                                        <p:attrNameLst>
                                          <p:attrName>style.visibility</p:attrName>
                                        </p:attrNameLst>
                                      </p:cBhvr>
                                      <p:to>
                                        <p:strVal val="visible"/>
                                      </p:to>
                                    </p:set>
                                    <p:anim calcmode="lin" valueType="num">
                                      <p:cBhvr>
                                        <p:cTn id="7" dur="500" fill="hold"/>
                                        <p:tgtEl>
                                          <p:spTgt spid="185346"/>
                                        </p:tgtEl>
                                        <p:attrNameLst>
                                          <p:attrName>ppt_x</p:attrName>
                                        </p:attrNameLst>
                                      </p:cBhvr>
                                      <p:tavLst>
                                        <p:tav tm="0">
                                          <p:val>
                                            <p:strVal val="#ppt_x"/>
                                          </p:val>
                                        </p:tav>
                                        <p:tav tm="100000">
                                          <p:val>
                                            <p:strVal val="#ppt_x"/>
                                          </p:val>
                                        </p:tav>
                                      </p:tavLst>
                                    </p:anim>
                                    <p:anim calcmode="lin" valueType="num">
                                      <p:cBhvr>
                                        <p:cTn id="8" dur="500" fill="hold"/>
                                        <p:tgtEl>
                                          <p:spTgt spid="185346"/>
                                        </p:tgtEl>
                                        <p:attrNameLst>
                                          <p:attrName>ppt_y</p:attrName>
                                        </p:attrNameLst>
                                      </p:cBhvr>
                                      <p:tavLst>
                                        <p:tav tm="0">
                                          <p:val>
                                            <p:strVal val="#ppt_y+#ppt_h/2"/>
                                          </p:val>
                                        </p:tav>
                                        <p:tav tm="100000">
                                          <p:val>
                                            <p:strVal val="#ppt_y"/>
                                          </p:val>
                                        </p:tav>
                                      </p:tavLst>
                                    </p:anim>
                                    <p:anim calcmode="lin" valueType="num">
                                      <p:cBhvr>
                                        <p:cTn id="9" dur="500" fill="hold"/>
                                        <p:tgtEl>
                                          <p:spTgt spid="185346"/>
                                        </p:tgtEl>
                                        <p:attrNameLst>
                                          <p:attrName>ppt_w</p:attrName>
                                        </p:attrNameLst>
                                      </p:cBhvr>
                                      <p:tavLst>
                                        <p:tav tm="0">
                                          <p:val>
                                            <p:strVal val="#ppt_w"/>
                                          </p:val>
                                        </p:tav>
                                        <p:tav tm="100000">
                                          <p:val>
                                            <p:strVal val="#ppt_w"/>
                                          </p:val>
                                        </p:tav>
                                      </p:tavLst>
                                    </p:anim>
                                    <p:anim calcmode="lin" valueType="num">
                                      <p:cBhvr>
                                        <p:cTn id="10" dur="500" fill="hold"/>
                                        <p:tgtEl>
                                          <p:spTgt spid="18534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GB" smtClean="0"/>
              <a:t>What is JavaScript?</a:t>
            </a:r>
          </a:p>
        </p:txBody>
      </p:sp>
      <p:sp>
        <p:nvSpPr>
          <p:cNvPr id="5123" name="Rectangle 5"/>
          <p:cNvSpPr>
            <a:spLocks noGrp="1" noChangeArrowheads="1"/>
          </p:cNvSpPr>
          <p:nvPr>
            <p:ph type="body" idx="1"/>
          </p:nvPr>
        </p:nvSpPr>
        <p:spPr/>
        <p:txBody>
          <a:bodyPr/>
          <a:lstStyle/>
          <a:p>
            <a:pPr>
              <a:lnSpc>
                <a:spcPct val="90000"/>
              </a:lnSpc>
            </a:pPr>
            <a:r>
              <a:rPr lang="en-GB" smtClean="0"/>
              <a:t>Browsers have limited functionality </a:t>
            </a:r>
          </a:p>
          <a:p>
            <a:pPr lvl="1">
              <a:lnSpc>
                <a:spcPct val="90000"/>
              </a:lnSpc>
            </a:pPr>
            <a:r>
              <a:rPr lang="en-GB" smtClean="0"/>
              <a:t>Text, images, tables, frames</a:t>
            </a:r>
          </a:p>
          <a:p>
            <a:pPr>
              <a:lnSpc>
                <a:spcPct val="90000"/>
              </a:lnSpc>
            </a:pPr>
            <a:r>
              <a:rPr lang="en-GB" smtClean="0"/>
              <a:t>JavaScript allows for interactivity</a:t>
            </a:r>
          </a:p>
          <a:p>
            <a:pPr>
              <a:lnSpc>
                <a:spcPct val="90000"/>
              </a:lnSpc>
            </a:pPr>
            <a:r>
              <a:rPr lang="en-GB" smtClean="0"/>
              <a:t>Browser/page manipulation</a:t>
            </a:r>
          </a:p>
          <a:p>
            <a:pPr lvl="1">
              <a:lnSpc>
                <a:spcPct val="90000"/>
              </a:lnSpc>
            </a:pPr>
            <a:r>
              <a:rPr lang="en-GB" smtClean="0"/>
              <a:t>Reacting to user actions</a:t>
            </a:r>
          </a:p>
          <a:p>
            <a:pPr>
              <a:lnSpc>
                <a:spcPct val="90000"/>
              </a:lnSpc>
            </a:pPr>
            <a:r>
              <a:rPr lang="en-GB" smtClean="0"/>
              <a:t>A type of programming language</a:t>
            </a:r>
          </a:p>
          <a:p>
            <a:pPr lvl="1">
              <a:lnSpc>
                <a:spcPct val="90000"/>
              </a:lnSpc>
            </a:pPr>
            <a:r>
              <a:rPr lang="en-GB" smtClean="0"/>
              <a:t>Easy to learn</a:t>
            </a:r>
          </a:p>
          <a:p>
            <a:pPr lvl="1">
              <a:lnSpc>
                <a:spcPct val="90000"/>
              </a:lnSpc>
            </a:pPr>
            <a:r>
              <a:rPr lang="en-GB" smtClean="0"/>
              <a:t>Developed by Netscape</a:t>
            </a:r>
          </a:p>
          <a:p>
            <a:pPr lvl="1">
              <a:lnSpc>
                <a:spcPct val="90000"/>
              </a:lnSpc>
            </a:pPr>
            <a:r>
              <a:rPr lang="en-GB" smtClean="0"/>
              <a:t>Now a standard exists – </a:t>
            </a:r>
            <a:br>
              <a:rPr lang="en-GB" smtClean="0"/>
            </a:br>
            <a:r>
              <a:rPr lang="en-GB" sz="2000" smtClean="0">
                <a:latin typeface="Courier New" pitchFamily="49" charset="0"/>
              </a:rPr>
              <a:t>www.ecma-international.org/publications/</a:t>
            </a:r>
            <a:br>
              <a:rPr lang="en-GB" sz="2000" smtClean="0">
                <a:latin typeface="Courier New" pitchFamily="49" charset="0"/>
              </a:rPr>
            </a:br>
            <a:r>
              <a:rPr lang="en-GB" sz="2000" smtClean="0">
                <a:latin typeface="Courier New" pitchFamily="49" charset="0"/>
              </a:rPr>
              <a:t>standards/ECMA-262.HTM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6C334061-AC52-4141-974B-FC412D7F3E07}" type="slidenum">
              <a:rPr lang="en-US"/>
              <a:pPr/>
              <a:t>50</a:t>
            </a:fld>
            <a:r>
              <a:rPr lang="en-US"/>
              <a:t> of  39  </a:t>
            </a:r>
          </a:p>
        </p:txBody>
      </p:sp>
      <p:sp>
        <p:nvSpPr>
          <p:cNvPr id="186370"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86371" name="Line 3"/>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86372" name="Rectangle 4"/>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86373" name="Rectangle 5"/>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86374" name="Rectangle 6"/>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86375" name="Text Box 7"/>
          <p:cNvSpPr txBox="1">
            <a:spLocks noChangeArrowheads="1"/>
          </p:cNvSpPr>
          <p:nvPr/>
        </p:nvSpPr>
        <p:spPr bwMode="auto">
          <a:xfrm>
            <a:off x="660400" y="785813"/>
            <a:ext cx="8997950" cy="519112"/>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 </a:t>
            </a:r>
            <a:endParaRPr lang="en-US" sz="2800">
              <a:solidFill>
                <a:schemeClr val="tx1"/>
              </a:solidFill>
            </a:endParaRPr>
          </a:p>
        </p:txBody>
      </p:sp>
      <p:sp>
        <p:nvSpPr>
          <p:cNvPr id="186376" name="Rectangle 8"/>
          <p:cNvSpPr>
            <a:spLocks noChangeArrowheads="1"/>
          </p:cNvSpPr>
          <p:nvPr/>
        </p:nvSpPr>
        <p:spPr bwMode="auto">
          <a:xfrm>
            <a:off x="689637" y="73026"/>
            <a:ext cx="4724370" cy="707886"/>
          </a:xfrm>
          <a:prstGeom prst="rect">
            <a:avLst/>
          </a:prstGeom>
          <a:noFill/>
          <a:ln w="28575">
            <a:noFill/>
            <a:miter lim="800000"/>
            <a:headEnd/>
            <a:tailEnd/>
          </a:ln>
          <a:effectLst/>
        </p:spPr>
        <p:txBody>
          <a:bodyPr wrap="none">
            <a:spAutoFit/>
          </a:bodyPr>
          <a:lstStyle/>
          <a:p>
            <a:pPr algn="ctr"/>
            <a:r>
              <a:rPr lang="en-US" sz="4000" b="0">
                <a:solidFill>
                  <a:schemeClr val="tx1"/>
                </a:solidFill>
                <a:latin typeface="HandelGothic BT" pitchFamily="82" charset="0"/>
                <a:cs typeface="Times New Roman" pitchFamily="18" charset="0"/>
              </a:rPr>
              <a:t>JavaScript ‘break’ Statements</a:t>
            </a:r>
            <a:endParaRPr lang="en-US" sz="4000" b="0">
              <a:solidFill>
                <a:schemeClr val="tx1"/>
              </a:solidFill>
              <a:latin typeface="HandelGothic BT" pitchFamily="82" charset="0"/>
            </a:endParaRPr>
          </a:p>
        </p:txBody>
      </p:sp>
      <p:sp>
        <p:nvSpPr>
          <p:cNvPr id="186377" name="Text Box 9"/>
          <p:cNvSpPr txBox="1">
            <a:spLocks noChangeArrowheads="1"/>
          </p:cNvSpPr>
          <p:nvPr/>
        </p:nvSpPr>
        <p:spPr bwMode="auto">
          <a:xfrm>
            <a:off x="495300" y="914401"/>
            <a:ext cx="8997950" cy="2308324"/>
          </a:xfrm>
          <a:prstGeom prst="rect">
            <a:avLst/>
          </a:prstGeom>
          <a:solidFill>
            <a:srgbClr val="FFFFCC"/>
          </a:solidFill>
          <a:ln w="38100">
            <a:solidFill>
              <a:srgbClr val="800000"/>
            </a:solidFill>
            <a:miter lim="800000"/>
            <a:headEnd/>
            <a:tailEnd/>
          </a:ln>
          <a:effectLst/>
        </p:spPr>
        <p:txBody>
          <a:bodyPr>
            <a:spAutoFit/>
          </a:bodyPr>
          <a:lstStyle/>
          <a:p>
            <a:r>
              <a:rPr lang="fr-FR">
                <a:latin typeface="Courier New" pitchFamily="49" charset="0"/>
                <a:cs typeface="Courier New" pitchFamily="49" charset="0"/>
              </a:rPr>
              <a:t>&lt;SCRIPT LANGUAGE = "JavaScript"&gt;</a:t>
            </a:r>
            <a:br>
              <a:rPr lang="fr-FR">
                <a:latin typeface="Courier New" pitchFamily="49" charset="0"/>
                <a:cs typeface="Courier New" pitchFamily="49" charset="0"/>
              </a:rPr>
            </a:br>
            <a:r>
              <a:rPr lang="en-US">
                <a:latin typeface="Courier New" pitchFamily="49" charset="0"/>
                <a:cs typeface="Times New Roman" pitchFamily="18" charset="0"/>
              </a:rPr>
              <a:t>for (i=0; i&lt;10; i++){</a:t>
            </a:r>
            <a:br>
              <a:rPr lang="en-US">
                <a:latin typeface="Courier New" pitchFamily="49" charset="0"/>
                <a:cs typeface="Times New Roman" pitchFamily="18" charset="0"/>
              </a:rPr>
            </a:br>
            <a:r>
              <a:rPr lang="en-US">
                <a:latin typeface="Courier New" pitchFamily="49" charset="0"/>
                <a:cs typeface="Times New Roman" pitchFamily="18" charset="0"/>
              </a:rPr>
              <a:t>if(i==5){</a:t>
            </a:r>
            <a:br>
              <a:rPr lang="en-US">
                <a:latin typeface="Courier New" pitchFamily="49" charset="0"/>
                <a:cs typeface="Times New Roman" pitchFamily="18" charset="0"/>
              </a:rPr>
            </a:br>
            <a:r>
              <a:rPr lang="en-US">
                <a:latin typeface="Courier New" pitchFamily="49" charset="0"/>
                <a:cs typeface="Times New Roman" pitchFamily="18" charset="0"/>
              </a:rPr>
              <a:t>document.write(“ Terminating The Loop ……..”)</a:t>
            </a:r>
            <a:br>
              <a:rPr lang="en-US">
                <a:latin typeface="Courier New" pitchFamily="49" charset="0"/>
                <a:cs typeface="Times New Roman" pitchFamily="18" charset="0"/>
              </a:rPr>
            </a:br>
            <a:r>
              <a:rPr lang="fr-FR">
                <a:latin typeface="Courier New" pitchFamily="49" charset="0"/>
                <a:cs typeface="Times New Roman" pitchFamily="18" charset="0"/>
              </a:rPr>
              <a:t>document.write(“&lt;BR&gt;”)</a:t>
            </a:r>
            <a:br>
              <a:rPr lang="fr-FR">
                <a:latin typeface="Courier New" pitchFamily="49" charset="0"/>
                <a:cs typeface="Times New Roman" pitchFamily="18" charset="0"/>
              </a:rPr>
            </a:br>
            <a:r>
              <a:rPr lang="en-US">
                <a:latin typeface="Courier New" pitchFamily="49" charset="0"/>
                <a:cs typeface="Times New Roman" pitchFamily="18" charset="0"/>
              </a:rPr>
              <a:t>break   }</a:t>
            </a:r>
            <a:br>
              <a:rPr lang="en-US">
                <a:latin typeface="Courier New" pitchFamily="49" charset="0"/>
                <a:cs typeface="Times New Roman" pitchFamily="18" charset="0"/>
              </a:rPr>
            </a:br>
            <a:r>
              <a:rPr lang="en-US">
                <a:latin typeface="Courier New" pitchFamily="49" charset="0"/>
                <a:cs typeface="Times New Roman" pitchFamily="18" charset="0"/>
              </a:rPr>
              <a:t>}</a:t>
            </a:r>
            <a:br>
              <a:rPr lang="en-US">
                <a:latin typeface="Courier New" pitchFamily="49" charset="0"/>
                <a:cs typeface="Times New Roman" pitchFamily="18" charset="0"/>
              </a:rPr>
            </a:br>
            <a:r>
              <a:rPr lang="en-US">
                <a:latin typeface="Courier New" pitchFamily="49" charset="0"/>
                <a:cs typeface="Times New Roman" pitchFamily="18" charset="0"/>
              </a:rPr>
              <a:t>document.write(“Loop Terminated”)</a:t>
            </a:r>
            <a:r>
              <a:rPr lang="en-US">
                <a:latin typeface="Courier New" pitchFamily="49" charset="0"/>
                <a:cs typeface="Courier New" pitchFamily="49" charset="0"/>
              </a:rPr>
              <a:t>&lt;/SCRIPT&gt;</a:t>
            </a:r>
          </a:p>
        </p:txBody>
      </p:sp>
      <p:sp>
        <p:nvSpPr>
          <p:cNvPr id="186379" name="Text Box 11"/>
          <p:cNvSpPr txBox="1">
            <a:spLocks noChangeArrowheads="1"/>
          </p:cNvSpPr>
          <p:nvPr/>
        </p:nvSpPr>
        <p:spPr bwMode="auto">
          <a:xfrm>
            <a:off x="412750" y="3962400"/>
            <a:ext cx="5118100" cy="1477328"/>
          </a:xfrm>
          <a:prstGeom prst="rect">
            <a:avLst/>
          </a:prstGeom>
          <a:noFill/>
          <a:ln w="28575">
            <a:noFill/>
            <a:miter lim="800000"/>
            <a:headEnd/>
            <a:tailEnd/>
          </a:ln>
          <a:effectLst/>
        </p:spPr>
        <p:txBody>
          <a:bodyPr>
            <a:spAutoFit/>
          </a:bodyPr>
          <a:lstStyle/>
          <a:p>
            <a:pPr>
              <a:buSzPct val="70000"/>
              <a:buFont typeface="Wingdings" pitchFamily="2" charset="2"/>
              <a:buChar char="n"/>
            </a:pPr>
            <a:r>
              <a:rPr lang="en-US"/>
              <a:t> Break statement terminates the loop and take the control to the statement just next to the loop block.</a:t>
            </a:r>
          </a:p>
          <a:p>
            <a:pPr>
              <a:buSzPct val="70000"/>
              <a:buFont typeface="Wingdings" pitchFamily="2" charset="2"/>
              <a:buChar char="n"/>
            </a:pPr>
            <a:r>
              <a:rPr lang="en-US"/>
              <a:t> As soon as ‘I’ is incremented to  5 ‘for’ loop gets terminated.</a:t>
            </a:r>
          </a:p>
        </p:txBody>
      </p:sp>
      <p:pic>
        <p:nvPicPr>
          <p:cNvPr id="186382" name="Picture 14"/>
          <p:cNvPicPr>
            <a:picLocks noChangeAspect="1" noChangeArrowheads="1"/>
          </p:cNvPicPr>
          <p:nvPr/>
        </p:nvPicPr>
        <p:blipFill>
          <a:blip r:embed="rId3"/>
          <a:srcRect r="16495" b="35448"/>
          <a:stretch>
            <a:fillRect/>
          </a:stretch>
        </p:blipFill>
        <p:spPr bwMode="auto">
          <a:xfrm>
            <a:off x="5448300" y="3962400"/>
            <a:ext cx="4457700" cy="2362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86370"/>
                                        </p:tgtEl>
                                        <p:attrNameLst>
                                          <p:attrName>style.visibility</p:attrName>
                                        </p:attrNameLst>
                                      </p:cBhvr>
                                      <p:to>
                                        <p:strVal val="visible"/>
                                      </p:to>
                                    </p:set>
                                    <p:anim calcmode="lin" valueType="num">
                                      <p:cBhvr>
                                        <p:cTn id="7" dur="500" fill="hold"/>
                                        <p:tgtEl>
                                          <p:spTgt spid="186370"/>
                                        </p:tgtEl>
                                        <p:attrNameLst>
                                          <p:attrName>ppt_x</p:attrName>
                                        </p:attrNameLst>
                                      </p:cBhvr>
                                      <p:tavLst>
                                        <p:tav tm="0">
                                          <p:val>
                                            <p:strVal val="#ppt_x"/>
                                          </p:val>
                                        </p:tav>
                                        <p:tav tm="100000">
                                          <p:val>
                                            <p:strVal val="#ppt_x"/>
                                          </p:val>
                                        </p:tav>
                                      </p:tavLst>
                                    </p:anim>
                                    <p:anim calcmode="lin" valueType="num">
                                      <p:cBhvr>
                                        <p:cTn id="8" dur="500" fill="hold"/>
                                        <p:tgtEl>
                                          <p:spTgt spid="186370"/>
                                        </p:tgtEl>
                                        <p:attrNameLst>
                                          <p:attrName>ppt_y</p:attrName>
                                        </p:attrNameLst>
                                      </p:cBhvr>
                                      <p:tavLst>
                                        <p:tav tm="0">
                                          <p:val>
                                            <p:strVal val="#ppt_y+#ppt_h/2"/>
                                          </p:val>
                                        </p:tav>
                                        <p:tav tm="100000">
                                          <p:val>
                                            <p:strVal val="#ppt_y"/>
                                          </p:val>
                                        </p:tav>
                                      </p:tavLst>
                                    </p:anim>
                                    <p:anim calcmode="lin" valueType="num">
                                      <p:cBhvr>
                                        <p:cTn id="9" dur="500" fill="hold"/>
                                        <p:tgtEl>
                                          <p:spTgt spid="186370"/>
                                        </p:tgtEl>
                                        <p:attrNameLst>
                                          <p:attrName>ppt_w</p:attrName>
                                        </p:attrNameLst>
                                      </p:cBhvr>
                                      <p:tavLst>
                                        <p:tav tm="0">
                                          <p:val>
                                            <p:strVal val="#ppt_w"/>
                                          </p:val>
                                        </p:tav>
                                        <p:tav tm="100000">
                                          <p:val>
                                            <p:strVal val="#ppt_w"/>
                                          </p:val>
                                        </p:tav>
                                      </p:tavLst>
                                    </p:anim>
                                    <p:anim calcmode="lin" valueType="num">
                                      <p:cBhvr>
                                        <p:cTn id="10" dur="500" fill="hold"/>
                                        <p:tgtEl>
                                          <p:spTgt spid="18637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A4446F1F-1277-480D-8295-9D501CAB9BEF}" type="slidenum">
              <a:rPr lang="en-US"/>
              <a:pPr/>
              <a:t>51</a:t>
            </a:fld>
            <a:r>
              <a:rPr lang="en-US"/>
              <a:t> of  39  </a:t>
            </a:r>
          </a:p>
        </p:txBody>
      </p:sp>
      <p:sp>
        <p:nvSpPr>
          <p:cNvPr id="187394"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87395" name="Line 3"/>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87396" name="Rectangle 4"/>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87397" name="Rectangle 5"/>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87398" name="Rectangle 6"/>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87399" name="Text Box 7"/>
          <p:cNvSpPr txBox="1">
            <a:spLocks noChangeArrowheads="1"/>
          </p:cNvSpPr>
          <p:nvPr/>
        </p:nvSpPr>
        <p:spPr bwMode="auto">
          <a:xfrm>
            <a:off x="660400" y="785813"/>
            <a:ext cx="8997950" cy="519112"/>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 </a:t>
            </a:r>
            <a:endParaRPr lang="en-US" sz="2800">
              <a:solidFill>
                <a:schemeClr val="tx1"/>
              </a:solidFill>
            </a:endParaRPr>
          </a:p>
        </p:txBody>
      </p:sp>
      <p:sp>
        <p:nvSpPr>
          <p:cNvPr id="187400" name="Rectangle 8"/>
          <p:cNvSpPr>
            <a:spLocks noChangeArrowheads="1"/>
          </p:cNvSpPr>
          <p:nvPr/>
        </p:nvSpPr>
        <p:spPr bwMode="auto">
          <a:xfrm>
            <a:off x="330200" y="73026"/>
            <a:ext cx="5202065" cy="707886"/>
          </a:xfrm>
          <a:prstGeom prst="rect">
            <a:avLst/>
          </a:prstGeom>
          <a:noFill/>
          <a:ln w="28575">
            <a:noFill/>
            <a:miter lim="800000"/>
            <a:headEnd/>
            <a:tailEnd/>
          </a:ln>
          <a:effectLst/>
        </p:spPr>
        <p:txBody>
          <a:bodyPr wrap="none">
            <a:spAutoFit/>
          </a:bodyPr>
          <a:lstStyle/>
          <a:p>
            <a:pPr algn="ctr"/>
            <a:r>
              <a:rPr lang="en-US" sz="4000" b="0">
                <a:solidFill>
                  <a:schemeClr val="tx1"/>
                </a:solidFill>
                <a:latin typeface="HandelGothic BT" pitchFamily="82" charset="0"/>
                <a:cs typeface="Times New Roman" pitchFamily="18" charset="0"/>
              </a:rPr>
              <a:t>JavaScript ‘continue’ Statements</a:t>
            </a:r>
            <a:endParaRPr lang="en-US" sz="4000" b="0">
              <a:solidFill>
                <a:schemeClr val="tx1"/>
              </a:solidFill>
              <a:latin typeface="HandelGothic BT" pitchFamily="82" charset="0"/>
            </a:endParaRPr>
          </a:p>
        </p:txBody>
      </p:sp>
      <p:sp>
        <p:nvSpPr>
          <p:cNvPr id="187401" name="Text Box 9"/>
          <p:cNvSpPr txBox="1">
            <a:spLocks noChangeArrowheads="1"/>
          </p:cNvSpPr>
          <p:nvPr/>
        </p:nvSpPr>
        <p:spPr bwMode="auto">
          <a:xfrm>
            <a:off x="495300" y="914400"/>
            <a:ext cx="8997950" cy="1477328"/>
          </a:xfrm>
          <a:prstGeom prst="rect">
            <a:avLst/>
          </a:prstGeom>
          <a:solidFill>
            <a:srgbClr val="FFFFCC"/>
          </a:solidFill>
          <a:ln w="38100">
            <a:solidFill>
              <a:srgbClr val="800000"/>
            </a:solidFill>
            <a:miter lim="800000"/>
            <a:headEnd/>
            <a:tailEnd/>
          </a:ln>
          <a:effectLst/>
        </p:spPr>
        <p:txBody>
          <a:bodyPr>
            <a:spAutoFit/>
          </a:bodyPr>
          <a:lstStyle/>
          <a:p>
            <a:r>
              <a:rPr lang="en-US">
                <a:latin typeface="Courier New" pitchFamily="49" charset="0"/>
                <a:cs typeface="Times New Roman" pitchFamily="18" charset="0"/>
              </a:rPr>
              <a:t>for (i=0; i&lt;10; i++){</a:t>
            </a:r>
            <a:br>
              <a:rPr lang="en-US">
                <a:latin typeface="Courier New" pitchFamily="49" charset="0"/>
                <a:cs typeface="Times New Roman" pitchFamily="18" charset="0"/>
              </a:rPr>
            </a:br>
            <a:r>
              <a:rPr lang="en-US">
                <a:latin typeface="Courier New" pitchFamily="49" charset="0"/>
                <a:cs typeface="Times New Roman" pitchFamily="18" charset="0"/>
              </a:rPr>
              <a:t>if(i==5){ continue  }</a:t>
            </a:r>
            <a:br>
              <a:rPr lang="en-US">
                <a:latin typeface="Courier New" pitchFamily="49" charset="0"/>
                <a:cs typeface="Times New Roman" pitchFamily="18" charset="0"/>
              </a:rPr>
            </a:br>
            <a:r>
              <a:rPr lang="en-US">
                <a:latin typeface="Courier New" pitchFamily="49" charset="0"/>
                <a:cs typeface="Times New Roman" pitchFamily="18" charset="0"/>
              </a:rPr>
              <a:t>document.write (“The Value Of i Is ” + i)</a:t>
            </a:r>
            <a:br>
              <a:rPr lang="en-US">
                <a:latin typeface="Courier New" pitchFamily="49" charset="0"/>
                <a:cs typeface="Times New Roman" pitchFamily="18" charset="0"/>
              </a:rPr>
            </a:br>
            <a:r>
              <a:rPr lang="fr-FR">
                <a:latin typeface="Courier New" pitchFamily="49" charset="0"/>
                <a:cs typeface="Times New Roman" pitchFamily="18" charset="0"/>
              </a:rPr>
              <a:t>document.write (“&lt;BR&gt;”)</a:t>
            </a:r>
            <a:r>
              <a:rPr lang="en-US">
                <a:latin typeface="Courier New" pitchFamily="49" charset="0"/>
                <a:cs typeface="Times New Roman" pitchFamily="18" charset="0"/>
              </a:rPr>
              <a:t/>
            </a:r>
            <a:br>
              <a:rPr lang="en-US">
                <a:latin typeface="Courier New" pitchFamily="49" charset="0"/>
                <a:cs typeface="Times New Roman" pitchFamily="18" charset="0"/>
              </a:rPr>
            </a:br>
            <a:r>
              <a:rPr lang="en-US">
                <a:latin typeface="Courier New" pitchFamily="49" charset="0"/>
                <a:cs typeface="Times New Roman" pitchFamily="18" charset="0"/>
              </a:rPr>
              <a:t>}</a:t>
            </a:r>
          </a:p>
        </p:txBody>
      </p:sp>
      <p:sp>
        <p:nvSpPr>
          <p:cNvPr id="187403" name="Text Box 11"/>
          <p:cNvSpPr txBox="1">
            <a:spLocks noChangeArrowheads="1"/>
          </p:cNvSpPr>
          <p:nvPr/>
        </p:nvSpPr>
        <p:spPr bwMode="auto">
          <a:xfrm>
            <a:off x="412750" y="3048001"/>
            <a:ext cx="5118100" cy="2308324"/>
          </a:xfrm>
          <a:prstGeom prst="rect">
            <a:avLst/>
          </a:prstGeom>
          <a:noFill/>
          <a:ln w="28575">
            <a:noFill/>
            <a:miter lim="800000"/>
            <a:headEnd/>
            <a:tailEnd/>
          </a:ln>
          <a:effectLst/>
        </p:spPr>
        <p:txBody>
          <a:bodyPr>
            <a:spAutoFit/>
          </a:bodyPr>
          <a:lstStyle/>
          <a:p>
            <a:pPr>
              <a:buSzPct val="70000"/>
              <a:buFont typeface="Wingdings" pitchFamily="2" charset="2"/>
              <a:buChar char="n"/>
            </a:pPr>
            <a:r>
              <a:rPr lang="en-US"/>
              <a:t> ‘continue’ statement takes control back to the top of the loop. </a:t>
            </a:r>
            <a:br>
              <a:rPr lang="en-US"/>
            </a:br>
            <a:r>
              <a:rPr lang="en-US"/>
              <a:t>Rest of the statement within the loop are ignored.</a:t>
            </a:r>
          </a:p>
          <a:p>
            <a:pPr>
              <a:buSzPct val="70000"/>
              <a:buFont typeface="Wingdings" pitchFamily="2" charset="2"/>
              <a:buChar char="n"/>
            </a:pPr>
            <a:r>
              <a:rPr lang="en-US"/>
              <a:t> As soon as ‘I’ is incremented to  5 the control is taken back to the beginning of the loop; so ‘The Value of I is 5’ statement is not printed on the screen.</a:t>
            </a:r>
          </a:p>
        </p:txBody>
      </p:sp>
      <p:pic>
        <p:nvPicPr>
          <p:cNvPr id="187407" name="Picture 15"/>
          <p:cNvPicPr>
            <a:picLocks noChangeAspect="1" noChangeArrowheads="1"/>
          </p:cNvPicPr>
          <p:nvPr/>
        </p:nvPicPr>
        <p:blipFill>
          <a:blip r:embed="rId3"/>
          <a:srcRect/>
          <a:stretch>
            <a:fillRect/>
          </a:stretch>
        </p:blipFill>
        <p:spPr bwMode="auto">
          <a:xfrm>
            <a:off x="5283200" y="2971801"/>
            <a:ext cx="4622800" cy="33686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ppt_x</p:attrName>
                                        </p:attrNameLst>
                                      </p:cBhvr>
                                      <p:tavLst>
                                        <p:tav tm="0">
                                          <p:val>
                                            <p:strVal val="#ppt_x"/>
                                          </p:val>
                                        </p:tav>
                                        <p:tav tm="100000">
                                          <p:val>
                                            <p:strVal val="#ppt_x"/>
                                          </p:val>
                                        </p:tav>
                                      </p:tavLst>
                                    </p:anim>
                                    <p:anim calcmode="lin" valueType="num">
                                      <p:cBhvr>
                                        <p:cTn id="8" dur="500" fill="hold"/>
                                        <p:tgtEl>
                                          <p:spTgt spid="187394"/>
                                        </p:tgtEl>
                                        <p:attrNameLst>
                                          <p:attrName>ppt_y</p:attrName>
                                        </p:attrNameLst>
                                      </p:cBhvr>
                                      <p:tavLst>
                                        <p:tav tm="0">
                                          <p:val>
                                            <p:strVal val="#ppt_y+#ppt_h/2"/>
                                          </p:val>
                                        </p:tav>
                                        <p:tav tm="100000">
                                          <p:val>
                                            <p:strVal val="#ppt_y"/>
                                          </p:val>
                                        </p:tav>
                                      </p:tavLst>
                                    </p:anim>
                                    <p:anim calcmode="lin" valueType="num">
                                      <p:cBhvr>
                                        <p:cTn id="9" dur="500" fill="hold"/>
                                        <p:tgtEl>
                                          <p:spTgt spid="187394"/>
                                        </p:tgtEl>
                                        <p:attrNameLst>
                                          <p:attrName>ppt_w</p:attrName>
                                        </p:attrNameLst>
                                      </p:cBhvr>
                                      <p:tavLst>
                                        <p:tav tm="0">
                                          <p:val>
                                            <p:strVal val="#ppt_w"/>
                                          </p:val>
                                        </p:tav>
                                        <p:tav tm="100000">
                                          <p:val>
                                            <p:strVal val="#ppt_w"/>
                                          </p:val>
                                        </p:tav>
                                      </p:tavLst>
                                    </p:anim>
                                    <p:anim calcmode="lin" valueType="num">
                                      <p:cBhvr>
                                        <p:cTn id="10" dur="500" fill="hold"/>
                                        <p:tgtEl>
                                          <p:spTgt spid="18739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1961D503-CB42-4199-83C2-1D90CCF1C8DE}" type="slidenum">
              <a:rPr lang="en-US"/>
              <a:pPr/>
              <a:t>52</a:t>
            </a:fld>
            <a:r>
              <a:rPr lang="en-US"/>
              <a:t> of  39  </a:t>
            </a:r>
          </a:p>
        </p:txBody>
      </p:sp>
      <p:sp>
        <p:nvSpPr>
          <p:cNvPr id="188418"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88419" name="Line 3"/>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88420" name="Rectangle 4"/>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88421" name="Rectangle 5"/>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88422" name="Rectangle 6"/>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88423" name="Text Box 7"/>
          <p:cNvSpPr txBox="1">
            <a:spLocks noChangeArrowheads="1"/>
          </p:cNvSpPr>
          <p:nvPr/>
        </p:nvSpPr>
        <p:spPr bwMode="auto">
          <a:xfrm>
            <a:off x="660400" y="785813"/>
            <a:ext cx="8997950" cy="519112"/>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 </a:t>
            </a:r>
            <a:endParaRPr lang="en-US" sz="2800">
              <a:solidFill>
                <a:schemeClr val="tx1"/>
              </a:solidFill>
            </a:endParaRPr>
          </a:p>
        </p:txBody>
      </p:sp>
      <p:sp>
        <p:nvSpPr>
          <p:cNvPr id="188424" name="Rectangle 8"/>
          <p:cNvSpPr>
            <a:spLocks noChangeArrowheads="1"/>
          </p:cNvSpPr>
          <p:nvPr/>
        </p:nvSpPr>
        <p:spPr bwMode="auto">
          <a:xfrm>
            <a:off x="340519" y="122238"/>
            <a:ext cx="5046573" cy="646331"/>
          </a:xfrm>
          <a:prstGeom prst="rect">
            <a:avLst/>
          </a:prstGeom>
          <a:noFill/>
          <a:ln w="28575">
            <a:noFill/>
            <a:miter lim="800000"/>
            <a:headEnd/>
            <a:tailEnd/>
          </a:ln>
          <a:effectLst/>
        </p:spPr>
        <p:txBody>
          <a:bodyPr wrap="none">
            <a:spAutoFit/>
          </a:bodyPr>
          <a:lstStyle/>
          <a:p>
            <a:pPr algn="ctr"/>
            <a:r>
              <a:rPr lang="en-US" sz="3600" b="0">
                <a:solidFill>
                  <a:schemeClr val="tx1"/>
                </a:solidFill>
                <a:latin typeface="HandelGothic BT" pitchFamily="82" charset="0"/>
                <a:cs typeface="Times New Roman" pitchFamily="18" charset="0"/>
              </a:rPr>
              <a:t>JavaScript ‘switch-case’ Statements</a:t>
            </a:r>
            <a:endParaRPr lang="en-US" sz="3600" b="0">
              <a:solidFill>
                <a:schemeClr val="tx1"/>
              </a:solidFill>
              <a:latin typeface="HandelGothic BT" pitchFamily="82" charset="0"/>
            </a:endParaRPr>
          </a:p>
        </p:txBody>
      </p:sp>
      <p:sp>
        <p:nvSpPr>
          <p:cNvPr id="188425" name="Text Box 9"/>
          <p:cNvSpPr txBox="1">
            <a:spLocks noChangeArrowheads="1"/>
          </p:cNvSpPr>
          <p:nvPr/>
        </p:nvSpPr>
        <p:spPr bwMode="auto">
          <a:xfrm>
            <a:off x="495300" y="793751"/>
            <a:ext cx="4705350" cy="3970318"/>
          </a:xfrm>
          <a:prstGeom prst="rect">
            <a:avLst/>
          </a:prstGeom>
          <a:solidFill>
            <a:srgbClr val="FFFFCC"/>
          </a:solidFill>
          <a:ln w="38100">
            <a:solidFill>
              <a:srgbClr val="800000"/>
            </a:solidFill>
            <a:miter lim="800000"/>
            <a:headEnd/>
            <a:tailEnd/>
          </a:ln>
          <a:effectLst/>
        </p:spPr>
        <p:txBody>
          <a:bodyPr>
            <a:spAutoFit/>
          </a:bodyPr>
          <a:lstStyle/>
          <a:p>
            <a:r>
              <a:rPr lang="en-US">
                <a:latin typeface="Courier New" pitchFamily="49" charset="0"/>
                <a:cs typeface="Times New Roman" pitchFamily="18" charset="0"/>
              </a:rPr>
              <a:t>switch (value){</a:t>
            </a:r>
            <a:br>
              <a:rPr lang="en-US">
                <a:latin typeface="Courier New" pitchFamily="49" charset="0"/>
                <a:cs typeface="Times New Roman" pitchFamily="18" charset="0"/>
              </a:rPr>
            </a:br>
            <a:r>
              <a:rPr lang="en-US">
                <a:latin typeface="Courier New" pitchFamily="49" charset="0"/>
                <a:cs typeface="Times New Roman" pitchFamily="18" charset="0"/>
              </a:rPr>
              <a:t>	case (value 1) :</a:t>
            </a:r>
            <a:br>
              <a:rPr lang="en-US">
                <a:latin typeface="Courier New" pitchFamily="49" charset="0"/>
                <a:cs typeface="Times New Roman" pitchFamily="18" charset="0"/>
              </a:rPr>
            </a:br>
            <a:r>
              <a:rPr lang="en-US">
                <a:latin typeface="Courier New" pitchFamily="49" charset="0"/>
                <a:cs typeface="Times New Roman" pitchFamily="18" charset="0"/>
              </a:rPr>
              <a:t>	{</a:t>
            </a:r>
            <a:br>
              <a:rPr lang="en-US">
                <a:latin typeface="Courier New" pitchFamily="49" charset="0"/>
                <a:cs typeface="Times New Roman" pitchFamily="18" charset="0"/>
              </a:rPr>
            </a:br>
            <a:r>
              <a:rPr lang="en-US">
                <a:latin typeface="Courier New" pitchFamily="49" charset="0"/>
                <a:cs typeface="Times New Roman" pitchFamily="18" charset="0"/>
              </a:rPr>
              <a:t>		Statement(s)</a:t>
            </a:r>
            <a:br>
              <a:rPr lang="en-US">
                <a:latin typeface="Courier New" pitchFamily="49" charset="0"/>
                <a:cs typeface="Times New Roman" pitchFamily="18" charset="0"/>
              </a:rPr>
            </a:br>
            <a:r>
              <a:rPr lang="en-US">
                <a:latin typeface="Courier New" pitchFamily="49" charset="0"/>
                <a:cs typeface="Times New Roman" pitchFamily="18" charset="0"/>
              </a:rPr>
              <a:t>		break; } </a:t>
            </a:r>
            <a:br>
              <a:rPr lang="en-US">
                <a:latin typeface="Courier New" pitchFamily="49" charset="0"/>
                <a:cs typeface="Times New Roman" pitchFamily="18" charset="0"/>
              </a:rPr>
            </a:br>
            <a:r>
              <a:rPr lang="en-US">
                <a:latin typeface="Courier New" pitchFamily="49" charset="0"/>
                <a:cs typeface="Times New Roman" pitchFamily="18" charset="0"/>
              </a:rPr>
              <a:t>    case (value n) :</a:t>
            </a:r>
            <a:br>
              <a:rPr lang="en-US">
                <a:latin typeface="Courier New" pitchFamily="49" charset="0"/>
                <a:cs typeface="Times New Roman" pitchFamily="18" charset="0"/>
              </a:rPr>
            </a:br>
            <a:r>
              <a:rPr lang="en-US">
                <a:latin typeface="Courier New" pitchFamily="49" charset="0"/>
                <a:cs typeface="Times New Roman" pitchFamily="18" charset="0"/>
              </a:rPr>
              <a:t>	{</a:t>
            </a:r>
            <a:br>
              <a:rPr lang="en-US">
                <a:latin typeface="Courier New" pitchFamily="49" charset="0"/>
                <a:cs typeface="Times New Roman" pitchFamily="18" charset="0"/>
              </a:rPr>
            </a:br>
            <a:r>
              <a:rPr lang="en-US">
                <a:latin typeface="Courier New" pitchFamily="49" charset="0"/>
                <a:cs typeface="Times New Roman" pitchFamily="18" charset="0"/>
              </a:rPr>
              <a:t>		Statement(s)</a:t>
            </a:r>
            <a:br>
              <a:rPr lang="en-US">
                <a:latin typeface="Courier New" pitchFamily="49" charset="0"/>
                <a:cs typeface="Times New Roman" pitchFamily="18" charset="0"/>
              </a:rPr>
            </a:br>
            <a:r>
              <a:rPr lang="en-US">
                <a:latin typeface="Courier New" pitchFamily="49" charset="0"/>
                <a:cs typeface="Times New Roman" pitchFamily="18" charset="0"/>
              </a:rPr>
              <a:t>		break; }</a:t>
            </a:r>
            <a:br>
              <a:rPr lang="en-US">
                <a:latin typeface="Courier New" pitchFamily="49" charset="0"/>
                <a:cs typeface="Times New Roman" pitchFamily="18" charset="0"/>
              </a:rPr>
            </a:br>
            <a:r>
              <a:rPr lang="en-US">
                <a:latin typeface="Courier New" pitchFamily="49" charset="0"/>
                <a:cs typeface="Times New Roman" pitchFamily="18" charset="0"/>
              </a:rPr>
              <a:t>	default :</a:t>
            </a:r>
            <a:br>
              <a:rPr lang="en-US">
                <a:latin typeface="Courier New" pitchFamily="49" charset="0"/>
                <a:cs typeface="Times New Roman" pitchFamily="18" charset="0"/>
              </a:rPr>
            </a:br>
            <a:r>
              <a:rPr lang="en-US">
                <a:latin typeface="Courier New" pitchFamily="49" charset="0"/>
                <a:cs typeface="Times New Roman" pitchFamily="18" charset="0"/>
              </a:rPr>
              <a:t>	{</a:t>
            </a:r>
            <a:br>
              <a:rPr lang="en-US">
                <a:latin typeface="Courier New" pitchFamily="49" charset="0"/>
                <a:cs typeface="Times New Roman" pitchFamily="18" charset="0"/>
              </a:rPr>
            </a:br>
            <a:r>
              <a:rPr lang="en-US">
                <a:latin typeface="Courier New" pitchFamily="49" charset="0"/>
                <a:cs typeface="Times New Roman" pitchFamily="18" charset="0"/>
              </a:rPr>
              <a:t>		Statement(s)</a:t>
            </a:r>
            <a:br>
              <a:rPr lang="en-US">
                <a:latin typeface="Courier New" pitchFamily="49" charset="0"/>
                <a:cs typeface="Times New Roman" pitchFamily="18" charset="0"/>
              </a:rPr>
            </a:br>
            <a:r>
              <a:rPr lang="en-US">
                <a:latin typeface="Courier New" pitchFamily="49" charset="0"/>
                <a:cs typeface="Times New Roman" pitchFamily="18" charset="0"/>
              </a:rPr>
              <a:t>	}</a:t>
            </a:r>
            <a:br>
              <a:rPr lang="en-US">
                <a:latin typeface="Courier New" pitchFamily="49" charset="0"/>
                <a:cs typeface="Times New Roman" pitchFamily="18" charset="0"/>
              </a:rPr>
            </a:br>
            <a:r>
              <a:rPr lang="en-US">
                <a:latin typeface="Courier New" pitchFamily="49" charset="0"/>
                <a:cs typeface="Times New Roman" pitchFamily="18" charset="0"/>
              </a:rPr>
              <a:t>}</a:t>
            </a:r>
          </a:p>
        </p:txBody>
      </p:sp>
      <p:sp>
        <p:nvSpPr>
          <p:cNvPr id="188432" name="Text Box 16"/>
          <p:cNvSpPr txBox="1">
            <a:spLocks noChangeArrowheads="1"/>
          </p:cNvSpPr>
          <p:nvPr/>
        </p:nvSpPr>
        <p:spPr bwMode="auto">
          <a:xfrm>
            <a:off x="5365750" y="838200"/>
            <a:ext cx="4540250" cy="2862322"/>
          </a:xfrm>
          <a:prstGeom prst="rect">
            <a:avLst/>
          </a:prstGeom>
          <a:noFill/>
          <a:ln w="28575">
            <a:noFill/>
            <a:miter lim="800000"/>
            <a:headEnd/>
            <a:tailEnd/>
          </a:ln>
          <a:effectLst/>
        </p:spPr>
        <p:txBody>
          <a:bodyPr>
            <a:spAutoFit/>
          </a:bodyPr>
          <a:lstStyle/>
          <a:p>
            <a:pPr algn="just">
              <a:buSzPct val="70000"/>
              <a:buFont typeface="Wingdings" pitchFamily="2" charset="2"/>
              <a:buChar char="n"/>
            </a:pPr>
            <a:r>
              <a:rPr lang="en-US">
                <a:cs typeface="Times New Roman" pitchFamily="18" charset="0"/>
              </a:rPr>
              <a:t>Based upon the value passed to the </a:t>
            </a:r>
            <a:r>
              <a:rPr lang="en-US" i="1">
                <a:cs typeface="Times New Roman" pitchFamily="18" charset="0"/>
              </a:rPr>
              <a:t>switch</a:t>
            </a:r>
            <a:r>
              <a:rPr lang="en-US">
                <a:cs typeface="Times New Roman" pitchFamily="18" charset="0"/>
              </a:rPr>
              <a:t> statement, the corresponding </a:t>
            </a:r>
            <a:r>
              <a:rPr lang="en-US" i="1">
                <a:cs typeface="Times New Roman" pitchFamily="18" charset="0"/>
              </a:rPr>
              <a:t>case</a:t>
            </a:r>
            <a:r>
              <a:rPr lang="en-US">
                <a:cs typeface="Times New Roman" pitchFamily="18" charset="0"/>
              </a:rPr>
              <a:t> statements get executed.</a:t>
            </a:r>
          </a:p>
          <a:p>
            <a:pPr algn="just">
              <a:buSzPct val="70000"/>
              <a:buFont typeface="Wingdings" pitchFamily="2" charset="2"/>
              <a:buChar char="n"/>
            </a:pPr>
            <a:r>
              <a:rPr lang="en-US" i="1">
                <a:cs typeface="Times New Roman" pitchFamily="18" charset="0"/>
              </a:rPr>
              <a:t>‘break’</a:t>
            </a:r>
            <a:r>
              <a:rPr lang="en-US">
                <a:cs typeface="Times New Roman" pitchFamily="18" charset="0"/>
              </a:rPr>
              <a:t> statement ensures that only statements under that particular block get executed.</a:t>
            </a:r>
          </a:p>
          <a:p>
            <a:pPr algn="just">
              <a:buSzPct val="70000"/>
              <a:buFont typeface="Wingdings" pitchFamily="2" charset="2"/>
              <a:buChar char="n"/>
            </a:pPr>
            <a:r>
              <a:rPr lang="en-US">
                <a:cs typeface="Times New Roman" pitchFamily="18" charset="0"/>
              </a:rPr>
              <a:t>If there is no matching </a:t>
            </a:r>
            <a:r>
              <a:rPr lang="en-US" i="1">
                <a:cs typeface="Times New Roman" pitchFamily="18" charset="0"/>
              </a:rPr>
              <a:t>case</a:t>
            </a:r>
            <a:r>
              <a:rPr lang="en-US">
                <a:cs typeface="Times New Roman" pitchFamily="18" charset="0"/>
              </a:rPr>
              <a:t> for the value passed to the </a:t>
            </a:r>
            <a:r>
              <a:rPr lang="en-US" i="1">
                <a:cs typeface="Times New Roman" pitchFamily="18" charset="0"/>
              </a:rPr>
              <a:t>switch</a:t>
            </a:r>
            <a:r>
              <a:rPr lang="en-US">
                <a:cs typeface="Times New Roman" pitchFamily="18" charset="0"/>
              </a:rPr>
              <a:t> statement, then the statements under the </a:t>
            </a:r>
            <a:r>
              <a:rPr lang="en-US" i="1">
                <a:cs typeface="Times New Roman" pitchFamily="18" charset="0"/>
              </a:rPr>
              <a:t>default</a:t>
            </a:r>
            <a:r>
              <a:rPr lang="en-US">
                <a:cs typeface="Times New Roman" pitchFamily="18" charset="0"/>
              </a:rPr>
              <a:t> case get executed.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88418"/>
                                        </p:tgtEl>
                                        <p:attrNameLst>
                                          <p:attrName>style.visibility</p:attrName>
                                        </p:attrNameLst>
                                      </p:cBhvr>
                                      <p:to>
                                        <p:strVal val="visible"/>
                                      </p:to>
                                    </p:set>
                                    <p:anim calcmode="lin" valueType="num">
                                      <p:cBhvr>
                                        <p:cTn id="7" dur="500" fill="hold"/>
                                        <p:tgtEl>
                                          <p:spTgt spid="188418"/>
                                        </p:tgtEl>
                                        <p:attrNameLst>
                                          <p:attrName>ppt_x</p:attrName>
                                        </p:attrNameLst>
                                      </p:cBhvr>
                                      <p:tavLst>
                                        <p:tav tm="0">
                                          <p:val>
                                            <p:strVal val="#ppt_x"/>
                                          </p:val>
                                        </p:tav>
                                        <p:tav tm="100000">
                                          <p:val>
                                            <p:strVal val="#ppt_x"/>
                                          </p:val>
                                        </p:tav>
                                      </p:tavLst>
                                    </p:anim>
                                    <p:anim calcmode="lin" valueType="num">
                                      <p:cBhvr>
                                        <p:cTn id="8" dur="500" fill="hold"/>
                                        <p:tgtEl>
                                          <p:spTgt spid="188418"/>
                                        </p:tgtEl>
                                        <p:attrNameLst>
                                          <p:attrName>ppt_y</p:attrName>
                                        </p:attrNameLst>
                                      </p:cBhvr>
                                      <p:tavLst>
                                        <p:tav tm="0">
                                          <p:val>
                                            <p:strVal val="#ppt_y+#ppt_h/2"/>
                                          </p:val>
                                        </p:tav>
                                        <p:tav tm="100000">
                                          <p:val>
                                            <p:strVal val="#ppt_y"/>
                                          </p:val>
                                        </p:tav>
                                      </p:tavLst>
                                    </p:anim>
                                    <p:anim calcmode="lin" valueType="num">
                                      <p:cBhvr>
                                        <p:cTn id="9" dur="500" fill="hold"/>
                                        <p:tgtEl>
                                          <p:spTgt spid="188418"/>
                                        </p:tgtEl>
                                        <p:attrNameLst>
                                          <p:attrName>ppt_w</p:attrName>
                                        </p:attrNameLst>
                                      </p:cBhvr>
                                      <p:tavLst>
                                        <p:tav tm="0">
                                          <p:val>
                                            <p:strVal val="#ppt_w"/>
                                          </p:val>
                                        </p:tav>
                                        <p:tav tm="100000">
                                          <p:val>
                                            <p:strVal val="#ppt_w"/>
                                          </p:val>
                                        </p:tav>
                                      </p:tavLst>
                                    </p:anim>
                                    <p:anim calcmode="lin" valueType="num">
                                      <p:cBhvr>
                                        <p:cTn id="10" dur="500" fill="hold"/>
                                        <p:tgtEl>
                                          <p:spTgt spid="1884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04261A0E-0136-488F-8465-4DE9C4E65979}" type="slidenum">
              <a:rPr lang="en-US"/>
              <a:pPr/>
              <a:t>53</a:t>
            </a:fld>
            <a:r>
              <a:rPr lang="en-US"/>
              <a:t> of  39  </a:t>
            </a:r>
          </a:p>
        </p:txBody>
      </p:sp>
      <p:sp>
        <p:nvSpPr>
          <p:cNvPr id="190466"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90467" name="Line 3"/>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90468" name="Rectangle 4"/>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90469" name="Rectangle 5"/>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90470" name="Rectangle 6"/>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90471" name="Text Box 7"/>
          <p:cNvSpPr txBox="1">
            <a:spLocks noChangeArrowheads="1"/>
          </p:cNvSpPr>
          <p:nvPr/>
        </p:nvSpPr>
        <p:spPr bwMode="auto">
          <a:xfrm>
            <a:off x="660400" y="785813"/>
            <a:ext cx="8997950" cy="519112"/>
          </a:xfrm>
          <a:prstGeom prst="rect">
            <a:avLst/>
          </a:prstGeom>
          <a:noFill/>
          <a:ln w="9525">
            <a:noFill/>
            <a:miter lim="800000"/>
            <a:headEnd/>
            <a:tailEnd/>
          </a:ln>
          <a:effectLst/>
        </p:spPr>
        <p:txBody>
          <a:bodyPr>
            <a:spAutoFit/>
          </a:bodyPr>
          <a:lstStyle/>
          <a:p>
            <a:pPr marL="457200" indent="-457200" algn="just"/>
            <a:r>
              <a:rPr lang="en-US" sz="2800">
                <a:solidFill>
                  <a:schemeClr val="tx1"/>
                </a:solidFill>
                <a:cs typeface="Times New Roman" pitchFamily="18" charset="0"/>
              </a:rPr>
              <a:t> </a:t>
            </a:r>
            <a:endParaRPr lang="en-US" sz="2800">
              <a:solidFill>
                <a:schemeClr val="tx1"/>
              </a:solidFill>
            </a:endParaRPr>
          </a:p>
        </p:txBody>
      </p:sp>
      <p:sp>
        <p:nvSpPr>
          <p:cNvPr id="190472" name="Rectangle 8"/>
          <p:cNvSpPr>
            <a:spLocks noChangeArrowheads="1"/>
          </p:cNvSpPr>
          <p:nvPr/>
        </p:nvSpPr>
        <p:spPr bwMode="auto">
          <a:xfrm>
            <a:off x="1322520" y="73026"/>
            <a:ext cx="4071948" cy="707886"/>
          </a:xfrm>
          <a:prstGeom prst="rect">
            <a:avLst/>
          </a:prstGeom>
          <a:noFill/>
          <a:ln w="28575">
            <a:noFill/>
            <a:miter lim="800000"/>
            <a:headEnd/>
            <a:tailEnd/>
          </a:ln>
          <a:effectLst/>
        </p:spPr>
        <p:txBody>
          <a:bodyPr wrap="none">
            <a:spAutoFit/>
          </a:bodyPr>
          <a:lstStyle/>
          <a:p>
            <a:pPr algn="ctr"/>
            <a:r>
              <a:rPr lang="en-US" sz="4000" b="0">
                <a:solidFill>
                  <a:schemeClr val="tx1"/>
                </a:solidFill>
                <a:latin typeface="HandelGothic BT" pitchFamily="82" charset="0"/>
                <a:cs typeface="Times New Roman" pitchFamily="18" charset="0"/>
              </a:rPr>
              <a:t>JavaScript Local Variable</a:t>
            </a:r>
            <a:endParaRPr lang="en-US" sz="4000" b="0">
              <a:solidFill>
                <a:schemeClr val="tx1"/>
              </a:solidFill>
              <a:latin typeface="HandelGothic BT" pitchFamily="82" charset="0"/>
            </a:endParaRPr>
          </a:p>
        </p:txBody>
      </p:sp>
      <p:sp>
        <p:nvSpPr>
          <p:cNvPr id="190473" name="Text Box 9"/>
          <p:cNvSpPr txBox="1">
            <a:spLocks noChangeArrowheads="1"/>
          </p:cNvSpPr>
          <p:nvPr/>
        </p:nvSpPr>
        <p:spPr bwMode="auto">
          <a:xfrm>
            <a:off x="565812" y="909639"/>
            <a:ext cx="9163050" cy="1754326"/>
          </a:xfrm>
          <a:prstGeom prst="rect">
            <a:avLst/>
          </a:prstGeom>
          <a:solidFill>
            <a:srgbClr val="FFFFCC"/>
          </a:solidFill>
          <a:ln w="38100">
            <a:solidFill>
              <a:srgbClr val="800000"/>
            </a:solidFill>
            <a:miter lim="800000"/>
            <a:headEnd/>
            <a:tailEnd/>
          </a:ln>
          <a:effectLst/>
        </p:spPr>
        <p:txBody>
          <a:bodyPr>
            <a:spAutoFit/>
          </a:bodyPr>
          <a:lstStyle/>
          <a:p>
            <a:r>
              <a:rPr lang="en-US">
                <a:latin typeface="Courier New" pitchFamily="49" charset="0"/>
                <a:cs typeface="Courier New" pitchFamily="49" charset="0"/>
              </a:rPr>
              <a:t>function Sample()</a:t>
            </a:r>
            <a:br>
              <a:rPr lang="en-US">
                <a:latin typeface="Courier New" pitchFamily="49" charset="0"/>
                <a:cs typeface="Courier New" pitchFamily="49" charset="0"/>
              </a:rPr>
            </a:b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	var Sum = 1</a:t>
            </a:r>
            <a:br>
              <a:rPr lang="en-US">
                <a:latin typeface="Courier New" pitchFamily="49" charset="0"/>
                <a:cs typeface="Courier New" pitchFamily="49" charset="0"/>
              </a:rPr>
            </a:b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Sample()</a:t>
            </a:r>
            <a:br>
              <a:rPr lang="en-US">
                <a:latin typeface="Courier New" pitchFamily="49" charset="0"/>
                <a:cs typeface="Courier New" pitchFamily="49" charset="0"/>
              </a:rPr>
            </a:br>
            <a:r>
              <a:rPr lang="en-US">
                <a:latin typeface="Courier New" pitchFamily="49" charset="0"/>
                <a:cs typeface="Courier New" pitchFamily="49" charset="0"/>
              </a:rPr>
              <a:t>document.write (“The Value Of  Sum Is” + Sum)</a:t>
            </a:r>
            <a:endParaRPr lang="en-US">
              <a:latin typeface="Courier New" pitchFamily="49" charset="0"/>
              <a:cs typeface="Times New Roman" pitchFamily="18" charset="0"/>
            </a:endParaRPr>
          </a:p>
        </p:txBody>
      </p:sp>
      <p:sp>
        <p:nvSpPr>
          <p:cNvPr id="190476" name="Rectangle 12"/>
          <p:cNvSpPr>
            <a:spLocks noChangeArrowheads="1"/>
          </p:cNvSpPr>
          <p:nvPr/>
        </p:nvSpPr>
        <p:spPr bwMode="auto">
          <a:xfrm>
            <a:off x="7367588" y="1533526"/>
            <a:ext cx="1964002" cy="974725"/>
          </a:xfrm>
          <a:prstGeom prst="rect">
            <a:avLst/>
          </a:prstGeom>
          <a:noFill/>
          <a:ln w="28575">
            <a:solidFill>
              <a:srgbClr val="800000"/>
            </a:solidFill>
            <a:miter lim="800000"/>
            <a:headEnd/>
            <a:tailEnd/>
          </a:ln>
          <a:effectLst/>
        </p:spPr>
        <p:txBody>
          <a:bodyPr>
            <a:spAutoFit/>
          </a:bodyPr>
          <a:lstStyle/>
          <a:p>
            <a:r>
              <a:rPr lang="en-US" sz="2800"/>
              <a:t>Local Variable</a:t>
            </a:r>
          </a:p>
        </p:txBody>
      </p:sp>
      <p:sp>
        <p:nvSpPr>
          <p:cNvPr id="190477" name="Line 13"/>
          <p:cNvSpPr>
            <a:spLocks noChangeShapeType="1"/>
          </p:cNvSpPr>
          <p:nvPr/>
        </p:nvSpPr>
        <p:spPr bwMode="auto">
          <a:xfrm flipH="1" flipV="1">
            <a:off x="3922846" y="1897063"/>
            <a:ext cx="3401748" cy="19050"/>
          </a:xfrm>
          <a:prstGeom prst="line">
            <a:avLst/>
          </a:prstGeom>
          <a:noFill/>
          <a:ln w="38100">
            <a:solidFill>
              <a:srgbClr val="000080"/>
            </a:solidFill>
            <a:round/>
            <a:headEnd/>
            <a:tailEnd type="triangle" w="med" len="med"/>
          </a:ln>
          <a:effectLst/>
        </p:spPr>
        <p:txBody>
          <a:bodyPr>
            <a:spAutoFit/>
          </a:bodyPr>
          <a:lstStyle/>
          <a:p>
            <a:endParaRPr lang="en-US"/>
          </a:p>
        </p:txBody>
      </p:sp>
      <p:sp>
        <p:nvSpPr>
          <p:cNvPr id="190478" name="Text Box 14"/>
          <p:cNvSpPr txBox="1">
            <a:spLocks noChangeArrowheads="1"/>
          </p:cNvSpPr>
          <p:nvPr/>
        </p:nvSpPr>
        <p:spPr bwMode="auto">
          <a:xfrm>
            <a:off x="455745" y="3246438"/>
            <a:ext cx="6108700" cy="3108543"/>
          </a:xfrm>
          <a:prstGeom prst="rect">
            <a:avLst/>
          </a:prstGeom>
          <a:noFill/>
          <a:ln w="28575">
            <a:noFill/>
            <a:miter lim="800000"/>
            <a:headEnd/>
            <a:tailEnd/>
          </a:ln>
          <a:effectLst/>
        </p:spPr>
        <p:txBody>
          <a:bodyPr>
            <a:spAutoFit/>
          </a:bodyPr>
          <a:lstStyle/>
          <a:p>
            <a:pPr>
              <a:buSzPct val="70000"/>
              <a:buFont typeface="Wingdings" pitchFamily="2" charset="2"/>
              <a:buChar char="n"/>
            </a:pPr>
            <a:r>
              <a:rPr lang="en-US"/>
              <a:t> </a:t>
            </a:r>
            <a:r>
              <a:rPr lang="en-US" sz="2800"/>
              <a:t>The scope of Local variable is limited to the block.</a:t>
            </a:r>
          </a:p>
          <a:p>
            <a:pPr>
              <a:buSzPct val="70000"/>
              <a:buFont typeface="Wingdings" pitchFamily="2" charset="2"/>
              <a:buChar char="n"/>
            </a:pPr>
            <a:r>
              <a:rPr lang="en-US" sz="2800"/>
              <a:t> Keyword ‘var’ is used to define local variable.</a:t>
            </a:r>
          </a:p>
          <a:p>
            <a:pPr>
              <a:buSzPct val="70000"/>
              <a:buFont typeface="Wingdings" pitchFamily="2" charset="2"/>
              <a:buChar char="n"/>
            </a:pPr>
            <a:r>
              <a:rPr lang="en-US" sz="2800"/>
              <a:t> Outside the block the local variable is not accessible. Trying to do it generates error.</a:t>
            </a:r>
          </a:p>
        </p:txBody>
      </p:sp>
      <p:pic>
        <p:nvPicPr>
          <p:cNvPr id="190480" name="Picture 16"/>
          <p:cNvPicPr>
            <a:picLocks noChangeAspect="1" noChangeArrowheads="1"/>
          </p:cNvPicPr>
          <p:nvPr/>
        </p:nvPicPr>
        <p:blipFill>
          <a:blip r:embed="rId3"/>
          <a:srcRect/>
          <a:stretch>
            <a:fillRect/>
          </a:stretch>
        </p:blipFill>
        <p:spPr bwMode="auto">
          <a:xfrm>
            <a:off x="6521450" y="4267200"/>
            <a:ext cx="3136900" cy="2019300"/>
          </a:xfrm>
          <a:prstGeom prst="rect">
            <a:avLst/>
          </a:prstGeom>
          <a:noFill/>
        </p:spPr>
      </p:pic>
      <p:sp>
        <p:nvSpPr>
          <p:cNvPr id="190481" name="Line 17"/>
          <p:cNvSpPr>
            <a:spLocks noChangeShapeType="1"/>
          </p:cNvSpPr>
          <p:nvPr/>
        </p:nvSpPr>
        <p:spPr bwMode="auto">
          <a:xfrm>
            <a:off x="9267958" y="3109914"/>
            <a:ext cx="142742" cy="1157287"/>
          </a:xfrm>
          <a:prstGeom prst="line">
            <a:avLst/>
          </a:prstGeom>
          <a:noFill/>
          <a:ln w="50800">
            <a:solidFill>
              <a:srgbClr val="000080"/>
            </a:solidFill>
            <a:round/>
            <a:headEnd/>
            <a:tailEnd type="triangle" w="med" len="med"/>
          </a:ln>
          <a:effectLst/>
        </p:spPr>
        <p:txBody>
          <a:bodyPr>
            <a:spAutoFit/>
          </a:bodyPr>
          <a:lstStyle/>
          <a:p>
            <a:endParaRPr lang="en-US"/>
          </a:p>
        </p:txBody>
      </p:sp>
      <p:sp>
        <p:nvSpPr>
          <p:cNvPr id="190482" name="AutoShape 18"/>
          <p:cNvSpPr>
            <a:spLocks noChangeArrowheads="1"/>
          </p:cNvSpPr>
          <p:nvPr/>
        </p:nvSpPr>
        <p:spPr bwMode="auto">
          <a:xfrm>
            <a:off x="6536929" y="3327400"/>
            <a:ext cx="2641600" cy="646331"/>
          </a:xfrm>
          <a:prstGeom prst="wedgeRectCallout">
            <a:avLst>
              <a:gd name="adj1" fmla="val 44662"/>
              <a:gd name="adj2" fmla="val 84329"/>
            </a:avLst>
          </a:prstGeom>
          <a:solidFill>
            <a:srgbClr val="CCFFFF"/>
          </a:solidFill>
          <a:ln w="28575">
            <a:solidFill>
              <a:srgbClr val="000080"/>
            </a:solidFill>
            <a:miter lim="800000"/>
            <a:headEnd/>
            <a:tailEnd/>
          </a:ln>
          <a:effectLst/>
        </p:spPr>
        <p:txBody>
          <a:bodyPr>
            <a:spAutoFit/>
          </a:bodyPr>
          <a:lstStyle/>
          <a:p>
            <a:r>
              <a:rPr lang="en-US"/>
              <a:t>Accessing ‘Sum’ generates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90466"/>
                                        </p:tgtEl>
                                        <p:attrNameLst>
                                          <p:attrName>style.visibility</p:attrName>
                                        </p:attrNameLst>
                                      </p:cBhvr>
                                      <p:to>
                                        <p:strVal val="visible"/>
                                      </p:to>
                                    </p:set>
                                    <p:anim calcmode="lin" valueType="num">
                                      <p:cBhvr>
                                        <p:cTn id="7" dur="500" fill="hold"/>
                                        <p:tgtEl>
                                          <p:spTgt spid="190466"/>
                                        </p:tgtEl>
                                        <p:attrNameLst>
                                          <p:attrName>ppt_x</p:attrName>
                                        </p:attrNameLst>
                                      </p:cBhvr>
                                      <p:tavLst>
                                        <p:tav tm="0">
                                          <p:val>
                                            <p:strVal val="#ppt_x"/>
                                          </p:val>
                                        </p:tav>
                                        <p:tav tm="100000">
                                          <p:val>
                                            <p:strVal val="#ppt_x"/>
                                          </p:val>
                                        </p:tav>
                                      </p:tavLst>
                                    </p:anim>
                                    <p:anim calcmode="lin" valueType="num">
                                      <p:cBhvr>
                                        <p:cTn id="8" dur="500" fill="hold"/>
                                        <p:tgtEl>
                                          <p:spTgt spid="190466"/>
                                        </p:tgtEl>
                                        <p:attrNameLst>
                                          <p:attrName>ppt_y</p:attrName>
                                        </p:attrNameLst>
                                      </p:cBhvr>
                                      <p:tavLst>
                                        <p:tav tm="0">
                                          <p:val>
                                            <p:strVal val="#ppt_y+#ppt_h/2"/>
                                          </p:val>
                                        </p:tav>
                                        <p:tav tm="100000">
                                          <p:val>
                                            <p:strVal val="#ppt_y"/>
                                          </p:val>
                                        </p:tav>
                                      </p:tavLst>
                                    </p:anim>
                                    <p:anim calcmode="lin" valueType="num">
                                      <p:cBhvr>
                                        <p:cTn id="9" dur="500" fill="hold"/>
                                        <p:tgtEl>
                                          <p:spTgt spid="190466"/>
                                        </p:tgtEl>
                                        <p:attrNameLst>
                                          <p:attrName>ppt_w</p:attrName>
                                        </p:attrNameLst>
                                      </p:cBhvr>
                                      <p:tavLst>
                                        <p:tav tm="0">
                                          <p:val>
                                            <p:strVal val="#ppt_w"/>
                                          </p:val>
                                        </p:tav>
                                        <p:tav tm="100000">
                                          <p:val>
                                            <p:strVal val="#ppt_w"/>
                                          </p:val>
                                        </p:tav>
                                      </p:tavLst>
                                    </p:anim>
                                    <p:anim calcmode="lin" valueType="num">
                                      <p:cBhvr>
                                        <p:cTn id="10" dur="500" fill="hold"/>
                                        <p:tgtEl>
                                          <p:spTgt spid="1904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500F1227-FA59-4C1E-A14E-4D59D39DABEE}" type="slidenum">
              <a:rPr lang="en-US"/>
              <a:pPr/>
              <a:t>54</a:t>
            </a:fld>
            <a:r>
              <a:rPr lang="en-US"/>
              <a:t> of  39  </a:t>
            </a:r>
          </a:p>
        </p:txBody>
      </p:sp>
      <p:sp>
        <p:nvSpPr>
          <p:cNvPr id="189442"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89443" name="Line 3"/>
          <p:cNvSpPr>
            <a:spLocks noChangeShapeType="1"/>
          </p:cNvSpPr>
          <p:nvPr/>
        </p:nvSpPr>
        <p:spPr bwMode="auto">
          <a:xfrm>
            <a:off x="0" y="838200"/>
            <a:ext cx="9906000" cy="0"/>
          </a:xfrm>
          <a:prstGeom prst="line">
            <a:avLst/>
          </a:prstGeom>
          <a:noFill/>
          <a:ln w="63500" cmpd="thinThick">
            <a:solidFill>
              <a:srgbClr val="99CCFF"/>
            </a:solidFill>
            <a:round/>
            <a:headEnd/>
            <a:tailEnd/>
          </a:ln>
          <a:effectLst/>
        </p:spPr>
        <p:txBody>
          <a:bodyPr wrap="none" anchor="ctr"/>
          <a:lstStyle/>
          <a:p>
            <a:endParaRPr lang="en-US"/>
          </a:p>
        </p:txBody>
      </p:sp>
      <p:sp>
        <p:nvSpPr>
          <p:cNvPr id="189444" name="Rectangle 4"/>
          <p:cNvSpPr>
            <a:spLocks noChangeArrowheads="1"/>
          </p:cNvSpPr>
          <p:nvPr/>
        </p:nvSpPr>
        <p:spPr bwMode="auto">
          <a:xfrm>
            <a:off x="0" y="838200"/>
            <a:ext cx="165100" cy="6019800"/>
          </a:xfrm>
          <a:prstGeom prst="rect">
            <a:avLst/>
          </a:prstGeom>
          <a:solidFill>
            <a:srgbClr val="4FD1FF"/>
          </a:solidFill>
          <a:ln w="9525">
            <a:noFill/>
            <a:miter lim="800000"/>
            <a:headEnd/>
            <a:tailEnd/>
          </a:ln>
          <a:effectLst/>
        </p:spPr>
        <p:txBody>
          <a:bodyPr wrap="none" anchor="ctr"/>
          <a:lstStyle/>
          <a:p>
            <a:endParaRPr lang="en-US"/>
          </a:p>
        </p:txBody>
      </p:sp>
      <p:sp>
        <p:nvSpPr>
          <p:cNvPr id="189445" name="Rectangle 5"/>
          <p:cNvSpPr>
            <a:spLocks noChangeArrowheads="1"/>
          </p:cNvSpPr>
          <p:nvPr/>
        </p:nvSpPr>
        <p:spPr bwMode="auto">
          <a:xfrm>
            <a:off x="165100" y="841375"/>
            <a:ext cx="165100" cy="6019800"/>
          </a:xfrm>
          <a:prstGeom prst="rect">
            <a:avLst/>
          </a:prstGeom>
          <a:solidFill>
            <a:srgbClr val="0FC0FF"/>
          </a:solidFill>
          <a:ln w="9525">
            <a:noFill/>
            <a:miter lim="800000"/>
            <a:headEnd/>
            <a:tailEnd/>
          </a:ln>
          <a:effectLst/>
        </p:spPr>
        <p:txBody>
          <a:bodyPr wrap="none" anchor="ctr"/>
          <a:lstStyle/>
          <a:p>
            <a:endParaRPr lang="en-US"/>
          </a:p>
        </p:txBody>
      </p:sp>
      <p:sp>
        <p:nvSpPr>
          <p:cNvPr id="189446" name="Rectangle 6"/>
          <p:cNvSpPr>
            <a:spLocks noChangeArrowheads="1"/>
          </p:cNvSpPr>
          <p:nvPr/>
        </p:nvSpPr>
        <p:spPr bwMode="auto">
          <a:xfrm>
            <a:off x="330200" y="838200"/>
            <a:ext cx="165100" cy="6019800"/>
          </a:xfrm>
          <a:prstGeom prst="rect">
            <a:avLst/>
          </a:prstGeom>
          <a:solidFill>
            <a:srgbClr val="0099CC"/>
          </a:solidFill>
          <a:ln w="9525">
            <a:noFill/>
            <a:miter lim="800000"/>
            <a:headEnd/>
            <a:tailEnd/>
          </a:ln>
          <a:effectLst/>
        </p:spPr>
        <p:txBody>
          <a:bodyPr wrap="none" anchor="ctr"/>
          <a:lstStyle/>
          <a:p>
            <a:endParaRPr lang="en-US"/>
          </a:p>
        </p:txBody>
      </p:sp>
      <p:sp>
        <p:nvSpPr>
          <p:cNvPr id="189448" name="Rectangle 8"/>
          <p:cNvSpPr>
            <a:spLocks noChangeArrowheads="1"/>
          </p:cNvSpPr>
          <p:nvPr/>
        </p:nvSpPr>
        <p:spPr bwMode="auto">
          <a:xfrm>
            <a:off x="307843" y="122238"/>
            <a:ext cx="5330305" cy="646331"/>
          </a:xfrm>
          <a:prstGeom prst="rect">
            <a:avLst/>
          </a:prstGeom>
          <a:noFill/>
          <a:ln w="28575">
            <a:noFill/>
            <a:miter lim="800000"/>
            <a:headEnd/>
            <a:tailEnd/>
          </a:ln>
          <a:effectLst/>
        </p:spPr>
        <p:txBody>
          <a:bodyPr wrap="none">
            <a:spAutoFit/>
          </a:bodyPr>
          <a:lstStyle/>
          <a:p>
            <a:pPr algn="ctr"/>
            <a:r>
              <a:rPr lang="en-US" sz="3600" b="0">
                <a:solidFill>
                  <a:schemeClr val="tx1"/>
                </a:solidFill>
                <a:latin typeface="HandelGothic BT" pitchFamily="82" charset="0"/>
                <a:cs typeface="Times New Roman" pitchFamily="18" charset="0"/>
              </a:rPr>
              <a:t>JavaScript Function with Arguments</a:t>
            </a:r>
            <a:endParaRPr lang="en-US" sz="3600" b="0">
              <a:solidFill>
                <a:schemeClr val="tx1"/>
              </a:solidFill>
              <a:latin typeface="HandelGothic BT" pitchFamily="82" charset="0"/>
            </a:endParaRPr>
          </a:p>
        </p:txBody>
      </p:sp>
      <p:sp>
        <p:nvSpPr>
          <p:cNvPr id="189449" name="Text Box 9"/>
          <p:cNvSpPr txBox="1">
            <a:spLocks noChangeArrowheads="1"/>
          </p:cNvSpPr>
          <p:nvPr/>
        </p:nvSpPr>
        <p:spPr bwMode="auto">
          <a:xfrm>
            <a:off x="742950" y="1066801"/>
            <a:ext cx="9163050" cy="3970318"/>
          </a:xfrm>
          <a:prstGeom prst="rect">
            <a:avLst/>
          </a:prstGeom>
          <a:solidFill>
            <a:srgbClr val="FFFFCC"/>
          </a:solidFill>
          <a:ln w="38100">
            <a:solidFill>
              <a:srgbClr val="800000"/>
            </a:solidFill>
            <a:miter lim="800000"/>
            <a:headEnd/>
            <a:tailEnd/>
          </a:ln>
          <a:effectLst/>
        </p:spPr>
        <p:txBody>
          <a:bodyPr>
            <a:spAutoFit/>
          </a:bodyPr>
          <a:lstStyle/>
          <a:p>
            <a:r>
              <a:rPr lang="fr-FR">
                <a:latin typeface="Courier New" pitchFamily="49" charset="0"/>
                <a:cs typeface="Courier New" pitchFamily="49" charset="0"/>
              </a:rPr>
              <a:t>&lt;SCRIPT LANGUAGE = "JavaScript"&gt;</a:t>
            </a:r>
            <a:br>
              <a:rPr lang="fr-FR">
                <a:latin typeface="Courier New" pitchFamily="49" charset="0"/>
                <a:cs typeface="Courier New" pitchFamily="49" charset="0"/>
              </a:rPr>
            </a:br>
            <a:r>
              <a:rPr lang="en-US">
                <a:latin typeface="Courier New" pitchFamily="49" charset="0"/>
                <a:cs typeface="Courier New" pitchFamily="49" charset="0"/>
              </a:rPr>
              <a:t>function Sum(num1, num2)</a:t>
            </a:r>
            <a:br>
              <a:rPr lang="en-US">
                <a:latin typeface="Courier New" pitchFamily="49" charset="0"/>
                <a:cs typeface="Courier New" pitchFamily="49" charset="0"/>
              </a:rPr>
            </a:br>
            <a:r>
              <a:rPr lang="fr-FR">
                <a:latin typeface="Courier New" pitchFamily="49" charset="0"/>
                <a:cs typeface="Courier New" pitchFamily="49" charset="0"/>
              </a:rPr>
              <a:t>{</a:t>
            </a:r>
            <a:br>
              <a:rPr lang="fr-FR">
                <a:latin typeface="Courier New" pitchFamily="49" charset="0"/>
                <a:cs typeface="Courier New" pitchFamily="49" charset="0"/>
              </a:rPr>
            </a:br>
            <a:r>
              <a:rPr lang="fr-FR">
                <a:latin typeface="Courier New" pitchFamily="49" charset="0"/>
                <a:cs typeface="Courier New" pitchFamily="49" charset="0"/>
              </a:rPr>
              <a:t>  var ans = num1 + num2</a:t>
            </a:r>
            <a:br>
              <a:rPr lang="fr-FR">
                <a:latin typeface="Courier New" pitchFamily="49" charset="0"/>
                <a:cs typeface="Courier New" pitchFamily="49" charset="0"/>
              </a:rPr>
            </a:br>
            <a:r>
              <a:rPr lang="fr-FR">
                <a:latin typeface="Courier New" pitchFamily="49" charset="0"/>
                <a:cs typeface="Courier New" pitchFamily="49" charset="0"/>
              </a:rPr>
              <a:t>  </a:t>
            </a:r>
            <a:r>
              <a:rPr lang="en-US">
                <a:latin typeface="Courier New" pitchFamily="49" charset="0"/>
                <a:cs typeface="Courier New" pitchFamily="49" charset="0"/>
              </a:rPr>
              <a:t>document.write (“The Sum Is ” + ans)	</a:t>
            </a:r>
            <a:br>
              <a:rPr lang="en-US">
                <a:latin typeface="Courier New" pitchFamily="49" charset="0"/>
                <a:cs typeface="Courier New" pitchFamily="49" charset="0"/>
              </a:rPr>
            </a:b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&lt;/SCRIPT&gt;</a:t>
            </a:r>
            <a:br>
              <a:rPr lang="en-US">
                <a:latin typeface="Courier New" pitchFamily="49" charset="0"/>
                <a:cs typeface="Courier New" pitchFamily="49" charset="0"/>
              </a:rPr>
            </a:br>
            <a:r>
              <a:rPr lang="en-US">
                <a:latin typeface="Courier New" pitchFamily="49" charset="0"/>
                <a:cs typeface="Courier New" pitchFamily="49" charset="0"/>
              </a:rPr>
              <a:t>&lt;/HEAD&gt;</a:t>
            </a:r>
            <a:br>
              <a:rPr lang="en-US">
                <a:latin typeface="Courier New" pitchFamily="49" charset="0"/>
                <a:cs typeface="Courier New" pitchFamily="49" charset="0"/>
              </a:rPr>
            </a:br>
            <a:r>
              <a:rPr lang="en-US">
                <a:latin typeface="Courier New" pitchFamily="49" charset="0"/>
                <a:cs typeface="Courier New" pitchFamily="49" charset="0"/>
              </a:rPr>
              <a:t>&lt;BODY&gt;</a:t>
            </a:r>
            <a:br>
              <a:rPr lang="en-US">
                <a:latin typeface="Courier New" pitchFamily="49" charset="0"/>
                <a:cs typeface="Courier New" pitchFamily="49" charset="0"/>
              </a:rPr>
            </a:br>
            <a:r>
              <a:rPr lang="en-US">
                <a:latin typeface="Courier New" pitchFamily="49" charset="0"/>
                <a:cs typeface="Courier New" pitchFamily="49" charset="0"/>
              </a:rPr>
              <a:t>&lt;H1 ALIGN = "CENTER"&gt; Function To Add Two</a:t>
            </a:r>
            <a:br>
              <a:rPr lang="en-US">
                <a:latin typeface="Courier New" pitchFamily="49" charset="0"/>
                <a:cs typeface="Courier New" pitchFamily="49" charset="0"/>
              </a:rPr>
            </a:br>
            <a:r>
              <a:rPr lang="en-US">
                <a:latin typeface="Courier New" pitchFamily="49" charset="0"/>
                <a:cs typeface="Courier New" pitchFamily="49" charset="0"/>
              </a:rPr>
              <a:t>Numbers&lt;/H1&gt;</a:t>
            </a:r>
            <a:br>
              <a:rPr lang="en-US">
                <a:latin typeface="Courier New" pitchFamily="49" charset="0"/>
                <a:cs typeface="Courier New" pitchFamily="49" charset="0"/>
              </a:rPr>
            </a:br>
            <a:r>
              <a:rPr lang="fr-FR">
                <a:latin typeface="Courier New" pitchFamily="49" charset="0"/>
                <a:cs typeface="Courier New" pitchFamily="49" charset="0"/>
              </a:rPr>
              <a:t>&lt;SCRIPT LANGUAGE = "JavaScript"&gt;</a:t>
            </a:r>
            <a:br>
              <a:rPr lang="fr-FR">
                <a:latin typeface="Courier New" pitchFamily="49" charset="0"/>
                <a:cs typeface="Courier New" pitchFamily="49" charset="0"/>
              </a:rPr>
            </a:br>
            <a:r>
              <a:rPr lang="en-US">
                <a:latin typeface="Courier New" pitchFamily="49" charset="0"/>
                <a:cs typeface="Courier New" pitchFamily="49" charset="0"/>
              </a:rPr>
              <a:t>Sum(1,2)</a:t>
            </a:r>
            <a:br>
              <a:rPr lang="en-US">
                <a:latin typeface="Courier New" pitchFamily="49" charset="0"/>
                <a:cs typeface="Courier New" pitchFamily="49" charset="0"/>
              </a:rPr>
            </a:br>
            <a:r>
              <a:rPr lang="en-US">
                <a:latin typeface="Courier New" pitchFamily="49" charset="0"/>
                <a:cs typeface="Courier New" pitchFamily="49" charset="0"/>
              </a:rPr>
              <a:t>&lt;/SCRIPT&gt;</a:t>
            </a:r>
            <a:endParaRPr lang="en-US">
              <a:latin typeface="Courier New" pitchFamily="49" charset="0"/>
              <a:cs typeface="Times New Roman" pitchFamily="18" charset="0"/>
            </a:endParaRPr>
          </a:p>
        </p:txBody>
      </p:sp>
      <p:sp>
        <p:nvSpPr>
          <p:cNvPr id="189455" name="Rectangle 15"/>
          <p:cNvSpPr>
            <a:spLocks noChangeArrowheads="1"/>
          </p:cNvSpPr>
          <p:nvPr/>
        </p:nvSpPr>
        <p:spPr bwMode="auto">
          <a:xfrm>
            <a:off x="7264400" y="2057400"/>
            <a:ext cx="2146300" cy="523220"/>
          </a:xfrm>
          <a:prstGeom prst="rect">
            <a:avLst/>
          </a:prstGeom>
          <a:noFill/>
          <a:ln w="28575">
            <a:solidFill>
              <a:srgbClr val="800000"/>
            </a:solidFill>
            <a:miter lim="800000"/>
            <a:headEnd/>
            <a:tailEnd/>
          </a:ln>
          <a:effectLst/>
        </p:spPr>
        <p:txBody>
          <a:bodyPr>
            <a:spAutoFit/>
          </a:bodyPr>
          <a:lstStyle/>
          <a:p>
            <a:r>
              <a:rPr lang="en-US" sz="2800"/>
              <a:t>Arguments</a:t>
            </a:r>
          </a:p>
        </p:txBody>
      </p:sp>
      <p:sp>
        <p:nvSpPr>
          <p:cNvPr id="189457" name="Line 17"/>
          <p:cNvSpPr>
            <a:spLocks noChangeShapeType="1"/>
          </p:cNvSpPr>
          <p:nvPr/>
        </p:nvSpPr>
        <p:spPr bwMode="auto">
          <a:xfrm flipH="1" flipV="1">
            <a:off x="4870450" y="1828800"/>
            <a:ext cx="2476500" cy="228600"/>
          </a:xfrm>
          <a:prstGeom prst="line">
            <a:avLst/>
          </a:prstGeom>
          <a:noFill/>
          <a:ln w="38100">
            <a:solidFill>
              <a:srgbClr val="000080"/>
            </a:solidFill>
            <a:round/>
            <a:headEnd/>
            <a:tailEnd type="triangle" w="med" len="med"/>
          </a:ln>
          <a:effectLst/>
        </p:spPr>
        <p:txBody>
          <a:bodyPr>
            <a:spAutoFit/>
          </a:bodyPr>
          <a:lstStyle/>
          <a:p>
            <a:endParaRPr lang="en-US"/>
          </a:p>
        </p:txBody>
      </p:sp>
      <p:sp>
        <p:nvSpPr>
          <p:cNvPr id="189463" name="Line 23"/>
          <p:cNvSpPr>
            <a:spLocks noChangeShapeType="1"/>
          </p:cNvSpPr>
          <p:nvPr/>
        </p:nvSpPr>
        <p:spPr bwMode="auto">
          <a:xfrm flipH="1" flipV="1">
            <a:off x="3962400" y="1828800"/>
            <a:ext cx="3384550" cy="609600"/>
          </a:xfrm>
          <a:prstGeom prst="line">
            <a:avLst/>
          </a:prstGeom>
          <a:noFill/>
          <a:ln w="50800">
            <a:solidFill>
              <a:srgbClr val="000080"/>
            </a:solidFill>
            <a:round/>
            <a:headEnd/>
            <a:tailEnd type="triangle" w="med" len="med"/>
          </a:ln>
          <a:effectLst/>
        </p:spPr>
        <p:txBody>
          <a:bodyPr>
            <a:spAutoFit/>
          </a:bodyPr>
          <a:lstStyle/>
          <a:p>
            <a:endParaRPr lang="en-US"/>
          </a:p>
        </p:txBody>
      </p:sp>
      <p:sp>
        <p:nvSpPr>
          <p:cNvPr id="189465" name="Text Box 25"/>
          <p:cNvSpPr txBox="1">
            <a:spLocks noChangeArrowheads="1"/>
          </p:cNvSpPr>
          <p:nvPr/>
        </p:nvSpPr>
        <p:spPr bwMode="auto">
          <a:xfrm>
            <a:off x="3219450" y="5486400"/>
            <a:ext cx="6273800" cy="646331"/>
          </a:xfrm>
          <a:prstGeom prst="rect">
            <a:avLst/>
          </a:prstGeom>
          <a:solidFill>
            <a:srgbClr val="CCFFFF"/>
          </a:solidFill>
          <a:ln w="38100">
            <a:solidFill>
              <a:srgbClr val="003366"/>
            </a:solidFill>
            <a:miter lim="800000"/>
            <a:headEnd/>
            <a:tailEnd/>
          </a:ln>
          <a:effectLst/>
        </p:spPr>
        <p:txBody>
          <a:bodyPr>
            <a:spAutoFit/>
          </a:bodyPr>
          <a:lstStyle/>
          <a:p>
            <a:r>
              <a:rPr lang="en-US"/>
              <a:t>Function called with paramter value.</a:t>
            </a:r>
          </a:p>
          <a:p>
            <a:r>
              <a:rPr lang="en-US"/>
              <a:t>Output : ‘The Sum Is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89442"/>
                                        </p:tgtEl>
                                        <p:attrNameLst>
                                          <p:attrName>style.visibility</p:attrName>
                                        </p:attrNameLst>
                                      </p:cBhvr>
                                      <p:to>
                                        <p:strVal val="visible"/>
                                      </p:to>
                                    </p:set>
                                    <p:anim calcmode="lin" valueType="num">
                                      <p:cBhvr>
                                        <p:cTn id="7" dur="500" fill="hold"/>
                                        <p:tgtEl>
                                          <p:spTgt spid="189442"/>
                                        </p:tgtEl>
                                        <p:attrNameLst>
                                          <p:attrName>ppt_x</p:attrName>
                                        </p:attrNameLst>
                                      </p:cBhvr>
                                      <p:tavLst>
                                        <p:tav tm="0">
                                          <p:val>
                                            <p:strVal val="#ppt_x"/>
                                          </p:val>
                                        </p:tav>
                                        <p:tav tm="100000">
                                          <p:val>
                                            <p:strVal val="#ppt_x"/>
                                          </p:val>
                                        </p:tav>
                                      </p:tavLst>
                                    </p:anim>
                                    <p:anim calcmode="lin" valueType="num">
                                      <p:cBhvr>
                                        <p:cTn id="8" dur="500" fill="hold"/>
                                        <p:tgtEl>
                                          <p:spTgt spid="189442"/>
                                        </p:tgtEl>
                                        <p:attrNameLst>
                                          <p:attrName>ppt_y</p:attrName>
                                        </p:attrNameLst>
                                      </p:cBhvr>
                                      <p:tavLst>
                                        <p:tav tm="0">
                                          <p:val>
                                            <p:strVal val="#ppt_y+#ppt_h/2"/>
                                          </p:val>
                                        </p:tav>
                                        <p:tav tm="100000">
                                          <p:val>
                                            <p:strVal val="#ppt_y"/>
                                          </p:val>
                                        </p:tav>
                                      </p:tavLst>
                                    </p:anim>
                                    <p:anim calcmode="lin" valueType="num">
                                      <p:cBhvr>
                                        <p:cTn id="9" dur="500" fill="hold"/>
                                        <p:tgtEl>
                                          <p:spTgt spid="189442"/>
                                        </p:tgtEl>
                                        <p:attrNameLst>
                                          <p:attrName>ppt_w</p:attrName>
                                        </p:attrNameLst>
                                      </p:cBhvr>
                                      <p:tavLst>
                                        <p:tav tm="0">
                                          <p:val>
                                            <p:strVal val="#ppt_w"/>
                                          </p:val>
                                        </p:tav>
                                        <p:tav tm="100000">
                                          <p:val>
                                            <p:strVal val="#ppt_w"/>
                                          </p:val>
                                        </p:tav>
                                      </p:tavLst>
                                    </p:anim>
                                    <p:anim calcmode="lin" valueType="num">
                                      <p:cBhvr>
                                        <p:cTn id="10" dur="500" fill="hold"/>
                                        <p:tgtEl>
                                          <p:spTgt spid="18944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A2D4AC01-26E2-484A-9FA3-3ED53D9FCA0A}" type="slidenum">
              <a:rPr lang="en-US"/>
              <a:pPr/>
              <a:t>55</a:t>
            </a:fld>
            <a:r>
              <a:rPr lang="en-US"/>
              <a:t> of  39  </a:t>
            </a:r>
          </a:p>
        </p:txBody>
      </p:sp>
      <p:sp>
        <p:nvSpPr>
          <p:cNvPr id="194562" name="Text Box 2"/>
          <p:cNvSpPr txBox="1">
            <a:spLocks noChangeArrowheads="1"/>
          </p:cNvSpPr>
          <p:nvPr/>
        </p:nvSpPr>
        <p:spPr bwMode="auto">
          <a:xfrm>
            <a:off x="742950" y="1289051"/>
            <a:ext cx="8832850" cy="3970318"/>
          </a:xfrm>
          <a:prstGeom prst="rect">
            <a:avLst/>
          </a:prstGeom>
          <a:solidFill>
            <a:srgbClr val="FFFFCC"/>
          </a:solidFill>
          <a:ln w="38100">
            <a:solidFill>
              <a:srgbClr val="800000"/>
            </a:solidFill>
            <a:miter lim="800000"/>
            <a:headEnd/>
            <a:tailEnd/>
          </a:ln>
          <a:effectLst/>
        </p:spPr>
        <p:txBody>
          <a:bodyPr>
            <a:spAutoFit/>
          </a:bodyPr>
          <a:lstStyle/>
          <a:p>
            <a:r>
              <a:rPr lang="fr-FR">
                <a:latin typeface="Courier New" pitchFamily="49" charset="0"/>
                <a:cs typeface="Courier New" pitchFamily="49" charset="0"/>
              </a:rPr>
              <a:t>&lt;SCRIPT LANGUAGE = "JavaScript"&gt;</a:t>
            </a:r>
            <a:br>
              <a:rPr lang="fr-FR">
                <a:latin typeface="Courier New" pitchFamily="49" charset="0"/>
                <a:cs typeface="Courier New" pitchFamily="49" charset="0"/>
              </a:rPr>
            </a:br>
            <a:r>
              <a:rPr lang="en-US">
                <a:latin typeface="Courier New" pitchFamily="49" charset="0"/>
                <a:cs typeface="Courier New" pitchFamily="49" charset="0"/>
              </a:rPr>
              <a:t>function Sum ()</a:t>
            </a:r>
            <a:br>
              <a:rPr lang="en-US">
                <a:latin typeface="Courier New" pitchFamily="49" charset="0"/>
                <a:cs typeface="Courier New" pitchFamily="49" charset="0"/>
              </a:rPr>
            </a:b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
            </a:r>
            <a:br>
              <a:rPr lang="en-US">
                <a:latin typeface="Courier New" pitchFamily="49" charset="0"/>
                <a:cs typeface="Courier New" pitchFamily="49" charset="0"/>
              </a:rPr>
            </a:br>
            <a:r>
              <a:rPr lang="en-US">
                <a:latin typeface="Courier New" pitchFamily="49" charset="0"/>
                <a:cs typeface="Courier New" pitchFamily="49" charset="0"/>
              </a:rPr>
              <a:t>var ans = 0</a:t>
            </a:r>
            <a:br>
              <a:rPr lang="en-US">
                <a:latin typeface="Courier New" pitchFamily="49" charset="0"/>
                <a:cs typeface="Courier New" pitchFamily="49" charset="0"/>
              </a:rPr>
            </a:br>
            <a:r>
              <a:rPr lang="en-US">
                <a:latin typeface="Courier New" pitchFamily="49" charset="0"/>
                <a:cs typeface="Courier New" pitchFamily="49" charset="0"/>
              </a:rPr>
              <a:t>var len = Sum.arguments.length </a:t>
            </a:r>
            <a:br>
              <a:rPr lang="en-US">
                <a:latin typeface="Courier New" pitchFamily="49" charset="0"/>
                <a:cs typeface="Courier New" pitchFamily="49" charset="0"/>
              </a:rPr>
            </a:br>
            <a:r>
              <a:rPr lang="en-US">
                <a:latin typeface="Courier New" pitchFamily="49" charset="0"/>
                <a:cs typeface="Courier New" pitchFamily="49" charset="0"/>
              </a:rPr>
              <a:t>for (i=0; i&lt;len; i++)	</a:t>
            </a:r>
            <a:br>
              <a:rPr lang="en-US">
                <a:latin typeface="Courier New" pitchFamily="49" charset="0"/>
                <a:cs typeface="Courier New" pitchFamily="49" charset="0"/>
              </a:rPr>
            </a:b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	ans += Sum.arguments[i]	</a:t>
            </a:r>
            <a:br>
              <a:rPr lang="en-US">
                <a:latin typeface="Courier New" pitchFamily="49" charset="0"/>
                <a:cs typeface="Courier New" pitchFamily="49" charset="0"/>
              </a:rPr>
            </a:b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document.write( “The Sum Is” + ans)</a:t>
            </a:r>
            <a:br>
              <a:rPr lang="en-US">
                <a:latin typeface="Courier New" pitchFamily="49" charset="0"/>
                <a:cs typeface="Courier New" pitchFamily="49" charset="0"/>
              </a:rPr>
            </a:br>
            <a:r>
              <a:rPr lang="en-US">
                <a:latin typeface="Courier New" pitchFamily="49" charset="0"/>
                <a:cs typeface="Courier New" pitchFamily="49" charset="0"/>
              </a:rPr>
              <a:t>}	</a:t>
            </a:r>
            <a:br>
              <a:rPr lang="en-US">
                <a:latin typeface="Courier New" pitchFamily="49" charset="0"/>
                <a:cs typeface="Courier New" pitchFamily="49" charset="0"/>
              </a:rPr>
            </a:br>
            <a:r>
              <a:rPr lang="en-US">
                <a:latin typeface="Courier New" pitchFamily="49" charset="0"/>
                <a:cs typeface="Courier New" pitchFamily="49" charset="0"/>
              </a:rPr>
              <a:t>Sum (10, 20)</a:t>
            </a:r>
            <a:br>
              <a:rPr lang="en-US">
                <a:latin typeface="Courier New" pitchFamily="49" charset="0"/>
                <a:cs typeface="Courier New" pitchFamily="49" charset="0"/>
              </a:rPr>
            </a:br>
            <a:r>
              <a:rPr lang="en-US">
                <a:latin typeface="Courier New" pitchFamily="49" charset="0"/>
                <a:cs typeface="Courier New" pitchFamily="49" charset="0"/>
              </a:rPr>
              <a:t>Sum (10,20,30,40)</a:t>
            </a:r>
          </a:p>
        </p:txBody>
      </p:sp>
      <p:sp>
        <p:nvSpPr>
          <p:cNvPr id="194563" name="Text Box 3"/>
          <p:cNvSpPr txBox="1">
            <a:spLocks noChangeArrowheads="1"/>
          </p:cNvSpPr>
          <p:nvPr/>
        </p:nvSpPr>
        <p:spPr bwMode="auto">
          <a:xfrm>
            <a:off x="0" y="22225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94569" name="Rectangle 9"/>
          <p:cNvSpPr>
            <a:spLocks noChangeArrowheads="1"/>
          </p:cNvSpPr>
          <p:nvPr/>
        </p:nvSpPr>
        <p:spPr bwMode="auto">
          <a:xfrm>
            <a:off x="1805781" y="122239"/>
            <a:ext cx="3748141" cy="1200329"/>
          </a:xfrm>
          <a:prstGeom prst="rect">
            <a:avLst/>
          </a:prstGeom>
          <a:noFill/>
          <a:ln w="28575">
            <a:noFill/>
            <a:miter lim="800000"/>
            <a:headEnd/>
            <a:tailEnd/>
          </a:ln>
          <a:effectLst/>
        </p:spPr>
        <p:txBody>
          <a:bodyPr wrap="none">
            <a:spAutoFit/>
          </a:bodyPr>
          <a:lstStyle/>
          <a:p>
            <a:pPr algn="ctr"/>
            <a:r>
              <a:rPr lang="en-US" sz="3600" b="0">
                <a:solidFill>
                  <a:schemeClr val="tx1"/>
                </a:solidFill>
                <a:latin typeface="HandelGothic BT" pitchFamily="82" charset="0"/>
                <a:cs typeface="Times New Roman" pitchFamily="18" charset="0"/>
              </a:rPr>
              <a:t>JavaScript Function </a:t>
            </a:r>
            <a:br>
              <a:rPr lang="en-US" sz="3600" b="0">
                <a:solidFill>
                  <a:schemeClr val="tx1"/>
                </a:solidFill>
                <a:latin typeface="HandelGothic BT" pitchFamily="82" charset="0"/>
                <a:cs typeface="Times New Roman" pitchFamily="18" charset="0"/>
              </a:rPr>
            </a:br>
            <a:r>
              <a:rPr lang="en-US" sz="3600" b="0">
                <a:solidFill>
                  <a:schemeClr val="tx1"/>
                </a:solidFill>
                <a:latin typeface="HandelGothic BT" pitchFamily="82" charset="0"/>
                <a:cs typeface="Times New Roman" pitchFamily="18" charset="0"/>
              </a:rPr>
              <a:t>with Variable Arguments</a:t>
            </a:r>
            <a:endParaRPr lang="en-US" sz="3600" b="0">
              <a:solidFill>
                <a:schemeClr val="tx1"/>
              </a:solidFill>
              <a:latin typeface="HandelGothic BT" pitchFamily="82" charset="0"/>
            </a:endParaRPr>
          </a:p>
        </p:txBody>
      </p:sp>
      <p:sp>
        <p:nvSpPr>
          <p:cNvPr id="194571" name="Rectangle 11"/>
          <p:cNvSpPr>
            <a:spLocks noChangeArrowheads="1"/>
          </p:cNvSpPr>
          <p:nvPr/>
        </p:nvSpPr>
        <p:spPr bwMode="auto">
          <a:xfrm>
            <a:off x="4050111" y="1801813"/>
            <a:ext cx="5678752" cy="646331"/>
          </a:xfrm>
          <a:prstGeom prst="rect">
            <a:avLst/>
          </a:prstGeom>
          <a:solidFill>
            <a:srgbClr val="CCFFFF"/>
          </a:solidFill>
          <a:ln w="38100">
            <a:solidFill>
              <a:srgbClr val="000080"/>
            </a:solidFill>
            <a:miter lim="800000"/>
            <a:headEnd/>
            <a:tailEnd/>
          </a:ln>
          <a:effectLst/>
        </p:spPr>
        <p:txBody>
          <a:bodyPr>
            <a:spAutoFit/>
          </a:bodyPr>
          <a:lstStyle/>
          <a:p>
            <a:r>
              <a:rPr lang="en-US"/>
              <a:t>Length attribute of Arguments array holds the number of arguments passed to a function</a:t>
            </a:r>
          </a:p>
        </p:txBody>
      </p:sp>
      <p:sp>
        <p:nvSpPr>
          <p:cNvPr id="194572" name="AutoShape 12"/>
          <p:cNvSpPr>
            <a:spLocks/>
          </p:cNvSpPr>
          <p:nvPr/>
        </p:nvSpPr>
        <p:spPr bwMode="auto">
          <a:xfrm>
            <a:off x="5223008" y="5327650"/>
            <a:ext cx="4044950" cy="923330"/>
          </a:xfrm>
          <a:prstGeom prst="borderCallout2">
            <a:avLst>
              <a:gd name="adj1" fmla="val 9329"/>
              <a:gd name="adj2" fmla="val -2042"/>
              <a:gd name="adj3" fmla="val 9329"/>
              <a:gd name="adj4" fmla="val -12370"/>
              <a:gd name="adj5" fmla="val 48444"/>
              <a:gd name="adj6" fmla="val -49616"/>
            </a:avLst>
          </a:prstGeom>
          <a:solidFill>
            <a:srgbClr val="CCFFFF"/>
          </a:solidFill>
          <a:ln w="38100">
            <a:solidFill>
              <a:srgbClr val="003366"/>
            </a:solidFill>
            <a:miter lim="800000"/>
            <a:headEnd/>
            <a:tailEnd/>
          </a:ln>
          <a:effectLst/>
        </p:spPr>
        <p:txBody>
          <a:bodyPr>
            <a:spAutoFit/>
          </a:bodyPr>
          <a:lstStyle/>
          <a:p>
            <a:pPr algn="just"/>
            <a:r>
              <a:rPr lang="en-US">
                <a:cs typeface="Times New Roman" pitchFamily="18" charset="0"/>
              </a:rPr>
              <a:t>Sum.arguments.length = 2</a:t>
            </a:r>
            <a:br>
              <a:rPr lang="en-US">
                <a:cs typeface="Times New Roman" pitchFamily="18" charset="0"/>
              </a:rPr>
            </a:br>
            <a:r>
              <a:rPr lang="en-US">
                <a:cs typeface="Times New Roman" pitchFamily="18" charset="0"/>
              </a:rPr>
              <a:t>Sum.arguments[0] = 10</a:t>
            </a:r>
            <a:br>
              <a:rPr lang="en-US">
                <a:cs typeface="Times New Roman" pitchFamily="18" charset="0"/>
              </a:rPr>
            </a:br>
            <a:r>
              <a:rPr lang="en-US">
                <a:cs typeface="Times New Roman" pitchFamily="18" charset="0"/>
              </a:rPr>
              <a:t>Sum.arguments[1] = 20</a:t>
            </a:r>
            <a:endParaRPr lang="en-US"/>
          </a:p>
        </p:txBody>
      </p:sp>
      <p:grpSp>
        <p:nvGrpSpPr>
          <p:cNvPr id="2" name="Group 13"/>
          <p:cNvGrpSpPr>
            <a:grpSpLocks/>
          </p:cNvGrpSpPr>
          <p:nvPr/>
        </p:nvGrpSpPr>
        <p:grpSpPr bwMode="auto">
          <a:xfrm>
            <a:off x="0" y="1295400"/>
            <a:ext cx="9906000" cy="5565775"/>
            <a:chOff x="0" y="816"/>
            <a:chExt cx="5760" cy="3506"/>
          </a:xfrm>
        </p:grpSpPr>
        <p:sp>
          <p:nvSpPr>
            <p:cNvPr id="194574" name="Line 14"/>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5"/>
            <p:cNvGrpSpPr>
              <a:grpSpLocks/>
            </p:cNvGrpSpPr>
            <p:nvPr/>
          </p:nvGrpSpPr>
          <p:grpSpPr bwMode="auto">
            <a:xfrm>
              <a:off x="14" y="816"/>
              <a:ext cx="288" cy="3506"/>
              <a:chOff x="0" y="528"/>
              <a:chExt cx="288" cy="3794"/>
            </a:xfrm>
          </p:grpSpPr>
          <p:sp>
            <p:nvSpPr>
              <p:cNvPr id="194576" name="Rectangle 16"/>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94577" name="Rectangle 17"/>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94578" name="Rectangle 18"/>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94563"/>
                                        </p:tgtEl>
                                        <p:attrNameLst>
                                          <p:attrName>style.visibility</p:attrName>
                                        </p:attrNameLst>
                                      </p:cBhvr>
                                      <p:to>
                                        <p:strVal val="visible"/>
                                      </p:to>
                                    </p:set>
                                    <p:anim calcmode="lin" valueType="num">
                                      <p:cBhvr>
                                        <p:cTn id="7" dur="500" fill="hold"/>
                                        <p:tgtEl>
                                          <p:spTgt spid="194563"/>
                                        </p:tgtEl>
                                        <p:attrNameLst>
                                          <p:attrName>ppt_x</p:attrName>
                                        </p:attrNameLst>
                                      </p:cBhvr>
                                      <p:tavLst>
                                        <p:tav tm="0">
                                          <p:val>
                                            <p:strVal val="#ppt_x"/>
                                          </p:val>
                                        </p:tav>
                                        <p:tav tm="100000">
                                          <p:val>
                                            <p:strVal val="#ppt_x"/>
                                          </p:val>
                                        </p:tav>
                                      </p:tavLst>
                                    </p:anim>
                                    <p:anim calcmode="lin" valueType="num">
                                      <p:cBhvr>
                                        <p:cTn id="8" dur="500" fill="hold"/>
                                        <p:tgtEl>
                                          <p:spTgt spid="194563"/>
                                        </p:tgtEl>
                                        <p:attrNameLst>
                                          <p:attrName>ppt_y</p:attrName>
                                        </p:attrNameLst>
                                      </p:cBhvr>
                                      <p:tavLst>
                                        <p:tav tm="0">
                                          <p:val>
                                            <p:strVal val="#ppt_y+#ppt_h/2"/>
                                          </p:val>
                                        </p:tav>
                                        <p:tav tm="100000">
                                          <p:val>
                                            <p:strVal val="#ppt_y"/>
                                          </p:val>
                                        </p:tav>
                                      </p:tavLst>
                                    </p:anim>
                                    <p:anim calcmode="lin" valueType="num">
                                      <p:cBhvr>
                                        <p:cTn id="9" dur="500" fill="hold"/>
                                        <p:tgtEl>
                                          <p:spTgt spid="194563"/>
                                        </p:tgtEl>
                                        <p:attrNameLst>
                                          <p:attrName>ppt_w</p:attrName>
                                        </p:attrNameLst>
                                      </p:cBhvr>
                                      <p:tavLst>
                                        <p:tav tm="0">
                                          <p:val>
                                            <p:strVal val="#ppt_w"/>
                                          </p:val>
                                        </p:tav>
                                        <p:tav tm="100000">
                                          <p:val>
                                            <p:strVal val="#ppt_w"/>
                                          </p:val>
                                        </p:tav>
                                      </p:tavLst>
                                    </p:anim>
                                    <p:anim calcmode="lin" valueType="num">
                                      <p:cBhvr>
                                        <p:cTn id="10" dur="500" fill="hold"/>
                                        <p:tgtEl>
                                          <p:spTgt spid="19456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
            </a:r>
            <a:br>
              <a:rPr lang="en-US"/>
            </a:br>
            <a:r>
              <a:rPr lang="en-US"/>
              <a:t/>
            </a:r>
            <a:br>
              <a:rPr lang="en-US"/>
            </a:br>
            <a:r>
              <a:rPr lang="en-US"/>
              <a:t>Programming constructs and functions / </a:t>
            </a:r>
            <a:fld id="{77FD4E40-876D-4E94-8706-C2C1C08F7D16}" type="slidenum">
              <a:rPr lang="en-US"/>
              <a:pPr/>
              <a:t>56</a:t>
            </a:fld>
            <a:r>
              <a:rPr lang="en-US"/>
              <a:t> of  39  </a:t>
            </a:r>
          </a:p>
        </p:txBody>
      </p:sp>
      <p:sp>
        <p:nvSpPr>
          <p:cNvPr id="191497" name="Text Box 9"/>
          <p:cNvSpPr txBox="1">
            <a:spLocks noChangeArrowheads="1"/>
          </p:cNvSpPr>
          <p:nvPr/>
        </p:nvSpPr>
        <p:spPr bwMode="auto">
          <a:xfrm>
            <a:off x="742950" y="1757364"/>
            <a:ext cx="8832850" cy="1754326"/>
          </a:xfrm>
          <a:prstGeom prst="rect">
            <a:avLst/>
          </a:prstGeom>
          <a:solidFill>
            <a:srgbClr val="FFFFCC"/>
          </a:solidFill>
          <a:ln w="38100">
            <a:solidFill>
              <a:srgbClr val="800000"/>
            </a:solidFill>
            <a:miter lim="800000"/>
            <a:headEnd/>
            <a:tailEnd/>
          </a:ln>
          <a:effectLst/>
        </p:spPr>
        <p:txBody>
          <a:bodyPr>
            <a:spAutoFit/>
          </a:bodyPr>
          <a:lstStyle/>
          <a:p>
            <a:r>
              <a:rPr lang="en-US">
                <a:latin typeface="Courier New" pitchFamily="49" charset="0"/>
                <a:cs typeface="Courier New" pitchFamily="49" charset="0"/>
              </a:rPr>
              <a:t>function Sum(num1, num2)</a:t>
            </a:r>
            <a:r>
              <a:rPr lang="fr-FR">
                <a:latin typeface="Courier New" pitchFamily="49" charset="0"/>
                <a:cs typeface="Courier New" pitchFamily="49" charset="0"/>
              </a:rPr>
              <a:t>{</a:t>
            </a:r>
            <a:br>
              <a:rPr lang="fr-FR">
                <a:latin typeface="Courier New" pitchFamily="49" charset="0"/>
                <a:cs typeface="Courier New" pitchFamily="49" charset="0"/>
              </a:rPr>
            </a:br>
            <a:r>
              <a:rPr lang="fr-FR">
                <a:latin typeface="Courier New" pitchFamily="49" charset="0"/>
                <a:cs typeface="Courier New" pitchFamily="49" charset="0"/>
              </a:rPr>
              <a:t>	var ans = num1 + num2</a:t>
            </a:r>
            <a:br>
              <a:rPr lang="fr-FR">
                <a:latin typeface="Courier New" pitchFamily="49" charset="0"/>
                <a:cs typeface="Courier New" pitchFamily="49" charset="0"/>
              </a:rPr>
            </a:br>
            <a:r>
              <a:rPr lang="fr-FR">
                <a:latin typeface="Courier New" pitchFamily="49" charset="0"/>
                <a:cs typeface="Courier New" pitchFamily="49" charset="0"/>
              </a:rPr>
              <a:t>	</a:t>
            </a:r>
            <a:r>
              <a:rPr lang="en-US">
                <a:latin typeface="Courier New" pitchFamily="49" charset="0"/>
                <a:cs typeface="Courier New" pitchFamily="49" charset="0"/>
              </a:rPr>
              <a:t>return ans	</a:t>
            </a:r>
            <a:br>
              <a:rPr lang="en-US">
                <a:latin typeface="Courier New" pitchFamily="49" charset="0"/>
                <a:cs typeface="Courier New" pitchFamily="49" charset="0"/>
              </a:rPr>
            </a:b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var total = Sum (1,2)</a:t>
            </a:r>
            <a:br>
              <a:rPr lang="en-US">
                <a:latin typeface="Courier New" pitchFamily="49" charset="0"/>
                <a:cs typeface="Courier New" pitchFamily="49" charset="0"/>
              </a:rPr>
            </a:br>
            <a:r>
              <a:rPr lang="en-US">
                <a:latin typeface="Courier New" pitchFamily="49" charset="0"/>
                <a:cs typeface="Courier New" pitchFamily="49" charset="0"/>
              </a:rPr>
              <a:t>document.write (“The Sum Is” + total)</a:t>
            </a:r>
          </a:p>
        </p:txBody>
      </p:sp>
      <p:sp>
        <p:nvSpPr>
          <p:cNvPr id="191490" name="Text Box 2"/>
          <p:cNvSpPr txBox="1">
            <a:spLocks noChangeArrowheads="1"/>
          </p:cNvSpPr>
          <p:nvPr/>
        </p:nvSpPr>
        <p:spPr bwMode="auto">
          <a:xfrm>
            <a:off x="0" y="0"/>
            <a:ext cx="9906000" cy="762000"/>
          </a:xfrm>
          <a:prstGeom prst="rect">
            <a:avLst/>
          </a:prstGeom>
          <a:noFill/>
          <a:ln w="9525">
            <a:noFill/>
            <a:miter lim="800000"/>
            <a:headEnd/>
            <a:tailEnd/>
          </a:ln>
          <a:effectLst/>
        </p:spPr>
        <p:txBody>
          <a:bodyPr>
            <a:spAutoFit/>
          </a:bodyPr>
          <a:lstStyle/>
          <a:p>
            <a:pPr algn="ctr"/>
            <a:endParaRPr lang="en-US" sz="4400">
              <a:solidFill>
                <a:schemeClr val="tx1"/>
              </a:solidFill>
            </a:endParaRPr>
          </a:p>
        </p:txBody>
      </p:sp>
      <p:sp>
        <p:nvSpPr>
          <p:cNvPr id="191496" name="Rectangle 8"/>
          <p:cNvSpPr>
            <a:spLocks noChangeArrowheads="1"/>
          </p:cNvSpPr>
          <p:nvPr/>
        </p:nvSpPr>
        <p:spPr bwMode="auto">
          <a:xfrm>
            <a:off x="82551" y="273050"/>
            <a:ext cx="5570756" cy="646331"/>
          </a:xfrm>
          <a:prstGeom prst="rect">
            <a:avLst/>
          </a:prstGeom>
          <a:noFill/>
          <a:ln w="28575">
            <a:noFill/>
            <a:miter lim="800000"/>
            <a:headEnd/>
            <a:tailEnd/>
          </a:ln>
          <a:effectLst/>
        </p:spPr>
        <p:txBody>
          <a:bodyPr wrap="none">
            <a:spAutoFit/>
          </a:bodyPr>
          <a:lstStyle/>
          <a:p>
            <a:pPr algn="ctr"/>
            <a:r>
              <a:rPr lang="en-US" sz="3600" b="0">
                <a:solidFill>
                  <a:schemeClr val="tx1"/>
                </a:solidFill>
                <a:latin typeface="HandelGothic BT" pitchFamily="82" charset="0"/>
                <a:cs typeface="Times New Roman" pitchFamily="18" charset="0"/>
              </a:rPr>
              <a:t>JavaScript Function ‘return’ statement</a:t>
            </a:r>
            <a:endParaRPr lang="en-US" sz="3600" b="0">
              <a:solidFill>
                <a:schemeClr val="tx1"/>
              </a:solidFill>
              <a:latin typeface="HandelGothic BT" pitchFamily="82" charset="0"/>
            </a:endParaRPr>
          </a:p>
        </p:txBody>
      </p:sp>
      <p:sp>
        <p:nvSpPr>
          <p:cNvPr id="191500" name="Rectangle 12"/>
          <p:cNvSpPr>
            <a:spLocks noChangeArrowheads="1"/>
          </p:cNvSpPr>
          <p:nvPr/>
        </p:nvSpPr>
        <p:spPr bwMode="auto">
          <a:xfrm>
            <a:off x="825500" y="4348164"/>
            <a:ext cx="8585200" cy="1815882"/>
          </a:xfrm>
          <a:prstGeom prst="rect">
            <a:avLst/>
          </a:prstGeom>
          <a:solidFill>
            <a:srgbClr val="CCFFFF"/>
          </a:solidFill>
          <a:ln w="38100">
            <a:solidFill>
              <a:srgbClr val="000080"/>
            </a:solidFill>
            <a:miter lim="800000"/>
            <a:headEnd/>
            <a:tailEnd/>
          </a:ln>
          <a:effectLst/>
        </p:spPr>
        <p:txBody>
          <a:bodyPr>
            <a:spAutoFit/>
          </a:bodyPr>
          <a:lstStyle/>
          <a:p>
            <a:pPr>
              <a:buSzPct val="70000"/>
              <a:buFont typeface="Wingdings" pitchFamily="2" charset="2"/>
              <a:buChar char="n"/>
            </a:pPr>
            <a:r>
              <a:rPr lang="en-US" sz="2800">
                <a:cs typeface="Times New Roman" pitchFamily="18" charset="0"/>
              </a:rPr>
              <a:t>Return statement is used to return a value from a function.</a:t>
            </a:r>
          </a:p>
          <a:p>
            <a:pPr>
              <a:buSzPct val="70000"/>
              <a:buFont typeface="Wingdings" pitchFamily="2" charset="2"/>
              <a:buChar char="n"/>
            </a:pPr>
            <a:r>
              <a:rPr lang="en-US" sz="2800">
                <a:cs typeface="Times New Roman" pitchFamily="18" charset="0"/>
              </a:rPr>
              <a:t>The value is returned to the statement, which invoked the function</a:t>
            </a:r>
            <a:r>
              <a:rPr lang="en-US" sz="2800"/>
              <a:t> </a:t>
            </a:r>
          </a:p>
        </p:txBody>
      </p:sp>
      <p:grpSp>
        <p:nvGrpSpPr>
          <p:cNvPr id="2" name="Group 17"/>
          <p:cNvGrpSpPr>
            <a:grpSpLocks/>
          </p:cNvGrpSpPr>
          <p:nvPr/>
        </p:nvGrpSpPr>
        <p:grpSpPr bwMode="auto">
          <a:xfrm>
            <a:off x="0" y="1295400"/>
            <a:ext cx="9906000" cy="5565775"/>
            <a:chOff x="0" y="816"/>
            <a:chExt cx="5760" cy="3506"/>
          </a:xfrm>
        </p:grpSpPr>
        <p:sp>
          <p:nvSpPr>
            <p:cNvPr id="191506" name="Line 18"/>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19"/>
            <p:cNvGrpSpPr>
              <a:grpSpLocks/>
            </p:cNvGrpSpPr>
            <p:nvPr/>
          </p:nvGrpSpPr>
          <p:grpSpPr bwMode="auto">
            <a:xfrm>
              <a:off x="14" y="816"/>
              <a:ext cx="288" cy="3506"/>
              <a:chOff x="0" y="528"/>
              <a:chExt cx="288" cy="3794"/>
            </a:xfrm>
          </p:grpSpPr>
          <p:sp>
            <p:nvSpPr>
              <p:cNvPr id="191508" name="Rectangle 20"/>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191509" name="Rectangle 21"/>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191510" name="Rectangle 22"/>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nodePh="1">
                                  <p:stCondLst>
                                    <p:cond delay="0"/>
                                  </p:stCondLst>
                                  <p:endCondLst>
                                    <p:cond evt="begin" delay="0">
                                      <p:tn val="5"/>
                                    </p:cond>
                                  </p:endCondLst>
                                  <p:childTnLst>
                                    <p:set>
                                      <p:cBhvr>
                                        <p:cTn id="6" dur="1" fill="hold">
                                          <p:stCondLst>
                                            <p:cond delay="0"/>
                                          </p:stCondLst>
                                        </p:cTn>
                                        <p:tgtEl>
                                          <p:spTgt spid="191490"/>
                                        </p:tgtEl>
                                        <p:attrNameLst>
                                          <p:attrName>style.visibility</p:attrName>
                                        </p:attrNameLst>
                                      </p:cBhvr>
                                      <p:to>
                                        <p:strVal val="visible"/>
                                      </p:to>
                                    </p:set>
                                    <p:anim calcmode="lin" valueType="num">
                                      <p:cBhvr>
                                        <p:cTn id="7" dur="500" fill="hold"/>
                                        <p:tgtEl>
                                          <p:spTgt spid="191490"/>
                                        </p:tgtEl>
                                        <p:attrNameLst>
                                          <p:attrName>ppt_x</p:attrName>
                                        </p:attrNameLst>
                                      </p:cBhvr>
                                      <p:tavLst>
                                        <p:tav tm="0">
                                          <p:val>
                                            <p:strVal val="#ppt_x"/>
                                          </p:val>
                                        </p:tav>
                                        <p:tav tm="100000">
                                          <p:val>
                                            <p:strVal val="#ppt_x"/>
                                          </p:val>
                                        </p:tav>
                                      </p:tavLst>
                                    </p:anim>
                                    <p:anim calcmode="lin" valueType="num">
                                      <p:cBhvr>
                                        <p:cTn id="8" dur="500" fill="hold"/>
                                        <p:tgtEl>
                                          <p:spTgt spid="191490"/>
                                        </p:tgtEl>
                                        <p:attrNameLst>
                                          <p:attrName>ppt_y</p:attrName>
                                        </p:attrNameLst>
                                      </p:cBhvr>
                                      <p:tavLst>
                                        <p:tav tm="0">
                                          <p:val>
                                            <p:strVal val="#ppt_y+#ppt_h/2"/>
                                          </p:val>
                                        </p:tav>
                                        <p:tav tm="100000">
                                          <p:val>
                                            <p:strVal val="#ppt_y"/>
                                          </p:val>
                                        </p:tav>
                                      </p:tavLst>
                                    </p:anim>
                                    <p:anim calcmode="lin" valueType="num">
                                      <p:cBhvr>
                                        <p:cTn id="9" dur="500" fill="hold"/>
                                        <p:tgtEl>
                                          <p:spTgt spid="191490"/>
                                        </p:tgtEl>
                                        <p:attrNameLst>
                                          <p:attrName>ppt_w</p:attrName>
                                        </p:attrNameLst>
                                      </p:cBhvr>
                                      <p:tavLst>
                                        <p:tav tm="0">
                                          <p:val>
                                            <p:strVal val="#ppt_w"/>
                                          </p:val>
                                        </p:tav>
                                        <p:tav tm="100000">
                                          <p:val>
                                            <p:strVal val="#ppt_w"/>
                                          </p:val>
                                        </p:tav>
                                      </p:tavLst>
                                    </p:anim>
                                    <p:anim calcmode="lin" valueType="num">
                                      <p:cBhvr>
                                        <p:cTn id="10" dur="500" fill="hold"/>
                                        <p:tgtEl>
                                          <p:spTgt spid="19149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r>
              <a:rPr lang="en-GB" smtClean="0"/>
              <a:t>JavaScript Statements</a:t>
            </a:r>
          </a:p>
        </p:txBody>
      </p:sp>
      <p:sp>
        <p:nvSpPr>
          <p:cNvPr id="10243" name="Rectangle 7"/>
          <p:cNvSpPr>
            <a:spLocks noGrp="1" noChangeArrowheads="1"/>
          </p:cNvSpPr>
          <p:nvPr>
            <p:ph type="body" idx="1"/>
          </p:nvPr>
        </p:nvSpPr>
        <p:spPr/>
        <p:txBody>
          <a:bodyPr/>
          <a:lstStyle/>
          <a:p>
            <a:pPr>
              <a:lnSpc>
                <a:spcPct val="90000"/>
              </a:lnSpc>
              <a:buFont typeface="Wingdings" pitchFamily="2" charset="2"/>
              <a:buNone/>
            </a:pPr>
            <a:r>
              <a:rPr lang="en-GB" sz="2400" smtClean="0">
                <a:latin typeface="Courier New" pitchFamily="49" charset="0"/>
              </a:rPr>
              <a:t>&lt;html&gt;</a:t>
            </a:r>
          </a:p>
          <a:p>
            <a:pPr>
              <a:lnSpc>
                <a:spcPct val="90000"/>
              </a:lnSpc>
              <a:buFont typeface="Wingdings" pitchFamily="2" charset="2"/>
              <a:buNone/>
            </a:pPr>
            <a:r>
              <a:rPr lang="en-GB" sz="2400" smtClean="0">
                <a:latin typeface="Courier New" pitchFamily="49" charset="0"/>
              </a:rPr>
              <a:t>&lt;head&gt;&lt;title&gt;My Page&lt;/title&gt;&lt;/head&gt;</a:t>
            </a:r>
          </a:p>
          <a:p>
            <a:pPr>
              <a:lnSpc>
                <a:spcPct val="90000"/>
              </a:lnSpc>
              <a:buFont typeface="Wingdings" pitchFamily="2" charset="2"/>
              <a:buNone/>
            </a:pPr>
            <a:r>
              <a:rPr lang="en-GB" sz="2400" smtClean="0">
                <a:latin typeface="Courier New" pitchFamily="49" charset="0"/>
              </a:rPr>
              <a:t>&lt;body&gt;</a:t>
            </a:r>
          </a:p>
          <a:p>
            <a:pPr>
              <a:lnSpc>
                <a:spcPct val="90000"/>
              </a:lnSpc>
              <a:buFont typeface="Wingdings" pitchFamily="2" charset="2"/>
              <a:buNone/>
            </a:pPr>
            <a:r>
              <a:rPr lang="en-GB" sz="2400" b="1" smtClean="0">
                <a:latin typeface="Courier New" pitchFamily="49" charset="0"/>
              </a:rPr>
              <a:t>&lt;script language="JavaScript"&gt;</a:t>
            </a:r>
          </a:p>
          <a:p>
            <a:pPr>
              <a:lnSpc>
                <a:spcPct val="90000"/>
              </a:lnSpc>
              <a:buFont typeface="Wingdings" pitchFamily="2" charset="2"/>
              <a:buNone/>
            </a:pPr>
            <a:endParaRPr lang="en-GB" sz="2400" b="1" smtClean="0">
              <a:latin typeface="Courier New" pitchFamily="49" charset="0"/>
            </a:endParaRPr>
          </a:p>
          <a:p>
            <a:pPr>
              <a:lnSpc>
                <a:spcPct val="90000"/>
              </a:lnSpc>
              <a:buFont typeface="Wingdings" pitchFamily="2" charset="2"/>
              <a:buNone/>
            </a:pPr>
            <a:r>
              <a:rPr lang="en-GB" sz="2400" b="1" smtClean="0">
                <a:latin typeface="Courier New" pitchFamily="49" charset="0"/>
              </a:rPr>
              <a:t>document.write('This is my first </a:t>
            </a:r>
            <a:r>
              <a:rPr lang="en-GB" sz="2400" b="1" smtClean="0">
                <a:latin typeface="Courier New" pitchFamily="49" charset="0"/>
                <a:sym typeface="Symbol" pitchFamily="18" charset="2"/>
              </a:rPr>
              <a:t></a:t>
            </a:r>
            <a:endParaRPr lang="en-GB" sz="2400" b="1" smtClean="0">
              <a:latin typeface="Courier New" pitchFamily="49" charset="0"/>
            </a:endParaRPr>
          </a:p>
          <a:p>
            <a:pPr>
              <a:lnSpc>
                <a:spcPct val="90000"/>
              </a:lnSpc>
              <a:buFont typeface="Wingdings" pitchFamily="2" charset="2"/>
              <a:buNone/>
            </a:pPr>
            <a:r>
              <a:rPr lang="en-GB" sz="2400" b="1" smtClean="0">
                <a:latin typeface="Courier New" pitchFamily="49" charset="0"/>
              </a:rPr>
              <a:t>JavaScript Page');</a:t>
            </a:r>
          </a:p>
          <a:p>
            <a:pPr>
              <a:lnSpc>
                <a:spcPct val="90000"/>
              </a:lnSpc>
              <a:buFont typeface="Wingdings" pitchFamily="2" charset="2"/>
              <a:buNone/>
            </a:pPr>
            <a:endParaRPr lang="en-GB" sz="2400" b="1" smtClean="0">
              <a:latin typeface="Courier New" pitchFamily="49" charset="0"/>
            </a:endParaRPr>
          </a:p>
          <a:p>
            <a:pPr>
              <a:lnSpc>
                <a:spcPct val="90000"/>
              </a:lnSpc>
              <a:buFont typeface="Wingdings" pitchFamily="2" charset="2"/>
              <a:buNone/>
            </a:pPr>
            <a:r>
              <a:rPr lang="en-GB" sz="2400" b="1" smtClean="0">
                <a:latin typeface="Courier New" pitchFamily="49" charset="0"/>
              </a:rPr>
              <a:t>&lt;/script&gt;</a:t>
            </a:r>
          </a:p>
          <a:p>
            <a:pPr>
              <a:lnSpc>
                <a:spcPct val="90000"/>
              </a:lnSpc>
              <a:buFont typeface="Wingdings" pitchFamily="2" charset="2"/>
              <a:buNone/>
            </a:pPr>
            <a:r>
              <a:rPr lang="en-GB" sz="2400" smtClean="0">
                <a:latin typeface="Courier New" pitchFamily="49" charset="0"/>
              </a:rPr>
              <a:t>&lt;/body&gt;</a:t>
            </a:r>
          </a:p>
          <a:p>
            <a:pPr>
              <a:lnSpc>
                <a:spcPct val="90000"/>
              </a:lnSpc>
              <a:buFont typeface="Wingdings" pitchFamily="2" charset="2"/>
              <a:buNone/>
            </a:pPr>
            <a:r>
              <a:rPr lang="en-GB" sz="2400" smtClean="0">
                <a:latin typeface="Courier New" pitchFamily="49" charset="0"/>
              </a:rPr>
              <a:t>&lt;/html&gt;</a:t>
            </a:r>
          </a:p>
        </p:txBody>
      </p:sp>
      <p:sp>
        <p:nvSpPr>
          <p:cNvPr id="10244" name="Rectangle 4"/>
          <p:cNvSpPr>
            <a:spLocks noChangeArrowheads="1"/>
          </p:cNvSpPr>
          <p:nvPr/>
        </p:nvSpPr>
        <p:spPr bwMode="auto">
          <a:xfrm>
            <a:off x="5410200" y="4572000"/>
            <a:ext cx="2452688" cy="701675"/>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Note the symbol for </a:t>
            </a:r>
            <a:br>
              <a:rPr lang="en-GB" sz="2000">
                <a:solidFill>
                  <a:srgbClr val="FF0000"/>
                </a:solidFill>
              </a:rPr>
            </a:br>
            <a:r>
              <a:rPr lang="en-GB" sz="2000">
                <a:solidFill>
                  <a:srgbClr val="FF0000"/>
                </a:solidFill>
              </a:rPr>
              <a:t>line continuation</a:t>
            </a:r>
          </a:p>
        </p:txBody>
      </p:sp>
      <p:sp>
        <p:nvSpPr>
          <p:cNvPr id="10245" name="Line 5"/>
          <p:cNvSpPr>
            <a:spLocks noChangeShapeType="1"/>
          </p:cNvSpPr>
          <p:nvPr/>
        </p:nvSpPr>
        <p:spPr bwMode="auto">
          <a:xfrm flipH="1">
            <a:off x="7010400" y="3657600"/>
            <a:ext cx="3175" cy="598488"/>
          </a:xfrm>
          <a:prstGeom prst="line">
            <a:avLst/>
          </a:prstGeom>
          <a:noFill/>
          <a:ln w="19050">
            <a:solidFill>
              <a:srgbClr val="FF0000"/>
            </a:solidFill>
            <a:round/>
            <a:headEnd type="triangle" w="med" len="med"/>
            <a:tailEnd type="none" w="sm" len="sm"/>
          </a:ln>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p:nvPr>
        </p:nvSpPr>
        <p:spPr/>
        <p:txBody>
          <a:bodyPr/>
          <a:lstStyle/>
          <a:p>
            <a:r>
              <a:rPr lang="en-GB" smtClean="0"/>
              <a:t>JavaScript Statements</a:t>
            </a:r>
          </a:p>
        </p:txBody>
      </p:sp>
      <p:sp>
        <p:nvSpPr>
          <p:cNvPr id="11267" name="Rectangle 8"/>
          <p:cNvSpPr>
            <a:spLocks noGrp="1" noChangeArrowheads="1"/>
          </p:cNvSpPr>
          <p:nvPr>
            <p:ph type="body" idx="1"/>
          </p:nvPr>
        </p:nvSpPr>
        <p:spPr/>
        <p:txBody>
          <a:bodyPr/>
          <a:lstStyle/>
          <a:p>
            <a:pPr>
              <a:lnSpc>
                <a:spcPct val="90000"/>
              </a:lnSpc>
              <a:buFont typeface="Wingdings" pitchFamily="2" charset="2"/>
              <a:buNone/>
            </a:pPr>
            <a:r>
              <a:rPr lang="en-GB" sz="2400" smtClean="0">
                <a:latin typeface="Courier New" pitchFamily="49" charset="0"/>
              </a:rPr>
              <a:t>&lt;html&gt;</a:t>
            </a:r>
          </a:p>
          <a:p>
            <a:pPr>
              <a:lnSpc>
                <a:spcPct val="90000"/>
              </a:lnSpc>
              <a:buFont typeface="Wingdings" pitchFamily="2" charset="2"/>
              <a:buNone/>
            </a:pPr>
            <a:r>
              <a:rPr lang="en-GB" sz="2400" smtClean="0">
                <a:latin typeface="Courier New" pitchFamily="49" charset="0"/>
              </a:rPr>
              <a:t>&lt;head&gt;&lt;title&gt;My Page&lt;/title&gt;&lt;/head&gt;</a:t>
            </a:r>
          </a:p>
          <a:p>
            <a:pPr>
              <a:lnSpc>
                <a:spcPct val="90000"/>
              </a:lnSpc>
              <a:buFont typeface="Wingdings" pitchFamily="2" charset="2"/>
              <a:buNone/>
            </a:pPr>
            <a:r>
              <a:rPr lang="en-GB" sz="2400" smtClean="0">
                <a:latin typeface="Courier New" pitchFamily="49" charset="0"/>
              </a:rPr>
              <a:t>&lt;body&gt;</a:t>
            </a:r>
          </a:p>
          <a:p>
            <a:pPr>
              <a:lnSpc>
                <a:spcPct val="90000"/>
              </a:lnSpc>
              <a:buFont typeface="Wingdings" pitchFamily="2" charset="2"/>
              <a:buNone/>
            </a:pPr>
            <a:r>
              <a:rPr lang="en-GB" sz="2400" smtClean="0">
                <a:latin typeface="Courier New" pitchFamily="49" charset="0"/>
              </a:rPr>
              <a:t>&lt;script language=“JavaScript"&gt;</a:t>
            </a:r>
          </a:p>
          <a:p>
            <a:pPr>
              <a:lnSpc>
                <a:spcPct val="90000"/>
              </a:lnSpc>
              <a:buFont typeface="Wingdings" pitchFamily="2" charset="2"/>
              <a:buNone/>
            </a:pPr>
            <a:endParaRPr lang="en-GB" sz="2400" smtClean="0">
              <a:latin typeface="Courier New" pitchFamily="49" charset="0"/>
            </a:endParaRPr>
          </a:p>
          <a:p>
            <a:pPr>
              <a:lnSpc>
                <a:spcPct val="90000"/>
              </a:lnSpc>
              <a:buFont typeface="Wingdings" pitchFamily="2" charset="2"/>
              <a:buNone/>
            </a:pPr>
            <a:r>
              <a:rPr lang="en-GB" sz="2400" smtClean="0">
                <a:latin typeface="Courier New" pitchFamily="49" charset="0"/>
              </a:rPr>
              <a:t>document.write('</a:t>
            </a:r>
            <a:r>
              <a:rPr lang="en-GB" sz="2400" b="1" smtClean="0">
                <a:latin typeface="Courier New" pitchFamily="49" charset="0"/>
              </a:rPr>
              <a:t>&lt;h1&gt;</a:t>
            </a:r>
            <a:r>
              <a:rPr lang="en-GB" sz="2400" smtClean="0">
                <a:latin typeface="Courier New" pitchFamily="49" charset="0"/>
              </a:rPr>
              <a:t>This is my first </a:t>
            </a:r>
            <a:r>
              <a:rPr lang="en-GB" sz="2400" smtClean="0">
                <a:latin typeface="Courier New" pitchFamily="49" charset="0"/>
                <a:sym typeface="Symbol" pitchFamily="18" charset="2"/>
              </a:rPr>
              <a:t></a:t>
            </a:r>
            <a:endParaRPr lang="en-GB" sz="2400" smtClean="0">
              <a:latin typeface="Courier New" pitchFamily="49" charset="0"/>
            </a:endParaRPr>
          </a:p>
          <a:p>
            <a:pPr>
              <a:lnSpc>
                <a:spcPct val="90000"/>
              </a:lnSpc>
              <a:buFont typeface="Wingdings" pitchFamily="2" charset="2"/>
              <a:buNone/>
            </a:pPr>
            <a:r>
              <a:rPr lang="en-GB" sz="2400" smtClean="0">
                <a:latin typeface="Courier New" pitchFamily="49" charset="0"/>
              </a:rPr>
              <a:t>JavaScript Page</a:t>
            </a:r>
            <a:r>
              <a:rPr lang="en-GB" sz="2400" b="1" smtClean="0">
                <a:latin typeface="Courier New" pitchFamily="49" charset="0"/>
              </a:rPr>
              <a:t>&lt;/h1&gt;</a:t>
            </a:r>
            <a:r>
              <a:rPr lang="en-GB" sz="2400" smtClean="0">
                <a:latin typeface="Courier New" pitchFamily="49" charset="0"/>
              </a:rPr>
              <a:t>');</a:t>
            </a:r>
          </a:p>
          <a:p>
            <a:pPr>
              <a:lnSpc>
                <a:spcPct val="90000"/>
              </a:lnSpc>
              <a:buFont typeface="Wingdings" pitchFamily="2" charset="2"/>
              <a:buNone/>
            </a:pPr>
            <a:endParaRPr lang="en-GB" sz="2400" smtClean="0">
              <a:latin typeface="Courier New" pitchFamily="49" charset="0"/>
            </a:endParaRPr>
          </a:p>
          <a:p>
            <a:pPr>
              <a:lnSpc>
                <a:spcPct val="90000"/>
              </a:lnSpc>
              <a:buFont typeface="Wingdings" pitchFamily="2" charset="2"/>
              <a:buNone/>
            </a:pPr>
            <a:r>
              <a:rPr lang="en-GB" sz="2400" smtClean="0">
                <a:latin typeface="Courier New" pitchFamily="49" charset="0"/>
              </a:rPr>
              <a:t>&lt;/script&gt;</a:t>
            </a:r>
          </a:p>
          <a:p>
            <a:pPr>
              <a:lnSpc>
                <a:spcPct val="90000"/>
              </a:lnSpc>
              <a:buFont typeface="Wingdings" pitchFamily="2" charset="2"/>
              <a:buNone/>
            </a:pPr>
            <a:r>
              <a:rPr lang="en-GB" sz="2400" smtClean="0">
                <a:latin typeface="Courier New" pitchFamily="49" charset="0"/>
              </a:rPr>
              <a:t>&lt;/body&gt;</a:t>
            </a:r>
          </a:p>
          <a:p>
            <a:pPr>
              <a:lnSpc>
                <a:spcPct val="90000"/>
              </a:lnSpc>
              <a:buFont typeface="Wingdings" pitchFamily="2" charset="2"/>
              <a:buNone/>
            </a:pPr>
            <a:r>
              <a:rPr lang="en-GB" sz="2400" smtClean="0">
                <a:latin typeface="Courier New" pitchFamily="49" charset="0"/>
              </a:rPr>
              <a:t>&lt;/html&gt;</a:t>
            </a:r>
          </a:p>
        </p:txBody>
      </p:sp>
      <p:grpSp>
        <p:nvGrpSpPr>
          <p:cNvPr id="11268" name="Group 4"/>
          <p:cNvGrpSpPr>
            <a:grpSpLocks/>
          </p:cNvGrpSpPr>
          <p:nvPr/>
        </p:nvGrpSpPr>
        <p:grpSpPr bwMode="auto">
          <a:xfrm>
            <a:off x="4572000" y="4038600"/>
            <a:ext cx="3476625" cy="1311275"/>
            <a:chOff x="2880" y="2544"/>
            <a:chExt cx="2190" cy="826"/>
          </a:xfrm>
        </p:grpSpPr>
        <p:sp>
          <p:nvSpPr>
            <p:cNvPr id="11269" name="Line 5"/>
            <p:cNvSpPr>
              <a:spLocks noChangeShapeType="1"/>
            </p:cNvSpPr>
            <p:nvPr/>
          </p:nvSpPr>
          <p:spPr bwMode="auto">
            <a:xfrm>
              <a:off x="2880" y="2544"/>
              <a:ext cx="854" cy="662"/>
            </a:xfrm>
            <a:prstGeom prst="line">
              <a:avLst/>
            </a:prstGeom>
            <a:noFill/>
            <a:ln w="19050">
              <a:solidFill>
                <a:srgbClr val="FF0000"/>
              </a:solidFill>
              <a:round/>
              <a:headEnd type="triangle" w="med" len="med"/>
              <a:tailEnd/>
            </a:ln>
          </p:spPr>
          <p:txBody>
            <a:bodyPr/>
            <a:lstStyle/>
            <a:p>
              <a:endParaRPr lang="en-US"/>
            </a:p>
          </p:txBody>
        </p:sp>
        <p:sp>
          <p:nvSpPr>
            <p:cNvPr id="11270" name="Rectangle 6"/>
            <p:cNvSpPr>
              <a:spLocks noChangeArrowheads="1"/>
            </p:cNvSpPr>
            <p:nvPr/>
          </p:nvSpPr>
          <p:spPr bwMode="auto">
            <a:xfrm>
              <a:off x="3744" y="2928"/>
              <a:ext cx="1326" cy="442"/>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HTML written</a:t>
              </a:r>
            </a:p>
            <a:p>
              <a:r>
                <a:rPr lang="en-GB" sz="2000">
                  <a:solidFill>
                    <a:srgbClr val="FF0000"/>
                  </a:solidFill>
                </a:rPr>
                <a:t>inside JavaScript</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8"/>
          <p:cNvSpPr>
            <a:spLocks noGrp="1" noChangeArrowheads="1"/>
          </p:cNvSpPr>
          <p:nvPr>
            <p:ph type="title"/>
          </p:nvPr>
        </p:nvSpPr>
        <p:spPr/>
        <p:txBody>
          <a:bodyPr/>
          <a:lstStyle/>
          <a:p>
            <a:r>
              <a:rPr lang="en-GB" smtClean="0"/>
              <a:t>JavaScript Statements</a:t>
            </a:r>
          </a:p>
        </p:txBody>
      </p:sp>
      <p:sp>
        <p:nvSpPr>
          <p:cNvPr id="12291" name="Rectangle 2059"/>
          <p:cNvSpPr>
            <a:spLocks noGrp="1" noChangeArrowheads="1"/>
          </p:cNvSpPr>
          <p:nvPr>
            <p:ph type="body" idx="1"/>
          </p:nvPr>
        </p:nvSpPr>
        <p:spPr/>
        <p:txBody>
          <a:bodyPr/>
          <a:lstStyle/>
          <a:p>
            <a:pPr>
              <a:lnSpc>
                <a:spcPct val="90000"/>
              </a:lnSpc>
              <a:buFont typeface="Wingdings" pitchFamily="2" charset="2"/>
              <a:buNone/>
            </a:pPr>
            <a:r>
              <a:rPr lang="en-GB" sz="2400" smtClean="0">
                <a:latin typeface="Courier New" pitchFamily="49" charset="0"/>
              </a:rPr>
              <a:t>&lt;html&gt;</a:t>
            </a:r>
          </a:p>
          <a:p>
            <a:pPr>
              <a:lnSpc>
                <a:spcPct val="90000"/>
              </a:lnSpc>
              <a:buFont typeface="Wingdings" pitchFamily="2" charset="2"/>
              <a:buNone/>
            </a:pPr>
            <a:r>
              <a:rPr lang="en-GB" sz="2400" smtClean="0">
                <a:latin typeface="Courier New" pitchFamily="49" charset="0"/>
              </a:rPr>
              <a:t>&lt;head&gt;&lt;title&gt;My Page&lt;/title&gt;&lt;/head&gt;</a:t>
            </a:r>
          </a:p>
          <a:p>
            <a:pPr>
              <a:lnSpc>
                <a:spcPct val="90000"/>
              </a:lnSpc>
              <a:buFont typeface="Wingdings" pitchFamily="2" charset="2"/>
              <a:buNone/>
            </a:pPr>
            <a:r>
              <a:rPr lang="en-GB" sz="2400" smtClean="0">
                <a:latin typeface="Courier New" pitchFamily="49" charset="0"/>
              </a:rPr>
              <a:t>&lt;body&gt;</a:t>
            </a:r>
          </a:p>
          <a:p>
            <a:pPr>
              <a:lnSpc>
                <a:spcPct val="90000"/>
              </a:lnSpc>
              <a:buFont typeface="Wingdings" pitchFamily="2" charset="2"/>
              <a:buNone/>
            </a:pPr>
            <a:r>
              <a:rPr lang="en-GB" sz="2400" smtClean="0">
                <a:latin typeface="Courier New" pitchFamily="49" charset="0"/>
              </a:rPr>
              <a:t>&lt;p&gt;</a:t>
            </a:r>
          </a:p>
          <a:p>
            <a:pPr>
              <a:lnSpc>
                <a:spcPct val="90000"/>
              </a:lnSpc>
              <a:buFont typeface="Wingdings" pitchFamily="2" charset="2"/>
              <a:buNone/>
            </a:pPr>
            <a:r>
              <a:rPr lang="en-GB" sz="2400" smtClean="0">
                <a:latin typeface="Courier New" pitchFamily="49" charset="0"/>
              </a:rPr>
              <a:t>&lt;a href="myfile.html"&gt;My Page&lt;/a&gt;</a:t>
            </a:r>
          </a:p>
          <a:p>
            <a:pPr>
              <a:lnSpc>
                <a:spcPct val="90000"/>
              </a:lnSpc>
              <a:buFont typeface="Wingdings" pitchFamily="2" charset="2"/>
              <a:buNone/>
            </a:pPr>
            <a:r>
              <a:rPr lang="en-GB" sz="2400" smtClean="0">
                <a:latin typeface="Courier New" pitchFamily="49" charset="0"/>
              </a:rPr>
              <a:t>&lt;br /&gt;</a:t>
            </a:r>
          </a:p>
          <a:p>
            <a:pPr>
              <a:lnSpc>
                <a:spcPct val="90000"/>
              </a:lnSpc>
              <a:buFont typeface="Wingdings" pitchFamily="2" charset="2"/>
              <a:buNone/>
            </a:pPr>
            <a:r>
              <a:rPr lang="en-GB" sz="2400" smtClean="0">
                <a:latin typeface="Courier New" pitchFamily="49" charset="0"/>
              </a:rPr>
              <a:t>&lt;a href="myfile.html"</a:t>
            </a:r>
          </a:p>
          <a:p>
            <a:pPr>
              <a:lnSpc>
                <a:spcPct val="90000"/>
              </a:lnSpc>
              <a:buFont typeface="Wingdings" pitchFamily="2" charset="2"/>
              <a:buNone/>
            </a:pPr>
            <a:r>
              <a:rPr lang="en-GB" sz="2400" b="1" smtClean="0">
                <a:latin typeface="Courier New" pitchFamily="49" charset="0"/>
              </a:rPr>
              <a:t>onMouseover="window.alert('Hello');"</a:t>
            </a:r>
            <a:r>
              <a:rPr lang="en-GB" sz="2400" smtClean="0">
                <a:latin typeface="Courier New" pitchFamily="49" charset="0"/>
              </a:rPr>
              <a:t>&gt;</a:t>
            </a:r>
          </a:p>
          <a:p>
            <a:pPr>
              <a:lnSpc>
                <a:spcPct val="90000"/>
              </a:lnSpc>
              <a:buFont typeface="Wingdings" pitchFamily="2" charset="2"/>
              <a:buNone/>
            </a:pPr>
            <a:r>
              <a:rPr lang="en-GB" sz="2400" smtClean="0">
                <a:latin typeface="Courier New" pitchFamily="49" charset="0"/>
              </a:rPr>
              <a:t>My Page&lt;/A&gt;</a:t>
            </a:r>
          </a:p>
          <a:p>
            <a:pPr>
              <a:lnSpc>
                <a:spcPct val="90000"/>
              </a:lnSpc>
              <a:buFont typeface="Wingdings" pitchFamily="2" charset="2"/>
              <a:buNone/>
            </a:pPr>
            <a:r>
              <a:rPr lang="en-GB" sz="2400" smtClean="0">
                <a:latin typeface="Courier New" pitchFamily="49" charset="0"/>
              </a:rPr>
              <a:t>&lt;/p&gt;</a:t>
            </a:r>
          </a:p>
          <a:p>
            <a:pPr>
              <a:lnSpc>
                <a:spcPct val="90000"/>
              </a:lnSpc>
              <a:buFont typeface="Wingdings" pitchFamily="2" charset="2"/>
              <a:buNone/>
            </a:pPr>
            <a:r>
              <a:rPr lang="en-GB" sz="2400" smtClean="0">
                <a:latin typeface="Courier New" pitchFamily="49" charset="0"/>
              </a:rPr>
              <a:t>&lt;/body&gt;</a:t>
            </a:r>
          </a:p>
          <a:p>
            <a:pPr>
              <a:lnSpc>
                <a:spcPct val="90000"/>
              </a:lnSpc>
              <a:buFont typeface="Wingdings" pitchFamily="2" charset="2"/>
              <a:buNone/>
            </a:pPr>
            <a:r>
              <a:rPr lang="en-GB" sz="2400" smtClean="0">
                <a:latin typeface="Courier New" pitchFamily="49" charset="0"/>
              </a:rPr>
              <a:t>&lt;/html&gt;</a:t>
            </a:r>
          </a:p>
        </p:txBody>
      </p:sp>
      <p:sp>
        <p:nvSpPr>
          <p:cNvPr id="12292" name="Line 2052"/>
          <p:cNvSpPr>
            <a:spLocks noChangeShapeType="1"/>
          </p:cNvSpPr>
          <p:nvPr/>
        </p:nvSpPr>
        <p:spPr bwMode="auto">
          <a:xfrm>
            <a:off x="2752725" y="4405313"/>
            <a:ext cx="369888" cy="682625"/>
          </a:xfrm>
          <a:prstGeom prst="line">
            <a:avLst/>
          </a:prstGeom>
          <a:noFill/>
          <a:ln w="19050">
            <a:solidFill>
              <a:srgbClr val="FF0000"/>
            </a:solidFill>
            <a:round/>
            <a:headEnd type="triangle" w="med" len="med"/>
            <a:tailEnd type="none" w="sm" len="sm"/>
          </a:ln>
        </p:spPr>
        <p:txBody>
          <a:bodyPr/>
          <a:lstStyle/>
          <a:p>
            <a:endParaRPr lang="en-US"/>
          </a:p>
        </p:txBody>
      </p:sp>
      <p:sp>
        <p:nvSpPr>
          <p:cNvPr id="12293" name="Rectangle 2053"/>
          <p:cNvSpPr>
            <a:spLocks noChangeArrowheads="1"/>
          </p:cNvSpPr>
          <p:nvPr/>
        </p:nvSpPr>
        <p:spPr bwMode="auto">
          <a:xfrm>
            <a:off x="4953000" y="5089525"/>
            <a:ext cx="2187575" cy="701675"/>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JavaScript written</a:t>
            </a:r>
          </a:p>
          <a:p>
            <a:r>
              <a:rPr lang="en-GB" sz="2000">
                <a:solidFill>
                  <a:srgbClr val="FF0000"/>
                </a:solidFill>
              </a:rPr>
              <a:t>inside HTML</a:t>
            </a:r>
          </a:p>
        </p:txBody>
      </p:sp>
      <p:pic>
        <p:nvPicPr>
          <p:cNvPr id="12294" name="Picture 2054"/>
          <p:cNvPicPr>
            <a:picLocks noChangeArrowheads="1"/>
          </p:cNvPicPr>
          <p:nvPr/>
        </p:nvPicPr>
        <p:blipFill>
          <a:blip r:embed="rId3"/>
          <a:srcRect/>
          <a:stretch>
            <a:fillRect/>
          </a:stretch>
        </p:blipFill>
        <p:spPr bwMode="auto">
          <a:xfrm>
            <a:off x="7162800" y="2170113"/>
            <a:ext cx="1738313" cy="1258887"/>
          </a:xfrm>
          <a:prstGeom prst="rect">
            <a:avLst/>
          </a:prstGeom>
          <a:noFill/>
          <a:ln w="9525">
            <a:solidFill>
              <a:schemeClr val="tx1"/>
            </a:solidFill>
            <a:miter lim="800000"/>
            <a:headEnd/>
            <a:tailEnd/>
          </a:ln>
        </p:spPr>
      </p:pic>
      <p:sp>
        <p:nvSpPr>
          <p:cNvPr id="12295" name="Line 2055"/>
          <p:cNvSpPr>
            <a:spLocks noChangeShapeType="1"/>
          </p:cNvSpPr>
          <p:nvPr/>
        </p:nvSpPr>
        <p:spPr bwMode="auto">
          <a:xfrm flipH="1">
            <a:off x="7010400" y="4343400"/>
            <a:ext cx="0" cy="598488"/>
          </a:xfrm>
          <a:prstGeom prst="line">
            <a:avLst/>
          </a:prstGeom>
          <a:noFill/>
          <a:ln w="19050">
            <a:solidFill>
              <a:srgbClr val="FF0000"/>
            </a:solidFill>
            <a:round/>
            <a:headEnd type="triangle" w="med" len="med"/>
            <a:tailEnd type="none" w="sm" len="sm"/>
          </a:ln>
        </p:spPr>
        <p:txBody>
          <a:bodyPr/>
          <a:lstStyle/>
          <a:p>
            <a:endParaRPr lang="en-US"/>
          </a:p>
        </p:txBody>
      </p:sp>
      <p:sp>
        <p:nvSpPr>
          <p:cNvPr id="12296" name="Rectangle 2056"/>
          <p:cNvSpPr>
            <a:spLocks noChangeArrowheads="1"/>
          </p:cNvSpPr>
          <p:nvPr/>
        </p:nvSpPr>
        <p:spPr bwMode="auto">
          <a:xfrm>
            <a:off x="2994025" y="5184775"/>
            <a:ext cx="1214438" cy="396875"/>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An Event</a:t>
            </a:r>
          </a:p>
        </p:txBody>
      </p:sp>
      <p:sp>
        <p:nvSpPr>
          <p:cNvPr id="12297" name="Line 2057"/>
          <p:cNvSpPr>
            <a:spLocks noChangeShapeType="1"/>
          </p:cNvSpPr>
          <p:nvPr/>
        </p:nvSpPr>
        <p:spPr bwMode="auto">
          <a:xfrm>
            <a:off x="3733800" y="4495800"/>
            <a:ext cx="1193800" cy="706438"/>
          </a:xfrm>
          <a:prstGeom prst="line">
            <a:avLst/>
          </a:prstGeom>
          <a:noFill/>
          <a:ln w="19050">
            <a:solidFill>
              <a:srgbClr val="FF0000"/>
            </a:solidFill>
            <a:round/>
            <a:headEnd type="triangle" w="med" len="med"/>
            <a:tailEnd type="none" w="sm" len="sm"/>
          </a:ln>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r>
              <a:rPr lang="en-GB" smtClean="0"/>
              <a:t>JavaScript Allows Interactivity</a:t>
            </a:r>
          </a:p>
        </p:txBody>
      </p:sp>
      <p:sp>
        <p:nvSpPr>
          <p:cNvPr id="6147" name="Rectangle 7"/>
          <p:cNvSpPr>
            <a:spLocks noGrp="1" noChangeArrowheads="1"/>
          </p:cNvSpPr>
          <p:nvPr>
            <p:ph type="body" idx="1"/>
          </p:nvPr>
        </p:nvSpPr>
        <p:spPr/>
        <p:txBody>
          <a:bodyPr/>
          <a:lstStyle/>
          <a:p>
            <a:r>
              <a:rPr lang="en-GB" smtClean="0"/>
              <a:t>Improve appearance </a:t>
            </a:r>
          </a:p>
          <a:p>
            <a:pPr lvl="1"/>
            <a:r>
              <a:rPr lang="en-GB" smtClean="0"/>
              <a:t>Especially graphics</a:t>
            </a:r>
          </a:p>
          <a:p>
            <a:pPr lvl="1"/>
            <a:r>
              <a:rPr lang="en-GB" smtClean="0"/>
              <a:t>Visual feedback</a:t>
            </a:r>
          </a:p>
          <a:p>
            <a:r>
              <a:rPr lang="en-GB" smtClean="0"/>
              <a:t>Site navigation</a:t>
            </a:r>
          </a:p>
          <a:p>
            <a:r>
              <a:rPr lang="en-GB" smtClean="0"/>
              <a:t>Perform calculations</a:t>
            </a:r>
          </a:p>
          <a:p>
            <a:r>
              <a:rPr lang="en-GB" smtClean="0"/>
              <a:t>Validation of input</a:t>
            </a:r>
          </a:p>
          <a:p>
            <a:r>
              <a:rPr lang="en-GB" smtClean="0"/>
              <a:t>Other technologies</a:t>
            </a:r>
          </a:p>
          <a:p>
            <a:pPr>
              <a:buFont typeface="Wingdings" pitchFamily="2" charset="2"/>
              <a:buNone/>
            </a:pPr>
            <a:r>
              <a:rPr lang="en-GB" smtClean="0"/>
              <a:t>					</a:t>
            </a:r>
            <a:r>
              <a:rPr lang="en-GB" sz="2400" smtClean="0">
                <a:latin typeface="Courier New" pitchFamily="49" charset="0"/>
              </a:rPr>
              <a:t>javascript.internet.com</a:t>
            </a:r>
          </a:p>
        </p:txBody>
      </p:sp>
      <p:pic>
        <p:nvPicPr>
          <p:cNvPr id="6148" name="Picture 4"/>
          <p:cNvPicPr>
            <a:picLocks noChangeArrowheads="1"/>
          </p:cNvPicPr>
          <p:nvPr/>
        </p:nvPicPr>
        <p:blipFill>
          <a:blip r:embed="rId3"/>
          <a:srcRect/>
          <a:stretch>
            <a:fillRect/>
          </a:stretch>
        </p:blipFill>
        <p:spPr bwMode="auto">
          <a:xfrm>
            <a:off x="5280025" y="1916113"/>
            <a:ext cx="3186113" cy="2632075"/>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title"/>
          </p:nvPr>
        </p:nvSpPr>
        <p:spPr/>
        <p:txBody>
          <a:bodyPr/>
          <a:lstStyle/>
          <a:p>
            <a:r>
              <a:rPr lang="en-GB" smtClean="0"/>
              <a:t>Example Statements</a:t>
            </a:r>
          </a:p>
        </p:txBody>
      </p:sp>
      <p:sp>
        <p:nvSpPr>
          <p:cNvPr id="13315" name="Rectangle 10"/>
          <p:cNvSpPr>
            <a:spLocks noGrp="1" noChangeArrowheads="1"/>
          </p:cNvSpPr>
          <p:nvPr>
            <p:ph type="body" idx="1"/>
          </p:nvPr>
        </p:nvSpPr>
        <p:spPr/>
        <p:txBody>
          <a:bodyPr/>
          <a:lstStyle/>
          <a:p>
            <a:pPr>
              <a:buFont typeface="Wingdings" pitchFamily="2" charset="2"/>
              <a:buNone/>
            </a:pPr>
            <a:r>
              <a:rPr lang="en-GB" smtClean="0">
                <a:latin typeface="Courier New" pitchFamily="49" charset="0"/>
              </a:rPr>
              <a:t>&lt;script language="JavaScript"&gt;</a:t>
            </a:r>
          </a:p>
          <a:p>
            <a:pPr>
              <a:buFont typeface="Wingdings" pitchFamily="2" charset="2"/>
              <a:buNone/>
            </a:pPr>
            <a:r>
              <a:rPr lang="en-GB" b="1" smtClean="0">
                <a:latin typeface="Courier New" pitchFamily="49" charset="0"/>
              </a:rPr>
              <a:t>window.prompt('Enter your name:','');</a:t>
            </a:r>
          </a:p>
          <a:p>
            <a:pPr>
              <a:buFont typeface="Wingdings" pitchFamily="2" charset="2"/>
              <a:buNone/>
            </a:pPr>
            <a:r>
              <a:rPr lang="en-GB" smtClean="0">
                <a:latin typeface="Courier New" pitchFamily="49" charset="0"/>
              </a:rPr>
              <a:t>&lt;/script&gt;</a:t>
            </a:r>
          </a:p>
          <a:p>
            <a:pPr>
              <a:buFont typeface="Wingdings" pitchFamily="2" charset="2"/>
              <a:buNone/>
            </a:pPr>
            <a:endParaRPr lang="en-GB" smtClean="0">
              <a:latin typeface="Courier New" pitchFamily="49" charset="0"/>
            </a:endParaRPr>
          </a:p>
          <a:p>
            <a:pPr>
              <a:buFont typeface="Wingdings" pitchFamily="2" charset="2"/>
              <a:buNone/>
            </a:pPr>
            <a:r>
              <a:rPr lang="en-GB" smtClean="0">
                <a:latin typeface="Courier New" pitchFamily="49" charset="0"/>
              </a:rPr>
              <a:t>&lt;form&gt;</a:t>
            </a:r>
          </a:p>
          <a:p>
            <a:pPr>
              <a:buFont typeface="Wingdings" pitchFamily="2" charset="2"/>
              <a:buNone/>
            </a:pPr>
            <a:r>
              <a:rPr lang="en-GB" smtClean="0">
                <a:latin typeface="Courier New" pitchFamily="49" charset="0"/>
              </a:rPr>
              <a:t>&lt;input type="button" Value="Press" </a:t>
            </a:r>
            <a:r>
              <a:rPr lang="en-GB" b="1" smtClean="0">
                <a:latin typeface="Courier New" pitchFamily="49" charset="0"/>
              </a:rPr>
              <a:t>onClick="window.alert('Hello');"&gt;</a:t>
            </a:r>
          </a:p>
          <a:p>
            <a:pPr>
              <a:buFont typeface="Wingdings" pitchFamily="2" charset="2"/>
              <a:buNone/>
            </a:pPr>
            <a:r>
              <a:rPr lang="en-GB" smtClean="0">
                <a:latin typeface="Courier New" pitchFamily="49" charset="0"/>
              </a:rPr>
              <a:t>&lt;/form&gt;</a:t>
            </a:r>
          </a:p>
        </p:txBody>
      </p:sp>
      <p:sp>
        <p:nvSpPr>
          <p:cNvPr id="13316" name="Line 4"/>
          <p:cNvSpPr>
            <a:spLocks noChangeShapeType="1"/>
          </p:cNvSpPr>
          <p:nvPr/>
        </p:nvSpPr>
        <p:spPr bwMode="auto">
          <a:xfrm flipV="1">
            <a:off x="2468563" y="2865438"/>
            <a:ext cx="1687512" cy="1012825"/>
          </a:xfrm>
          <a:prstGeom prst="line">
            <a:avLst/>
          </a:prstGeom>
          <a:noFill/>
          <a:ln w="19050">
            <a:solidFill>
              <a:srgbClr val="FF0000"/>
            </a:solidFill>
            <a:round/>
            <a:headEnd type="triangle" w="med" len="med"/>
            <a:tailEnd type="none" w="sm" len="sm"/>
          </a:ln>
        </p:spPr>
        <p:txBody>
          <a:bodyPr/>
          <a:lstStyle/>
          <a:p>
            <a:endParaRPr lang="en-US"/>
          </a:p>
        </p:txBody>
      </p:sp>
      <p:sp>
        <p:nvSpPr>
          <p:cNvPr id="13317" name="Rectangle 5"/>
          <p:cNvSpPr>
            <a:spLocks noChangeArrowheads="1"/>
          </p:cNvSpPr>
          <p:nvPr/>
        </p:nvSpPr>
        <p:spPr bwMode="auto">
          <a:xfrm>
            <a:off x="3657600" y="2438400"/>
            <a:ext cx="1763713" cy="396875"/>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Another event</a:t>
            </a:r>
          </a:p>
        </p:txBody>
      </p:sp>
      <p:sp>
        <p:nvSpPr>
          <p:cNvPr id="13318" name="Rectangle 6"/>
          <p:cNvSpPr>
            <a:spLocks noChangeArrowheads="1"/>
          </p:cNvSpPr>
          <p:nvPr/>
        </p:nvSpPr>
        <p:spPr bwMode="auto">
          <a:xfrm>
            <a:off x="3014663" y="4937125"/>
            <a:ext cx="2395537" cy="396875"/>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Note quotes: " and '</a:t>
            </a:r>
          </a:p>
        </p:txBody>
      </p:sp>
      <p:sp>
        <p:nvSpPr>
          <p:cNvPr id="13319" name="Line 7"/>
          <p:cNvSpPr>
            <a:spLocks noChangeShapeType="1"/>
          </p:cNvSpPr>
          <p:nvPr/>
        </p:nvSpPr>
        <p:spPr bwMode="auto">
          <a:xfrm>
            <a:off x="2732088" y="4217988"/>
            <a:ext cx="1662112" cy="722312"/>
          </a:xfrm>
          <a:prstGeom prst="line">
            <a:avLst/>
          </a:prstGeom>
          <a:noFill/>
          <a:ln w="19050">
            <a:solidFill>
              <a:srgbClr val="FF0000"/>
            </a:solidFill>
            <a:round/>
            <a:headEnd type="triangle" w="med" len="med"/>
            <a:tailEnd type="none" w="sm" len="sm"/>
          </a:ln>
        </p:spPr>
        <p:txBody>
          <a:bodyPr/>
          <a:lstStyle/>
          <a:p>
            <a:endParaRPr lang="en-US"/>
          </a:p>
        </p:txBody>
      </p:sp>
      <p:sp>
        <p:nvSpPr>
          <p:cNvPr id="13320" name="Line 8"/>
          <p:cNvSpPr>
            <a:spLocks noChangeShapeType="1"/>
          </p:cNvSpPr>
          <p:nvPr/>
        </p:nvSpPr>
        <p:spPr bwMode="auto">
          <a:xfrm flipH="1">
            <a:off x="5410200" y="4191000"/>
            <a:ext cx="838200" cy="733425"/>
          </a:xfrm>
          <a:prstGeom prst="line">
            <a:avLst/>
          </a:prstGeom>
          <a:noFill/>
          <a:ln w="19050">
            <a:solidFill>
              <a:srgbClr val="FF0000"/>
            </a:solidFill>
            <a:round/>
            <a:headEnd type="triangle" w="med" len="med"/>
            <a:tailEnd/>
          </a:ln>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GB" smtClean="0"/>
              <a:t>HTML Forms and JavaScript</a:t>
            </a:r>
          </a:p>
        </p:txBody>
      </p:sp>
      <p:sp>
        <p:nvSpPr>
          <p:cNvPr id="14339" name="Rectangle 5"/>
          <p:cNvSpPr>
            <a:spLocks noGrp="1" noChangeArrowheads="1"/>
          </p:cNvSpPr>
          <p:nvPr>
            <p:ph type="body" idx="1"/>
          </p:nvPr>
        </p:nvSpPr>
        <p:spPr/>
        <p:txBody>
          <a:bodyPr/>
          <a:lstStyle/>
          <a:p>
            <a:r>
              <a:rPr lang="en-GB" smtClean="0"/>
              <a:t>JavaScript is very good at processing user input in the web browser</a:t>
            </a:r>
          </a:p>
          <a:p>
            <a:r>
              <a:rPr lang="en-GB" smtClean="0"/>
              <a:t>HTML</a:t>
            </a:r>
            <a:r>
              <a:rPr lang="en-GB" smtClean="0">
                <a:latin typeface="Courier New" pitchFamily="49" charset="0"/>
              </a:rPr>
              <a:t> &lt;form&gt; </a:t>
            </a:r>
            <a:r>
              <a:rPr lang="en-GB" smtClean="0"/>
              <a:t>elements receive input</a:t>
            </a:r>
          </a:p>
          <a:p>
            <a:r>
              <a:rPr lang="en-GB" smtClean="0"/>
              <a:t>Forms and form elements have unique names</a:t>
            </a:r>
          </a:p>
          <a:p>
            <a:pPr lvl="1"/>
            <a:r>
              <a:rPr lang="en-GB" smtClean="0"/>
              <a:t>Each unique element can be identified</a:t>
            </a:r>
          </a:p>
          <a:p>
            <a:pPr lvl="1"/>
            <a:r>
              <a:rPr lang="en-GB" smtClean="0"/>
              <a:t>Uses JavaScript Document Object Model (DOM)</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GB" smtClean="0"/>
              <a:t>Naming Form Elements in HTML </a:t>
            </a:r>
          </a:p>
        </p:txBody>
      </p:sp>
      <p:sp>
        <p:nvSpPr>
          <p:cNvPr id="15363" name="Rectangle 8"/>
          <p:cNvSpPr>
            <a:spLocks noGrp="1" noChangeArrowheads="1"/>
          </p:cNvSpPr>
          <p:nvPr>
            <p:ph type="body" idx="1"/>
          </p:nvPr>
        </p:nvSpPr>
        <p:spPr/>
        <p:txBody>
          <a:bodyPr/>
          <a:lstStyle/>
          <a:p>
            <a:pPr>
              <a:lnSpc>
                <a:spcPct val="90000"/>
              </a:lnSpc>
              <a:buFont typeface="Wingdings" pitchFamily="2" charset="2"/>
              <a:buNone/>
            </a:pPr>
            <a:endParaRPr lang="en-GB" sz="2000" smtClean="0"/>
          </a:p>
          <a:p>
            <a:pPr>
              <a:lnSpc>
                <a:spcPct val="90000"/>
              </a:lnSpc>
              <a:buFont typeface="Wingdings" pitchFamily="2" charset="2"/>
              <a:buNone/>
            </a:pPr>
            <a:endParaRPr lang="en-GB" sz="2400" smtClean="0"/>
          </a:p>
          <a:p>
            <a:pPr>
              <a:lnSpc>
                <a:spcPct val="90000"/>
              </a:lnSpc>
              <a:buFont typeface="Wingdings" pitchFamily="2" charset="2"/>
              <a:buNone/>
            </a:pPr>
            <a:endParaRPr lang="en-GB" sz="2400" smtClean="0"/>
          </a:p>
          <a:p>
            <a:pPr>
              <a:lnSpc>
                <a:spcPct val="90000"/>
              </a:lnSpc>
              <a:buFont typeface="Wingdings" pitchFamily="2" charset="2"/>
              <a:buNone/>
            </a:pPr>
            <a:endParaRPr lang="en-GB" sz="2400" smtClean="0"/>
          </a:p>
          <a:p>
            <a:pPr>
              <a:lnSpc>
                <a:spcPct val="90000"/>
              </a:lnSpc>
              <a:buFont typeface="Wingdings" pitchFamily="2" charset="2"/>
              <a:buNone/>
            </a:pPr>
            <a:endParaRPr lang="en-GB" sz="2400" smtClean="0"/>
          </a:p>
          <a:p>
            <a:pPr>
              <a:lnSpc>
                <a:spcPct val="90000"/>
              </a:lnSpc>
              <a:buFont typeface="Wingdings" pitchFamily="2" charset="2"/>
              <a:buNone/>
            </a:pPr>
            <a:endParaRPr lang="en-GB" sz="2400" smtClean="0"/>
          </a:p>
          <a:p>
            <a:pPr>
              <a:lnSpc>
                <a:spcPct val="90000"/>
              </a:lnSpc>
              <a:buFont typeface="Wingdings" pitchFamily="2" charset="2"/>
              <a:buNone/>
            </a:pPr>
            <a:endParaRPr lang="en-GB" sz="2400" smtClean="0"/>
          </a:p>
          <a:p>
            <a:pPr lvl="1">
              <a:lnSpc>
                <a:spcPct val="90000"/>
              </a:lnSpc>
              <a:buFont typeface="Wingdings" pitchFamily="2" charset="2"/>
              <a:buNone/>
            </a:pPr>
            <a:r>
              <a:rPr lang="en-GB" smtClean="0">
                <a:latin typeface="Courier New" pitchFamily="49" charset="0"/>
              </a:rPr>
              <a:t>&lt;form </a:t>
            </a:r>
            <a:r>
              <a:rPr lang="en-GB" b="1" smtClean="0">
                <a:latin typeface="Courier New" pitchFamily="49" charset="0"/>
              </a:rPr>
              <a:t>name="addressform"</a:t>
            </a:r>
            <a:r>
              <a:rPr lang="en-GB" smtClean="0">
                <a:latin typeface="Courier New" pitchFamily="49" charset="0"/>
              </a:rPr>
              <a:t>&gt;</a:t>
            </a:r>
          </a:p>
          <a:p>
            <a:pPr lvl="1">
              <a:lnSpc>
                <a:spcPct val="90000"/>
              </a:lnSpc>
              <a:buFont typeface="Wingdings" pitchFamily="2" charset="2"/>
              <a:buNone/>
            </a:pPr>
            <a:r>
              <a:rPr lang="en-GB" smtClean="0">
                <a:latin typeface="Courier New" pitchFamily="49" charset="0"/>
              </a:rPr>
              <a:t>Name:  &lt;input </a:t>
            </a:r>
            <a:r>
              <a:rPr lang="en-GB" b="1" smtClean="0">
                <a:latin typeface="Courier New" pitchFamily="49" charset="0"/>
              </a:rPr>
              <a:t>name="yourname"</a:t>
            </a:r>
            <a:r>
              <a:rPr lang="en-GB" smtClean="0">
                <a:latin typeface="Courier New" pitchFamily="49" charset="0"/>
              </a:rPr>
              <a:t>&gt;&lt;br /&gt;</a:t>
            </a:r>
          </a:p>
          <a:p>
            <a:pPr lvl="1">
              <a:lnSpc>
                <a:spcPct val="90000"/>
              </a:lnSpc>
              <a:buFont typeface="Wingdings" pitchFamily="2" charset="2"/>
              <a:buNone/>
            </a:pPr>
            <a:r>
              <a:rPr lang="en-GB" smtClean="0">
                <a:latin typeface="Courier New" pitchFamily="49" charset="0"/>
              </a:rPr>
              <a:t>Phone: &lt;input name="phone"&gt;&lt;br /&gt;</a:t>
            </a:r>
          </a:p>
          <a:p>
            <a:pPr lvl="1">
              <a:lnSpc>
                <a:spcPct val="90000"/>
              </a:lnSpc>
              <a:buFont typeface="Wingdings" pitchFamily="2" charset="2"/>
              <a:buNone/>
            </a:pPr>
            <a:r>
              <a:rPr lang="en-GB" smtClean="0">
                <a:latin typeface="Courier New" pitchFamily="49" charset="0"/>
              </a:rPr>
              <a:t>Email: &lt;input name="email"&gt;&lt;br /&gt;</a:t>
            </a:r>
          </a:p>
          <a:p>
            <a:pPr lvl="1">
              <a:lnSpc>
                <a:spcPct val="90000"/>
              </a:lnSpc>
              <a:buFont typeface="Wingdings" pitchFamily="2" charset="2"/>
              <a:buNone/>
            </a:pPr>
            <a:r>
              <a:rPr lang="en-GB" smtClean="0">
                <a:latin typeface="Courier New" pitchFamily="49" charset="0"/>
              </a:rPr>
              <a:t>&lt;/form&gt;</a:t>
            </a:r>
          </a:p>
        </p:txBody>
      </p:sp>
      <p:pic>
        <p:nvPicPr>
          <p:cNvPr id="15364" name="Picture 4" descr="address1"/>
          <p:cNvPicPr>
            <a:picLocks noChangeAspect="1" noChangeArrowheads="1"/>
          </p:cNvPicPr>
          <p:nvPr/>
        </p:nvPicPr>
        <p:blipFill>
          <a:blip r:embed="rId3"/>
          <a:srcRect/>
          <a:stretch>
            <a:fillRect/>
          </a:stretch>
        </p:blipFill>
        <p:spPr bwMode="auto">
          <a:xfrm>
            <a:off x="2235200" y="1712913"/>
            <a:ext cx="4878388" cy="1995487"/>
          </a:xfrm>
          <a:prstGeom prst="rect">
            <a:avLst/>
          </a:prstGeom>
          <a:noFill/>
          <a:ln w="12700">
            <a:solidFill>
              <a:srgbClr val="000000"/>
            </a:solid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Grp="1" noChangeArrowheads="1"/>
          </p:cNvSpPr>
          <p:nvPr>
            <p:ph type="title"/>
          </p:nvPr>
        </p:nvSpPr>
        <p:spPr/>
        <p:txBody>
          <a:bodyPr/>
          <a:lstStyle/>
          <a:p>
            <a:r>
              <a:rPr lang="en-GB" smtClean="0"/>
              <a:t>Forms and JavaScript</a:t>
            </a:r>
          </a:p>
        </p:txBody>
      </p:sp>
      <p:sp>
        <p:nvSpPr>
          <p:cNvPr id="16387" name="Rectangle 11"/>
          <p:cNvSpPr>
            <a:spLocks noGrp="1" noChangeArrowheads="1"/>
          </p:cNvSpPr>
          <p:nvPr>
            <p:ph type="body" idx="1"/>
          </p:nvPr>
        </p:nvSpPr>
        <p:spPr/>
        <p:txBody>
          <a:bodyPr/>
          <a:lstStyle/>
          <a:p>
            <a:pPr>
              <a:buFont typeface="Wingdings" pitchFamily="2" charset="2"/>
              <a:buNone/>
            </a:pPr>
            <a:r>
              <a:rPr lang="en-GB" sz="2400" i="1" smtClean="0">
                <a:latin typeface="Courier New" pitchFamily="49" charset="0"/>
              </a:rPr>
              <a:t>document.</a:t>
            </a:r>
            <a:r>
              <a:rPr lang="en-GB" sz="2400" b="1" i="1" smtClean="0">
                <a:latin typeface="Courier New" pitchFamily="49" charset="0"/>
              </a:rPr>
              <a:t>formname.elementname</a:t>
            </a:r>
            <a:r>
              <a:rPr lang="en-GB" sz="2400" i="1" smtClean="0">
                <a:latin typeface="Courier New" pitchFamily="49" charset="0"/>
              </a:rPr>
              <a:t>.value</a:t>
            </a:r>
          </a:p>
          <a:p>
            <a:pPr>
              <a:buFont typeface="Wingdings" pitchFamily="2" charset="2"/>
              <a:buNone/>
            </a:pPr>
            <a:r>
              <a:rPr lang="en-GB" sz="2400" smtClean="0"/>
              <a:t>Thus:</a:t>
            </a:r>
          </a:p>
          <a:p>
            <a:pPr>
              <a:buFont typeface="Wingdings" pitchFamily="2" charset="2"/>
              <a:buNone/>
            </a:pPr>
            <a:endParaRPr lang="en-GB" sz="2400" smtClean="0"/>
          </a:p>
          <a:p>
            <a:pPr>
              <a:buFont typeface="Wingdings" pitchFamily="2" charset="2"/>
              <a:buNone/>
            </a:pPr>
            <a:r>
              <a:rPr lang="en-GB" sz="2400" smtClean="0">
                <a:latin typeface="Courier New" pitchFamily="49" charset="0"/>
              </a:rPr>
              <a:t>document.</a:t>
            </a:r>
            <a:r>
              <a:rPr lang="en-GB" sz="2400" b="1" smtClean="0">
                <a:latin typeface="Courier New" pitchFamily="49" charset="0"/>
              </a:rPr>
              <a:t>addressform.yourname</a:t>
            </a:r>
            <a:r>
              <a:rPr lang="en-GB" sz="2400" smtClean="0">
                <a:latin typeface="Courier New" pitchFamily="49" charset="0"/>
              </a:rPr>
              <a:t>.value</a:t>
            </a:r>
          </a:p>
          <a:p>
            <a:pPr>
              <a:buFont typeface="Wingdings" pitchFamily="2" charset="2"/>
              <a:buNone/>
            </a:pPr>
            <a:r>
              <a:rPr lang="en-GB" sz="2400" smtClean="0">
                <a:latin typeface="Courier New" pitchFamily="49" charset="0"/>
              </a:rPr>
              <a:t>document.addressform.phone.value</a:t>
            </a:r>
          </a:p>
          <a:p>
            <a:pPr>
              <a:buFont typeface="Wingdings" pitchFamily="2" charset="2"/>
              <a:buNone/>
            </a:pPr>
            <a:r>
              <a:rPr lang="en-GB" sz="2400" smtClean="0">
                <a:latin typeface="Courier New" pitchFamily="49" charset="0"/>
              </a:rPr>
              <a:t>document.addressform.email.value</a:t>
            </a:r>
          </a:p>
          <a:p>
            <a:pPr>
              <a:buFont typeface="Wingdings" pitchFamily="2" charset="2"/>
              <a:buNone/>
            </a:pPr>
            <a:endParaRPr lang="en-GB" smtClean="0">
              <a:latin typeface="Courier New" pitchFamily="49" charset="0"/>
            </a:endParaRPr>
          </a:p>
        </p:txBody>
      </p:sp>
      <p:pic>
        <p:nvPicPr>
          <p:cNvPr id="16388" name="Picture 4" descr="address1"/>
          <p:cNvPicPr>
            <a:picLocks noChangeAspect="1" noChangeArrowheads="1"/>
          </p:cNvPicPr>
          <p:nvPr/>
        </p:nvPicPr>
        <p:blipFill>
          <a:blip r:embed="rId3"/>
          <a:srcRect/>
          <a:stretch>
            <a:fillRect/>
          </a:stretch>
        </p:blipFill>
        <p:spPr bwMode="auto">
          <a:xfrm>
            <a:off x="1371600" y="3962400"/>
            <a:ext cx="4876800" cy="1995488"/>
          </a:xfrm>
          <a:prstGeom prst="rect">
            <a:avLst/>
          </a:prstGeom>
          <a:noFill/>
          <a:ln w="12700">
            <a:solidFill>
              <a:srgbClr val="000000"/>
            </a:solidFill>
            <a:miter lim="800000"/>
            <a:headEnd/>
            <a:tailEnd/>
          </a:ln>
        </p:spPr>
      </p:pic>
      <p:grpSp>
        <p:nvGrpSpPr>
          <p:cNvPr id="16389" name="Group 5"/>
          <p:cNvGrpSpPr>
            <a:grpSpLocks/>
          </p:cNvGrpSpPr>
          <p:nvPr/>
        </p:nvGrpSpPr>
        <p:grpSpPr bwMode="auto">
          <a:xfrm>
            <a:off x="2057400" y="2895600"/>
            <a:ext cx="4591050" cy="1447800"/>
            <a:chOff x="1669" y="1964"/>
            <a:chExt cx="2892" cy="993"/>
          </a:xfrm>
        </p:grpSpPr>
        <p:sp>
          <p:nvSpPr>
            <p:cNvPr id="16390" name="Line 6"/>
            <p:cNvSpPr>
              <a:spLocks noChangeShapeType="1"/>
            </p:cNvSpPr>
            <p:nvPr/>
          </p:nvSpPr>
          <p:spPr bwMode="auto">
            <a:xfrm flipH="1">
              <a:off x="3402" y="2001"/>
              <a:ext cx="1159" cy="956"/>
            </a:xfrm>
            <a:prstGeom prst="line">
              <a:avLst/>
            </a:prstGeom>
            <a:noFill/>
            <a:ln w="19050">
              <a:solidFill>
                <a:srgbClr val="FF0000"/>
              </a:solidFill>
              <a:round/>
              <a:headEnd type="none" w="sm" len="sm"/>
              <a:tailEnd type="none" w="sm" len="sm"/>
            </a:ln>
          </p:spPr>
          <p:txBody>
            <a:bodyPr/>
            <a:lstStyle/>
            <a:p>
              <a:endParaRPr lang="en-US"/>
            </a:p>
          </p:txBody>
        </p:sp>
        <p:sp>
          <p:nvSpPr>
            <p:cNvPr id="16391" name="Line 7"/>
            <p:cNvSpPr>
              <a:spLocks noChangeShapeType="1"/>
            </p:cNvSpPr>
            <p:nvPr/>
          </p:nvSpPr>
          <p:spPr bwMode="auto">
            <a:xfrm flipH="1">
              <a:off x="2691" y="1990"/>
              <a:ext cx="1134" cy="816"/>
            </a:xfrm>
            <a:prstGeom prst="line">
              <a:avLst/>
            </a:prstGeom>
            <a:noFill/>
            <a:ln w="19050">
              <a:solidFill>
                <a:srgbClr val="FF0000"/>
              </a:solidFill>
              <a:round/>
              <a:headEnd type="none" w="sm" len="sm"/>
              <a:tailEnd type="none" w="sm" len="sm"/>
            </a:ln>
          </p:spPr>
          <p:txBody>
            <a:bodyPr/>
            <a:lstStyle/>
            <a:p>
              <a:endParaRPr lang="en-US"/>
            </a:p>
          </p:txBody>
        </p:sp>
        <p:sp>
          <p:nvSpPr>
            <p:cNvPr id="16392" name="Line 8"/>
            <p:cNvSpPr>
              <a:spLocks noChangeShapeType="1"/>
            </p:cNvSpPr>
            <p:nvPr/>
          </p:nvSpPr>
          <p:spPr bwMode="auto">
            <a:xfrm flipH="1">
              <a:off x="1669" y="1964"/>
              <a:ext cx="957" cy="720"/>
            </a:xfrm>
            <a:prstGeom prst="line">
              <a:avLst/>
            </a:prstGeom>
            <a:noFill/>
            <a:ln w="19050">
              <a:solidFill>
                <a:srgbClr val="FF0000"/>
              </a:solidFill>
              <a:round/>
              <a:headEnd type="none" w="sm" len="sm"/>
              <a:tailEnd type="none" w="sm" len="sm"/>
            </a:ln>
          </p:spPr>
          <p:txBody>
            <a:bodyPr/>
            <a:lstStyle/>
            <a:p>
              <a:endParaRPr lang="en-US"/>
            </a:p>
          </p:txBody>
        </p:sp>
        <p:sp>
          <p:nvSpPr>
            <p:cNvPr id="16393" name="Line 9"/>
            <p:cNvSpPr>
              <a:spLocks noChangeShapeType="1"/>
            </p:cNvSpPr>
            <p:nvPr/>
          </p:nvSpPr>
          <p:spPr bwMode="auto">
            <a:xfrm flipH="1">
              <a:off x="3258" y="2957"/>
              <a:ext cx="464" cy="0"/>
            </a:xfrm>
            <a:prstGeom prst="line">
              <a:avLst/>
            </a:prstGeom>
            <a:noFill/>
            <a:ln w="19050">
              <a:solidFill>
                <a:srgbClr val="FF0000"/>
              </a:solidFill>
              <a:round/>
              <a:headEnd type="none" w="sm" len="sm"/>
              <a:tailEnd type="none" w="sm" len="sm"/>
            </a:ln>
          </p:spPr>
          <p:txBody>
            <a:bodyPr/>
            <a:lstStyle/>
            <a:p>
              <a:endParaRPr lang="en-US"/>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title"/>
          </p:nvPr>
        </p:nvSpPr>
        <p:spPr/>
        <p:txBody>
          <a:bodyPr/>
          <a:lstStyle/>
          <a:p>
            <a:r>
              <a:rPr lang="en-GB" smtClean="0"/>
              <a:t>Using Form Data</a:t>
            </a:r>
          </a:p>
        </p:txBody>
      </p:sp>
      <p:sp>
        <p:nvSpPr>
          <p:cNvPr id="17411" name="Rectangle 8"/>
          <p:cNvSpPr>
            <a:spLocks noGrp="1" noChangeArrowheads="1"/>
          </p:cNvSpPr>
          <p:nvPr>
            <p:ph type="body" idx="1"/>
          </p:nvPr>
        </p:nvSpPr>
        <p:spPr/>
        <p:txBody>
          <a:bodyPr/>
          <a:lstStyle/>
          <a:p>
            <a:pPr>
              <a:buFont typeface="Wingdings" pitchFamily="2" charset="2"/>
              <a:buNone/>
            </a:pPr>
            <a:r>
              <a:rPr lang="en-GB" sz="2400" smtClean="0"/>
              <a:t>Personalising an alert box</a:t>
            </a:r>
          </a:p>
          <a:p>
            <a:pPr>
              <a:buFont typeface="Wingdings" pitchFamily="2" charset="2"/>
              <a:buNone/>
            </a:pPr>
            <a:endParaRPr lang="en-GB" sz="2400" smtClean="0"/>
          </a:p>
          <a:p>
            <a:pPr>
              <a:buFont typeface="Wingdings" pitchFamily="2" charset="2"/>
              <a:buNone/>
            </a:pPr>
            <a:endParaRPr lang="en-GB" sz="2400" smtClean="0"/>
          </a:p>
          <a:p>
            <a:pPr>
              <a:buFont typeface="Wingdings" pitchFamily="2" charset="2"/>
              <a:buNone/>
            </a:pPr>
            <a:endParaRPr lang="en-GB" sz="2400" smtClean="0"/>
          </a:p>
          <a:p>
            <a:pPr>
              <a:buFont typeface="Wingdings" pitchFamily="2" charset="2"/>
              <a:buNone/>
            </a:pPr>
            <a:r>
              <a:rPr lang="en-GB" sz="2400" smtClean="0">
                <a:latin typeface="Courier New" pitchFamily="49" charset="0"/>
              </a:rPr>
              <a:t>&lt;form name=</a:t>
            </a:r>
            <a:r>
              <a:rPr lang="en-GB" sz="2400" b="1" smtClean="0">
                <a:latin typeface="Courier New" pitchFamily="49" charset="0"/>
              </a:rPr>
              <a:t>"alertform"</a:t>
            </a:r>
            <a:r>
              <a:rPr lang="en-GB" sz="2400" smtClean="0">
                <a:latin typeface="Courier New" pitchFamily="49" charset="0"/>
              </a:rPr>
              <a:t>&gt;</a:t>
            </a:r>
          </a:p>
          <a:p>
            <a:pPr>
              <a:buFont typeface="Wingdings" pitchFamily="2" charset="2"/>
              <a:buNone/>
            </a:pPr>
            <a:r>
              <a:rPr lang="en-GB" sz="2400" smtClean="0">
                <a:latin typeface="Courier New" pitchFamily="49" charset="0"/>
              </a:rPr>
              <a:t>Enter your name:</a:t>
            </a:r>
          </a:p>
          <a:p>
            <a:pPr>
              <a:buFont typeface="Wingdings" pitchFamily="2" charset="2"/>
              <a:buNone/>
            </a:pPr>
            <a:r>
              <a:rPr lang="en-GB" sz="2400" smtClean="0">
                <a:latin typeface="Courier New" pitchFamily="49" charset="0"/>
              </a:rPr>
              <a:t>&lt;input type="text" name=</a:t>
            </a:r>
            <a:r>
              <a:rPr lang="en-GB" sz="2400" b="1" smtClean="0">
                <a:latin typeface="Courier New" pitchFamily="49" charset="0"/>
              </a:rPr>
              <a:t>"yourname"</a:t>
            </a:r>
            <a:r>
              <a:rPr lang="en-GB" sz="2400" smtClean="0">
                <a:latin typeface="Courier New" pitchFamily="49" charset="0"/>
              </a:rPr>
              <a:t>&gt;</a:t>
            </a:r>
          </a:p>
          <a:p>
            <a:pPr>
              <a:buFont typeface="Wingdings" pitchFamily="2" charset="2"/>
              <a:buNone/>
            </a:pPr>
            <a:r>
              <a:rPr lang="en-GB" sz="2400" smtClean="0">
                <a:latin typeface="Courier New" pitchFamily="49" charset="0"/>
              </a:rPr>
              <a:t>&lt;input type="button" value= "Go" onClick="window.alert('Hello ' + </a:t>
            </a:r>
            <a:r>
              <a:rPr lang="en-GB" sz="2400" smtClean="0">
                <a:latin typeface="Courier New" pitchFamily="49" charset="0"/>
                <a:sym typeface="Symbol" pitchFamily="18" charset="2"/>
              </a:rPr>
              <a:t></a:t>
            </a:r>
            <a:r>
              <a:rPr lang="en-GB" sz="2400" smtClean="0">
                <a:latin typeface="Courier New" pitchFamily="49" charset="0"/>
              </a:rPr>
              <a:t> </a:t>
            </a:r>
            <a:r>
              <a:rPr lang="en-GB" sz="2400" b="1" smtClean="0">
                <a:latin typeface="Courier New" pitchFamily="49" charset="0"/>
              </a:rPr>
              <a:t>document.alertform.yourname.value</a:t>
            </a:r>
            <a:r>
              <a:rPr lang="en-GB" sz="2400" smtClean="0">
                <a:latin typeface="Courier New" pitchFamily="49" charset="0"/>
              </a:rPr>
              <a:t>);"&gt;</a:t>
            </a:r>
          </a:p>
          <a:p>
            <a:pPr>
              <a:buFont typeface="Wingdings" pitchFamily="2" charset="2"/>
              <a:buNone/>
            </a:pPr>
            <a:r>
              <a:rPr lang="en-GB" sz="2400" smtClean="0">
                <a:latin typeface="Courier New" pitchFamily="49" charset="0"/>
              </a:rPr>
              <a:t>&lt;/form&gt;</a:t>
            </a:r>
          </a:p>
        </p:txBody>
      </p:sp>
      <p:pic>
        <p:nvPicPr>
          <p:cNvPr id="17412" name="Picture 4" descr="hellojane"/>
          <p:cNvPicPr>
            <a:picLocks noChangeAspect="1" noChangeArrowheads="1"/>
          </p:cNvPicPr>
          <p:nvPr/>
        </p:nvPicPr>
        <p:blipFill>
          <a:blip r:embed="rId3"/>
          <a:srcRect/>
          <a:stretch>
            <a:fillRect/>
          </a:stretch>
        </p:blipFill>
        <p:spPr bwMode="auto">
          <a:xfrm>
            <a:off x="6802438" y="1438275"/>
            <a:ext cx="2527300" cy="1693863"/>
          </a:xfrm>
          <a:prstGeom prst="rect">
            <a:avLst/>
          </a:prstGeom>
          <a:noFill/>
          <a:ln w="9525">
            <a:noFill/>
            <a:miter lim="800000"/>
            <a:headEnd/>
            <a:tailEnd/>
          </a:ln>
        </p:spPr>
      </p:pic>
      <p:pic>
        <p:nvPicPr>
          <p:cNvPr id="17413" name="Picture 5" descr="personalise"/>
          <p:cNvPicPr>
            <a:picLocks noChangeAspect="1" noChangeArrowheads="1"/>
          </p:cNvPicPr>
          <p:nvPr/>
        </p:nvPicPr>
        <p:blipFill>
          <a:blip r:embed="rId4"/>
          <a:srcRect/>
          <a:stretch>
            <a:fillRect/>
          </a:stretch>
        </p:blipFill>
        <p:spPr bwMode="auto">
          <a:xfrm>
            <a:off x="1036638" y="2170113"/>
            <a:ext cx="4200525" cy="530225"/>
          </a:xfrm>
          <a:prstGeom prst="rect">
            <a:avLst/>
          </a:prstGeom>
          <a:noFill/>
          <a:ln w="12700">
            <a:solidFill>
              <a:srgbClr val="000000"/>
            </a:solidFill>
            <a:miter lim="800000"/>
            <a:headEnd/>
            <a:tailEnd/>
          </a:ln>
        </p:spPr>
      </p:pic>
      <p:sp>
        <p:nvSpPr>
          <p:cNvPr id="17414" name="Line 6"/>
          <p:cNvSpPr>
            <a:spLocks noChangeShapeType="1"/>
          </p:cNvSpPr>
          <p:nvPr/>
        </p:nvSpPr>
        <p:spPr bwMode="auto">
          <a:xfrm>
            <a:off x="5133975" y="2427288"/>
            <a:ext cx="1547813" cy="0"/>
          </a:xfrm>
          <a:prstGeom prst="line">
            <a:avLst/>
          </a:prstGeom>
          <a:noFill/>
          <a:ln w="38100">
            <a:solidFill>
              <a:srgbClr val="FF0000"/>
            </a:solidFill>
            <a:round/>
            <a:headEnd type="none" w="sm" len="sm"/>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Events</a:t>
            </a:r>
          </a:p>
        </p:txBody>
      </p:sp>
      <p:sp>
        <p:nvSpPr>
          <p:cNvPr id="18435" name="Content Placeholder 2"/>
          <p:cNvSpPr>
            <a:spLocks noGrp="1"/>
          </p:cNvSpPr>
          <p:nvPr>
            <p:ph idx="1"/>
          </p:nvPr>
        </p:nvSpPr>
        <p:spPr/>
        <p:txBody>
          <a:bodyPr/>
          <a:lstStyle/>
          <a:p>
            <a:r>
              <a:rPr lang="en-US" smtClean="0"/>
              <a:t>An HTML event can be something the browser does, or something a user does.</a:t>
            </a:r>
            <a:br>
              <a:rPr lang="en-US" smtClean="0"/>
            </a:br>
            <a:r>
              <a:rPr lang="en-US" smtClean="0"/>
              <a:t/>
            </a:r>
            <a:br>
              <a:rPr lang="en-US" smtClean="0"/>
            </a:br>
            <a:r>
              <a:rPr lang="en-US" smtClean="0"/>
              <a:t>Here are some examples of HTML events:</a:t>
            </a:r>
          </a:p>
          <a:p>
            <a:r>
              <a:rPr lang="en-US" smtClean="0"/>
              <a:t>An HTML web page has finished loading</a:t>
            </a:r>
          </a:p>
          <a:p>
            <a:r>
              <a:rPr lang="en-US" smtClean="0"/>
              <a:t>An HTML input field was changed</a:t>
            </a:r>
          </a:p>
          <a:p>
            <a:r>
              <a:rPr lang="en-US" smtClean="0"/>
              <a:t>An HTML button was clicked</a:t>
            </a:r>
          </a:p>
          <a:p>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Events…</a:t>
            </a:r>
          </a:p>
        </p:txBody>
      </p:sp>
      <p:sp>
        <p:nvSpPr>
          <p:cNvPr id="19459" name="Content Placeholder 2"/>
          <p:cNvSpPr>
            <a:spLocks noGrp="1"/>
          </p:cNvSpPr>
          <p:nvPr>
            <p:ph idx="1"/>
          </p:nvPr>
        </p:nvSpPr>
        <p:spPr/>
        <p:txBody>
          <a:bodyPr/>
          <a:lstStyle/>
          <a:p>
            <a:r>
              <a:rPr lang="en-US" smtClean="0"/>
              <a:t>JavaScript lets you execute code when events are detected.</a:t>
            </a:r>
          </a:p>
          <a:p>
            <a:r>
              <a:rPr lang="en-US" smtClean="0"/>
              <a:t>HTML allows event handler attributes, </a:t>
            </a:r>
            <a:r>
              <a:rPr lang="en-US" b="1" smtClean="0"/>
              <a:t>with JavaScript code</a:t>
            </a:r>
            <a:r>
              <a:rPr lang="en-US" smtClean="0"/>
              <a:t>, to be added to HTML elements.</a:t>
            </a:r>
          </a:p>
          <a:p>
            <a:r>
              <a:rPr lang="en-US" smtClean="0"/>
              <a:t>With single quotes:</a:t>
            </a:r>
          </a:p>
          <a:p>
            <a:r>
              <a:rPr lang="en-US" smtClean="0"/>
              <a:t>&lt;</a:t>
            </a:r>
            <a:r>
              <a:rPr lang="en-US" i="1" smtClean="0"/>
              <a:t>some-HTML-element</a:t>
            </a:r>
            <a:r>
              <a:rPr lang="en-US" smtClean="0"/>
              <a:t> </a:t>
            </a:r>
            <a:r>
              <a:rPr lang="en-US" i="1" smtClean="0"/>
              <a:t>some-event</a:t>
            </a:r>
            <a:r>
              <a:rPr lang="en-US" smtClean="0"/>
              <a:t>=</a:t>
            </a:r>
            <a:r>
              <a:rPr lang="en-US" b="1" smtClean="0"/>
              <a:t>'</a:t>
            </a:r>
            <a:r>
              <a:rPr lang="en-US" b="1" i="1" smtClean="0"/>
              <a:t>some JavaScript</a:t>
            </a:r>
            <a:r>
              <a:rPr lang="en-US" b="1" smtClean="0"/>
              <a:t>'</a:t>
            </a:r>
            <a:r>
              <a:rPr lang="en-US" smtClean="0"/>
              <a:t>&gt;</a:t>
            </a:r>
          </a:p>
          <a:p>
            <a:r>
              <a:rPr lang="en-US" smtClean="0"/>
              <a:t>With double quotes:</a:t>
            </a:r>
          </a:p>
          <a:p>
            <a:r>
              <a:rPr lang="en-US" smtClean="0"/>
              <a:t>&lt;</a:t>
            </a:r>
            <a:r>
              <a:rPr lang="en-US" i="1" smtClean="0"/>
              <a:t>some-HTML-element</a:t>
            </a:r>
            <a:r>
              <a:rPr lang="en-US" smtClean="0"/>
              <a:t> </a:t>
            </a:r>
            <a:r>
              <a:rPr lang="en-US" i="1" smtClean="0"/>
              <a:t>some-event</a:t>
            </a:r>
            <a:r>
              <a:rPr lang="en-US" smtClean="0"/>
              <a:t>=</a:t>
            </a:r>
            <a:r>
              <a:rPr lang="en-US" b="1" smtClean="0"/>
              <a:t>"</a:t>
            </a:r>
            <a:r>
              <a:rPr lang="en-US" b="1" i="1" smtClean="0"/>
              <a:t>some JavaScript</a:t>
            </a:r>
            <a:r>
              <a:rPr lang="en-US" b="1" smtClean="0"/>
              <a:t>"</a:t>
            </a:r>
            <a:r>
              <a:rPr lang="en-US" smtClean="0"/>
              <a:t>&gt;</a:t>
            </a:r>
          </a:p>
          <a:p>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0" i="0" smtClean="0"/>
              <a:t>Common HTML Events</a:t>
            </a:r>
            <a:br>
              <a:rPr lang="en-US" b="0" i="0" smtClean="0"/>
            </a:br>
            <a:endParaRPr lang="en-US" smtClean="0"/>
          </a:p>
        </p:txBody>
      </p:sp>
      <p:graphicFrame>
        <p:nvGraphicFramePr>
          <p:cNvPr id="4" name="Content Placeholder 3"/>
          <p:cNvGraphicFramePr>
            <a:graphicFrameLocks noGrp="1"/>
          </p:cNvGraphicFramePr>
          <p:nvPr>
            <p:ph idx="1"/>
          </p:nvPr>
        </p:nvGraphicFramePr>
        <p:xfrm>
          <a:off x="1012825" y="1706563"/>
          <a:ext cx="7820026" cy="3874770"/>
        </p:xfrm>
        <a:graphic>
          <a:graphicData uri="http://schemas.openxmlformats.org/drawingml/2006/table">
            <a:tbl>
              <a:tblPr/>
              <a:tblGrid>
                <a:gridCol w="3910013"/>
                <a:gridCol w="3910013"/>
              </a:tblGrid>
              <a:tr h="0">
                <a:tc>
                  <a:txBody>
                    <a:bodyPr/>
                    <a:lstStyle/>
                    <a:p>
                      <a:pPr algn="l" fontAlgn="t"/>
                      <a:r>
                        <a:rPr lang="en-US">
                          <a:solidFill>
                            <a:srgbClr val="FFFFFF"/>
                          </a:solidFill>
                          <a:latin typeface="verdana"/>
                        </a:rPr>
                        <a:t>Event</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a:solidFill>
                            <a:srgbClr val="FFFFFF"/>
                          </a:solidFill>
                          <a:latin typeface="verdana"/>
                        </a:rPr>
                        <a:t>Description</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a:latin typeface="verdana"/>
                        </a:rPr>
                        <a:t>onchange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atin typeface="verdana"/>
                        </a:rPr>
                        <a:t>An HTML element has been changed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latin typeface="verdana"/>
                        </a:rPr>
                        <a:t>onclick</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latin typeface="verdana"/>
                        </a:rPr>
                        <a:t>The user clicks an HTML element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0">
                <a:tc>
                  <a:txBody>
                    <a:bodyPr/>
                    <a:lstStyle/>
                    <a:p>
                      <a:pPr fontAlgn="t"/>
                      <a:r>
                        <a:rPr lang="en-US">
                          <a:latin typeface="verdana"/>
                        </a:rPr>
                        <a:t>onmouseover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atin typeface="verdana"/>
                        </a:rPr>
                        <a:t>The user moves the mouse over an HTML element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latin typeface="verdana"/>
                        </a:rPr>
                        <a:t>onmouseout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latin typeface="verdana"/>
                        </a:rPr>
                        <a:t>The user moves the mouse away from an HTML element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0">
                <a:tc>
                  <a:txBody>
                    <a:bodyPr/>
                    <a:lstStyle/>
                    <a:p>
                      <a:pPr fontAlgn="t"/>
                      <a:r>
                        <a:rPr lang="en-US">
                          <a:latin typeface="verdana"/>
                        </a:rPr>
                        <a:t>onkeydown</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atin typeface="verdana"/>
                        </a:rPr>
                        <a:t>The user pushes a keyboard key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latin typeface="verdana"/>
                        </a:rPr>
                        <a:t>onload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dirty="0">
                          <a:latin typeface="verdana"/>
                        </a:rPr>
                        <a:t>The browser has finished loading the page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b="0" i="0" smtClean="0"/>
              <a:t>JavaScript –Events Handlers</a:t>
            </a:r>
            <a:br>
              <a:rPr lang="en-US" b="0" i="0" smtClean="0"/>
            </a:br>
            <a:endParaRPr lang="en-US" smtClean="0"/>
          </a:p>
        </p:txBody>
      </p:sp>
      <p:sp>
        <p:nvSpPr>
          <p:cNvPr id="21507" name="Content Placeholder 2"/>
          <p:cNvSpPr>
            <a:spLocks noGrp="1"/>
          </p:cNvSpPr>
          <p:nvPr>
            <p:ph idx="1"/>
          </p:nvPr>
        </p:nvSpPr>
        <p:spPr/>
        <p:txBody>
          <a:bodyPr/>
          <a:lstStyle/>
          <a:p>
            <a:r>
              <a:rPr lang="en-US" smtClean="0"/>
              <a:t>Event handlers can be used to handle, and verify, user input, user actions, and browser actions:</a:t>
            </a:r>
          </a:p>
          <a:p>
            <a:r>
              <a:rPr lang="en-US" smtClean="0"/>
              <a:t>Things that should be done every time a page loads</a:t>
            </a:r>
          </a:p>
          <a:p>
            <a:r>
              <a:rPr lang="en-US" smtClean="0"/>
              <a:t>Things that should be done when the page is closed</a:t>
            </a:r>
          </a:p>
          <a:p>
            <a:r>
              <a:rPr lang="en-US" smtClean="0"/>
              <a:t>Action that should be performed when a user clicks a button</a:t>
            </a:r>
          </a:p>
          <a:p>
            <a:r>
              <a:rPr lang="en-US" smtClean="0"/>
              <a:t>Content that should be verified when a user input data</a:t>
            </a:r>
          </a:p>
          <a:p>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2800" i="0" smtClean="0"/>
              <a:t>Methods used to JavaScript work with events</a:t>
            </a:r>
            <a:endParaRPr lang="en-US" sz="2800" smtClean="0"/>
          </a:p>
        </p:txBody>
      </p:sp>
      <p:sp>
        <p:nvSpPr>
          <p:cNvPr id="22531" name="Content Placeholder 2"/>
          <p:cNvSpPr>
            <a:spLocks noGrp="1"/>
          </p:cNvSpPr>
          <p:nvPr>
            <p:ph idx="1"/>
          </p:nvPr>
        </p:nvSpPr>
        <p:spPr/>
        <p:txBody>
          <a:bodyPr/>
          <a:lstStyle/>
          <a:p>
            <a:r>
              <a:rPr lang="en-US" smtClean="0"/>
              <a:t>HTML event attributes can execute JavaScript code directly</a:t>
            </a:r>
          </a:p>
          <a:p>
            <a:r>
              <a:rPr lang="en-US" smtClean="0"/>
              <a:t>HTML event attributes can call JavaScript functions</a:t>
            </a:r>
          </a:p>
          <a:p>
            <a:r>
              <a:rPr lang="en-US" smtClean="0"/>
              <a:t>You can assign your own event handler functions to HTML elements</a:t>
            </a:r>
          </a:p>
          <a:p>
            <a:r>
              <a:rPr lang="en-US" smtClean="0"/>
              <a:t>You can prevent events from being sent or being handled</a:t>
            </a:r>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GB" smtClean="0"/>
              <a:t>How Does It Work?</a:t>
            </a:r>
          </a:p>
        </p:txBody>
      </p:sp>
      <p:sp>
        <p:nvSpPr>
          <p:cNvPr id="7171" name="Rectangle 5"/>
          <p:cNvSpPr>
            <a:spLocks noGrp="1" noChangeArrowheads="1"/>
          </p:cNvSpPr>
          <p:nvPr>
            <p:ph type="body" idx="1"/>
          </p:nvPr>
        </p:nvSpPr>
        <p:spPr/>
        <p:txBody>
          <a:bodyPr/>
          <a:lstStyle/>
          <a:p>
            <a:r>
              <a:rPr lang="en-GB" smtClean="0"/>
              <a:t>Embedded within HTML page</a:t>
            </a:r>
          </a:p>
          <a:p>
            <a:pPr lvl="1"/>
            <a:r>
              <a:rPr lang="en-GB" smtClean="0"/>
              <a:t>View source</a:t>
            </a:r>
          </a:p>
          <a:p>
            <a:r>
              <a:rPr lang="en-GB" smtClean="0"/>
              <a:t>Executes on client</a:t>
            </a:r>
          </a:p>
          <a:p>
            <a:pPr lvl="1"/>
            <a:r>
              <a:rPr lang="en-GB" smtClean="0"/>
              <a:t>Fast, no connection needed once loaded</a:t>
            </a:r>
          </a:p>
          <a:p>
            <a:r>
              <a:rPr lang="en-GB" smtClean="0"/>
              <a:t>Simple programming statements combined with HTML tags</a:t>
            </a:r>
          </a:p>
          <a:p>
            <a:r>
              <a:rPr lang="en-GB" smtClean="0"/>
              <a:t>Interpreted (not compiled)</a:t>
            </a:r>
          </a:p>
          <a:p>
            <a:pPr lvl="1"/>
            <a:r>
              <a:rPr lang="en-GB" smtClean="0"/>
              <a:t> No special tools required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b="0" i="0" smtClean="0"/>
              <a:t>JavaScript Cookies</a:t>
            </a:r>
            <a:br>
              <a:rPr lang="en-US" b="0" i="0" smtClean="0"/>
            </a:br>
            <a:endParaRPr lang="en-US" smtClean="0"/>
          </a:p>
        </p:txBody>
      </p:sp>
      <p:sp>
        <p:nvSpPr>
          <p:cNvPr id="23555" name="Content Placeholder 2"/>
          <p:cNvSpPr>
            <a:spLocks noGrp="1"/>
          </p:cNvSpPr>
          <p:nvPr>
            <p:ph idx="1"/>
          </p:nvPr>
        </p:nvSpPr>
        <p:spPr/>
        <p:txBody>
          <a:bodyPr/>
          <a:lstStyle/>
          <a:p>
            <a:r>
              <a:rPr lang="en-US" smtClean="0"/>
              <a:t>Cookies are data, stored in small text files, on your computer.</a:t>
            </a:r>
          </a:p>
          <a:p>
            <a:r>
              <a:rPr lang="en-US" smtClean="0"/>
              <a:t>When a web server has sent a web page to a browser, the connection is shut down, and the server forgets everything about the user.</a:t>
            </a:r>
          </a:p>
          <a:p>
            <a:r>
              <a:rPr lang="en-US" smtClean="0"/>
              <a:t>Cookies were invented to solve the problem "how to remember information about the user":</a:t>
            </a:r>
          </a:p>
          <a:p>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Cookies…</a:t>
            </a:r>
          </a:p>
        </p:txBody>
      </p:sp>
      <p:sp>
        <p:nvSpPr>
          <p:cNvPr id="24579" name="Content Placeholder 2"/>
          <p:cNvSpPr>
            <a:spLocks noGrp="1"/>
          </p:cNvSpPr>
          <p:nvPr>
            <p:ph idx="1"/>
          </p:nvPr>
        </p:nvSpPr>
        <p:spPr/>
        <p:txBody>
          <a:bodyPr/>
          <a:lstStyle/>
          <a:p>
            <a:r>
              <a:rPr lang="en-US" smtClean="0"/>
              <a:t>When a user visits a web page, his name can be stored in a cookie.</a:t>
            </a:r>
          </a:p>
          <a:p>
            <a:r>
              <a:rPr lang="en-US" smtClean="0"/>
              <a:t>Next time the user visits the page, the cookie "remembers" his name.</a:t>
            </a:r>
          </a:p>
          <a:p>
            <a:r>
              <a:rPr lang="en-US" smtClean="0"/>
              <a:t>Cookies are saved in name-value pairs like:</a:t>
            </a:r>
          </a:p>
          <a:p>
            <a:pPr algn="ctr">
              <a:buFont typeface="Wingdings" pitchFamily="2" charset="2"/>
              <a:buNone/>
            </a:pPr>
            <a:r>
              <a:rPr lang="en-US" sz="3200" smtClean="0">
                <a:solidFill>
                  <a:srgbClr val="FF0000"/>
                </a:solidFill>
              </a:rPr>
              <a:t>username=John Doe</a:t>
            </a:r>
          </a:p>
          <a:p>
            <a:r>
              <a:rPr lang="en-US" smtClean="0"/>
              <a:t>When a browser request a web page from a server, cookies belonging to the page is added to the request. </a:t>
            </a:r>
          </a:p>
          <a:p>
            <a:r>
              <a:rPr lang="en-US" smtClean="0"/>
              <a:t>This way the server gets the necessary data to "remember" information about users.</a:t>
            </a:r>
          </a:p>
          <a:p>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b="0" i="0" smtClean="0"/>
              <a:t>Create a Cookie with JavaScript</a:t>
            </a:r>
            <a:br>
              <a:rPr lang="en-US" b="0" i="0" smtClean="0"/>
            </a:br>
            <a:endParaRPr lang="en-US" smtClean="0"/>
          </a:p>
        </p:txBody>
      </p:sp>
      <p:sp>
        <p:nvSpPr>
          <p:cNvPr id="25603" name="Content Placeholder 2"/>
          <p:cNvSpPr>
            <a:spLocks noGrp="1"/>
          </p:cNvSpPr>
          <p:nvPr>
            <p:ph idx="1"/>
          </p:nvPr>
        </p:nvSpPr>
        <p:spPr/>
        <p:txBody>
          <a:bodyPr/>
          <a:lstStyle/>
          <a:p>
            <a:r>
              <a:rPr lang="en-US" smtClean="0"/>
              <a:t>JavaScript can create, read, and delete cookies with the </a:t>
            </a:r>
            <a:r>
              <a:rPr lang="en-US" b="1" smtClean="0"/>
              <a:t>document.cookie</a:t>
            </a:r>
            <a:r>
              <a:rPr lang="en-US" smtClean="0"/>
              <a:t> property.</a:t>
            </a:r>
          </a:p>
          <a:p>
            <a:r>
              <a:rPr lang="en-US" smtClean="0"/>
              <a:t>With JavaScript, a cookie can be created like this:</a:t>
            </a:r>
          </a:p>
          <a:p>
            <a:pPr algn="ctr">
              <a:buFont typeface="Wingdings" pitchFamily="2" charset="2"/>
              <a:buNone/>
            </a:pPr>
            <a:r>
              <a:rPr lang="en-US" smtClean="0">
                <a:solidFill>
                  <a:srgbClr val="FF0000"/>
                </a:solidFill>
              </a:rPr>
              <a:t>document.cookie="username=John Doe";</a:t>
            </a:r>
          </a:p>
          <a:p>
            <a:r>
              <a:rPr lang="en-US" smtClean="0"/>
              <a:t>You can also add an expiry date (in UTC or GMT time). By default, the cookie is deleted when the browser is closed:</a:t>
            </a:r>
          </a:p>
          <a:p>
            <a:pPr algn="ctr">
              <a:buFont typeface="Wingdings" pitchFamily="2" charset="2"/>
              <a:buNone/>
            </a:pPr>
            <a:r>
              <a:rPr lang="en-US" smtClean="0">
                <a:solidFill>
                  <a:srgbClr val="FF0000"/>
                </a:solidFill>
              </a:rPr>
              <a:t>document.cookie="username=John Doe; expires=Thu, 18 Dec 2013 12:00:00 GMT";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b="0" i="0" smtClean="0"/>
              <a:t>Create a Cookie…</a:t>
            </a:r>
            <a:endParaRPr lang="en-US" smtClean="0"/>
          </a:p>
        </p:txBody>
      </p:sp>
      <p:sp>
        <p:nvSpPr>
          <p:cNvPr id="26627" name="Content Placeholder 2"/>
          <p:cNvSpPr>
            <a:spLocks noGrp="1"/>
          </p:cNvSpPr>
          <p:nvPr>
            <p:ph idx="1"/>
          </p:nvPr>
        </p:nvSpPr>
        <p:spPr/>
        <p:txBody>
          <a:bodyPr/>
          <a:lstStyle/>
          <a:p>
            <a:r>
              <a:rPr lang="en-US" smtClean="0"/>
              <a:t>With a path parameter, you can tell the browser what path the cookie belongs to. By default, the cookie belongs to the current page.</a:t>
            </a:r>
          </a:p>
          <a:p>
            <a:pPr algn="ctr">
              <a:buFont typeface="Wingdings" pitchFamily="2" charset="2"/>
              <a:buNone/>
            </a:pPr>
            <a:r>
              <a:rPr lang="en-US" smtClean="0">
                <a:solidFill>
                  <a:srgbClr val="FF0000"/>
                </a:solidFill>
              </a:rPr>
              <a:t>document.cookie="username=John Doe; expires=Thu, 18 Dec 2013 12:00:00 GMT; path=/";</a:t>
            </a:r>
          </a:p>
          <a:p>
            <a:endParaRPr lang="en-US" smtClean="0"/>
          </a:p>
          <a:p>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b="0" i="0" smtClean="0"/>
              <a:t>Read a Cookie with JavaScript</a:t>
            </a:r>
            <a:br>
              <a:rPr lang="en-US" b="0" i="0" smtClean="0"/>
            </a:br>
            <a:endParaRPr lang="en-US" smtClean="0"/>
          </a:p>
        </p:txBody>
      </p:sp>
      <p:sp>
        <p:nvSpPr>
          <p:cNvPr id="27651" name="Content Placeholder 2"/>
          <p:cNvSpPr>
            <a:spLocks noGrp="1"/>
          </p:cNvSpPr>
          <p:nvPr>
            <p:ph idx="1"/>
          </p:nvPr>
        </p:nvSpPr>
        <p:spPr/>
        <p:txBody>
          <a:bodyPr/>
          <a:lstStyle/>
          <a:p>
            <a:r>
              <a:rPr lang="en-US" smtClean="0"/>
              <a:t>With JavaScript, cookies can be read like this:</a:t>
            </a:r>
          </a:p>
          <a:p>
            <a:pPr algn="ctr">
              <a:buFont typeface="Wingdings" pitchFamily="2" charset="2"/>
              <a:buNone/>
            </a:pPr>
            <a:r>
              <a:rPr lang="en-US" smtClean="0">
                <a:solidFill>
                  <a:srgbClr val="FF0000"/>
                </a:solidFill>
              </a:rPr>
              <a:t>var x = document.cookie;</a:t>
            </a:r>
            <a:br>
              <a:rPr lang="en-US" smtClean="0">
                <a:solidFill>
                  <a:srgbClr val="FF0000"/>
                </a:solidFill>
              </a:rPr>
            </a:br>
            <a:r>
              <a:rPr lang="en-US" smtClean="0">
                <a:solidFill>
                  <a:srgbClr val="FF0000"/>
                </a:solidFill>
              </a:rPr>
              <a:t/>
            </a:r>
            <a:br>
              <a:rPr lang="en-US" smtClean="0">
                <a:solidFill>
                  <a:srgbClr val="FF0000"/>
                </a:solidFill>
              </a:rPr>
            </a:br>
            <a:endParaRPr lang="en-US" smtClean="0">
              <a:solidFill>
                <a:srgbClr val="FF0000"/>
              </a:solidFill>
            </a:endParaRPr>
          </a:p>
          <a:p>
            <a:r>
              <a:rPr lang="en-US" smtClean="0"/>
              <a:t>document.cookie will return all cookies in one string much like: cookie1=value; cookie2=value; cookie3=value;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t>The Browser Object Model (BOM</a:t>
            </a:r>
            <a:r>
              <a:rPr lang="en-US" b="0" i="0" dirty="0" smtClean="0"/>
              <a:t>)</a:t>
            </a:r>
            <a:br>
              <a:rPr lang="en-US" b="0" i="0" dirty="0" smtClean="0"/>
            </a:br>
            <a:endParaRPr lang="en-US" dirty="0"/>
          </a:p>
        </p:txBody>
      </p:sp>
      <p:sp>
        <p:nvSpPr>
          <p:cNvPr id="3" name="Content Placeholder 2"/>
          <p:cNvSpPr>
            <a:spLocks noGrp="1"/>
          </p:cNvSpPr>
          <p:nvPr>
            <p:ph idx="1"/>
          </p:nvPr>
        </p:nvSpPr>
        <p:spPr>
          <a:xfrm>
            <a:off x="452406" y="1260475"/>
            <a:ext cx="8858312" cy="4767263"/>
          </a:xfrm>
        </p:spPr>
        <p:txBody>
          <a:bodyPr/>
          <a:lstStyle/>
          <a:p>
            <a:r>
              <a:rPr lang="en-US" dirty="0" smtClean="0">
                <a:solidFill>
                  <a:schemeClr val="tx1"/>
                </a:solidFill>
                <a:latin typeface="+mn-lt"/>
                <a:ea typeface="+mn-ea"/>
                <a:cs typeface="+mn-cs"/>
              </a:rPr>
              <a:t>The Browser Object Model (BOM) allows JavaScript to "talk to" the browser.</a:t>
            </a:r>
          </a:p>
          <a:p>
            <a:r>
              <a:rPr lang="en-US" dirty="0" smtClean="0">
                <a:solidFill>
                  <a:schemeClr val="tx1"/>
                </a:solidFill>
                <a:latin typeface="+mn-lt"/>
                <a:ea typeface="+mn-ea"/>
                <a:cs typeface="+mn-cs"/>
              </a:rPr>
              <a:t> </a:t>
            </a:r>
            <a:r>
              <a:rPr lang="en-US" b="1" dirty="0" smtClean="0">
                <a:solidFill>
                  <a:schemeClr val="tx1"/>
                </a:solidFill>
                <a:latin typeface="+mn-lt"/>
                <a:ea typeface="+mn-ea"/>
                <a:cs typeface="+mn-cs"/>
              </a:rPr>
              <a:t>B</a:t>
            </a:r>
            <a:r>
              <a:rPr lang="en-US" dirty="0" smtClean="0">
                <a:solidFill>
                  <a:schemeClr val="tx1"/>
                </a:solidFill>
                <a:latin typeface="+mn-lt"/>
                <a:ea typeface="+mn-ea"/>
                <a:cs typeface="+mn-cs"/>
              </a:rPr>
              <a:t>rowser </a:t>
            </a:r>
            <a:r>
              <a:rPr lang="en-US" b="1" dirty="0" smtClean="0">
                <a:solidFill>
                  <a:schemeClr val="tx1"/>
                </a:solidFill>
                <a:latin typeface="+mn-lt"/>
                <a:ea typeface="+mn-ea"/>
                <a:cs typeface="+mn-cs"/>
              </a:rPr>
              <a:t>O</a:t>
            </a:r>
            <a:r>
              <a:rPr lang="en-US" dirty="0" smtClean="0">
                <a:solidFill>
                  <a:schemeClr val="tx1"/>
                </a:solidFill>
                <a:latin typeface="+mn-lt"/>
                <a:ea typeface="+mn-ea"/>
                <a:cs typeface="+mn-cs"/>
              </a:rPr>
              <a:t>bject </a:t>
            </a:r>
            <a:r>
              <a:rPr lang="en-US" b="1" dirty="0" smtClean="0">
                <a:solidFill>
                  <a:schemeClr val="tx1"/>
                </a:solidFill>
                <a:latin typeface="+mn-lt"/>
                <a:ea typeface="+mn-ea"/>
                <a:cs typeface="+mn-cs"/>
              </a:rPr>
              <a:t>M</a:t>
            </a:r>
            <a:r>
              <a:rPr lang="en-US" dirty="0" smtClean="0">
                <a:solidFill>
                  <a:schemeClr val="tx1"/>
                </a:solidFill>
                <a:latin typeface="+mn-lt"/>
                <a:ea typeface="+mn-ea"/>
                <a:cs typeface="+mn-cs"/>
              </a:rPr>
              <a:t>odel (BOM).</a:t>
            </a:r>
          </a:p>
          <a:p>
            <a:r>
              <a:rPr lang="en-US" dirty="0" smtClean="0">
                <a:solidFill>
                  <a:schemeClr val="tx1"/>
                </a:solidFill>
                <a:latin typeface="+mn-lt"/>
                <a:ea typeface="+mn-ea"/>
                <a:cs typeface="+mn-cs"/>
              </a:rPr>
              <a:t>Browsers have implemented (almost) the same methods and properties for JavaScript interactivity, it is often referred to, as methods and properties of the BOM.</a:t>
            </a:r>
          </a:p>
          <a:p>
            <a:r>
              <a:rPr lang="en-US" dirty="0" smtClean="0">
                <a:solidFill>
                  <a:schemeClr val="tx1"/>
                </a:solidFill>
                <a:latin typeface="+mn-lt"/>
                <a:ea typeface="+mn-ea"/>
                <a:cs typeface="+mn-cs"/>
              </a:rPr>
              <a:t>All browsers are split into different parts (objects) that can be accessed using </a:t>
            </a:r>
            <a:r>
              <a:rPr lang="en-US" dirty="0" err="1" smtClean="0">
                <a:solidFill>
                  <a:schemeClr val="tx1"/>
                </a:solidFill>
                <a:latin typeface="+mn-lt"/>
                <a:ea typeface="+mn-ea"/>
                <a:cs typeface="+mn-cs"/>
              </a:rPr>
              <a:t>Javascript</a:t>
            </a:r>
            <a:r>
              <a:rPr lang="en-US" dirty="0" smtClean="0">
                <a:solidFill>
                  <a:schemeClr val="tx1"/>
                </a:solidFill>
                <a:latin typeface="+mn-lt"/>
                <a:ea typeface="+mn-ea"/>
                <a:cs typeface="+mn-cs"/>
              </a:rPr>
              <a: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BOM Objects</a:t>
            </a:r>
            <a:br>
              <a:rPr lang="en-US" b="0" i="0" dirty="0" smtClean="0"/>
            </a:br>
            <a:endParaRPr lang="en-US" dirty="0"/>
          </a:p>
        </p:txBody>
      </p:sp>
      <p:sp>
        <p:nvSpPr>
          <p:cNvPr id="3" name="Content Placeholder 2"/>
          <p:cNvSpPr>
            <a:spLocks noGrp="1"/>
          </p:cNvSpPr>
          <p:nvPr>
            <p:ph idx="1"/>
          </p:nvPr>
        </p:nvSpPr>
        <p:spPr/>
        <p:txBody>
          <a:bodyPr/>
          <a:lstStyle/>
          <a:p>
            <a:r>
              <a:rPr lang="en-US" dirty="0" smtClean="0">
                <a:hlinkClick r:id="rId2"/>
              </a:rPr>
              <a:t>JS Window</a:t>
            </a:r>
            <a:endParaRPr lang="en-US" dirty="0" smtClean="0">
              <a:hlinkClick r:id="rId3"/>
            </a:endParaRPr>
          </a:p>
          <a:p>
            <a:r>
              <a:rPr lang="en-US" dirty="0" smtClean="0">
                <a:solidFill>
                  <a:schemeClr val="tx1"/>
                </a:solidFill>
                <a:latin typeface="+mn-lt"/>
                <a:ea typeface="+mn-ea"/>
                <a:cs typeface="+mn-cs"/>
                <a:hlinkClick r:id="rId3"/>
              </a:rPr>
              <a:t>JS Screen</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hlinkClick r:id="rId4"/>
              </a:rPr>
              <a:t>JS Location</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hlinkClick r:id="rId5"/>
              </a:rPr>
              <a:t>JS History</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hlinkClick r:id="rId6"/>
              </a:rPr>
              <a:t>JS Navigator</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hlinkClick r:id="rId7"/>
              </a:rPr>
              <a:t>JS Popup Alert</a:t>
            </a:r>
            <a:endParaRPr lang="en-US" dirty="0" smtClean="0">
              <a:solidFill>
                <a:schemeClr val="tx1"/>
              </a:solidFill>
              <a:latin typeface="+mn-lt"/>
              <a:ea typeface="+mn-ea"/>
              <a:cs typeface="+mn-cs"/>
            </a:endParaRPr>
          </a:p>
          <a:p>
            <a:r>
              <a:rPr lang="en-US" u="sng" dirty="0" smtClean="0">
                <a:solidFill>
                  <a:schemeClr val="tx1"/>
                </a:solidFill>
                <a:latin typeface="+mn-lt"/>
                <a:ea typeface="+mn-ea"/>
                <a:cs typeface="+mn-cs"/>
                <a:hlinkClick r:id="rId8"/>
              </a:rPr>
              <a:t>JS Timing</a:t>
            </a:r>
            <a:endParaRPr lang="en-US" u="sng" dirty="0" smtClean="0">
              <a:solidFill>
                <a:schemeClr val="tx1"/>
              </a:solidFill>
              <a:latin typeface="+mn-lt"/>
              <a:ea typeface="+mn-ea"/>
              <a:cs typeface="+mn-cs"/>
            </a:endParaRPr>
          </a:p>
          <a:p>
            <a:r>
              <a:rPr lang="en-US" dirty="0" smtClean="0">
                <a:solidFill>
                  <a:schemeClr val="tx1"/>
                </a:solidFill>
                <a:latin typeface="+mn-lt"/>
                <a:ea typeface="+mn-ea"/>
                <a:cs typeface="+mn-cs"/>
                <a:hlinkClick r:id="rId9"/>
              </a:rPr>
              <a:t>JS Cookies</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Timing</a:t>
            </a: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With JavaScript, it is possible to execute some code at specified time-intervals.</a:t>
            </a:r>
          </a:p>
          <a:p>
            <a:r>
              <a:rPr lang="en-US" dirty="0" smtClean="0">
                <a:solidFill>
                  <a:schemeClr val="tx1"/>
                </a:solidFill>
                <a:latin typeface="+mn-lt"/>
                <a:ea typeface="+mn-ea"/>
                <a:cs typeface="+mn-cs"/>
              </a:rPr>
              <a:t>This is called timing events.</a:t>
            </a:r>
          </a:p>
          <a:p>
            <a:r>
              <a:rPr lang="en-US" dirty="0" smtClean="0">
                <a:solidFill>
                  <a:schemeClr val="tx1"/>
                </a:solidFill>
                <a:latin typeface="+mn-lt"/>
                <a:ea typeface="+mn-ea"/>
                <a:cs typeface="+mn-cs"/>
              </a:rPr>
              <a:t>It's very easy to time events in JavaScript. The two key methods that are used are:</a:t>
            </a:r>
          </a:p>
          <a:p>
            <a:r>
              <a:rPr lang="en-US" dirty="0" err="1" smtClean="0">
                <a:solidFill>
                  <a:srgbClr val="FF0000"/>
                </a:solidFill>
                <a:latin typeface="+mn-lt"/>
                <a:ea typeface="+mn-ea"/>
                <a:cs typeface="+mn-cs"/>
              </a:rPr>
              <a:t>setInterval</a:t>
            </a:r>
            <a:r>
              <a:rPr lang="en-US" dirty="0" smtClean="0">
                <a:solidFill>
                  <a:srgbClr val="FF0000"/>
                </a:solidFill>
                <a:latin typeface="+mn-lt"/>
                <a:ea typeface="+mn-ea"/>
                <a:cs typeface="+mn-cs"/>
              </a:rPr>
              <a:t>() </a:t>
            </a:r>
            <a:r>
              <a:rPr lang="en-US" dirty="0" smtClean="0">
                <a:solidFill>
                  <a:schemeClr val="tx1"/>
                </a:solidFill>
                <a:latin typeface="+mn-lt"/>
                <a:ea typeface="+mn-ea"/>
                <a:cs typeface="+mn-cs"/>
              </a:rPr>
              <a:t>- executes a function, over and over again, at specified time intervals</a:t>
            </a:r>
          </a:p>
          <a:p>
            <a:r>
              <a:rPr lang="en-US" dirty="0" err="1" smtClean="0">
                <a:solidFill>
                  <a:srgbClr val="FF0000"/>
                </a:solidFill>
                <a:latin typeface="+mn-lt"/>
                <a:ea typeface="+mn-ea"/>
                <a:cs typeface="+mn-cs"/>
              </a:rPr>
              <a:t>setTimeout</a:t>
            </a:r>
            <a:r>
              <a:rPr lang="en-US" dirty="0" smtClean="0">
                <a:solidFill>
                  <a:srgbClr val="FF0000"/>
                </a:solidFill>
                <a:latin typeface="+mn-lt"/>
                <a:ea typeface="+mn-ea"/>
                <a:cs typeface="+mn-cs"/>
              </a:rPr>
              <a:t>() </a:t>
            </a:r>
            <a:r>
              <a:rPr lang="en-US" dirty="0" smtClean="0">
                <a:solidFill>
                  <a:schemeClr val="tx1"/>
                </a:solidFill>
                <a:latin typeface="+mn-lt"/>
                <a:ea typeface="+mn-ea"/>
                <a:cs typeface="+mn-cs"/>
              </a:rPr>
              <a:t>- executes a function, once, after waiting a specified number of milliseconds</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The </a:t>
            </a:r>
            <a:r>
              <a:rPr lang="en-US" b="0" i="0" dirty="0" err="1" smtClean="0"/>
              <a:t>setInterval</a:t>
            </a:r>
            <a:r>
              <a:rPr lang="en-US" b="0" i="0" dirty="0" smtClean="0"/>
              <a:t>() Method</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a:t>
            </a:r>
            <a:r>
              <a:rPr lang="en-US" dirty="0" err="1" smtClean="0">
                <a:solidFill>
                  <a:schemeClr val="tx1"/>
                </a:solidFill>
                <a:latin typeface="+mn-lt"/>
                <a:ea typeface="+mn-ea"/>
                <a:cs typeface="+mn-cs"/>
              </a:rPr>
              <a:t>setInterval</a:t>
            </a:r>
            <a:r>
              <a:rPr lang="en-US" dirty="0" smtClean="0">
                <a:solidFill>
                  <a:schemeClr val="tx1"/>
                </a:solidFill>
                <a:latin typeface="+mn-lt"/>
                <a:ea typeface="+mn-ea"/>
                <a:cs typeface="+mn-cs"/>
              </a:rPr>
              <a:t>() method will wait a specified number of milliseconds, and then execute a specified function, and it will continue to execute the function, once at every given time-interval.</a:t>
            </a:r>
          </a:p>
          <a:p>
            <a:pPr>
              <a:buNone/>
            </a:pPr>
            <a:r>
              <a:rPr lang="en-US" dirty="0" smtClean="0">
                <a:solidFill>
                  <a:schemeClr val="tx1"/>
                </a:solidFill>
                <a:latin typeface="+mn-lt"/>
                <a:ea typeface="+mn-ea"/>
                <a:cs typeface="+mn-cs"/>
              </a:rPr>
              <a:t>Syntax</a:t>
            </a:r>
          </a:p>
          <a:p>
            <a:pPr lvl="1"/>
            <a:r>
              <a:rPr lang="en-US" dirty="0" err="1" smtClean="0">
                <a:solidFill>
                  <a:srgbClr val="FF0000"/>
                </a:solidFill>
                <a:latin typeface="+mn-lt"/>
                <a:ea typeface="+mn-ea"/>
                <a:cs typeface="+mn-cs"/>
              </a:rPr>
              <a:t>window.setInterval</a:t>
            </a:r>
            <a:r>
              <a:rPr lang="en-US" dirty="0" smtClean="0">
                <a:solidFill>
                  <a:srgbClr val="FF0000"/>
                </a:solidFill>
                <a:latin typeface="+mn-lt"/>
                <a:ea typeface="+mn-ea"/>
                <a:cs typeface="+mn-cs"/>
              </a:rPr>
              <a:t>("</a:t>
            </a:r>
            <a:r>
              <a:rPr lang="en-US" i="1" dirty="0" err="1" smtClean="0">
                <a:solidFill>
                  <a:srgbClr val="FF0000"/>
                </a:solidFill>
                <a:latin typeface="+mn-lt"/>
                <a:ea typeface="+mn-ea"/>
                <a:cs typeface="+mn-cs"/>
              </a:rPr>
              <a:t>javascript</a:t>
            </a:r>
            <a:r>
              <a:rPr lang="en-US" i="1" dirty="0" smtClean="0">
                <a:solidFill>
                  <a:srgbClr val="FF0000"/>
                </a:solidFill>
                <a:latin typeface="+mn-lt"/>
                <a:ea typeface="+mn-ea"/>
                <a:cs typeface="+mn-cs"/>
              </a:rPr>
              <a:t> function</a:t>
            </a:r>
            <a:r>
              <a:rPr lang="en-US" dirty="0" smtClean="0">
                <a:solidFill>
                  <a:srgbClr val="FF0000"/>
                </a:solidFill>
                <a:latin typeface="+mn-lt"/>
                <a:ea typeface="+mn-ea"/>
                <a:cs typeface="+mn-cs"/>
              </a:rPr>
              <a:t>",</a:t>
            </a:r>
            <a:r>
              <a:rPr lang="en-US" i="1" dirty="0" smtClean="0">
                <a:solidFill>
                  <a:srgbClr val="FF0000"/>
                </a:solidFill>
                <a:latin typeface="+mn-lt"/>
                <a:ea typeface="+mn-ea"/>
                <a:cs typeface="+mn-cs"/>
              </a:rPr>
              <a:t> milliseconds</a:t>
            </a:r>
            <a:r>
              <a:rPr lang="en-US" dirty="0" smtClean="0">
                <a:solidFill>
                  <a:srgbClr val="FF0000"/>
                </a:solidFill>
                <a:latin typeface="+mn-lt"/>
                <a:ea typeface="+mn-ea"/>
                <a:cs typeface="+mn-cs"/>
              </a:rPr>
              <a:t>);</a:t>
            </a:r>
          </a:p>
          <a:p>
            <a:r>
              <a:rPr lang="en-US" sz="2400" dirty="0" smtClean="0"/>
              <a:t>The </a:t>
            </a:r>
            <a:r>
              <a:rPr lang="en-US" sz="2400" b="1" dirty="0" err="1" smtClean="0"/>
              <a:t>window.setInterval</a:t>
            </a:r>
            <a:r>
              <a:rPr lang="en-US" sz="2400" b="1" dirty="0" smtClean="0"/>
              <a:t>()</a:t>
            </a:r>
            <a:r>
              <a:rPr lang="en-US" sz="2400" dirty="0" smtClean="0"/>
              <a:t> method can be written without the window prefix.</a:t>
            </a:r>
          </a:p>
          <a:p>
            <a:r>
              <a:rPr lang="en-US" sz="2400" dirty="0" smtClean="0"/>
              <a:t>The first parameter of </a:t>
            </a:r>
            <a:r>
              <a:rPr lang="en-US" sz="2400" dirty="0" err="1" smtClean="0"/>
              <a:t>setInterval</a:t>
            </a:r>
            <a:r>
              <a:rPr lang="en-US" sz="2400" dirty="0" smtClean="0"/>
              <a:t>() should be a function.</a:t>
            </a:r>
          </a:p>
          <a:p>
            <a:r>
              <a:rPr lang="en-US" sz="2400" dirty="0" smtClean="0"/>
              <a:t>The second parameter indicates the length of the time-intervals between each execution.</a:t>
            </a:r>
          </a:p>
          <a:p>
            <a:pPr lvl="1"/>
            <a:endParaRPr lang="en-US" dirty="0" smtClean="0">
              <a:solidFill>
                <a:srgbClr val="FF0000"/>
              </a:solidFill>
              <a:latin typeface="+mn-lt"/>
              <a:ea typeface="+mn-ea"/>
              <a:cs typeface="+mn-cs"/>
            </a:endParaRP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The </a:t>
            </a:r>
            <a:r>
              <a:rPr lang="en-US" b="0" i="0" dirty="0" err="1" smtClean="0"/>
              <a:t>setInterval</a:t>
            </a:r>
            <a:r>
              <a:rPr lang="en-US" b="0" i="0" dirty="0" smtClean="0"/>
              <a:t>() Method -Example</a:t>
            </a:r>
            <a:endParaRPr lang="en-US" dirty="0"/>
          </a:p>
        </p:txBody>
      </p:sp>
      <p:sp>
        <p:nvSpPr>
          <p:cNvPr id="3" name="Content Placeholder 2"/>
          <p:cNvSpPr>
            <a:spLocks noGrp="1"/>
          </p:cNvSpPr>
          <p:nvPr>
            <p:ph idx="1"/>
          </p:nvPr>
        </p:nvSpPr>
        <p:spPr>
          <a:xfrm>
            <a:off x="715963" y="1260475"/>
            <a:ext cx="8413750" cy="1168393"/>
          </a:xfrm>
        </p:spPr>
        <p:txBody>
          <a:bodyPr/>
          <a:lstStyle/>
          <a:p>
            <a:r>
              <a:rPr lang="en-US" dirty="0" smtClean="0">
                <a:solidFill>
                  <a:schemeClr val="tx1"/>
                </a:solidFill>
                <a:latin typeface="+mn-lt"/>
                <a:ea typeface="+mn-ea"/>
                <a:cs typeface="+mn-cs"/>
              </a:rPr>
              <a:t>Alert "hello" every 3 seconds:</a:t>
            </a:r>
          </a:p>
          <a:p>
            <a:pPr algn="ctr">
              <a:buNone/>
            </a:pPr>
            <a:r>
              <a:rPr lang="en-US" dirty="0" err="1" smtClean="0">
                <a:solidFill>
                  <a:srgbClr val="FF0000"/>
                </a:solidFill>
                <a:latin typeface="+mn-lt"/>
                <a:ea typeface="+mn-ea"/>
                <a:cs typeface="+mn-cs"/>
              </a:rPr>
              <a:t>setInterval</a:t>
            </a:r>
            <a:r>
              <a:rPr lang="en-US" dirty="0" smtClean="0">
                <a:solidFill>
                  <a:srgbClr val="FF0000"/>
                </a:solidFill>
                <a:latin typeface="+mn-lt"/>
                <a:ea typeface="+mn-ea"/>
                <a:cs typeface="+mn-cs"/>
              </a:rPr>
              <a:t>(function(){alert("Hello")},3000);</a:t>
            </a:r>
          </a:p>
          <a:p>
            <a:pPr algn="ctr">
              <a:buNone/>
            </a:pPr>
            <a:endParaRPr lang="en-US" dirty="0" smtClean="0">
              <a:solidFill>
                <a:srgbClr val="FF0000"/>
              </a:solidFill>
            </a:endParaRPr>
          </a:p>
          <a:p>
            <a:pPr algn="ctr">
              <a:buNone/>
            </a:pPr>
            <a:endParaRPr lang="en-US" dirty="0" smtClean="0">
              <a:solidFill>
                <a:srgbClr val="FF0000"/>
              </a:solidFill>
              <a:latin typeface="+mn-lt"/>
              <a:ea typeface="+mn-ea"/>
              <a:cs typeface="+mn-cs"/>
            </a:endParaRPr>
          </a:p>
          <a:p>
            <a:pPr algn="ctr">
              <a:buNone/>
            </a:pPr>
            <a:r>
              <a:rPr lang="en-US" dirty="0" smtClean="0"/>
              <a:t>Practical..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dirty="0"/>
              <a:t>Advantages of JavaScript</a:t>
            </a:r>
            <a:br>
              <a:rPr lang="en-IN" i="0" dirty="0"/>
            </a:br>
            <a:endParaRPr lang="en-IN" dirty="0"/>
          </a:p>
        </p:txBody>
      </p:sp>
      <p:sp>
        <p:nvSpPr>
          <p:cNvPr id="3" name="Content Placeholder 2"/>
          <p:cNvSpPr>
            <a:spLocks noGrp="1"/>
          </p:cNvSpPr>
          <p:nvPr>
            <p:ph idx="1"/>
          </p:nvPr>
        </p:nvSpPr>
        <p:spPr/>
        <p:txBody>
          <a:bodyPr/>
          <a:lstStyle/>
          <a:p>
            <a:r>
              <a:rPr lang="en-IN" sz="2400" b="1" dirty="0"/>
              <a:t>Less server interaction</a:t>
            </a:r>
            <a:r>
              <a:rPr lang="en-IN" sz="2400" dirty="0"/>
              <a:t> − You can validate user input before sending the page off to the server. This saves server traffic, which means less load on your server.</a:t>
            </a:r>
          </a:p>
          <a:p>
            <a:r>
              <a:rPr lang="en-IN" sz="2400" b="1" dirty="0"/>
              <a:t>Immediate feedback to the visitors</a:t>
            </a:r>
            <a:r>
              <a:rPr lang="en-IN" sz="2400" dirty="0"/>
              <a:t> − They don't have to wait for a page reload to see if they have forgotten to enter something.</a:t>
            </a:r>
          </a:p>
          <a:p>
            <a:r>
              <a:rPr lang="en-IN" sz="2400" b="1" dirty="0"/>
              <a:t>Increased interactivity</a:t>
            </a:r>
            <a:r>
              <a:rPr lang="en-IN" sz="2400" dirty="0"/>
              <a:t> − You can create interfaces that react when the user hovers over them with a mouse or activates them via the keyboard.</a:t>
            </a:r>
          </a:p>
          <a:p>
            <a:r>
              <a:rPr lang="en-IN" sz="2400" b="1" dirty="0"/>
              <a:t>Richer interfaces</a:t>
            </a:r>
            <a:r>
              <a:rPr lang="en-IN" sz="2400" dirty="0"/>
              <a:t> − You can use JavaScript to include such items as drag-and-drop components and sliders to give a Rich Interface to your site visitors.</a:t>
            </a:r>
          </a:p>
          <a:p>
            <a:endParaRPr lang="en-IN" dirty="0"/>
          </a:p>
        </p:txBody>
      </p:sp>
    </p:spTree>
    <p:extLst>
      <p:ext uri="{BB962C8B-B14F-4D97-AF65-F5344CB8AC3E}">
        <p14:creationId xmlns:p14="http://schemas.microsoft.com/office/powerpoint/2010/main" val="12341953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clearInterval</a:t>
            </a:r>
            <a:r>
              <a:rPr lang="en-US" dirty="0" smtClean="0"/>
              <a:t>()</a:t>
            </a:r>
            <a:br>
              <a:rPr lang="en-US" dirty="0" smtClean="0"/>
            </a:br>
            <a:endParaRPr lang="en-US" dirty="0"/>
          </a:p>
        </p:txBody>
      </p:sp>
      <p:sp>
        <p:nvSpPr>
          <p:cNvPr id="3" name="Content Placeholder 2"/>
          <p:cNvSpPr>
            <a:spLocks noGrp="1"/>
          </p:cNvSpPr>
          <p:nvPr>
            <p:ph idx="1"/>
          </p:nvPr>
        </p:nvSpPr>
        <p:spPr/>
        <p:txBody>
          <a:bodyPr/>
          <a:lstStyle/>
          <a:p>
            <a:r>
              <a:rPr lang="en-US" dirty="0" smtClean="0"/>
              <a:t>The method is used to stop further executions of the function specified in the </a:t>
            </a:r>
            <a:r>
              <a:rPr lang="en-US" dirty="0" err="1" smtClean="0"/>
              <a:t>setInterval</a:t>
            </a:r>
            <a:r>
              <a:rPr lang="en-US" dirty="0" smtClean="0"/>
              <a:t>() method.</a:t>
            </a:r>
          </a:p>
          <a:p>
            <a:pPr>
              <a:buFont typeface="Arial" pitchFamily="34" charset="0"/>
              <a:buChar char="•"/>
            </a:pPr>
            <a:r>
              <a:rPr lang="en-US" dirty="0" smtClean="0"/>
              <a:t>Syntax</a:t>
            </a:r>
          </a:p>
          <a:p>
            <a:pPr algn="ctr">
              <a:buNone/>
            </a:pPr>
            <a:r>
              <a:rPr lang="en-US" dirty="0" err="1" smtClean="0">
                <a:solidFill>
                  <a:srgbClr val="FF0000"/>
                </a:solidFill>
              </a:rPr>
              <a:t>window.clearInterval</a:t>
            </a:r>
            <a:r>
              <a:rPr lang="en-US" dirty="0" smtClean="0">
                <a:solidFill>
                  <a:srgbClr val="FF0000"/>
                </a:solidFill>
              </a:rPr>
              <a:t>(</a:t>
            </a:r>
            <a:r>
              <a:rPr lang="en-US" dirty="0" err="1" smtClean="0">
                <a:solidFill>
                  <a:srgbClr val="FF0000"/>
                </a:solidFill>
              </a:rPr>
              <a:t>intervalVariable</a:t>
            </a:r>
            <a:r>
              <a:rPr lang="en-US" dirty="0" smtClean="0">
                <a:solidFill>
                  <a:srgbClr val="FF0000"/>
                </a:solidFill>
              </a:rPr>
              <a:t>)</a:t>
            </a:r>
          </a:p>
          <a:p>
            <a:r>
              <a:rPr lang="en-US" dirty="0" smtClean="0"/>
              <a:t>To be able to use the </a:t>
            </a:r>
            <a:r>
              <a:rPr lang="en-US" dirty="0" err="1" smtClean="0"/>
              <a:t>clearInterval</a:t>
            </a:r>
            <a:r>
              <a:rPr lang="en-US" dirty="0" smtClean="0"/>
              <a:t>() method, you must use a global variable when creating the interval method:</a:t>
            </a:r>
          </a:p>
          <a:p>
            <a:pPr lvl="1">
              <a:buNone/>
            </a:pPr>
            <a:r>
              <a:rPr lang="en-US" dirty="0" err="1" smtClean="0">
                <a:solidFill>
                  <a:srgbClr val="FF0000"/>
                </a:solidFill>
              </a:rPr>
              <a:t>myVar</a:t>
            </a:r>
            <a:r>
              <a:rPr lang="en-US" dirty="0" smtClean="0">
                <a:solidFill>
                  <a:srgbClr val="FF0000"/>
                </a:solidFill>
              </a:rPr>
              <a:t>=</a:t>
            </a:r>
            <a:r>
              <a:rPr lang="en-US" dirty="0" err="1" smtClean="0">
                <a:solidFill>
                  <a:srgbClr val="FF0000"/>
                </a:solidFill>
              </a:rPr>
              <a:t>setInterval</a:t>
            </a:r>
            <a:r>
              <a:rPr lang="en-US" dirty="0" smtClean="0">
                <a:solidFill>
                  <a:srgbClr val="FF0000"/>
                </a:solidFill>
              </a:rPr>
              <a:t>("</a:t>
            </a:r>
            <a:r>
              <a:rPr lang="en-US" i="1" dirty="0" err="1" smtClean="0">
                <a:solidFill>
                  <a:srgbClr val="FF0000"/>
                </a:solidFill>
              </a:rPr>
              <a:t>javascript</a:t>
            </a:r>
            <a:r>
              <a:rPr lang="en-US" i="1" dirty="0" smtClean="0">
                <a:solidFill>
                  <a:srgbClr val="FF0000"/>
                </a:solidFill>
              </a:rPr>
              <a:t> function</a:t>
            </a:r>
            <a:r>
              <a:rPr lang="en-US" dirty="0" smtClean="0">
                <a:solidFill>
                  <a:srgbClr val="FF0000"/>
                </a:solidFill>
              </a:rPr>
              <a:t>",</a:t>
            </a:r>
            <a:r>
              <a:rPr lang="en-US" i="1" dirty="0" smtClean="0">
                <a:solidFill>
                  <a:srgbClr val="FF0000"/>
                </a:solidFill>
              </a:rPr>
              <a:t> milliseconds</a:t>
            </a:r>
            <a:r>
              <a:rPr lang="en-US" dirty="0" smtClean="0">
                <a:solidFill>
                  <a:srgbClr val="FF0000"/>
                </a:solidFill>
              </a:rPr>
              <a:t>);</a:t>
            </a:r>
          </a:p>
          <a:p>
            <a:r>
              <a:rPr lang="en-US" dirty="0" smtClean="0">
                <a:solidFill>
                  <a:schemeClr val="tx1"/>
                </a:solidFill>
                <a:latin typeface="+mn-lt"/>
              </a:rPr>
              <a:t>Then you will be able to stop the execution by calling the </a:t>
            </a:r>
            <a:r>
              <a:rPr lang="en-US" dirty="0" err="1" smtClean="0">
                <a:solidFill>
                  <a:schemeClr val="tx1"/>
                </a:solidFill>
                <a:latin typeface="+mn-lt"/>
              </a:rPr>
              <a:t>clearInterval</a:t>
            </a:r>
            <a:r>
              <a:rPr lang="en-US" dirty="0" smtClean="0">
                <a:solidFill>
                  <a:schemeClr val="tx1"/>
                </a:solidFill>
                <a:latin typeface="+mn-lt"/>
              </a:rPr>
              <a:t>() method.</a:t>
            </a: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 </a:t>
            </a:r>
            <a:r>
              <a:rPr lang="en-US" b="0" i="0" dirty="0" err="1" smtClean="0"/>
              <a:t>setTimeout</a:t>
            </a:r>
            <a:r>
              <a:rPr lang="en-US" b="0" i="0" dirty="0" smtClean="0"/>
              <a:t>() Method</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a:t>
            </a:r>
            <a:r>
              <a:rPr lang="en-US" dirty="0" err="1" smtClean="0">
                <a:solidFill>
                  <a:schemeClr val="tx1"/>
                </a:solidFill>
                <a:latin typeface="+mn-lt"/>
                <a:ea typeface="+mn-ea"/>
                <a:cs typeface="+mn-cs"/>
              </a:rPr>
              <a:t>setTimeout</a:t>
            </a:r>
            <a:r>
              <a:rPr lang="en-US" dirty="0" smtClean="0">
                <a:solidFill>
                  <a:schemeClr val="tx1"/>
                </a:solidFill>
                <a:latin typeface="+mn-lt"/>
                <a:ea typeface="+mn-ea"/>
                <a:cs typeface="+mn-cs"/>
              </a:rPr>
              <a:t>() method will wait the specified number of milliseconds, and then execute the specified function.</a:t>
            </a:r>
          </a:p>
          <a:p>
            <a:pPr lvl="1"/>
            <a:r>
              <a:rPr lang="en-US" dirty="0" smtClean="0">
                <a:solidFill>
                  <a:schemeClr val="tx1"/>
                </a:solidFill>
                <a:latin typeface="+mn-lt"/>
                <a:ea typeface="+mn-ea"/>
                <a:cs typeface="+mn-cs"/>
              </a:rPr>
              <a:t>Syntax</a:t>
            </a:r>
          </a:p>
          <a:p>
            <a:pPr lvl="1">
              <a:buNone/>
            </a:pPr>
            <a:r>
              <a:rPr lang="en-US" dirty="0" err="1" smtClean="0">
                <a:solidFill>
                  <a:srgbClr val="FF0000"/>
                </a:solidFill>
                <a:latin typeface="+mn-lt"/>
                <a:ea typeface="+mn-ea"/>
                <a:cs typeface="+mn-cs"/>
              </a:rPr>
              <a:t>window.setTimeout</a:t>
            </a:r>
            <a:r>
              <a:rPr lang="en-US" dirty="0" smtClean="0">
                <a:solidFill>
                  <a:srgbClr val="FF0000"/>
                </a:solidFill>
                <a:latin typeface="+mn-lt"/>
                <a:ea typeface="+mn-ea"/>
                <a:cs typeface="+mn-cs"/>
              </a:rPr>
              <a:t>("</a:t>
            </a:r>
            <a:r>
              <a:rPr lang="en-US" i="1" dirty="0" err="1" smtClean="0">
                <a:solidFill>
                  <a:srgbClr val="FF0000"/>
                </a:solidFill>
                <a:latin typeface="+mn-lt"/>
                <a:ea typeface="+mn-ea"/>
                <a:cs typeface="+mn-cs"/>
              </a:rPr>
              <a:t>javascript</a:t>
            </a:r>
            <a:r>
              <a:rPr lang="en-US" i="1" dirty="0" smtClean="0">
                <a:solidFill>
                  <a:srgbClr val="FF0000"/>
                </a:solidFill>
                <a:latin typeface="+mn-lt"/>
                <a:ea typeface="+mn-ea"/>
                <a:cs typeface="+mn-cs"/>
              </a:rPr>
              <a:t> function</a:t>
            </a:r>
            <a:r>
              <a:rPr lang="en-US" dirty="0" smtClean="0">
                <a:solidFill>
                  <a:srgbClr val="FF0000"/>
                </a:solidFill>
                <a:latin typeface="+mn-lt"/>
                <a:ea typeface="+mn-ea"/>
                <a:cs typeface="+mn-cs"/>
              </a:rPr>
              <a:t>",</a:t>
            </a:r>
            <a:r>
              <a:rPr lang="en-US" i="1" dirty="0" smtClean="0">
                <a:solidFill>
                  <a:srgbClr val="FF0000"/>
                </a:solidFill>
                <a:latin typeface="+mn-lt"/>
                <a:ea typeface="+mn-ea"/>
                <a:cs typeface="+mn-cs"/>
              </a:rPr>
              <a:t> milliseconds</a:t>
            </a:r>
            <a:r>
              <a:rPr lang="en-US" dirty="0" smtClean="0">
                <a:solidFill>
                  <a:srgbClr val="FF0000"/>
                </a:solidFill>
                <a:latin typeface="+mn-lt"/>
                <a:ea typeface="+mn-ea"/>
                <a:cs typeface="+mn-cs"/>
              </a:rPr>
              <a:t>);</a:t>
            </a:r>
          </a:p>
          <a:p>
            <a:r>
              <a:rPr lang="en-US" dirty="0" smtClean="0"/>
              <a:t>The first parameter of </a:t>
            </a:r>
            <a:r>
              <a:rPr lang="en-US" dirty="0" err="1" smtClean="0"/>
              <a:t>setTimeout</a:t>
            </a:r>
            <a:r>
              <a:rPr lang="en-US" dirty="0" smtClean="0"/>
              <a:t>() should be a function.</a:t>
            </a:r>
          </a:p>
          <a:p>
            <a:r>
              <a:rPr lang="en-US" dirty="0" smtClean="0"/>
              <a:t>The second parameter indicates how many milliseconds, from now, you want to execute the first parameter.</a:t>
            </a:r>
          </a:p>
          <a:p>
            <a:pPr lvl="1">
              <a:buNone/>
            </a:pPr>
            <a:endParaRPr lang="en-US" dirty="0" smtClean="0">
              <a:solidFill>
                <a:srgbClr val="FF0000"/>
              </a:solidFill>
              <a:latin typeface="+mn-lt"/>
              <a:ea typeface="+mn-ea"/>
              <a:cs typeface="+mn-cs"/>
            </a:endParaRP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smtClean="0"/>
              <a:t>clearTimeout</a:t>
            </a:r>
            <a:r>
              <a:rPr lang="en-US" b="0" i="0" dirty="0" smtClean="0"/>
              <a:t>()</a:t>
            </a:r>
            <a:endParaRPr lang="en-US" dirty="0"/>
          </a:p>
        </p:txBody>
      </p:sp>
      <p:sp>
        <p:nvSpPr>
          <p:cNvPr id="3" name="Content Placeholder 2"/>
          <p:cNvSpPr>
            <a:spLocks noGrp="1"/>
          </p:cNvSpPr>
          <p:nvPr>
            <p:ph idx="1"/>
          </p:nvPr>
        </p:nvSpPr>
        <p:spPr/>
        <p:txBody>
          <a:bodyPr/>
          <a:lstStyle/>
          <a:p>
            <a:r>
              <a:rPr lang="en-US" dirty="0" smtClean="0"/>
              <a:t>It  </a:t>
            </a:r>
            <a:r>
              <a:rPr lang="en-US" dirty="0" smtClean="0">
                <a:solidFill>
                  <a:schemeClr val="tx1"/>
                </a:solidFill>
                <a:latin typeface="+mn-lt"/>
                <a:ea typeface="+mn-ea"/>
                <a:cs typeface="+mn-cs"/>
              </a:rPr>
              <a:t>is used to stop the execution of the function specified in the </a:t>
            </a:r>
            <a:r>
              <a:rPr lang="en-US" dirty="0" err="1" smtClean="0">
                <a:solidFill>
                  <a:schemeClr val="tx1"/>
                </a:solidFill>
                <a:latin typeface="+mn-lt"/>
                <a:ea typeface="+mn-ea"/>
                <a:cs typeface="+mn-cs"/>
              </a:rPr>
              <a:t>setTimeout</a:t>
            </a:r>
            <a:r>
              <a:rPr lang="en-US" dirty="0" smtClean="0">
                <a:solidFill>
                  <a:schemeClr val="tx1"/>
                </a:solidFill>
                <a:latin typeface="+mn-lt"/>
                <a:ea typeface="+mn-ea"/>
                <a:cs typeface="+mn-cs"/>
              </a:rPr>
              <a:t>() method.</a:t>
            </a:r>
          </a:p>
          <a:p>
            <a:pPr lvl="1"/>
            <a:r>
              <a:rPr lang="en-US" dirty="0" smtClean="0">
                <a:solidFill>
                  <a:schemeClr val="tx1"/>
                </a:solidFill>
                <a:latin typeface="+mn-lt"/>
                <a:ea typeface="+mn-ea"/>
                <a:cs typeface="+mn-cs"/>
              </a:rPr>
              <a:t>Syntax</a:t>
            </a:r>
          </a:p>
          <a:p>
            <a:pPr algn="ctr">
              <a:buNone/>
            </a:pPr>
            <a:r>
              <a:rPr lang="en-US" dirty="0" err="1" smtClean="0">
                <a:solidFill>
                  <a:srgbClr val="FF0000"/>
                </a:solidFill>
                <a:latin typeface="+mn-lt"/>
                <a:ea typeface="+mn-ea"/>
                <a:cs typeface="+mn-cs"/>
              </a:rPr>
              <a:t>window.clearTimeout</a:t>
            </a:r>
            <a:r>
              <a:rPr lang="en-US" dirty="0" smtClean="0">
                <a:solidFill>
                  <a:srgbClr val="FF0000"/>
                </a:solidFill>
                <a:latin typeface="+mn-lt"/>
                <a:ea typeface="+mn-ea"/>
                <a:cs typeface="+mn-cs"/>
              </a:rPr>
              <a:t>(</a:t>
            </a:r>
            <a:r>
              <a:rPr lang="en-US" i="1" dirty="0" err="1" smtClean="0">
                <a:solidFill>
                  <a:srgbClr val="FF0000"/>
                </a:solidFill>
                <a:latin typeface="+mn-lt"/>
                <a:ea typeface="+mn-ea"/>
                <a:cs typeface="+mn-cs"/>
              </a:rPr>
              <a:t>timeoutVariable</a:t>
            </a:r>
            <a:r>
              <a:rPr lang="en-US" dirty="0" smtClean="0">
                <a:solidFill>
                  <a:srgbClr val="FF0000"/>
                </a:solidFill>
                <a:latin typeface="+mn-lt"/>
                <a:ea typeface="+mn-ea"/>
                <a:cs typeface="+mn-cs"/>
              </a:rPr>
              <a:t>)</a:t>
            </a:r>
          </a:p>
          <a:p>
            <a:r>
              <a:rPr lang="en-US" dirty="0" smtClean="0">
                <a:solidFill>
                  <a:schemeClr val="tx1"/>
                </a:solidFill>
                <a:latin typeface="+mn-lt"/>
                <a:ea typeface="+mn-ea"/>
                <a:cs typeface="+mn-cs"/>
              </a:rPr>
              <a:t>To be able to use the </a:t>
            </a:r>
            <a:r>
              <a:rPr lang="en-US" dirty="0" err="1" smtClean="0">
                <a:solidFill>
                  <a:schemeClr val="tx1"/>
                </a:solidFill>
                <a:latin typeface="+mn-lt"/>
                <a:ea typeface="+mn-ea"/>
                <a:cs typeface="+mn-cs"/>
              </a:rPr>
              <a:t>clearTimeout</a:t>
            </a:r>
            <a:r>
              <a:rPr lang="en-US" dirty="0" smtClean="0">
                <a:solidFill>
                  <a:schemeClr val="tx1"/>
                </a:solidFill>
                <a:latin typeface="+mn-lt"/>
                <a:ea typeface="+mn-ea"/>
                <a:cs typeface="+mn-cs"/>
              </a:rPr>
              <a:t>() method, you must use a global variable when creating the timeout method:</a:t>
            </a:r>
          </a:p>
          <a:p>
            <a:pPr lvl="1">
              <a:buNone/>
            </a:pPr>
            <a:r>
              <a:rPr lang="en-US" dirty="0" err="1" smtClean="0">
                <a:solidFill>
                  <a:srgbClr val="FF0000"/>
                </a:solidFill>
                <a:latin typeface="+mn-lt"/>
                <a:ea typeface="+mn-ea"/>
                <a:cs typeface="+mn-cs"/>
              </a:rPr>
              <a:t>myVar</a:t>
            </a:r>
            <a:r>
              <a:rPr lang="en-US" dirty="0" smtClean="0">
                <a:solidFill>
                  <a:srgbClr val="FF0000"/>
                </a:solidFill>
                <a:latin typeface="+mn-lt"/>
                <a:ea typeface="+mn-ea"/>
                <a:cs typeface="+mn-cs"/>
              </a:rPr>
              <a:t>=</a:t>
            </a:r>
            <a:r>
              <a:rPr lang="en-US" dirty="0" err="1" smtClean="0">
                <a:solidFill>
                  <a:srgbClr val="FF0000"/>
                </a:solidFill>
                <a:latin typeface="+mn-lt"/>
                <a:ea typeface="+mn-ea"/>
                <a:cs typeface="+mn-cs"/>
              </a:rPr>
              <a:t>setTimeout</a:t>
            </a:r>
            <a:r>
              <a:rPr lang="en-US" dirty="0" smtClean="0">
                <a:solidFill>
                  <a:srgbClr val="FF0000"/>
                </a:solidFill>
                <a:latin typeface="+mn-lt"/>
                <a:ea typeface="+mn-ea"/>
                <a:cs typeface="+mn-cs"/>
              </a:rPr>
              <a:t>("</a:t>
            </a:r>
            <a:r>
              <a:rPr lang="en-US" i="1" dirty="0" err="1" smtClean="0">
                <a:solidFill>
                  <a:srgbClr val="FF0000"/>
                </a:solidFill>
                <a:latin typeface="+mn-lt"/>
                <a:ea typeface="+mn-ea"/>
                <a:cs typeface="+mn-cs"/>
              </a:rPr>
              <a:t>javascript</a:t>
            </a:r>
            <a:r>
              <a:rPr lang="en-US" i="1" dirty="0" smtClean="0">
                <a:solidFill>
                  <a:srgbClr val="FF0000"/>
                </a:solidFill>
                <a:latin typeface="+mn-lt"/>
                <a:ea typeface="+mn-ea"/>
                <a:cs typeface="+mn-cs"/>
              </a:rPr>
              <a:t> function</a:t>
            </a:r>
            <a:r>
              <a:rPr lang="en-US" dirty="0" smtClean="0">
                <a:solidFill>
                  <a:srgbClr val="FF0000"/>
                </a:solidFill>
                <a:latin typeface="+mn-lt"/>
                <a:ea typeface="+mn-ea"/>
                <a:cs typeface="+mn-cs"/>
              </a:rPr>
              <a:t>",</a:t>
            </a:r>
            <a:r>
              <a:rPr lang="en-US" i="1" dirty="0" smtClean="0">
                <a:solidFill>
                  <a:srgbClr val="FF0000"/>
                </a:solidFill>
                <a:latin typeface="+mn-lt"/>
                <a:ea typeface="+mn-ea"/>
                <a:cs typeface="+mn-cs"/>
              </a:rPr>
              <a:t> milliseconds</a:t>
            </a:r>
            <a:r>
              <a:rPr lang="en-US" dirty="0" smtClean="0">
                <a:solidFill>
                  <a:srgbClr val="FF0000"/>
                </a:solidFill>
                <a:latin typeface="+mn-lt"/>
                <a:ea typeface="+mn-ea"/>
                <a:cs typeface="+mn-cs"/>
              </a:rPr>
              <a:t>);</a:t>
            </a:r>
          </a:p>
          <a:p>
            <a:pPr algn="ctr">
              <a:buNone/>
            </a:pPr>
            <a:endParaRPr lang="en-US" dirty="0" smtClean="0">
              <a:solidFill>
                <a:srgbClr val="FF0000"/>
              </a:solidFill>
              <a:latin typeface="+mn-lt"/>
              <a:ea typeface="+mn-ea"/>
              <a:cs typeface="+mn-cs"/>
            </a:endParaRP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JavaScript Popup Boxes</a:t>
            </a:r>
            <a:br>
              <a:rPr lang="en-US" b="0" i="0" dirty="0" smtClean="0"/>
            </a:br>
            <a:endParaRPr lang="en-US" dirty="0"/>
          </a:p>
        </p:txBody>
      </p:sp>
      <p:graphicFrame>
        <p:nvGraphicFramePr>
          <p:cNvPr id="8" name="Content Placeholder 7"/>
          <p:cNvGraphicFramePr>
            <a:graphicFrameLocks noGrp="1"/>
          </p:cNvGraphicFramePr>
          <p:nvPr>
            <p:ph idx="1"/>
          </p:nvPr>
        </p:nvGraphicFramePr>
        <p:xfrm>
          <a:off x="715963" y="2357430"/>
          <a:ext cx="8413750" cy="3670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952472" y="1357298"/>
            <a:ext cx="7358114" cy="523220"/>
          </a:xfrm>
          <a:prstGeom prst="rect">
            <a:avLst/>
          </a:prstGeom>
        </p:spPr>
        <p:txBody>
          <a:bodyPr wrap="square">
            <a:spAutoFit/>
          </a:bodyPr>
          <a:lstStyle/>
          <a:p>
            <a:r>
              <a:rPr lang="en-US" sz="2800" dirty="0"/>
              <a:t>JavaScript has three kind of popup boxes: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Alert Box</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An alert box is often used if you want to make sure information comes through to the user.</a:t>
            </a:r>
          </a:p>
          <a:p>
            <a:r>
              <a:rPr lang="en-US" dirty="0" smtClean="0">
                <a:solidFill>
                  <a:schemeClr val="tx1"/>
                </a:solidFill>
                <a:latin typeface="+mn-lt"/>
                <a:ea typeface="+mn-ea"/>
                <a:cs typeface="+mn-cs"/>
              </a:rPr>
              <a:t>When an alert box pops up, the user will have to click "OK" to proceed.</a:t>
            </a:r>
          </a:p>
          <a:p>
            <a:pPr lvl="1"/>
            <a:r>
              <a:rPr lang="en-US" dirty="0" smtClean="0">
                <a:solidFill>
                  <a:schemeClr val="tx1"/>
                </a:solidFill>
                <a:latin typeface="+mn-lt"/>
                <a:ea typeface="+mn-ea"/>
                <a:cs typeface="+mn-cs"/>
              </a:rPr>
              <a:t>Syntax</a:t>
            </a:r>
          </a:p>
          <a:p>
            <a:pPr algn="ctr">
              <a:buNone/>
            </a:pPr>
            <a:r>
              <a:rPr lang="en-US" dirty="0" err="1" smtClean="0">
                <a:solidFill>
                  <a:srgbClr val="FF0000"/>
                </a:solidFill>
                <a:latin typeface="+mn-lt"/>
                <a:ea typeface="+mn-ea"/>
                <a:cs typeface="+mn-cs"/>
              </a:rPr>
              <a:t>window.alert</a:t>
            </a:r>
            <a:r>
              <a:rPr lang="en-US" dirty="0" smtClean="0">
                <a:solidFill>
                  <a:srgbClr val="FF0000"/>
                </a:solidFill>
                <a:latin typeface="+mn-lt"/>
                <a:ea typeface="+mn-ea"/>
                <a:cs typeface="+mn-cs"/>
              </a:rPr>
              <a:t>("</a:t>
            </a:r>
            <a:r>
              <a:rPr lang="en-US" i="1" dirty="0" err="1" smtClean="0">
                <a:solidFill>
                  <a:srgbClr val="FF0000"/>
                </a:solidFill>
                <a:latin typeface="+mn-lt"/>
                <a:ea typeface="+mn-ea"/>
                <a:cs typeface="+mn-cs"/>
              </a:rPr>
              <a:t>sometext</a:t>
            </a:r>
            <a:r>
              <a:rPr lang="en-US" dirty="0" smtClean="0">
                <a:solidFill>
                  <a:srgbClr val="FF0000"/>
                </a:solidFill>
                <a:latin typeface="+mn-lt"/>
                <a:ea typeface="+mn-ea"/>
                <a:cs typeface="+mn-cs"/>
              </a:rPr>
              <a:t>");</a:t>
            </a:r>
          </a:p>
          <a:p>
            <a:r>
              <a:rPr lang="en-US" dirty="0" smtClean="0">
                <a:solidFill>
                  <a:schemeClr val="tx1"/>
                </a:solidFill>
                <a:latin typeface="+mn-lt"/>
                <a:ea typeface="+mn-ea"/>
                <a:cs typeface="+mn-cs"/>
              </a:rPr>
              <a:t>The </a:t>
            </a:r>
            <a:r>
              <a:rPr lang="en-US" b="1" dirty="0" err="1" smtClean="0">
                <a:solidFill>
                  <a:schemeClr val="tx1"/>
                </a:solidFill>
                <a:latin typeface="+mn-lt"/>
                <a:ea typeface="+mn-ea"/>
                <a:cs typeface="+mn-cs"/>
              </a:rPr>
              <a:t>window.alert</a:t>
            </a:r>
            <a:r>
              <a:rPr lang="en-US" dirty="0" smtClean="0">
                <a:solidFill>
                  <a:schemeClr val="tx1"/>
                </a:solidFill>
                <a:latin typeface="+mn-lt"/>
                <a:ea typeface="+mn-ea"/>
                <a:cs typeface="+mn-cs"/>
              </a:rPr>
              <a:t> method can be written without the window prefix.</a:t>
            </a:r>
          </a:p>
          <a:p>
            <a:pPr lvl="1"/>
            <a:r>
              <a:rPr lang="en-US" dirty="0" smtClean="0">
                <a:solidFill>
                  <a:schemeClr val="tx1"/>
                </a:solidFill>
                <a:latin typeface="+mn-lt"/>
                <a:ea typeface="+mn-ea"/>
                <a:cs typeface="+mn-cs"/>
              </a:rPr>
              <a:t>Example</a:t>
            </a:r>
          </a:p>
          <a:p>
            <a:pPr algn="ctr">
              <a:buNone/>
            </a:pPr>
            <a:r>
              <a:rPr lang="en-US" dirty="0" smtClean="0">
                <a:solidFill>
                  <a:srgbClr val="FF0000"/>
                </a:solidFill>
                <a:latin typeface="+mn-lt"/>
                <a:ea typeface="+mn-ea"/>
                <a:cs typeface="+mn-cs"/>
              </a:rPr>
              <a:t>alert("I am an alert box!");</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Confirm Box</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A confirm box is often used if you want the user to verify or accept something.</a:t>
            </a:r>
          </a:p>
          <a:p>
            <a:r>
              <a:rPr lang="en-US" dirty="0" smtClean="0">
                <a:solidFill>
                  <a:schemeClr val="tx1"/>
                </a:solidFill>
                <a:latin typeface="+mn-lt"/>
                <a:ea typeface="+mn-ea"/>
                <a:cs typeface="+mn-cs"/>
              </a:rPr>
              <a:t>When a confirm box pops up, the user will have to click either "OK" or "Cancel" to proceed.</a:t>
            </a:r>
          </a:p>
          <a:p>
            <a:r>
              <a:rPr lang="en-US" dirty="0" smtClean="0">
                <a:solidFill>
                  <a:schemeClr val="tx1"/>
                </a:solidFill>
                <a:latin typeface="+mn-lt"/>
                <a:ea typeface="+mn-ea"/>
                <a:cs typeface="+mn-cs"/>
              </a:rPr>
              <a:t>If the user clicks "OK", the box returns true. If the user clicks "Cancel", the box returns false.</a:t>
            </a:r>
          </a:p>
          <a:p>
            <a:pPr lvl="1"/>
            <a:r>
              <a:rPr lang="en-US" dirty="0" smtClean="0">
                <a:solidFill>
                  <a:schemeClr val="tx1"/>
                </a:solidFill>
                <a:latin typeface="+mn-lt"/>
                <a:ea typeface="+mn-ea"/>
                <a:cs typeface="+mn-cs"/>
              </a:rPr>
              <a:t>Syntax</a:t>
            </a:r>
          </a:p>
          <a:p>
            <a:pPr algn="ctr">
              <a:buNone/>
            </a:pPr>
            <a:r>
              <a:rPr lang="en-US" dirty="0" err="1" smtClean="0">
                <a:solidFill>
                  <a:srgbClr val="FF0000"/>
                </a:solidFill>
                <a:latin typeface="+mn-lt"/>
                <a:ea typeface="+mn-ea"/>
                <a:cs typeface="+mn-cs"/>
              </a:rPr>
              <a:t>window.confirm</a:t>
            </a:r>
            <a:r>
              <a:rPr lang="en-US" dirty="0" smtClean="0">
                <a:solidFill>
                  <a:srgbClr val="FF0000"/>
                </a:solidFill>
                <a:latin typeface="+mn-lt"/>
                <a:ea typeface="+mn-ea"/>
                <a:cs typeface="+mn-cs"/>
              </a:rPr>
              <a:t>("</a:t>
            </a:r>
            <a:r>
              <a:rPr lang="en-US" i="1" dirty="0" err="1" smtClean="0">
                <a:solidFill>
                  <a:srgbClr val="FF0000"/>
                </a:solidFill>
                <a:latin typeface="+mn-lt"/>
                <a:ea typeface="+mn-ea"/>
                <a:cs typeface="+mn-cs"/>
              </a:rPr>
              <a:t>sometext</a:t>
            </a:r>
            <a:r>
              <a:rPr lang="en-US" dirty="0" smtClean="0">
                <a:solidFill>
                  <a:srgbClr val="FF0000"/>
                </a:solidFill>
                <a:latin typeface="+mn-lt"/>
                <a:ea typeface="+mn-ea"/>
                <a:cs typeface="+mn-cs"/>
              </a:rPr>
              <a:t>");</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Prompt Box</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A prompt box is often used if you want the user to input a value before entering a page.</a:t>
            </a:r>
          </a:p>
          <a:p>
            <a:r>
              <a:rPr lang="en-US" dirty="0" smtClean="0">
                <a:solidFill>
                  <a:schemeClr val="tx1"/>
                </a:solidFill>
                <a:latin typeface="+mn-lt"/>
                <a:ea typeface="+mn-ea"/>
                <a:cs typeface="+mn-cs"/>
              </a:rPr>
              <a:t>When a prompt box pops up, the user will have to click either "OK" or "Cancel" to proceed after entering an input value.</a:t>
            </a:r>
          </a:p>
          <a:p>
            <a:r>
              <a:rPr lang="en-US" dirty="0" smtClean="0">
                <a:solidFill>
                  <a:schemeClr val="tx1"/>
                </a:solidFill>
                <a:latin typeface="+mn-lt"/>
                <a:ea typeface="+mn-ea"/>
                <a:cs typeface="+mn-cs"/>
              </a:rPr>
              <a:t>If the user clicks "OK" the box returns the input value. If the user clicks "Cancel" the box returns null.</a:t>
            </a:r>
          </a:p>
          <a:p>
            <a:pPr lvl="1"/>
            <a:r>
              <a:rPr lang="en-US" dirty="0" smtClean="0">
                <a:solidFill>
                  <a:schemeClr val="tx1"/>
                </a:solidFill>
                <a:latin typeface="+mn-lt"/>
                <a:ea typeface="+mn-ea"/>
                <a:cs typeface="+mn-cs"/>
              </a:rPr>
              <a:t>Syntax</a:t>
            </a:r>
          </a:p>
          <a:p>
            <a:pPr algn="ctr">
              <a:buNone/>
            </a:pPr>
            <a:r>
              <a:rPr lang="en-US" dirty="0" err="1" smtClean="0">
                <a:solidFill>
                  <a:srgbClr val="FF0000"/>
                </a:solidFill>
                <a:latin typeface="+mn-lt"/>
                <a:ea typeface="+mn-ea"/>
                <a:cs typeface="+mn-cs"/>
              </a:rPr>
              <a:t>window.prompt</a:t>
            </a:r>
            <a:r>
              <a:rPr lang="en-US" dirty="0" smtClean="0">
                <a:solidFill>
                  <a:srgbClr val="FF0000"/>
                </a:solidFill>
                <a:latin typeface="+mn-lt"/>
                <a:ea typeface="+mn-ea"/>
                <a:cs typeface="+mn-cs"/>
              </a:rPr>
              <a:t>("</a:t>
            </a:r>
            <a:r>
              <a:rPr lang="en-US" i="1" dirty="0" err="1" smtClean="0">
                <a:solidFill>
                  <a:srgbClr val="FF0000"/>
                </a:solidFill>
                <a:latin typeface="+mn-lt"/>
                <a:ea typeface="+mn-ea"/>
                <a:cs typeface="+mn-cs"/>
              </a:rPr>
              <a:t>sometext</a:t>
            </a:r>
            <a:r>
              <a:rPr lang="en-US" dirty="0" err="1" smtClean="0">
                <a:solidFill>
                  <a:srgbClr val="FF0000"/>
                </a:solidFill>
                <a:latin typeface="+mn-lt"/>
                <a:ea typeface="+mn-ea"/>
                <a:cs typeface="+mn-cs"/>
              </a:rPr>
              <a:t>","</a:t>
            </a:r>
            <a:r>
              <a:rPr lang="en-US" i="1" dirty="0" err="1" smtClean="0">
                <a:solidFill>
                  <a:srgbClr val="FF0000"/>
                </a:solidFill>
                <a:latin typeface="+mn-lt"/>
                <a:ea typeface="+mn-ea"/>
                <a:cs typeface="+mn-cs"/>
              </a:rPr>
              <a:t>defaultText</a:t>
            </a:r>
            <a:r>
              <a:rPr lang="en-US" dirty="0" smtClean="0">
                <a:solidFill>
                  <a:srgbClr val="FF0000"/>
                </a:solidFill>
                <a:latin typeface="+mn-lt"/>
                <a:ea typeface="+mn-ea"/>
                <a:cs typeface="+mn-cs"/>
              </a:rPr>
              <a:t>");</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JavaScript Window History</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a:t>
            </a:r>
            <a:r>
              <a:rPr lang="en-US" dirty="0" err="1" smtClean="0">
                <a:solidFill>
                  <a:schemeClr val="tx1"/>
                </a:solidFill>
                <a:latin typeface="+mn-lt"/>
                <a:ea typeface="+mn-ea"/>
                <a:cs typeface="+mn-cs"/>
              </a:rPr>
              <a:t>window.history</a:t>
            </a:r>
            <a:r>
              <a:rPr lang="en-US" dirty="0" smtClean="0">
                <a:solidFill>
                  <a:schemeClr val="tx1"/>
                </a:solidFill>
                <a:latin typeface="+mn-lt"/>
                <a:ea typeface="+mn-ea"/>
                <a:cs typeface="+mn-cs"/>
              </a:rPr>
              <a:t> object contains the browsers history.</a:t>
            </a:r>
          </a:p>
          <a:p>
            <a:r>
              <a:rPr lang="en-US" dirty="0" smtClean="0">
                <a:solidFill>
                  <a:schemeClr val="tx1"/>
                </a:solidFill>
                <a:latin typeface="+mn-lt"/>
                <a:ea typeface="+mn-ea"/>
                <a:cs typeface="+mn-cs"/>
              </a:rPr>
              <a:t>The </a:t>
            </a:r>
            <a:r>
              <a:rPr lang="en-US" b="1" dirty="0" err="1" smtClean="0">
                <a:solidFill>
                  <a:schemeClr val="tx1"/>
                </a:solidFill>
                <a:latin typeface="+mn-lt"/>
                <a:ea typeface="+mn-ea"/>
                <a:cs typeface="+mn-cs"/>
              </a:rPr>
              <a:t>window.history</a:t>
            </a:r>
            <a:r>
              <a:rPr lang="en-US" dirty="0" smtClean="0">
                <a:solidFill>
                  <a:schemeClr val="tx1"/>
                </a:solidFill>
                <a:latin typeface="+mn-lt"/>
                <a:ea typeface="+mn-ea"/>
                <a:cs typeface="+mn-cs"/>
              </a:rPr>
              <a:t> object can be written without the window prefix.</a:t>
            </a:r>
          </a:p>
          <a:p>
            <a:r>
              <a:rPr lang="en-US" dirty="0" smtClean="0">
                <a:solidFill>
                  <a:schemeClr val="tx1"/>
                </a:solidFill>
                <a:latin typeface="+mn-lt"/>
                <a:ea typeface="+mn-ea"/>
                <a:cs typeface="+mn-cs"/>
              </a:rPr>
              <a:t>To protect the privacy of the users, there are limitations to how JavaScript can access this object.</a:t>
            </a:r>
          </a:p>
          <a:p>
            <a:r>
              <a:rPr lang="en-US" dirty="0" err="1" smtClean="0">
                <a:solidFill>
                  <a:srgbClr val="FF0000"/>
                </a:solidFill>
                <a:latin typeface="+mn-lt"/>
                <a:ea typeface="+mn-ea"/>
                <a:cs typeface="+mn-cs"/>
              </a:rPr>
              <a:t>history.back</a:t>
            </a:r>
            <a:r>
              <a:rPr lang="en-US" dirty="0" smtClean="0">
                <a:solidFill>
                  <a:srgbClr val="FF0000"/>
                </a:solidFill>
                <a:latin typeface="+mn-lt"/>
                <a:ea typeface="+mn-ea"/>
                <a:cs typeface="+mn-cs"/>
              </a:rPr>
              <a:t>() </a:t>
            </a:r>
            <a:r>
              <a:rPr lang="en-US" dirty="0" smtClean="0">
                <a:solidFill>
                  <a:schemeClr val="tx1"/>
                </a:solidFill>
                <a:latin typeface="+mn-lt"/>
                <a:ea typeface="+mn-ea"/>
                <a:cs typeface="+mn-cs"/>
              </a:rPr>
              <a:t>- same as clicking back in the browser</a:t>
            </a:r>
          </a:p>
          <a:p>
            <a:r>
              <a:rPr lang="en-US" dirty="0" err="1" smtClean="0">
                <a:solidFill>
                  <a:srgbClr val="FF0000"/>
                </a:solidFill>
                <a:latin typeface="+mn-lt"/>
                <a:ea typeface="+mn-ea"/>
                <a:cs typeface="+mn-cs"/>
              </a:rPr>
              <a:t>history.forward</a:t>
            </a:r>
            <a:r>
              <a:rPr lang="en-US" dirty="0" smtClean="0">
                <a:solidFill>
                  <a:srgbClr val="FF0000"/>
                </a:solidFill>
                <a:latin typeface="+mn-lt"/>
                <a:ea typeface="+mn-ea"/>
                <a:cs typeface="+mn-cs"/>
              </a:rPr>
              <a:t>() </a:t>
            </a:r>
            <a:r>
              <a:rPr lang="en-US" dirty="0" smtClean="0">
                <a:solidFill>
                  <a:schemeClr val="tx1"/>
                </a:solidFill>
                <a:latin typeface="+mn-lt"/>
                <a:ea typeface="+mn-ea"/>
                <a:cs typeface="+mn-cs"/>
              </a:rPr>
              <a:t>- same as clicking forward in the browser</a:t>
            </a:r>
          </a:p>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 History Back &amp; History Forward</a:t>
            </a:r>
            <a:br>
              <a:rPr lang="en-US" b="0" i="0" dirty="0" smtClean="0"/>
            </a:br>
            <a:r>
              <a:rPr lang="en-US" b="0" i="0" dirty="0" smtClean="0"/>
              <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a:t>
            </a:r>
            <a:r>
              <a:rPr lang="en-US" dirty="0" err="1" smtClean="0">
                <a:solidFill>
                  <a:schemeClr val="tx1"/>
                </a:solidFill>
                <a:latin typeface="+mn-lt"/>
                <a:ea typeface="+mn-ea"/>
                <a:cs typeface="+mn-cs"/>
              </a:rPr>
              <a:t>history.back</a:t>
            </a:r>
            <a:r>
              <a:rPr lang="en-US" dirty="0" smtClean="0">
                <a:solidFill>
                  <a:schemeClr val="tx1"/>
                </a:solidFill>
                <a:latin typeface="+mn-lt"/>
                <a:ea typeface="+mn-ea"/>
                <a:cs typeface="+mn-cs"/>
              </a:rPr>
              <a:t>() method loads the previous URL in the history list.</a:t>
            </a:r>
            <a:br>
              <a:rPr lang="en-US" dirty="0" smtClean="0">
                <a:solidFill>
                  <a:schemeClr val="tx1"/>
                </a:solidFill>
                <a:latin typeface="+mn-lt"/>
                <a:ea typeface="+mn-ea"/>
                <a:cs typeface="+mn-cs"/>
              </a:rPr>
            </a:b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The history forward() method loads the next URL in the history list.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JavaScript Window Location</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a:t>
            </a:r>
            <a:r>
              <a:rPr lang="en-US" dirty="0" err="1" smtClean="0">
                <a:solidFill>
                  <a:schemeClr val="tx1"/>
                </a:solidFill>
                <a:latin typeface="+mn-lt"/>
                <a:ea typeface="+mn-ea"/>
                <a:cs typeface="+mn-cs"/>
              </a:rPr>
              <a:t>window.location</a:t>
            </a:r>
            <a:r>
              <a:rPr lang="en-US" dirty="0" smtClean="0">
                <a:solidFill>
                  <a:schemeClr val="tx1"/>
                </a:solidFill>
                <a:latin typeface="+mn-lt"/>
                <a:ea typeface="+mn-ea"/>
                <a:cs typeface="+mn-cs"/>
              </a:rPr>
              <a:t> object can be used to get the current page address (URL) and to redirect the browser to a new page.</a:t>
            </a:r>
          </a:p>
          <a:p>
            <a:r>
              <a:rPr lang="en-US" sz="2400" dirty="0" err="1" smtClean="0">
                <a:solidFill>
                  <a:schemeClr val="tx1"/>
                </a:solidFill>
                <a:latin typeface="+mn-lt"/>
                <a:ea typeface="+mn-ea"/>
                <a:cs typeface="+mn-cs"/>
              </a:rPr>
              <a:t>location.href</a:t>
            </a:r>
            <a:r>
              <a:rPr lang="en-US" sz="2400" dirty="0" smtClean="0">
                <a:solidFill>
                  <a:schemeClr val="tx1"/>
                </a:solidFill>
                <a:latin typeface="+mn-lt"/>
                <a:ea typeface="+mn-ea"/>
                <a:cs typeface="+mn-cs"/>
              </a:rPr>
              <a:t> returns the </a:t>
            </a:r>
            <a:r>
              <a:rPr lang="en-US" sz="2400" dirty="0" err="1" smtClean="0">
                <a:solidFill>
                  <a:schemeClr val="tx1"/>
                </a:solidFill>
                <a:latin typeface="+mn-lt"/>
                <a:ea typeface="+mn-ea"/>
                <a:cs typeface="+mn-cs"/>
              </a:rPr>
              <a:t>href</a:t>
            </a:r>
            <a:r>
              <a:rPr lang="en-US" sz="2400" dirty="0" smtClean="0">
                <a:solidFill>
                  <a:schemeClr val="tx1"/>
                </a:solidFill>
                <a:latin typeface="+mn-lt"/>
                <a:ea typeface="+mn-ea"/>
                <a:cs typeface="+mn-cs"/>
              </a:rPr>
              <a:t> (URL) of the current page</a:t>
            </a:r>
          </a:p>
          <a:p>
            <a:r>
              <a:rPr lang="en-US" sz="2400" dirty="0" err="1" smtClean="0">
                <a:solidFill>
                  <a:schemeClr val="tx1"/>
                </a:solidFill>
                <a:latin typeface="+mn-lt"/>
                <a:ea typeface="+mn-ea"/>
                <a:cs typeface="+mn-cs"/>
              </a:rPr>
              <a:t>location.hostname</a:t>
            </a:r>
            <a:r>
              <a:rPr lang="en-US" sz="2400" dirty="0" smtClean="0">
                <a:solidFill>
                  <a:schemeClr val="tx1"/>
                </a:solidFill>
                <a:latin typeface="+mn-lt"/>
                <a:ea typeface="+mn-ea"/>
                <a:cs typeface="+mn-cs"/>
              </a:rPr>
              <a:t> returns the domain name of the web host</a:t>
            </a:r>
          </a:p>
          <a:p>
            <a:r>
              <a:rPr lang="en-US" sz="2400" dirty="0" err="1" smtClean="0">
                <a:solidFill>
                  <a:schemeClr val="tx1"/>
                </a:solidFill>
                <a:latin typeface="+mn-lt"/>
                <a:ea typeface="+mn-ea"/>
                <a:cs typeface="+mn-cs"/>
              </a:rPr>
              <a:t>location.pathname</a:t>
            </a:r>
            <a:r>
              <a:rPr lang="en-US" sz="2400" dirty="0" smtClean="0">
                <a:solidFill>
                  <a:schemeClr val="tx1"/>
                </a:solidFill>
                <a:latin typeface="+mn-lt"/>
                <a:ea typeface="+mn-ea"/>
                <a:cs typeface="+mn-cs"/>
              </a:rPr>
              <a:t> returns the path and filename of the current page</a:t>
            </a:r>
          </a:p>
          <a:p>
            <a:r>
              <a:rPr lang="en-US" sz="2400" dirty="0" err="1" smtClean="0">
                <a:solidFill>
                  <a:schemeClr val="tx1"/>
                </a:solidFill>
                <a:latin typeface="+mn-lt"/>
                <a:ea typeface="+mn-ea"/>
                <a:cs typeface="+mn-cs"/>
              </a:rPr>
              <a:t>location.protocol</a:t>
            </a:r>
            <a:r>
              <a:rPr lang="en-US" sz="2400" dirty="0" smtClean="0">
                <a:solidFill>
                  <a:schemeClr val="tx1"/>
                </a:solidFill>
                <a:latin typeface="+mn-lt"/>
                <a:ea typeface="+mn-ea"/>
                <a:cs typeface="+mn-cs"/>
              </a:rPr>
              <a:t> returns the web protocol used (http:// or https://)</a:t>
            </a:r>
          </a:p>
          <a:p>
            <a:r>
              <a:rPr lang="en-US" sz="2400" dirty="0" err="1" smtClean="0">
                <a:solidFill>
                  <a:schemeClr val="tx1"/>
                </a:solidFill>
                <a:latin typeface="+mn-lt"/>
                <a:ea typeface="+mn-ea"/>
                <a:cs typeface="+mn-cs"/>
              </a:rPr>
              <a:t>location.assign</a:t>
            </a:r>
            <a:r>
              <a:rPr lang="en-US" sz="2400" dirty="0" smtClean="0">
                <a:solidFill>
                  <a:schemeClr val="tx1"/>
                </a:solidFill>
                <a:latin typeface="+mn-lt"/>
                <a:ea typeface="+mn-ea"/>
                <a:cs typeface="+mn-cs"/>
              </a:rPr>
              <a:t> loads a new document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0"/>
          </p:nvPr>
        </p:nvSpPr>
        <p:spPr/>
        <p:txBody>
          <a:bodyPr/>
          <a:lstStyle/>
          <a:p>
            <a:r>
              <a:rPr lang="en-US"/>
              <a:t/>
            </a:r>
            <a:br>
              <a:rPr lang="en-US"/>
            </a:br>
            <a:r>
              <a:rPr lang="en-US"/>
              <a:t/>
            </a:r>
            <a:br>
              <a:rPr lang="en-US"/>
            </a:br>
            <a:r>
              <a:rPr lang="en-US"/>
              <a:t>Introduction to HTML and Javascript / </a:t>
            </a:r>
            <a:fld id="{1859C252-6487-4E3F-BFD4-FA0642BECC8C}" type="slidenum">
              <a:rPr lang="en-US"/>
              <a:pPr/>
              <a:t>9</a:t>
            </a:fld>
            <a:r>
              <a:rPr lang="en-US"/>
              <a:t> of  34  </a:t>
            </a:r>
          </a:p>
        </p:txBody>
      </p:sp>
      <p:graphicFrame>
        <p:nvGraphicFramePr>
          <p:cNvPr id="146432" name="Object 0"/>
          <p:cNvGraphicFramePr>
            <a:graphicFrameLocks noChangeAspect="1"/>
          </p:cNvGraphicFramePr>
          <p:nvPr/>
        </p:nvGraphicFramePr>
        <p:xfrm>
          <a:off x="6521450" y="3813175"/>
          <a:ext cx="3136900" cy="2743200"/>
        </p:xfrm>
        <a:graphic>
          <a:graphicData uri="http://schemas.openxmlformats.org/presentationml/2006/ole">
            <mc:AlternateContent xmlns:mc="http://schemas.openxmlformats.org/markup-compatibility/2006">
              <mc:Choice xmlns:v="urn:schemas-microsoft-com:vml" Requires="v">
                <p:oleObj spid="_x0000_s2084" name="Clip" r:id="rId4" imgW="380852" imgH="390270" progId="MS_ClipArt_Gallery.2">
                  <p:embed/>
                </p:oleObj>
              </mc:Choice>
              <mc:Fallback>
                <p:oleObj name="Clip" r:id="rId4" imgW="380852" imgH="390270" progId="MS_ClipArt_Gallery.2">
                  <p:embed/>
                  <p:pic>
                    <p:nvPicPr>
                      <p:cNvPr id="0" name="Picture 2"/>
                      <p:cNvPicPr>
                        <a:picLocks noChangeAspect="1" noChangeArrowheads="1"/>
                      </p:cNvPicPr>
                      <p:nvPr/>
                    </p:nvPicPr>
                    <p:blipFill>
                      <a:blip r:embed="rId5">
                        <a:lum bright="52000" contrast="-58000"/>
                        <a:extLst>
                          <a:ext uri="{28A0092B-C50C-407E-A947-70E740481C1C}">
                            <a14:useLocalDpi xmlns:a14="http://schemas.microsoft.com/office/drawing/2010/main" val="0"/>
                          </a:ext>
                        </a:extLst>
                      </a:blip>
                      <a:srcRect/>
                      <a:stretch>
                        <a:fillRect/>
                      </a:stretch>
                    </p:blipFill>
                    <p:spPr bwMode="auto">
                      <a:xfrm>
                        <a:off x="6521450" y="3813175"/>
                        <a:ext cx="31369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3" name="Object 1"/>
          <p:cNvGraphicFramePr>
            <a:graphicFrameLocks noChangeAspect="1"/>
          </p:cNvGraphicFramePr>
          <p:nvPr/>
        </p:nvGraphicFramePr>
        <p:xfrm>
          <a:off x="6851650" y="4270376"/>
          <a:ext cx="2476500" cy="1895475"/>
        </p:xfrm>
        <a:graphic>
          <a:graphicData uri="http://schemas.openxmlformats.org/presentationml/2006/ole">
            <mc:AlternateContent xmlns:mc="http://schemas.openxmlformats.org/markup-compatibility/2006">
              <mc:Choice xmlns:v="urn:schemas-microsoft-com:vml" Requires="v">
                <p:oleObj spid="_x0000_s2085" name="Clip" r:id="rId6" imgW="228571" imgH="228571" progId="MS_ClipArt_Gallery.2">
                  <p:embed/>
                </p:oleObj>
              </mc:Choice>
              <mc:Fallback>
                <p:oleObj name="Clip" r:id="rId6" imgW="228571" imgH="228571" progId="MS_ClipArt_Gallery.2">
                  <p:embed/>
                  <p:pic>
                    <p:nvPicPr>
                      <p:cNvPr id="0" name="Picture 3"/>
                      <p:cNvPicPr>
                        <a:picLocks noChangeAspect="1" noChangeArrowheads="1"/>
                      </p:cNvPicPr>
                      <p:nvPr/>
                    </p:nvPicPr>
                    <p:blipFill>
                      <a:blip r:embed="rId7">
                        <a:lum bright="76000" contrast="-58000"/>
                        <a:extLst>
                          <a:ext uri="{28A0092B-C50C-407E-A947-70E740481C1C}">
                            <a14:useLocalDpi xmlns:a14="http://schemas.microsoft.com/office/drawing/2010/main" val="0"/>
                          </a:ext>
                        </a:extLst>
                      </a:blip>
                      <a:srcRect/>
                      <a:stretch>
                        <a:fillRect/>
                      </a:stretch>
                    </p:blipFill>
                    <p:spPr bwMode="auto">
                      <a:xfrm>
                        <a:off x="6851650" y="4270376"/>
                        <a:ext cx="2476500" cy="189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6" name="Text Box 2"/>
          <p:cNvSpPr txBox="1">
            <a:spLocks noChangeArrowheads="1"/>
          </p:cNvSpPr>
          <p:nvPr/>
        </p:nvSpPr>
        <p:spPr bwMode="auto">
          <a:xfrm>
            <a:off x="0" y="-44450"/>
            <a:ext cx="9906000" cy="769441"/>
          </a:xfrm>
          <a:prstGeom prst="rect">
            <a:avLst/>
          </a:prstGeom>
          <a:noFill/>
          <a:ln w="9525">
            <a:noFill/>
            <a:miter lim="800000"/>
            <a:headEnd/>
            <a:tailEnd/>
          </a:ln>
          <a:effectLst/>
        </p:spPr>
        <p:txBody>
          <a:bodyPr>
            <a:spAutoFit/>
          </a:bodyPr>
          <a:lstStyle/>
          <a:p>
            <a:pPr algn="ctr"/>
            <a:r>
              <a:rPr lang="en-US" sz="4400" b="0">
                <a:solidFill>
                  <a:schemeClr val="tx1"/>
                </a:solidFill>
                <a:latin typeface="HandelGothic BT" pitchFamily="82" charset="0"/>
              </a:rPr>
              <a:t>Getting Started with JavaScript  [Cont…]</a:t>
            </a:r>
          </a:p>
        </p:txBody>
      </p:sp>
      <p:sp>
        <p:nvSpPr>
          <p:cNvPr id="52231" name="Text Box 7"/>
          <p:cNvSpPr txBox="1">
            <a:spLocks noChangeArrowheads="1"/>
          </p:cNvSpPr>
          <p:nvPr/>
        </p:nvSpPr>
        <p:spPr bwMode="auto">
          <a:xfrm>
            <a:off x="533135" y="1241426"/>
            <a:ext cx="9328150" cy="519113"/>
          </a:xfrm>
          <a:prstGeom prst="rect">
            <a:avLst/>
          </a:prstGeom>
          <a:noFill/>
          <a:ln w="9525">
            <a:noFill/>
            <a:miter lim="800000"/>
            <a:headEnd/>
            <a:tailEnd/>
          </a:ln>
          <a:effectLst/>
        </p:spPr>
        <p:txBody>
          <a:bodyPr>
            <a:spAutoFit/>
          </a:bodyPr>
          <a:lstStyle/>
          <a:p>
            <a:pPr>
              <a:buClr>
                <a:schemeClr val="accent2"/>
              </a:buClr>
              <a:buFont typeface="Wingdings" pitchFamily="2" charset="2"/>
              <a:buChar char="§"/>
            </a:pPr>
            <a:r>
              <a:rPr lang="en-US" sz="2800">
                <a:solidFill>
                  <a:schemeClr val="tx1"/>
                </a:solidFill>
                <a:latin typeface="Arial Narrow" pitchFamily="34" charset="0"/>
              </a:rPr>
              <a:t> JavaScript statements can easily be added to HTML Code:</a:t>
            </a:r>
            <a:endParaRPr lang="en-US" b="0">
              <a:solidFill>
                <a:schemeClr val="tx1"/>
              </a:solidFill>
            </a:endParaRPr>
          </a:p>
        </p:txBody>
      </p:sp>
      <p:sp>
        <p:nvSpPr>
          <p:cNvPr id="52232" name="Text Box 8"/>
          <p:cNvSpPr txBox="1">
            <a:spLocks noChangeArrowheads="1"/>
          </p:cNvSpPr>
          <p:nvPr/>
        </p:nvSpPr>
        <p:spPr bwMode="auto">
          <a:xfrm>
            <a:off x="577850" y="1752601"/>
            <a:ext cx="5365750" cy="3749675"/>
          </a:xfrm>
          <a:prstGeom prst="rect">
            <a:avLst/>
          </a:prstGeom>
          <a:noFill/>
          <a:ln w="9525">
            <a:noFill/>
            <a:miter lim="800000"/>
            <a:headEnd/>
            <a:tailEnd/>
          </a:ln>
          <a:effectLst/>
        </p:spPr>
        <p:txBody>
          <a:bodyPr>
            <a:spAutoFit/>
          </a:bodyPr>
          <a:lstStyle/>
          <a:p>
            <a:r>
              <a:rPr lang="en-US" sz="2000">
                <a:solidFill>
                  <a:schemeClr val="tx1"/>
                </a:solidFill>
                <a:latin typeface="Courier New" pitchFamily="49" charset="0"/>
              </a:rPr>
              <a:t>&lt;HTML&gt;</a:t>
            </a:r>
            <a:br>
              <a:rPr lang="en-US" sz="2000">
                <a:solidFill>
                  <a:schemeClr val="tx1"/>
                </a:solidFill>
                <a:latin typeface="Courier New" pitchFamily="49" charset="0"/>
              </a:rPr>
            </a:br>
            <a:r>
              <a:rPr lang="en-US" sz="2000">
                <a:solidFill>
                  <a:schemeClr val="tx1"/>
                </a:solidFill>
                <a:latin typeface="Courier New" pitchFamily="49" charset="0"/>
              </a:rPr>
              <a:t>&lt;HEAD&gt;</a:t>
            </a:r>
            <a:br>
              <a:rPr lang="en-US" sz="2000">
                <a:solidFill>
                  <a:schemeClr val="tx1"/>
                </a:solidFill>
                <a:latin typeface="Courier New" pitchFamily="49" charset="0"/>
              </a:rPr>
            </a:br>
            <a:r>
              <a:rPr lang="en-US" sz="2000">
                <a:solidFill>
                  <a:schemeClr val="tx1"/>
                </a:solidFill>
                <a:latin typeface="Courier New" pitchFamily="49" charset="0"/>
              </a:rPr>
              <a:t>&lt;TITLE&gt;HTML containing    </a:t>
            </a:r>
            <a:br>
              <a:rPr lang="en-US" sz="2000">
                <a:solidFill>
                  <a:schemeClr val="tx1"/>
                </a:solidFill>
                <a:latin typeface="Courier New" pitchFamily="49" charset="0"/>
              </a:rPr>
            </a:br>
            <a:r>
              <a:rPr lang="en-US" sz="2000">
                <a:solidFill>
                  <a:schemeClr val="tx1"/>
                </a:solidFill>
                <a:latin typeface="Courier New" pitchFamily="49" charset="0"/>
              </a:rPr>
              <a:t>    JAVASCRIPT&lt;/TITLE&gt;</a:t>
            </a:r>
            <a:br>
              <a:rPr lang="en-US" sz="2000">
                <a:solidFill>
                  <a:schemeClr val="tx1"/>
                </a:solidFill>
                <a:latin typeface="Courier New" pitchFamily="49" charset="0"/>
              </a:rPr>
            </a:br>
            <a:r>
              <a:rPr lang="en-US" sz="2000">
                <a:solidFill>
                  <a:schemeClr val="tx1"/>
                </a:solidFill>
                <a:latin typeface="Courier New" pitchFamily="49" charset="0"/>
              </a:rPr>
              <a:t>&lt;/HEAD&gt;</a:t>
            </a:r>
            <a:br>
              <a:rPr lang="en-US" sz="2000">
                <a:solidFill>
                  <a:schemeClr val="tx1"/>
                </a:solidFill>
                <a:latin typeface="Courier New" pitchFamily="49" charset="0"/>
              </a:rPr>
            </a:br>
            <a:r>
              <a:rPr lang="en-US" sz="2000">
                <a:solidFill>
                  <a:schemeClr val="tx1"/>
                </a:solidFill>
                <a:latin typeface="Courier New" pitchFamily="49" charset="0"/>
              </a:rPr>
              <a:t>&lt;BODY&gt;</a:t>
            </a:r>
            <a:br>
              <a:rPr lang="en-US" sz="2000">
                <a:solidFill>
                  <a:schemeClr val="tx1"/>
                </a:solidFill>
                <a:latin typeface="Courier New" pitchFamily="49" charset="0"/>
              </a:rPr>
            </a:br>
            <a:r>
              <a:rPr lang="en-US" sz="2000">
                <a:solidFill>
                  <a:schemeClr val="tx1"/>
                </a:solidFill>
                <a:latin typeface="Courier New" pitchFamily="49" charset="0"/>
              </a:rPr>
              <a:t> &lt;SCRIPT LANGUAGE=“JavaScript”&gt;</a:t>
            </a:r>
            <a:br>
              <a:rPr lang="en-US" sz="2000">
                <a:solidFill>
                  <a:schemeClr val="tx1"/>
                </a:solidFill>
                <a:latin typeface="Courier New" pitchFamily="49" charset="0"/>
              </a:rPr>
            </a:br>
            <a:r>
              <a:rPr lang="en-US" sz="2000">
                <a:solidFill>
                  <a:schemeClr val="tx1"/>
                </a:solidFill>
                <a:latin typeface="Courier New" pitchFamily="49" charset="0"/>
              </a:rPr>
              <a:t>  document.write(“First </a:t>
            </a:r>
            <a:br>
              <a:rPr lang="en-US" sz="2000">
                <a:solidFill>
                  <a:schemeClr val="tx1"/>
                </a:solidFill>
                <a:latin typeface="Courier New" pitchFamily="49" charset="0"/>
              </a:rPr>
            </a:br>
            <a:r>
              <a:rPr lang="en-US" sz="2000">
                <a:solidFill>
                  <a:schemeClr val="tx1"/>
                </a:solidFill>
                <a:latin typeface="Courier New" pitchFamily="49" charset="0"/>
              </a:rPr>
              <a:t>  JavaScript Statement”);</a:t>
            </a:r>
            <a:br>
              <a:rPr lang="en-US" sz="2000">
                <a:solidFill>
                  <a:schemeClr val="tx1"/>
                </a:solidFill>
                <a:latin typeface="Courier New" pitchFamily="49" charset="0"/>
              </a:rPr>
            </a:br>
            <a:r>
              <a:rPr lang="en-US" sz="2000">
                <a:solidFill>
                  <a:schemeClr val="tx1"/>
                </a:solidFill>
                <a:latin typeface="Courier New" pitchFamily="49" charset="0"/>
              </a:rPr>
              <a:t> &lt;/SCRIPT&gt;</a:t>
            </a:r>
            <a:br>
              <a:rPr lang="en-US" sz="2000">
                <a:solidFill>
                  <a:schemeClr val="tx1"/>
                </a:solidFill>
                <a:latin typeface="Courier New" pitchFamily="49" charset="0"/>
              </a:rPr>
            </a:br>
            <a:r>
              <a:rPr lang="en-US" sz="2000">
                <a:solidFill>
                  <a:schemeClr val="tx1"/>
                </a:solidFill>
                <a:latin typeface="Courier New" pitchFamily="49" charset="0"/>
              </a:rPr>
              <a:t>&lt;/BODY&gt;</a:t>
            </a:r>
            <a:br>
              <a:rPr lang="en-US" sz="2000">
                <a:solidFill>
                  <a:schemeClr val="tx1"/>
                </a:solidFill>
                <a:latin typeface="Courier New" pitchFamily="49" charset="0"/>
              </a:rPr>
            </a:br>
            <a:r>
              <a:rPr lang="en-US" sz="2000">
                <a:solidFill>
                  <a:schemeClr val="tx1"/>
                </a:solidFill>
                <a:latin typeface="Courier New" pitchFamily="49" charset="0"/>
              </a:rPr>
              <a:t>&lt;HTML&gt;</a:t>
            </a:r>
            <a:endParaRPr lang="en-US" sz="2000" b="0">
              <a:solidFill>
                <a:schemeClr val="tx1"/>
              </a:solidFill>
              <a:latin typeface="Courier New" pitchFamily="49" charset="0"/>
            </a:endParaRPr>
          </a:p>
        </p:txBody>
      </p:sp>
      <p:sp>
        <p:nvSpPr>
          <p:cNvPr id="52234" name="Text Box 10"/>
          <p:cNvSpPr txBox="1">
            <a:spLocks noChangeArrowheads="1"/>
          </p:cNvSpPr>
          <p:nvPr/>
        </p:nvSpPr>
        <p:spPr bwMode="auto">
          <a:xfrm>
            <a:off x="7429500" y="4727576"/>
            <a:ext cx="1733550" cy="646331"/>
          </a:xfrm>
          <a:prstGeom prst="rect">
            <a:avLst/>
          </a:prstGeom>
          <a:noFill/>
          <a:ln w="9525">
            <a:noFill/>
            <a:miter lim="800000"/>
            <a:headEnd/>
            <a:tailEnd/>
          </a:ln>
          <a:effectLst/>
        </p:spPr>
        <p:txBody>
          <a:bodyPr>
            <a:spAutoFit/>
          </a:bodyPr>
          <a:lstStyle/>
          <a:p>
            <a:r>
              <a:rPr lang="en-US">
                <a:solidFill>
                  <a:schemeClr val="tx1"/>
                </a:solidFill>
              </a:rPr>
              <a:t>JAVA</a:t>
            </a:r>
            <a:br>
              <a:rPr lang="en-US">
                <a:solidFill>
                  <a:schemeClr val="tx1"/>
                </a:solidFill>
              </a:rPr>
            </a:br>
            <a:r>
              <a:rPr lang="en-US">
                <a:solidFill>
                  <a:schemeClr val="tx1"/>
                </a:solidFill>
              </a:rPr>
              <a:t>SCRIPT</a:t>
            </a:r>
            <a:endParaRPr lang="en-US" b="0">
              <a:solidFill>
                <a:schemeClr val="tx1"/>
              </a:solidFill>
            </a:endParaRPr>
          </a:p>
        </p:txBody>
      </p:sp>
      <p:sp>
        <p:nvSpPr>
          <p:cNvPr id="52237" name="Text Box 13"/>
          <p:cNvSpPr txBox="1">
            <a:spLocks noChangeArrowheads="1"/>
          </p:cNvSpPr>
          <p:nvPr/>
        </p:nvSpPr>
        <p:spPr bwMode="auto">
          <a:xfrm>
            <a:off x="7264400" y="2822576"/>
            <a:ext cx="1485900" cy="646331"/>
          </a:xfrm>
          <a:prstGeom prst="rect">
            <a:avLst/>
          </a:prstGeom>
          <a:noFill/>
          <a:ln w="9525">
            <a:noFill/>
            <a:miter lim="800000"/>
            <a:headEnd/>
            <a:tailEnd/>
          </a:ln>
          <a:effectLst/>
        </p:spPr>
        <p:txBody>
          <a:bodyPr>
            <a:spAutoFit/>
          </a:bodyPr>
          <a:lstStyle/>
          <a:p>
            <a:r>
              <a:rPr lang="en-US">
                <a:solidFill>
                  <a:schemeClr val="tx1"/>
                </a:solidFill>
              </a:rPr>
              <a:t>WEB browser</a:t>
            </a:r>
            <a:endParaRPr lang="en-US" b="0">
              <a:solidFill>
                <a:schemeClr val="tx1"/>
              </a:solidFill>
            </a:endParaRPr>
          </a:p>
        </p:txBody>
      </p:sp>
      <p:sp>
        <p:nvSpPr>
          <p:cNvPr id="52238" name="Text Box 14"/>
          <p:cNvSpPr txBox="1">
            <a:spLocks noChangeArrowheads="1"/>
          </p:cNvSpPr>
          <p:nvPr/>
        </p:nvSpPr>
        <p:spPr bwMode="auto">
          <a:xfrm>
            <a:off x="7346950" y="5718175"/>
            <a:ext cx="1568450" cy="369332"/>
          </a:xfrm>
          <a:prstGeom prst="rect">
            <a:avLst/>
          </a:prstGeom>
          <a:noFill/>
          <a:ln w="9525">
            <a:noFill/>
            <a:miter lim="800000"/>
            <a:headEnd/>
            <a:tailEnd/>
          </a:ln>
          <a:effectLst/>
        </p:spPr>
        <p:txBody>
          <a:bodyPr>
            <a:spAutoFit/>
          </a:bodyPr>
          <a:lstStyle/>
          <a:p>
            <a:pPr algn="ctr"/>
            <a:r>
              <a:rPr lang="en-US">
                <a:solidFill>
                  <a:schemeClr val="tx1"/>
                </a:solidFill>
              </a:rPr>
              <a:t>HTML</a:t>
            </a:r>
            <a:r>
              <a:rPr lang="en-US" b="0">
                <a:solidFill>
                  <a:schemeClr val="tx1"/>
                </a:solidFill>
              </a:rPr>
              <a:t> </a:t>
            </a:r>
          </a:p>
        </p:txBody>
      </p:sp>
      <p:sp>
        <p:nvSpPr>
          <p:cNvPr id="52239" name="Text Box 15"/>
          <p:cNvSpPr txBox="1">
            <a:spLocks noChangeArrowheads="1"/>
          </p:cNvSpPr>
          <p:nvPr/>
        </p:nvSpPr>
        <p:spPr bwMode="auto">
          <a:xfrm>
            <a:off x="7264400" y="4270375"/>
            <a:ext cx="1568450" cy="369332"/>
          </a:xfrm>
          <a:prstGeom prst="rect">
            <a:avLst/>
          </a:prstGeom>
          <a:noFill/>
          <a:ln w="9525">
            <a:noFill/>
            <a:miter lim="800000"/>
            <a:headEnd/>
            <a:tailEnd/>
          </a:ln>
          <a:effectLst/>
        </p:spPr>
        <p:txBody>
          <a:bodyPr>
            <a:spAutoFit/>
          </a:bodyPr>
          <a:lstStyle/>
          <a:p>
            <a:pPr algn="ctr"/>
            <a:r>
              <a:rPr lang="en-US">
                <a:solidFill>
                  <a:schemeClr val="tx1"/>
                </a:solidFill>
              </a:rPr>
              <a:t>HTML</a:t>
            </a:r>
            <a:r>
              <a:rPr lang="en-US" b="0">
                <a:solidFill>
                  <a:schemeClr val="tx1"/>
                </a:solidFill>
              </a:rPr>
              <a:t> </a:t>
            </a:r>
          </a:p>
        </p:txBody>
      </p:sp>
      <p:sp>
        <p:nvSpPr>
          <p:cNvPr id="52240" name="Text Box 16"/>
          <p:cNvSpPr txBox="1">
            <a:spLocks noChangeArrowheads="1"/>
          </p:cNvSpPr>
          <p:nvPr/>
        </p:nvSpPr>
        <p:spPr bwMode="auto">
          <a:xfrm>
            <a:off x="577850" y="5641976"/>
            <a:ext cx="5943600" cy="1190625"/>
          </a:xfrm>
          <a:prstGeom prst="rect">
            <a:avLst/>
          </a:prstGeom>
          <a:noFill/>
          <a:ln w="9525">
            <a:noFill/>
            <a:miter lim="800000"/>
            <a:headEnd/>
            <a:tailEnd/>
          </a:ln>
          <a:effectLst/>
        </p:spPr>
        <p:txBody>
          <a:bodyPr>
            <a:spAutoFit/>
          </a:bodyPr>
          <a:lstStyle/>
          <a:p>
            <a:r>
              <a:rPr lang="en-US" sz="1800">
                <a:solidFill>
                  <a:schemeClr val="tx1"/>
                </a:solidFill>
              </a:rPr>
              <a:t>&lt;SCRIPT LANGUAGE=“JavaScript”&gt;</a:t>
            </a:r>
            <a:br>
              <a:rPr lang="en-US" sz="1800">
                <a:solidFill>
                  <a:schemeClr val="tx1"/>
                </a:solidFill>
              </a:rPr>
            </a:br>
            <a:r>
              <a:rPr lang="en-US" sz="1800">
                <a:solidFill>
                  <a:schemeClr val="tx1"/>
                </a:solidFill>
              </a:rPr>
              <a:t>   </a:t>
            </a:r>
            <a:r>
              <a:rPr lang="en-US" sz="1800">
                <a:solidFill>
                  <a:schemeClr val="accent2"/>
                </a:solidFill>
              </a:rPr>
              <a:t>// document.write(“This is C++ Style comment”)</a:t>
            </a:r>
            <a:br>
              <a:rPr lang="en-US" sz="1800">
                <a:solidFill>
                  <a:schemeClr val="accent2"/>
                </a:solidFill>
              </a:rPr>
            </a:br>
            <a:r>
              <a:rPr lang="en-US" sz="1800">
                <a:solidFill>
                  <a:schemeClr val="accent2"/>
                </a:solidFill>
              </a:rPr>
              <a:t>   /*document.write(“This is C style comment”)  */</a:t>
            </a:r>
            <a:r>
              <a:rPr lang="en-US" sz="1800">
                <a:solidFill>
                  <a:schemeClr val="tx1"/>
                </a:solidFill>
              </a:rPr>
              <a:t/>
            </a:r>
            <a:br>
              <a:rPr lang="en-US" sz="1800">
                <a:solidFill>
                  <a:schemeClr val="tx1"/>
                </a:solidFill>
              </a:rPr>
            </a:br>
            <a:r>
              <a:rPr lang="en-US" sz="1800">
                <a:solidFill>
                  <a:schemeClr val="tx1"/>
                </a:solidFill>
              </a:rPr>
              <a:t>&lt;SCRIPT&gt;</a:t>
            </a:r>
          </a:p>
        </p:txBody>
      </p:sp>
      <p:sp>
        <p:nvSpPr>
          <p:cNvPr id="52242" name="Line 18"/>
          <p:cNvSpPr>
            <a:spLocks noChangeShapeType="1"/>
          </p:cNvSpPr>
          <p:nvPr/>
        </p:nvSpPr>
        <p:spPr bwMode="auto">
          <a:xfrm flipH="1">
            <a:off x="4953000" y="4498975"/>
            <a:ext cx="2311400" cy="1219200"/>
          </a:xfrm>
          <a:prstGeom prst="line">
            <a:avLst/>
          </a:prstGeom>
          <a:noFill/>
          <a:ln w="38100">
            <a:solidFill>
              <a:srgbClr val="000080"/>
            </a:solidFill>
            <a:round/>
            <a:headEnd/>
            <a:tailEnd type="triangle" w="med" len="med"/>
          </a:ln>
          <a:effectLst/>
        </p:spPr>
        <p:txBody>
          <a:bodyPr>
            <a:spAutoFit/>
          </a:bodyPr>
          <a:lstStyle/>
          <a:p>
            <a:endParaRPr lang="en-US"/>
          </a:p>
        </p:txBody>
      </p:sp>
      <p:sp>
        <p:nvSpPr>
          <p:cNvPr id="52243" name="Line 19"/>
          <p:cNvSpPr>
            <a:spLocks noChangeShapeType="1"/>
          </p:cNvSpPr>
          <p:nvPr/>
        </p:nvSpPr>
        <p:spPr bwMode="auto">
          <a:xfrm flipH="1">
            <a:off x="6108700" y="5413375"/>
            <a:ext cx="1403350" cy="838200"/>
          </a:xfrm>
          <a:prstGeom prst="line">
            <a:avLst/>
          </a:prstGeom>
          <a:noFill/>
          <a:ln w="38100">
            <a:solidFill>
              <a:srgbClr val="000080"/>
            </a:solidFill>
            <a:round/>
            <a:headEnd/>
            <a:tailEnd type="triangle" w="med" len="med"/>
          </a:ln>
          <a:effectLst/>
        </p:spPr>
        <p:txBody>
          <a:bodyPr>
            <a:spAutoFit/>
          </a:bodyPr>
          <a:lstStyle/>
          <a:p>
            <a:endParaRPr lang="en-US"/>
          </a:p>
        </p:txBody>
      </p:sp>
      <p:grpSp>
        <p:nvGrpSpPr>
          <p:cNvPr id="2" name="Group 20"/>
          <p:cNvGrpSpPr>
            <a:grpSpLocks/>
          </p:cNvGrpSpPr>
          <p:nvPr/>
        </p:nvGrpSpPr>
        <p:grpSpPr bwMode="auto">
          <a:xfrm>
            <a:off x="0" y="1295400"/>
            <a:ext cx="9906000" cy="5565775"/>
            <a:chOff x="0" y="816"/>
            <a:chExt cx="5760" cy="3506"/>
          </a:xfrm>
        </p:grpSpPr>
        <p:sp>
          <p:nvSpPr>
            <p:cNvPr id="52245" name="Line 21"/>
            <p:cNvSpPr>
              <a:spLocks noChangeShapeType="1"/>
            </p:cNvSpPr>
            <p:nvPr/>
          </p:nvSpPr>
          <p:spPr bwMode="auto">
            <a:xfrm>
              <a:off x="0" y="816"/>
              <a:ext cx="5760" cy="0"/>
            </a:xfrm>
            <a:prstGeom prst="line">
              <a:avLst/>
            </a:prstGeom>
            <a:noFill/>
            <a:ln w="63500" cmpd="thinThick">
              <a:solidFill>
                <a:srgbClr val="99CCFF"/>
              </a:solidFill>
              <a:round/>
              <a:headEnd/>
              <a:tailEnd/>
            </a:ln>
            <a:effectLst/>
          </p:spPr>
          <p:txBody>
            <a:bodyPr wrap="none" anchor="ctr"/>
            <a:lstStyle/>
            <a:p>
              <a:endParaRPr lang="en-US"/>
            </a:p>
          </p:txBody>
        </p:sp>
        <p:grpSp>
          <p:nvGrpSpPr>
            <p:cNvPr id="3" name="Group 22"/>
            <p:cNvGrpSpPr>
              <a:grpSpLocks/>
            </p:cNvGrpSpPr>
            <p:nvPr/>
          </p:nvGrpSpPr>
          <p:grpSpPr bwMode="auto">
            <a:xfrm>
              <a:off x="14" y="816"/>
              <a:ext cx="288" cy="3506"/>
              <a:chOff x="0" y="528"/>
              <a:chExt cx="288" cy="3794"/>
            </a:xfrm>
          </p:grpSpPr>
          <p:sp>
            <p:nvSpPr>
              <p:cNvPr id="52247" name="Rectangle 23"/>
              <p:cNvSpPr>
                <a:spLocks noChangeArrowheads="1"/>
              </p:cNvSpPr>
              <p:nvPr/>
            </p:nvSpPr>
            <p:spPr bwMode="auto">
              <a:xfrm>
                <a:off x="0" y="528"/>
                <a:ext cx="96" cy="3792"/>
              </a:xfrm>
              <a:prstGeom prst="rect">
                <a:avLst/>
              </a:prstGeom>
              <a:solidFill>
                <a:srgbClr val="4FD1FF"/>
              </a:solidFill>
              <a:ln w="9525">
                <a:noFill/>
                <a:miter lim="800000"/>
                <a:headEnd/>
                <a:tailEnd/>
              </a:ln>
              <a:effectLst/>
            </p:spPr>
            <p:txBody>
              <a:bodyPr wrap="none" anchor="ctr"/>
              <a:lstStyle/>
              <a:p>
                <a:endParaRPr lang="en-US"/>
              </a:p>
            </p:txBody>
          </p:sp>
          <p:sp>
            <p:nvSpPr>
              <p:cNvPr id="52248" name="Rectangle 24"/>
              <p:cNvSpPr>
                <a:spLocks noChangeArrowheads="1"/>
              </p:cNvSpPr>
              <p:nvPr/>
            </p:nvSpPr>
            <p:spPr bwMode="auto">
              <a:xfrm>
                <a:off x="96" y="530"/>
                <a:ext cx="96" cy="3792"/>
              </a:xfrm>
              <a:prstGeom prst="rect">
                <a:avLst/>
              </a:prstGeom>
              <a:solidFill>
                <a:srgbClr val="0FC0FF"/>
              </a:solidFill>
              <a:ln w="9525">
                <a:noFill/>
                <a:miter lim="800000"/>
                <a:headEnd/>
                <a:tailEnd/>
              </a:ln>
              <a:effectLst/>
            </p:spPr>
            <p:txBody>
              <a:bodyPr wrap="none" anchor="ctr"/>
              <a:lstStyle/>
              <a:p>
                <a:endParaRPr lang="en-US"/>
              </a:p>
            </p:txBody>
          </p:sp>
          <p:sp>
            <p:nvSpPr>
              <p:cNvPr id="52249" name="Rectangle 25"/>
              <p:cNvSpPr>
                <a:spLocks noChangeArrowheads="1"/>
              </p:cNvSpPr>
              <p:nvPr/>
            </p:nvSpPr>
            <p:spPr bwMode="auto">
              <a:xfrm>
                <a:off x="192" y="528"/>
                <a:ext cx="96" cy="3792"/>
              </a:xfrm>
              <a:prstGeom prst="rect">
                <a:avLst/>
              </a:prstGeom>
              <a:solidFill>
                <a:srgbClr val="0099CC"/>
              </a:solidFill>
              <a:ln w="9525">
                <a:no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p:cTn id="7" dur="500" fill="hold"/>
                                        <p:tgtEl>
                                          <p:spTgt spid="52226"/>
                                        </p:tgtEl>
                                        <p:attrNameLst>
                                          <p:attrName>ppt_x</p:attrName>
                                        </p:attrNameLst>
                                      </p:cBhvr>
                                      <p:tavLst>
                                        <p:tav tm="0">
                                          <p:val>
                                            <p:strVal val="#ppt_x"/>
                                          </p:val>
                                        </p:tav>
                                        <p:tav tm="100000">
                                          <p:val>
                                            <p:strVal val="#ppt_x"/>
                                          </p:val>
                                        </p:tav>
                                      </p:tavLst>
                                    </p:anim>
                                    <p:anim calcmode="lin" valueType="num">
                                      <p:cBhvr>
                                        <p:cTn id="8" dur="500" fill="hold"/>
                                        <p:tgtEl>
                                          <p:spTgt spid="52226"/>
                                        </p:tgtEl>
                                        <p:attrNameLst>
                                          <p:attrName>ppt_y</p:attrName>
                                        </p:attrNameLst>
                                      </p:cBhvr>
                                      <p:tavLst>
                                        <p:tav tm="0">
                                          <p:val>
                                            <p:strVal val="#ppt_y+#ppt_h/2"/>
                                          </p:val>
                                        </p:tav>
                                        <p:tav tm="100000">
                                          <p:val>
                                            <p:strVal val="#ppt_y"/>
                                          </p:val>
                                        </p:tav>
                                      </p:tavLst>
                                    </p:anim>
                                    <p:anim calcmode="lin" valueType="num">
                                      <p:cBhvr>
                                        <p:cTn id="9" dur="500" fill="hold"/>
                                        <p:tgtEl>
                                          <p:spTgt spid="52226"/>
                                        </p:tgtEl>
                                        <p:attrNameLst>
                                          <p:attrName>ppt_w</p:attrName>
                                        </p:attrNameLst>
                                      </p:cBhvr>
                                      <p:tavLst>
                                        <p:tav tm="0">
                                          <p:val>
                                            <p:strVal val="#ppt_w"/>
                                          </p:val>
                                        </p:tav>
                                        <p:tav tm="100000">
                                          <p:val>
                                            <p:strVal val="#ppt_w"/>
                                          </p:val>
                                        </p:tav>
                                      </p:tavLst>
                                    </p:anim>
                                    <p:anim calcmode="lin" valueType="num">
                                      <p:cBhvr>
                                        <p:cTn id="10" dur="500" fill="hold"/>
                                        <p:tgtEl>
                                          <p:spTgt spid="5222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11" fill="hold">
                            <p:stCondLst>
                              <p:cond delay="500"/>
                            </p:stCondLst>
                            <p:childTnLst>
                              <p:par>
                                <p:cTn id="12" presetID="15" presetClass="entr" presetSubtype="0" fill="hold" nodeType="afterEffect">
                                  <p:stCondLst>
                                    <p:cond delay="0"/>
                                  </p:stCondLst>
                                  <p:childTnLst>
                                    <p:set>
                                      <p:cBhvr>
                                        <p:cTn id="13" dur="1" fill="hold">
                                          <p:stCondLst>
                                            <p:cond delay="0"/>
                                          </p:stCondLst>
                                        </p:cTn>
                                        <p:tgtEl>
                                          <p:spTgt spid="146432"/>
                                        </p:tgtEl>
                                        <p:attrNameLst>
                                          <p:attrName>style.visibility</p:attrName>
                                        </p:attrNameLst>
                                      </p:cBhvr>
                                      <p:to>
                                        <p:strVal val="visible"/>
                                      </p:to>
                                    </p:set>
                                    <p:anim calcmode="lin" valueType="num">
                                      <p:cBhvr>
                                        <p:cTn id="14" dur="1000" fill="hold"/>
                                        <p:tgtEl>
                                          <p:spTgt spid="146432"/>
                                        </p:tgtEl>
                                        <p:attrNameLst>
                                          <p:attrName>ppt_w</p:attrName>
                                        </p:attrNameLst>
                                      </p:cBhvr>
                                      <p:tavLst>
                                        <p:tav tm="0">
                                          <p:val>
                                            <p:fltVal val="0"/>
                                          </p:val>
                                        </p:tav>
                                        <p:tav tm="100000">
                                          <p:val>
                                            <p:strVal val="#ppt_w"/>
                                          </p:val>
                                        </p:tav>
                                      </p:tavLst>
                                    </p:anim>
                                    <p:anim calcmode="lin" valueType="num">
                                      <p:cBhvr>
                                        <p:cTn id="15" dur="1000" fill="hold"/>
                                        <p:tgtEl>
                                          <p:spTgt spid="146432"/>
                                        </p:tgtEl>
                                        <p:attrNameLst>
                                          <p:attrName>ppt_h</p:attrName>
                                        </p:attrNameLst>
                                      </p:cBhvr>
                                      <p:tavLst>
                                        <p:tav tm="0">
                                          <p:val>
                                            <p:fltVal val="0"/>
                                          </p:val>
                                        </p:tav>
                                        <p:tav tm="100000">
                                          <p:val>
                                            <p:strVal val="#ppt_h"/>
                                          </p:val>
                                        </p:tav>
                                      </p:tavLst>
                                    </p:anim>
                                    <p:anim calcmode="lin" valueType="num">
                                      <p:cBhvr>
                                        <p:cTn id="16" dur="1000" fill="hold"/>
                                        <p:tgtEl>
                                          <p:spTgt spid="146432"/>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46432"/>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500"/>
                            </p:stCondLst>
                            <p:childTnLst>
                              <p:par>
                                <p:cTn id="19" presetID="16" presetClass="entr" presetSubtype="26" fill="hold" nodeType="afterEffect">
                                  <p:stCondLst>
                                    <p:cond delay="0"/>
                                  </p:stCondLst>
                                  <p:childTnLst>
                                    <p:set>
                                      <p:cBhvr>
                                        <p:cTn id="20" dur="1" fill="hold">
                                          <p:stCondLst>
                                            <p:cond delay="0"/>
                                          </p:stCondLst>
                                        </p:cTn>
                                        <p:tgtEl>
                                          <p:spTgt spid="146433"/>
                                        </p:tgtEl>
                                        <p:attrNameLst>
                                          <p:attrName>style.visibility</p:attrName>
                                        </p:attrNameLst>
                                      </p:cBhvr>
                                      <p:to>
                                        <p:strVal val="visible"/>
                                      </p:to>
                                    </p:set>
                                    <p:animEffect transition="in" filter="barn(inHorizontal)">
                                      <p:cBhvr>
                                        <p:cTn id="21" dur="500"/>
                                        <p:tgtEl>
                                          <p:spTgt spid="146433"/>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52234"/>
                                        </p:tgtEl>
                                        <p:attrNameLst>
                                          <p:attrName>style.visibility</p:attrName>
                                        </p:attrNameLst>
                                      </p:cBhvr>
                                      <p:to>
                                        <p:strVal val="visible"/>
                                      </p:to>
                                    </p:set>
                                    <p:animEffect transition="in" filter="dissolve">
                                      <p:cBhvr>
                                        <p:cTn id="25" dur="500"/>
                                        <p:tgtEl>
                                          <p:spTgt spid="52234"/>
                                        </p:tgtEl>
                                      </p:cBhvr>
                                    </p:animEffect>
                                  </p:childTnLst>
                                </p:cTn>
                              </p:par>
                            </p:childTnLst>
                          </p:cTn>
                        </p:par>
                        <p:par>
                          <p:cTn id="26" fill="hold">
                            <p:stCondLst>
                              <p:cond delay="2500"/>
                            </p:stCondLst>
                            <p:childTnLst>
                              <p:par>
                                <p:cTn id="27" presetID="9" presetClass="entr" presetSubtype="0" fill="hold" grpId="0" nodeType="afterEffect">
                                  <p:stCondLst>
                                    <p:cond delay="0"/>
                                  </p:stCondLst>
                                  <p:childTnLst>
                                    <p:set>
                                      <p:cBhvr>
                                        <p:cTn id="28" dur="1" fill="hold">
                                          <p:stCondLst>
                                            <p:cond delay="0"/>
                                          </p:stCondLst>
                                        </p:cTn>
                                        <p:tgtEl>
                                          <p:spTgt spid="52238"/>
                                        </p:tgtEl>
                                        <p:attrNameLst>
                                          <p:attrName>style.visibility</p:attrName>
                                        </p:attrNameLst>
                                      </p:cBhvr>
                                      <p:to>
                                        <p:strVal val="visible"/>
                                      </p:to>
                                    </p:set>
                                    <p:animEffect transition="in" filter="dissolve">
                                      <p:cBhvr>
                                        <p:cTn id="29" dur="500"/>
                                        <p:tgtEl>
                                          <p:spTgt spid="52238"/>
                                        </p:tgtEl>
                                      </p:cBhvr>
                                    </p:animEffect>
                                  </p:childTnLst>
                                </p:cTn>
                              </p:par>
                            </p:childTnLst>
                          </p:cTn>
                        </p:par>
                        <p:par>
                          <p:cTn id="30" fill="hold">
                            <p:stCondLst>
                              <p:cond delay="3000"/>
                            </p:stCondLst>
                            <p:childTnLst>
                              <p:par>
                                <p:cTn id="31" presetID="9" presetClass="entr" presetSubtype="0" fill="hold" grpId="0" nodeType="afterEffect">
                                  <p:stCondLst>
                                    <p:cond delay="0"/>
                                  </p:stCondLst>
                                  <p:childTnLst>
                                    <p:set>
                                      <p:cBhvr>
                                        <p:cTn id="32" dur="1" fill="hold">
                                          <p:stCondLst>
                                            <p:cond delay="0"/>
                                          </p:stCondLst>
                                        </p:cTn>
                                        <p:tgtEl>
                                          <p:spTgt spid="52239"/>
                                        </p:tgtEl>
                                        <p:attrNameLst>
                                          <p:attrName>style.visibility</p:attrName>
                                        </p:attrNameLst>
                                      </p:cBhvr>
                                      <p:to>
                                        <p:strVal val="visible"/>
                                      </p:to>
                                    </p:set>
                                    <p:animEffect transition="in" filter="dissolve">
                                      <p:cBhvr>
                                        <p:cTn id="33" dur="500"/>
                                        <p:tgtEl>
                                          <p:spTgt spid="52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34" grpId="0" autoUpdateAnimBg="0"/>
      <p:bldP spid="52238" grpId="0" autoUpdateAnimBg="0"/>
      <p:bldP spid="52239"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JavaScript Window Screen</a:t>
            </a:r>
            <a:br>
              <a:rPr lang="en-US" b="0" i="0" dirty="0" smtClean="0"/>
            </a:br>
            <a:r>
              <a:rPr lang="en-US" b="0" i="0" dirty="0" smtClean="0"/>
              <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a:t>
            </a:r>
            <a:r>
              <a:rPr lang="en-US" dirty="0" err="1" smtClean="0">
                <a:solidFill>
                  <a:schemeClr val="tx1"/>
                </a:solidFill>
                <a:latin typeface="+mn-lt"/>
                <a:ea typeface="+mn-ea"/>
                <a:cs typeface="+mn-cs"/>
              </a:rPr>
              <a:t>window.screen</a:t>
            </a:r>
            <a:r>
              <a:rPr lang="en-US" dirty="0" smtClean="0">
                <a:solidFill>
                  <a:schemeClr val="tx1"/>
                </a:solidFill>
                <a:latin typeface="+mn-lt"/>
                <a:ea typeface="+mn-ea"/>
                <a:cs typeface="+mn-cs"/>
              </a:rPr>
              <a:t> object contains information about the user's screen.</a:t>
            </a:r>
          </a:p>
          <a:p>
            <a:pPr>
              <a:buNone/>
            </a:pPr>
            <a:r>
              <a:rPr lang="en-US" b="1" dirty="0" smtClean="0">
                <a:solidFill>
                  <a:schemeClr val="tx1"/>
                </a:solidFill>
                <a:latin typeface="+mn-lt"/>
                <a:ea typeface="+mn-ea"/>
                <a:cs typeface="+mn-cs"/>
              </a:rPr>
              <a:t>Properties:</a:t>
            </a:r>
          </a:p>
          <a:p>
            <a:r>
              <a:rPr lang="en-US" dirty="0" err="1" smtClean="0">
                <a:solidFill>
                  <a:schemeClr val="tx1"/>
                </a:solidFill>
                <a:latin typeface="+mn-lt"/>
                <a:ea typeface="+mn-ea"/>
                <a:cs typeface="+mn-cs"/>
              </a:rPr>
              <a:t>screen.width</a:t>
            </a:r>
            <a:endParaRPr lang="en-US" dirty="0" smtClean="0">
              <a:solidFill>
                <a:schemeClr val="tx1"/>
              </a:solidFill>
              <a:latin typeface="+mn-lt"/>
              <a:ea typeface="+mn-ea"/>
              <a:cs typeface="+mn-cs"/>
            </a:endParaRPr>
          </a:p>
          <a:p>
            <a:r>
              <a:rPr lang="en-US" dirty="0" err="1" smtClean="0">
                <a:solidFill>
                  <a:schemeClr val="tx1"/>
                </a:solidFill>
                <a:latin typeface="+mn-lt"/>
                <a:ea typeface="+mn-ea"/>
                <a:cs typeface="+mn-cs"/>
              </a:rPr>
              <a:t>screen.height</a:t>
            </a:r>
            <a:endParaRPr lang="en-US" dirty="0" smtClean="0">
              <a:solidFill>
                <a:schemeClr val="tx1"/>
              </a:solidFill>
              <a:latin typeface="+mn-lt"/>
              <a:ea typeface="+mn-ea"/>
              <a:cs typeface="+mn-cs"/>
            </a:endParaRPr>
          </a:p>
          <a:p>
            <a:r>
              <a:rPr lang="en-US" dirty="0" err="1" smtClean="0">
                <a:solidFill>
                  <a:schemeClr val="tx1"/>
                </a:solidFill>
                <a:latin typeface="+mn-lt"/>
                <a:ea typeface="+mn-ea"/>
                <a:cs typeface="+mn-cs"/>
              </a:rPr>
              <a:t>screen.availWidth</a:t>
            </a:r>
            <a:endParaRPr lang="en-US" dirty="0" smtClean="0">
              <a:solidFill>
                <a:schemeClr val="tx1"/>
              </a:solidFill>
              <a:latin typeface="+mn-lt"/>
              <a:ea typeface="+mn-ea"/>
              <a:cs typeface="+mn-cs"/>
            </a:endParaRPr>
          </a:p>
          <a:p>
            <a:r>
              <a:rPr lang="en-US" dirty="0" err="1" smtClean="0">
                <a:solidFill>
                  <a:schemeClr val="tx1"/>
                </a:solidFill>
                <a:latin typeface="+mn-lt"/>
                <a:ea typeface="+mn-ea"/>
                <a:cs typeface="+mn-cs"/>
              </a:rPr>
              <a:t>screen.availHeight</a:t>
            </a:r>
            <a:endParaRPr lang="en-US" dirty="0" smtClean="0">
              <a:solidFill>
                <a:schemeClr val="tx1"/>
              </a:solidFill>
              <a:latin typeface="+mn-lt"/>
              <a:ea typeface="+mn-ea"/>
              <a:cs typeface="+mn-cs"/>
            </a:endParaRPr>
          </a:p>
          <a:p>
            <a:r>
              <a:rPr lang="en-US" dirty="0" err="1" smtClean="0">
                <a:solidFill>
                  <a:schemeClr val="tx1"/>
                </a:solidFill>
                <a:latin typeface="+mn-lt"/>
                <a:ea typeface="+mn-ea"/>
                <a:cs typeface="+mn-cs"/>
              </a:rPr>
              <a:t>screen.colorDepth</a:t>
            </a:r>
            <a:endParaRPr lang="en-US" dirty="0" smtClean="0">
              <a:solidFill>
                <a:schemeClr val="tx1"/>
              </a:solidFill>
              <a:latin typeface="+mn-lt"/>
              <a:ea typeface="+mn-ea"/>
              <a:cs typeface="+mn-cs"/>
            </a:endParaRPr>
          </a:p>
          <a:p>
            <a:r>
              <a:rPr lang="en-US" dirty="0" err="1" smtClean="0">
                <a:solidFill>
                  <a:schemeClr val="tx1"/>
                </a:solidFill>
                <a:latin typeface="+mn-lt"/>
                <a:ea typeface="+mn-ea"/>
                <a:cs typeface="+mn-cs"/>
              </a:rPr>
              <a:t>screen.pixelDepth</a:t>
            </a:r>
            <a:endParaRPr lang="en-US" dirty="0" smtClean="0">
              <a:solidFill>
                <a:schemeClr val="tx1"/>
              </a:solidFill>
              <a:latin typeface="+mn-lt"/>
              <a:ea typeface="+mn-ea"/>
              <a:cs typeface="+mn-cs"/>
            </a:endParaRPr>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b="0" i="0" dirty="0" smtClean="0"/>
              <a:t>Screen</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a:t>
            </a:r>
            <a:r>
              <a:rPr lang="en-US" dirty="0" err="1" smtClean="0">
                <a:solidFill>
                  <a:schemeClr val="tx1"/>
                </a:solidFill>
                <a:latin typeface="+mn-lt"/>
                <a:ea typeface="+mn-ea"/>
                <a:cs typeface="+mn-cs"/>
              </a:rPr>
              <a:t>ScreenWidth</a:t>
            </a:r>
            <a:r>
              <a:rPr lang="en-US" dirty="0" smtClean="0">
                <a:solidFill>
                  <a:schemeClr val="tx1"/>
                </a:solidFill>
                <a:latin typeface="+mn-lt"/>
                <a:ea typeface="+mn-ea"/>
                <a:cs typeface="+mn-cs"/>
              </a:rPr>
              <a:t>: " + </a:t>
            </a:r>
            <a:r>
              <a:rPr lang="en-US" dirty="0" err="1" smtClean="0">
                <a:solidFill>
                  <a:schemeClr val="tx1"/>
                </a:solidFill>
                <a:latin typeface="+mn-lt"/>
                <a:ea typeface="+mn-ea"/>
                <a:cs typeface="+mn-cs"/>
              </a:rPr>
              <a:t>screen.width</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"Screen Height: " + </a:t>
            </a:r>
            <a:r>
              <a:rPr lang="en-US" dirty="0" err="1" smtClean="0">
                <a:solidFill>
                  <a:schemeClr val="tx1"/>
                </a:solidFill>
                <a:latin typeface="+mn-lt"/>
                <a:ea typeface="+mn-ea"/>
                <a:cs typeface="+mn-cs"/>
              </a:rPr>
              <a:t>screen.height</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"Available Screen Width: " + </a:t>
            </a:r>
            <a:r>
              <a:rPr lang="en-US" dirty="0" err="1" smtClean="0">
                <a:solidFill>
                  <a:schemeClr val="tx1"/>
                </a:solidFill>
                <a:latin typeface="+mn-lt"/>
                <a:ea typeface="+mn-ea"/>
                <a:cs typeface="+mn-cs"/>
              </a:rPr>
              <a:t>screen.availWidth</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"Available Screen Height: " + </a:t>
            </a:r>
            <a:r>
              <a:rPr lang="en-US" dirty="0" err="1" smtClean="0">
                <a:solidFill>
                  <a:schemeClr val="tx1"/>
                </a:solidFill>
                <a:latin typeface="+mn-lt"/>
                <a:ea typeface="+mn-ea"/>
                <a:cs typeface="+mn-cs"/>
              </a:rPr>
              <a:t>screen.availHeight</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"Screen Color Depth: " + </a:t>
            </a:r>
            <a:r>
              <a:rPr lang="en-US" dirty="0" err="1" smtClean="0">
                <a:solidFill>
                  <a:schemeClr val="tx1"/>
                </a:solidFill>
                <a:latin typeface="+mn-lt"/>
                <a:ea typeface="+mn-ea"/>
                <a:cs typeface="+mn-cs"/>
              </a:rPr>
              <a:t>screen.colorDepth</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"Screen Pixel Depth: " + </a:t>
            </a:r>
            <a:r>
              <a:rPr lang="en-US" dirty="0" err="1" smtClean="0">
                <a:solidFill>
                  <a:schemeClr val="tx1"/>
                </a:solidFill>
                <a:latin typeface="+mn-lt"/>
                <a:ea typeface="+mn-ea"/>
                <a:cs typeface="+mn-cs"/>
              </a:rPr>
              <a:t>screen.pixelDepth</a:t>
            </a:r>
            <a:r>
              <a:rPr lang="en-US" b="0" i="0" dirty="0" smtClean="0"/>
              <a:t/>
            </a:r>
            <a:br>
              <a:rPr lang="en-US" b="0" i="0" dirty="0" smtClean="0"/>
            </a:b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DOM (Document Object Model)</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When a web page is loaded, the browser creates a </a:t>
            </a:r>
            <a:r>
              <a:rPr lang="en-US" b="1" dirty="0" smtClean="0">
                <a:solidFill>
                  <a:schemeClr val="tx1"/>
                </a:solidFill>
                <a:latin typeface="+mn-lt"/>
                <a:ea typeface="+mn-ea"/>
                <a:cs typeface="+mn-cs"/>
              </a:rPr>
              <a:t>D</a:t>
            </a:r>
            <a:r>
              <a:rPr lang="en-US" dirty="0" smtClean="0">
                <a:solidFill>
                  <a:schemeClr val="tx1"/>
                </a:solidFill>
                <a:latin typeface="+mn-lt"/>
                <a:ea typeface="+mn-ea"/>
                <a:cs typeface="+mn-cs"/>
              </a:rPr>
              <a:t>ocument </a:t>
            </a:r>
            <a:r>
              <a:rPr lang="en-US" b="1" dirty="0" smtClean="0">
                <a:solidFill>
                  <a:schemeClr val="tx1"/>
                </a:solidFill>
                <a:latin typeface="+mn-lt"/>
                <a:ea typeface="+mn-ea"/>
                <a:cs typeface="+mn-cs"/>
              </a:rPr>
              <a:t>O</a:t>
            </a:r>
            <a:r>
              <a:rPr lang="en-US" dirty="0" smtClean="0">
                <a:solidFill>
                  <a:schemeClr val="tx1"/>
                </a:solidFill>
                <a:latin typeface="+mn-lt"/>
                <a:ea typeface="+mn-ea"/>
                <a:cs typeface="+mn-cs"/>
              </a:rPr>
              <a:t>bject </a:t>
            </a:r>
            <a:r>
              <a:rPr lang="en-US" b="1" dirty="0" smtClean="0">
                <a:solidFill>
                  <a:schemeClr val="tx1"/>
                </a:solidFill>
                <a:latin typeface="+mn-lt"/>
                <a:ea typeface="+mn-ea"/>
                <a:cs typeface="+mn-cs"/>
              </a:rPr>
              <a:t>M</a:t>
            </a:r>
            <a:r>
              <a:rPr lang="en-US" dirty="0" smtClean="0">
                <a:solidFill>
                  <a:schemeClr val="tx1"/>
                </a:solidFill>
                <a:latin typeface="+mn-lt"/>
                <a:ea typeface="+mn-ea"/>
                <a:cs typeface="+mn-cs"/>
              </a:rPr>
              <a:t>odel of the page.</a:t>
            </a:r>
          </a:p>
          <a:p>
            <a:r>
              <a:rPr lang="en-US" dirty="0" smtClean="0">
                <a:solidFill>
                  <a:schemeClr val="tx1"/>
                </a:solidFill>
                <a:latin typeface="+mn-lt"/>
                <a:ea typeface="+mn-ea"/>
                <a:cs typeface="+mn-cs"/>
              </a:rPr>
              <a:t>The DOM is a W3C (World Wide Web Consortium) standard.</a:t>
            </a:r>
          </a:p>
          <a:p>
            <a:r>
              <a:rPr lang="en-US" dirty="0" smtClean="0">
                <a:solidFill>
                  <a:schemeClr val="tx1"/>
                </a:solidFill>
                <a:latin typeface="+mn-lt"/>
                <a:ea typeface="+mn-ea"/>
                <a:cs typeface="+mn-cs"/>
              </a:rPr>
              <a:t>The DOM defines a standard for accessing documents.</a:t>
            </a:r>
          </a:p>
          <a:p>
            <a:r>
              <a:rPr lang="en-US" i="1" dirty="0" smtClean="0">
                <a:solidFill>
                  <a:schemeClr val="tx1"/>
                </a:solidFill>
                <a:latin typeface="+mn-lt"/>
                <a:ea typeface="+mn-ea"/>
                <a:cs typeface="+mn-cs"/>
              </a:rPr>
              <a:t>"The W3C Document Object Model (DOM) is a platform and language-neutral interface that allows programs and scripts to dynamically access and update the content, structure, and style of a document."</a:t>
            </a:r>
            <a:endParaRPr lang="en-US" dirty="0" smtClean="0">
              <a:solidFill>
                <a:schemeClr val="tx1"/>
              </a:solidFill>
              <a:latin typeface="+mn-lt"/>
              <a:ea typeface="+mn-ea"/>
              <a:cs typeface="+mn-cs"/>
            </a:endParaRPr>
          </a:p>
          <a:p>
            <a:pPr>
              <a:buNone/>
            </a:pP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 DOM Tree of Objects</a:t>
            </a:r>
            <a:br>
              <a:rPr lang="en-US" b="0" i="0" dirty="0" smtClean="0"/>
            </a:br>
            <a:endParaRPr lang="en-US" dirty="0"/>
          </a:p>
        </p:txBody>
      </p:sp>
      <p:sp>
        <p:nvSpPr>
          <p:cNvPr id="3" name="Content Placeholder 2"/>
          <p:cNvSpPr>
            <a:spLocks noGrp="1"/>
          </p:cNvSpPr>
          <p:nvPr>
            <p:ph idx="1"/>
          </p:nvPr>
        </p:nvSpPr>
        <p:spPr>
          <a:xfrm>
            <a:off x="715963" y="1285860"/>
            <a:ext cx="8413750" cy="4741878"/>
          </a:xfrm>
        </p:spPr>
        <p:txBody>
          <a:bodyPr/>
          <a:lstStyle/>
          <a:p>
            <a:r>
              <a:rPr lang="en-US" b="1" dirty="0" smtClean="0">
                <a:solidFill>
                  <a:schemeClr val="tx1"/>
                </a:solidFill>
                <a:latin typeface="+mn-lt"/>
                <a:ea typeface="+mn-ea"/>
                <a:cs typeface="+mn-cs"/>
              </a:rPr>
              <a:t>DOM</a:t>
            </a:r>
            <a:r>
              <a:rPr lang="en-US" dirty="0" smtClean="0">
                <a:solidFill>
                  <a:schemeClr val="tx1"/>
                </a:solidFill>
                <a:latin typeface="+mn-lt"/>
                <a:ea typeface="+mn-ea"/>
                <a:cs typeface="+mn-cs"/>
              </a:rPr>
              <a:t> model is constructed as a tree of </a:t>
            </a:r>
            <a:r>
              <a:rPr lang="en-US" b="1" dirty="0" smtClean="0">
                <a:solidFill>
                  <a:schemeClr val="tx1"/>
                </a:solidFill>
                <a:latin typeface="+mn-lt"/>
                <a:ea typeface="+mn-ea"/>
                <a:cs typeface="+mn-cs"/>
              </a:rPr>
              <a:t>Objects</a:t>
            </a:r>
            <a:endParaRPr lang="en-US" dirty="0"/>
          </a:p>
        </p:txBody>
      </p:sp>
      <p:pic>
        <p:nvPicPr>
          <p:cNvPr id="59394" name="Picture 2" descr="DOM HTML tree"/>
          <p:cNvPicPr>
            <a:picLocks noChangeAspect="1" noChangeArrowheads="1"/>
          </p:cNvPicPr>
          <p:nvPr/>
        </p:nvPicPr>
        <p:blipFill>
          <a:blip r:embed="rId2"/>
          <a:srcRect/>
          <a:stretch>
            <a:fillRect/>
          </a:stretch>
        </p:blipFill>
        <p:spPr bwMode="auto">
          <a:xfrm>
            <a:off x="952472" y="2000240"/>
            <a:ext cx="8072494" cy="3571900"/>
          </a:xfrm>
          <a:prstGeom prst="rect">
            <a:avLst/>
          </a:prstGeom>
          <a:noFill/>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W3C DOM standard is separated into 3 different parts:</a:t>
            </a:r>
            <a:br>
              <a:rPr lang="en-US" dirty="0" smtClean="0">
                <a:solidFill>
                  <a:schemeClr val="tx1"/>
                </a:solidFill>
                <a:latin typeface="+mn-lt"/>
                <a:ea typeface="+mn-ea"/>
                <a:cs typeface="+mn-cs"/>
              </a:rPr>
            </a:br>
            <a:endParaRPr lang="en-US" dirty="0" smtClean="0">
              <a:solidFill>
                <a:schemeClr val="tx1"/>
              </a:solidFill>
              <a:latin typeface="+mn-lt"/>
              <a:ea typeface="+mn-ea"/>
              <a:cs typeface="+mn-cs"/>
            </a:endParaRPr>
          </a:p>
          <a:p>
            <a:pPr lvl="1"/>
            <a:r>
              <a:rPr lang="en-US" dirty="0" smtClean="0">
                <a:solidFill>
                  <a:schemeClr val="tx1"/>
                </a:solidFill>
                <a:latin typeface="+mn-lt"/>
                <a:ea typeface="+mn-ea"/>
                <a:cs typeface="+mn-cs"/>
              </a:rPr>
              <a:t>Core DOM - standard model for all document types</a:t>
            </a:r>
          </a:p>
          <a:p>
            <a:pPr lvl="1"/>
            <a:r>
              <a:rPr lang="en-US" dirty="0" smtClean="0">
                <a:solidFill>
                  <a:schemeClr val="tx1"/>
                </a:solidFill>
                <a:latin typeface="+mn-lt"/>
                <a:ea typeface="+mn-ea"/>
                <a:cs typeface="+mn-cs"/>
              </a:rPr>
              <a:t>XML DOM - standard model for XML documents</a:t>
            </a:r>
          </a:p>
          <a:p>
            <a:pPr lvl="1"/>
            <a:r>
              <a:rPr lang="en-US" dirty="0" smtClean="0">
                <a:solidFill>
                  <a:schemeClr val="tx1"/>
                </a:solidFill>
                <a:latin typeface="+mn-lt"/>
                <a:ea typeface="+mn-ea"/>
                <a:cs typeface="+mn-cs"/>
              </a:rPr>
              <a:t>HTML DOM - standard model for HTML documents</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HTML DOM</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HTML DOM is a standard </a:t>
            </a:r>
            <a:r>
              <a:rPr lang="en-US" b="1" dirty="0" smtClean="0">
                <a:solidFill>
                  <a:schemeClr val="tx1"/>
                </a:solidFill>
                <a:latin typeface="+mn-lt"/>
                <a:ea typeface="+mn-ea"/>
                <a:cs typeface="+mn-cs"/>
              </a:rPr>
              <a:t>object</a:t>
            </a:r>
            <a:r>
              <a:rPr lang="en-US" dirty="0" smtClean="0">
                <a:solidFill>
                  <a:schemeClr val="tx1"/>
                </a:solidFill>
                <a:latin typeface="+mn-lt"/>
                <a:ea typeface="+mn-ea"/>
                <a:cs typeface="+mn-cs"/>
              </a:rPr>
              <a:t> model and </a:t>
            </a:r>
            <a:r>
              <a:rPr lang="en-US" b="1" dirty="0" smtClean="0">
                <a:solidFill>
                  <a:schemeClr val="tx1"/>
                </a:solidFill>
                <a:latin typeface="+mn-lt"/>
                <a:ea typeface="+mn-ea"/>
                <a:cs typeface="+mn-cs"/>
              </a:rPr>
              <a:t>programming interface</a:t>
            </a:r>
            <a:r>
              <a:rPr lang="en-US" dirty="0" smtClean="0">
                <a:solidFill>
                  <a:schemeClr val="tx1"/>
                </a:solidFill>
                <a:latin typeface="+mn-lt"/>
                <a:ea typeface="+mn-ea"/>
                <a:cs typeface="+mn-cs"/>
              </a:rPr>
              <a:t> for HTML. </a:t>
            </a:r>
            <a:br>
              <a:rPr lang="en-US" dirty="0" smtClean="0">
                <a:solidFill>
                  <a:schemeClr val="tx1"/>
                </a:solidFill>
                <a:latin typeface="+mn-lt"/>
                <a:ea typeface="+mn-ea"/>
                <a:cs typeface="+mn-cs"/>
              </a:rPr>
            </a:br>
            <a:endParaRPr lang="en-US" dirty="0" smtClean="0">
              <a:solidFill>
                <a:schemeClr val="tx1"/>
              </a:solidFill>
              <a:latin typeface="+mn-lt"/>
              <a:ea typeface="+mn-ea"/>
              <a:cs typeface="+mn-cs"/>
            </a:endParaRPr>
          </a:p>
          <a:p>
            <a:pPr>
              <a:buNone/>
            </a:pPr>
            <a:r>
              <a:rPr lang="en-US" b="1" dirty="0" smtClean="0">
                <a:solidFill>
                  <a:schemeClr val="tx1"/>
                </a:solidFill>
                <a:latin typeface="+mn-lt"/>
                <a:ea typeface="+mn-ea"/>
                <a:cs typeface="+mn-cs"/>
              </a:rPr>
              <a:t>It defines:</a:t>
            </a:r>
          </a:p>
          <a:p>
            <a:r>
              <a:rPr lang="en-US" dirty="0" smtClean="0">
                <a:solidFill>
                  <a:schemeClr val="tx1"/>
                </a:solidFill>
                <a:latin typeface="+mn-lt"/>
                <a:ea typeface="+mn-ea"/>
                <a:cs typeface="+mn-cs"/>
              </a:rPr>
              <a:t>The HTML elements as </a:t>
            </a:r>
            <a:r>
              <a:rPr lang="en-US" b="1" dirty="0" smtClean="0">
                <a:solidFill>
                  <a:schemeClr val="tx1"/>
                </a:solidFill>
                <a:latin typeface="+mn-lt"/>
                <a:ea typeface="+mn-ea"/>
                <a:cs typeface="+mn-cs"/>
              </a:rPr>
              <a:t>objects</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The </a:t>
            </a:r>
            <a:r>
              <a:rPr lang="en-US" b="1" dirty="0" smtClean="0">
                <a:solidFill>
                  <a:schemeClr val="tx1"/>
                </a:solidFill>
                <a:latin typeface="+mn-lt"/>
                <a:ea typeface="+mn-ea"/>
                <a:cs typeface="+mn-cs"/>
              </a:rPr>
              <a:t>properties</a:t>
            </a:r>
            <a:r>
              <a:rPr lang="en-US" dirty="0" smtClean="0">
                <a:solidFill>
                  <a:schemeClr val="tx1"/>
                </a:solidFill>
                <a:latin typeface="+mn-lt"/>
                <a:ea typeface="+mn-ea"/>
                <a:cs typeface="+mn-cs"/>
              </a:rPr>
              <a:t> of all HTML elements</a:t>
            </a:r>
          </a:p>
          <a:p>
            <a:r>
              <a:rPr lang="en-US" dirty="0" smtClean="0">
                <a:solidFill>
                  <a:schemeClr val="tx1"/>
                </a:solidFill>
                <a:latin typeface="+mn-lt"/>
                <a:ea typeface="+mn-ea"/>
                <a:cs typeface="+mn-cs"/>
              </a:rPr>
              <a:t>The </a:t>
            </a:r>
            <a:r>
              <a:rPr lang="en-US" b="1" dirty="0" smtClean="0">
                <a:solidFill>
                  <a:schemeClr val="tx1"/>
                </a:solidFill>
                <a:latin typeface="+mn-lt"/>
                <a:ea typeface="+mn-ea"/>
                <a:cs typeface="+mn-cs"/>
              </a:rPr>
              <a:t>methods</a:t>
            </a:r>
            <a:r>
              <a:rPr lang="en-US" dirty="0" smtClean="0">
                <a:solidFill>
                  <a:schemeClr val="tx1"/>
                </a:solidFill>
                <a:latin typeface="+mn-lt"/>
                <a:ea typeface="+mn-ea"/>
                <a:cs typeface="+mn-cs"/>
              </a:rPr>
              <a:t> to access all HTML elements</a:t>
            </a:r>
          </a:p>
          <a:p>
            <a:r>
              <a:rPr lang="en-US" dirty="0" smtClean="0">
                <a:solidFill>
                  <a:schemeClr val="tx1"/>
                </a:solidFill>
                <a:latin typeface="+mn-lt"/>
                <a:ea typeface="+mn-ea"/>
                <a:cs typeface="+mn-cs"/>
              </a:rPr>
              <a:t>The </a:t>
            </a:r>
            <a:r>
              <a:rPr lang="en-US" b="1" dirty="0" smtClean="0">
                <a:solidFill>
                  <a:schemeClr val="tx1"/>
                </a:solidFill>
                <a:latin typeface="+mn-lt"/>
                <a:ea typeface="+mn-ea"/>
                <a:cs typeface="+mn-cs"/>
              </a:rPr>
              <a:t>events</a:t>
            </a:r>
            <a:r>
              <a:rPr lang="en-US" dirty="0" smtClean="0">
                <a:solidFill>
                  <a:schemeClr val="tx1"/>
                </a:solidFill>
                <a:latin typeface="+mn-lt"/>
                <a:ea typeface="+mn-ea"/>
                <a:cs typeface="+mn-cs"/>
              </a:rPr>
              <a:t> for all HTML elements</a:t>
            </a:r>
          </a:p>
          <a:p>
            <a:pPr algn="ctr">
              <a:buNone/>
            </a:pPr>
            <a:r>
              <a:rPr lang="en-US" b="1" dirty="0" smtClean="0">
                <a:solidFill>
                  <a:srgbClr val="FF0000"/>
                </a:solidFill>
                <a:latin typeface="+mn-lt"/>
                <a:ea typeface="+mn-ea"/>
                <a:cs typeface="+mn-cs"/>
              </a:rPr>
              <a:t>The HTML DOM is a standard for how to get, change, add, or delete HTML elements.</a:t>
            </a:r>
            <a:endParaRPr lang="en-US" dirty="0" smtClean="0">
              <a:solidFill>
                <a:srgbClr val="FF0000"/>
              </a:solidFill>
              <a:latin typeface="+mn-lt"/>
              <a:ea typeface="+mn-ea"/>
              <a:cs typeface="+mn-cs"/>
            </a:endParaRPr>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HTML DOM Methods</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HTML DOM methods are </a:t>
            </a:r>
            <a:r>
              <a:rPr lang="en-US" b="1" dirty="0" smtClean="0">
                <a:solidFill>
                  <a:schemeClr val="tx1"/>
                </a:solidFill>
                <a:latin typeface="+mn-lt"/>
                <a:ea typeface="+mn-ea"/>
                <a:cs typeface="+mn-cs"/>
              </a:rPr>
              <a:t>actions</a:t>
            </a:r>
            <a:r>
              <a:rPr lang="en-US" dirty="0" smtClean="0">
                <a:solidFill>
                  <a:schemeClr val="tx1"/>
                </a:solidFill>
                <a:latin typeface="+mn-lt"/>
                <a:ea typeface="+mn-ea"/>
                <a:cs typeface="+mn-cs"/>
              </a:rPr>
              <a:t> you can perform (on HTML Elements)</a:t>
            </a:r>
            <a:br>
              <a:rPr lang="en-US" dirty="0" smtClean="0">
                <a:solidFill>
                  <a:schemeClr val="tx1"/>
                </a:solidFill>
                <a:latin typeface="+mn-lt"/>
                <a:ea typeface="+mn-ea"/>
                <a:cs typeface="+mn-cs"/>
              </a:rPr>
            </a:b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HTML DOM properties are </a:t>
            </a:r>
            <a:r>
              <a:rPr lang="en-US" b="1" dirty="0" smtClean="0">
                <a:solidFill>
                  <a:schemeClr val="tx1"/>
                </a:solidFill>
                <a:latin typeface="+mn-lt"/>
                <a:ea typeface="+mn-ea"/>
                <a:cs typeface="+mn-cs"/>
              </a:rPr>
              <a:t>values</a:t>
            </a:r>
            <a:r>
              <a:rPr lang="en-US" dirty="0" smtClean="0">
                <a:solidFill>
                  <a:schemeClr val="tx1"/>
                </a:solidFill>
                <a:latin typeface="+mn-lt"/>
                <a:ea typeface="+mn-ea"/>
                <a:cs typeface="+mn-cs"/>
              </a:rPr>
              <a:t> (of HTML Elements) that you can set or change</a:t>
            </a:r>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The </a:t>
            </a:r>
            <a:r>
              <a:rPr lang="en-US" b="0" i="0" dirty="0" err="1" smtClean="0"/>
              <a:t>getElementById</a:t>
            </a:r>
            <a:r>
              <a:rPr lang="en-US" b="0" i="0" dirty="0" smtClean="0"/>
              <a:t> Method</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most common way to access an HTML element is to use the id of the element.</a:t>
            </a:r>
            <a:br>
              <a:rPr lang="en-US" dirty="0" smtClean="0">
                <a:solidFill>
                  <a:schemeClr val="tx1"/>
                </a:solidFill>
                <a:latin typeface="+mn-lt"/>
                <a:ea typeface="+mn-ea"/>
                <a:cs typeface="+mn-cs"/>
              </a:rPr>
            </a:br>
            <a:r>
              <a:rPr lang="en-US" dirty="0" smtClean="0">
                <a:solidFill>
                  <a:schemeClr val="tx1"/>
                </a:solidFill>
                <a:latin typeface="+mn-lt"/>
                <a:ea typeface="+mn-ea"/>
                <a:cs typeface="+mn-cs"/>
              </a:rPr>
              <a:t/>
            </a:r>
            <a:br>
              <a:rPr lang="en-US" dirty="0" smtClean="0">
                <a:solidFill>
                  <a:schemeClr val="tx1"/>
                </a:solidFill>
                <a:latin typeface="+mn-lt"/>
                <a:ea typeface="+mn-ea"/>
                <a:cs typeface="+mn-cs"/>
              </a:rPr>
            </a:br>
            <a:r>
              <a:rPr lang="en-US" dirty="0" err="1" smtClean="0">
                <a:solidFill>
                  <a:schemeClr val="tx1"/>
                </a:solidFill>
                <a:latin typeface="+mn-lt"/>
                <a:ea typeface="+mn-ea"/>
                <a:cs typeface="+mn-cs"/>
              </a:rPr>
              <a:t>Eg</a:t>
            </a:r>
            <a:r>
              <a:rPr lang="en-US" dirty="0" smtClean="0">
                <a:solidFill>
                  <a:schemeClr val="tx1"/>
                </a:solidFill>
                <a:latin typeface="+mn-lt"/>
                <a:ea typeface="+mn-ea"/>
                <a:cs typeface="+mn-cs"/>
              </a:rPr>
              <a:t>:</a:t>
            </a:r>
          </a:p>
          <a:p>
            <a:pPr>
              <a:buNone/>
            </a:pPr>
            <a:r>
              <a:rPr lang="en-US" dirty="0" smtClean="0">
                <a:solidFill>
                  <a:schemeClr val="tx1"/>
                </a:solidFill>
                <a:latin typeface="+mn-lt"/>
                <a:ea typeface="+mn-ea"/>
                <a:cs typeface="+mn-cs"/>
              </a:rPr>
              <a:t>    &lt;p id="demo"&gt;&lt;/p&gt;</a:t>
            </a:r>
            <a:r>
              <a:rPr lang="en-US" dirty="0" smtClean="0"/>
              <a:t/>
            </a:r>
            <a:br>
              <a:rPr lang="en-US" dirty="0" smtClean="0"/>
            </a:br>
            <a:r>
              <a:rPr lang="en-US" dirty="0" smtClean="0">
                <a:solidFill>
                  <a:schemeClr val="tx1"/>
                </a:solidFill>
                <a:latin typeface="+mn-lt"/>
                <a:ea typeface="+mn-ea"/>
                <a:cs typeface="+mn-cs"/>
              </a:rPr>
              <a:t>&lt;script&gt;</a:t>
            </a:r>
            <a:r>
              <a:rPr lang="en-US" dirty="0" smtClean="0"/>
              <a:t/>
            </a:r>
            <a:br>
              <a:rPr lang="en-US" dirty="0" smtClean="0"/>
            </a:br>
            <a:r>
              <a:rPr lang="en-US" dirty="0" err="1" smtClean="0">
                <a:solidFill>
                  <a:schemeClr val="tx1"/>
                </a:solidFill>
                <a:latin typeface="+mn-lt"/>
                <a:ea typeface="+mn-ea"/>
                <a:cs typeface="+mn-cs"/>
              </a:rPr>
              <a:t>document.getElementById</a:t>
            </a:r>
            <a:r>
              <a:rPr lang="en-US" dirty="0" smtClean="0">
                <a:solidFill>
                  <a:schemeClr val="tx1"/>
                </a:solidFill>
                <a:latin typeface="+mn-lt"/>
                <a:ea typeface="+mn-ea"/>
                <a:cs typeface="+mn-cs"/>
              </a:rPr>
              <a:t>("demo").</a:t>
            </a:r>
            <a:r>
              <a:rPr lang="en-US" dirty="0" err="1" smtClean="0">
                <a:solidFill>
                  <a:schemeClr val="tx1"/>
                </a:solidFill>
                <a:latin typeface="+mn-lt"/>
                <a:ea typeface="+mn-ea"/>
                <a:cs typeface="+mn-cs"/>
              </a:rPr>
              <a:t>innerHTML</a:t>
            </a:r>
            <a:r>
              <a:rPr lang="en-US" dirty="0" smtClean="0">
                <a:solidFill>
                  <a:schemeClr val="tx1"/>
                </a:solidFill>
                <a:latin typeface="+mn-lt"/>
                <a:ea typeface="+mn-ea"/>
                <a:cs typeface="+mn-cs"/>
              </a:rPr>
              <a:t> = "Hello World!";</a:t>
            </a:r>
            <a:r>
              <a:rPr lang="en-US" dirty="0" smtClean="0"/>
              <a:t/>
            </a:r>
            <a:br>
              <a:rPr lang="en-US" dirty="0" smtClean="0"/>
            </a:br>
            <a:r>
              <a:rPr lang="en-US" dirty="0" smtClean="0">
                <a:solidFill>
                  <a:schemeClr val="tx1"/>
                </a:solidFill>
                <a:latin typeface="+mn-lt"/>
                <a:ea typeface="+mn-ea"/>
                <a:cs typeface="+mn-cs"/>
              </a:rPr>
              <a:t>&lt;/script&gt;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The </a:t>
            </a:r>
            <a:r>
              <a:rPr lang="en-US" b="0" i="0" dirty="0" err="1" smtClean="0"/>
              <a:t>innerHTML</a:t>
            </a:r>
            <a:r>
              <a:rPr lang="en-US" b="0" i="0" dirty="0" smtClean="0"/>
              <a:t> Property</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easiest way to get the content of an element is by using the </a:t>
            </a:r>
            <a:r>
              <a:rPr lang="en-US" b="1" dirty="0" err="1" smtClean="0">
                <a:solidFill>
                  <a:schemeClr val="tx1"/>
                </a:solidFill>
                <a:latin typeface="+mn-lt"/>
                <a:ea typeface="+mn-ea"/>
                <a:cs typeface="+mn-cs"/>
              </a:rPr>
              <a:t>innerHTML</a:t>
            </a:r>
            <a:r>
              <a:rPr lang="en-US" dirty="0" smtClean="0">
                <a:solidFill>
                  <a:schemeClr val="tx1"/>
                </a:solidFill>
                <a:latin typeface="+mn-lt"/>
                <a:ea typeface="+mn-ea"/>
                <a:cs typeface="+mn-cs"/>
              </a:rPr>
              <a:t> property.</a:t>
            </a:r>
            <a:br>
              <a:rPr lang="en-US" dirty="0" smtClean="0">
                <a:solidFill>
                  <a:schemeClr val="tx1"/>
                </a:solidFill>
                <a:latin typeface="+mn-lt"/>
                <a:ea typeface="+mn-ea"/>
                <a:cs typeface="+mn-cs"/>
              </a:rPr>
            </a:br>
            <a:r>
              <a:rPr lang="en-US" dirty="0" smtClean="0">
                <a:solidFill>
                  <a:schemeClr val="tx1"/>
                </a:solidFill>
                <a:latin typeface="+mn-lt"/>
                <a:ea typeface="+mn-ea"/>
                <a:cs typeface="+mn-cs"/>
              </a:rPr>
              <a:t/>
            </a:r>
            <a:br>
              <a:rPr lang="en-US" dirty="0" smtClean="0">
                <a:solidFill>
                  <a:schemeClr val="tx1"/>
                </a:solidFill>
                <a:latin typeface="+mn-lt"/>
                <a:ea typeface="+mn-ea"/>
                <a:cs typeface="+mn-cs"/>
              </a:rPr>
            </a:b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The </a:t>
            </a:r>
            <a:r>
              <a:rPr lang="en-US" dirty="0" err="1" smtClean="0">
                <a:solidFill>
                  <a:schemeClr val="tx1"/>
                </a:solidFill>
                <a:latin typeface="+mn-lt"/>
                <a:ea typeface="+mn-ea"/>
                <a:cs typeface="+mn-cs"/>
              </a:rPr>
              <a:t>innerHTML</a:t>
            </a:r>
            <a:r>
              <a:rPr lang="en-US" dirty="0" smtClean="0">
                <a:solidFill>
                  <a:schemeClr val="tx1"/>
                </a:solidFill>
                <a:latin typeface="+mn-lt"/>
                <a:ea typeface="+mn-ea"/>
                <a:cs typeface="+mn-cs"/>
              </a:rPr>
              <a:t> property is useful for getting or replacing the content of HTML elements.</a:t>
            </a:r>
          </a:p>
          <a:p>
            <a:endParaRPr lang="en-US" dirty="0" smtClean="0"/>
          </a:p>
          <a:p>
            <a:r>
              <a:rPr lang="en-US" dirty="0" smtClean="0">
                <a:solidFill>
                  <a:schemeClr val="tx1"/>
                </a:solidFill>
                <a:latin typeface="+mn-lt"/>
                <a:ea typeface="+mn-ea"/>
                <a:cs typeface="+mn-cs"/>
              </a:rPr>
              <a:t>The </a:t>
            </a:r>
            <a:r>
              <a:rPr lang="en-US" dirty="0" err="1" smtClean="0">
                <a:solidFill>
                  <a:schemeClr val="tx1"/>
                </a:solidFill>
                <a:latin typeface="+mn-lt"/>
                <a:ea typeface="+mn-ea"/>
                <a:cs typeface="+mn-cs"/>
              </a:rPr>
              <a:t>innerHTML</a:t>
            </a:r>
            <a:r>
              <a:rPr lang="en-US" dirty="0" smtClean="0">
                <a:solidFill>
                  <a:schemeClr val="tx1"/>
                </a:solidFill>
                <a:latin typeface="+mn-lt"/>
                <a:ea typeface="+mn-ea"/>
                <a:cs typeface="+mn-cs"/>
              </a:rPr>
              <a:t> property can be used to get or change any HTML element, including &lt;html&gt; and &lt;body&gt;.</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t>HTML DOM Elements</a:t>
            </a:r>
            <a:br>
              <a:rPr lang="en-US" b="0" i="0"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With JavaScript, you want to manipulate HTML elements.</a:t>
            </a:r>
          </a:p>
          <a:p>
            <a:r>
              <a:rPr lang="en-US" dirty="0" smtClean="0">
                <a:solidFill>
                  <a:schemeClr val="tx1"/>
                </a:solidFill>
                <a:latin typeface="+mn-lt"/>
                <a:ea typeface="+mn-ea"/>
                <a:cs typeface="+mn-cs"/>
              </a:rPr>
              <a:t>To do so, you have to find the elements first. There are a couple of ways to do this:</a:t>
            </a:r>
          </a:p>
          <a:p>
            <a:r>
              <a:rPr lang="en-US" dirty="0" smtClean="0">
                <a:solidFill>
                  <a:schemeClr val="tx1"/>
                </a:solidFill>
                <a:latin typeface="+mn-lt"/>
                <a:ea typeface="+mn-ea"/>
                <a:cs typeface="+mn-cs"/>
              </a:rPr>
              <a:t>Finding HTML elements by id</a:t>
            </a:r>
          </a:p>
          <a:p>
            <a:r>
              <a:rPr lang="en-US" dirty="0" smtClean="0">
                <a:solidFill>
                  <a:schemeClr val="tx1"/>
                </a:solidFill>
                <a:latin typeface="+mn-lt"/>
                <a:ea typeface="+mn-ea"/>
                <a:cs typeface="+mn-cs"/>
              </a:rPr>
              <a:t>Finding HTML elements by tag name</a:t>
            </a:r>
          </a:p>
          <a:p>
            <a:r>
              <a:rPr lang="en-US" dirty="0" smtClean="0">
                <a:solidFill>
                  <a:schemeClr val="tx1"/>
                </a:solidFill>
                <a:latin typeface="+mn-lt"/>
                <a:ea typeface="+mn-ea"/>
                <a:cs typeface="+mn-cs"/>
              </a:rPr>
              <a:t>Finding HTML elements by class name</a:t>
            </a:r>
          </a:p>
          <a:p>
            <a:r>
              <a:rPr lang="en-US" dirty="0" smtClean="0">
                <a:solidFill>
                  <a:schemeClr val="tx1"/>
                </a:solidFill>
                <a:latin typeface="+mn-lt"/>
                <a:ea typeface="+mn-ea"/>
                <a:cs typeface="+mn-cs"/>
              </a:rPr>
              <a:t>Finding HTML elements by HTML object collections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skills_ppt">
  <a:themeElements>
    <a:clrScheme name="">
      <a:dk1>
        <a:srgbClr val="000000"/>
      </a:dk1>
      <a:lt1>
        <a:srgbClr val="FFFFFF"/>
      </a:lt1>
      <a:dk2>
        <a:srgbClr val="000000"/>
      </a:dk2>
      <a:lt2>
        <a:srgbClr val="333333"/>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netskills_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netskills_pp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tskills_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netskills_pp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tskills_pp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tskills_pp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tskills_pp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netskills_pp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4930</TotalTime>
  <Pages>25</Pages>
  <Words>6584</Words>
  <Application>Microsoft Office PowerPoint</Application>
  <PresentationFormat>A4 Paper (210x297 mm)</PresentationFormat>
  <Paragraphs>939</Paragraphs>
  <Slides>118</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28" baseType="lpstr">
      <vt:lpstr>Arial</vt:lpstr>
      <vt:lpstr>Arial Narrow</vt:lpstr>
      <vt:lpstr>Courier New</vt:lpstr>
      <vt:lpstr>HandelGothic BT</vt:lpstr>
      <vt:lpstr>Symbol</vt:lpstr>
      <vt:lpstr>Times New Roman</vt:lpstr>
      <vt:lpstr>Verdana</vt:lpstr>
      <vt:lpstr>Wingdings</vt:lpstr>
      <vt:lpstr>netskills_ppt</vt:lpstr>
      <vt:lpstr>Clip</vt:lpstr>
      <vt:lpstr>Introduction to JavaScript</vt:lpstr>
      <vt:lpstr>PowerPoint Presentation</vt:lpstr>
      <vt:lpstr>PowerPoint Presentation</vt:lpstr>
      <vt:lpstr>PowerPoint Presentation</vt:lpstr>
      <vt:lpstr>What is JavaScript?</vt:lpstr>
      <vt:lpstr>JavaScript Allows Interactivity</vt:lpstr>
      <vt:lpstr>How Does It Work?</vt:lpstr>
      <vt:lpstr>Advantages of JavaScript </vt:lpstr>
      <vt:lpstr>PowerPoint Presentation</vt:lpstr>
      <vt:lpstr>PowerPoint Presentation</vt:lpstr>
      <vt:lpstr>PowerPoint Presentation</vt:lpstr>
      <vt:lpstr>PowerPoint Presentation</vt:lpstr>
      <vt:lpstr>What is Java?</vt:lpstr>
      <vt:lpstr>Learning JavaScript</vt:lpstr>
      <vt:lpstr>PowerPoint Presentation</vt:lpstr>
      <vt:lpstr>PowerPoint Presentation</vt:lpstr>
      <vt:lpstr>PowerPoint Presentation</vt:lpstr>
      <vt:lpstr>Variables  </vt:lpstr>
      <vt:lpstr>Data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Statements</vt:lpstr>
      <vt:lpstr>JavaScript Statements</vt:lpstr>
      <vt:lpstr>JavaScript Statements</vt:lpstr>
      <vt:lpstr>Example Statements</vt:lpstr>
      <vt:lpstr>HTML Forms and JavaScript</vt:lpstr>
      <vt:lpstr>Naming Form Elements in HTML </vt:lpstr>
      <vt:lpstr>Forms and JavaScript</vt:lpstr>
      <vt:lpstr>Using Form Data</vt:lpstr>
      <vt:lpstr>Events</vt:lpstr>
      <vt:lpstr>Events…</vt:lpstr>
      <vt:lpstr>Common HTML Events </vt:lpstr>
      <vt:lpstr>JavaScript –Events Handlers </vt:lpstr>
      <vt:lpstr>Methods used to JavaScript work with events</vt:lpstr>
      <vt:lpstr>JavaScript Cookies </vt:lpstr>
      <vt:lpstr>Cookies…</vt:lpstr>
      <vt:lpstr>Create a Cookie with JavaScript </vt:lpstr>
      <vt:lpstr>Create a Cookie…</vt:lpstr>
      <vt:lpstr>Read a Cookie with JavaScript </vt:lpstr>
      <vt:lpstr>The Browser Object Model (BOM) </vt:lpstr>
      <vt:lpstr>BOM Objects </vt:lpstr>
      <vt:lpstr>JS Timing</vt:lpstr>
      <vt:lpstr>The setInterval() Method </vt:lpstr>
      <vt:lpstr>The setInterval() Method -Example</vt:lpstr>
      <vt:lpstr>clearInterval() </vt:lpstr>
      <vt:lpstr> setTimeout() Method </vt:lpstr>
      <vt:lpstr>clearTimeout()</vt:lpstr>
      <vt:lpstr>JavaScript Popup Boxes </vt:lpstr>
      <vt:lpstr>Alert Box </vt:lpstr>
      <vt:lpstr>Confirm Box </vt:lpstr>
      <vt:lpstr>Prompt Box </vt:lpstr>
      <vt:lpstr>JavaScript Window History </vt:lpstr>
      <vt:lpstr> History Back &amp; History Forward  </vt:lpstr>
      <vt:lpstr>JavaScript Window Location </vt:lpstr>
      <vt:lpstr>JavaScript Window Screen  </vt:lpstr>
      <vt:lpstr>Examples -Screen </vt:lpstr>
      <vt:lpstr>DOM (Document Object Model) </vt:lpstr>
      <vt:lpstr> DOM Tree of Objects </vt:lpstr>
      <vt:lpstr>DOM…</vt:lpstr>
      <vt:lpstr>HTML DOM </vt:lpstr>
      <vt:lpstr>HTML DOM Methods </vt:lpstr>
      <vt:lpstr>The getElementById Method </vt:lpstr>
      <vt:lpstr>The innerHTML Property </vt:lpstr>
      <vt:lpstr>HTML DOM Elements </vt:lpstr>
      <vt:lpstr>DOM Programming Interface </vt:lpstr>
      <vt:lpstr>Finding HTML Elements by Id </vt:lpstr>
      <vt:lpstr>Finding HTML Elements by Tag Name </vt:lpstr>
      <vt:lpstr>Finding HTML Elements by Class Name </vt:lpstr>
      <vt:lpstr>DOM -CSS</vt:lpstr>
      <vt:lpstr>RegExp Object </vt:lpstr>
      <vt:lpstr>What Is a Regular Expression? </vt:lpstr>
      <vt:lpstr>Using String Methods</vt:lpstr>
      <vt:lpstr>Regular Expression Modifiers</vt:lpstr>
      <vt:lpstr>Regular Expression Patterns </vt:lpstr>
      <vt:lpstr>Java Script - Objects</vt:lpstr>
      <vt:lpstr>OOP’s Concepts</vt:lpstr>
      <vt:lpstr>Objects</vt:lpstr>
      <vt:lpstr>Define a Object </vt:lpstr>
      <vt:lpstr>Classes</vt:lpstr>
      <vt:lpstr>Defining classes</vt:lpstr>
      <vt:lpstr>Class declarations</vt:lpstr>
      <vt:lpstr>Constructor </vt:lpstr>
      <vt:lpstr>PowerPoint Presentation</vt:lpstr>
    </vt:vector>
  </TitlesOfParts>
  <Company>University of Newcastle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Netskills</dc:creator>
  <cp:lastModifiedBy>Rajashekar gs</cp:lastModifiedBy>
  <cp:revision>97</cp:revision>
  <cp:lastPrinted>2000-08-11T15:43:38Z</cp:lastPrinted>
  <dcterms:created xsi:type="dcterms:W3CDTF">2001-08-24T10:59:16Z</dcterms:created>
  <dcterms:modified xsi:type="dcterms:W3CDTF">2019-03-03T17:08:55Z</dcterms:modified>
</cp:coreProperties>
</file>