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Bodoni FLF Italics" panose="02000603090000090003" pitchFamily="2" charset="0"/>
      <p:regular r:id="rId14"/>
      <p:italic r:id="rId15"/>
    </p:embeddedFont>
    <p:embeddedFont>
      <p:font typeface="Calibri" panose="020F0502020204030204" pitchFamily="34" charset="0"/>
      <p:regular r:id="rId16"/>
      <p:bold r:id="rId17"/>
      <p:italic r:id="rId18"/>
      <p:boldItalic r:id="rId19"/>
    </p:embeddedFont>
    <p:embeddedFont>
      <p:font typeface="Montserrat" pitchFamily="2" charset="77"/>
      <p:regular r:id="rId20"/>
      <p:bold r:id="rId21"/>
    </p:embeddedFont>
    <p:embeddedFont>
      <p:font typeface="Montserrat Bold" pitchFamily="2" charset="77"/>
      <p:regular r:id="rId22"/>
      <p:bold r:id="rId23"/>
    </p:embeddedFont>
    <p:embeddedFont>
      <p:font typeface="Montserrat Classic" pitchFamily="2" charset="77"/>
      <p:regular r:id="rId24"/>
    </p:embeddedFont>
    <p:embeddedFont>
      <p:font typeface="Montserrat Classic Bold" pitchFamily="2" charset="77"/>
      <p:regular r:id="rId25"/>
      <p:bold r:id="rId26"/>
    </p:embeddedFont>
    <p:embeddedFont>
      <p:font typeface="Times New Roman" panose="02020603050405020304" pitchFamily="18" charset="0"/>
      <p:regular r:id="rId27"/>
    </p:embeddedFont>
    <p:embeddedFont>
      <p:font typeface="Times New Roman Bold" panose="02030802070405020303" pitchFamily="18" charset="77"/>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15" autoAdjust="0"/>
  </p:normalViewPr>
  <p:slideViewPr>
    <p:cSldViewPr>
      <p:cViewPr varScale="1">
        <p:scale>
          <a:sx n="70" d="100"/>
          <a:sy n="70" d="100"/>
        </p:scale>
        <p:origin x="84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summarise the dataset, summary() function along group_by() function is used. </a:t>
            </a:r>
          </a:p>
          <a:p>
            <a:endParaRPr lang="en-US"/>
          </a:p>
          <a:p>
            <a:r>
              <a:rPr lang="en-US"/>
              <a:t>Then using ggplot(), a pie chart is created to display the total number of applicants by gender and their percentage.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Steps:</a:t>
            </a:r>
          </a:p>
          <a:p>
            <a:r>
              <a:rPr lang="en-US"/>
              <a:t>I have summarize the dataset by country to count the number of job applicants using summary() function.</a:t>
            </a:r>
          </a:p>
          <a:p>
            <a:endParaRPr lang="en-US"/>
          </a:p>
          <a:p>
            <a:r>
              <a:rPr lang="en-US"/>
              <a:t>Then have renamed the 'gender' column to 'applicants'.</a:t>
            </a:r>
          </a:p>
          <a:p>
            <a:endParaRPr lang="en-US"/>
          </a:p>
          <a:p>
            <a:r>
              <a:rPr lang="en-US"/>
              <a:t>Arranging the countries in descending order by the number of applicants and selecting the top 10 countries has helped to visual data easily and find out the top country that has highest applicants.</a:t>
            </a:r>
          </a:p>
          <a:p>
            <a:endParaRPr lang="en-US"/>
          </a:p>
          <a:p>
            <a:r>
              <a:rPr lang="en-US"/>
              <a:t>Using ggplot(), a horizontal bar graph is plotted to visualize the top job applicants.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Because of high number of observations, I created a sample dataset with 500 observations using sample_n(). </a:t>
            </a:r>
          </a:p>
          <a:p>
            <a:r>
              <a:rPr lang="en-US"/>
              <a:t>Then calculated the correlation between 'years_code_pro' and 'previous_salary' which came equal to 0.441. </a:t>
            </a:r>
          </a:p>
          <a:p>
            <a:endParaRPr lang="en-US"/>
          </a:p>
          <a:p>
            <a:r>
              <a:rPr lang="en-US"/>
              <a:t>Plotted a scatterplot with the correlation coefficient using ggplot().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Summary() functions is used to calculate the average salary, median salary, and standard deviation of the salary and store that in a separate table called salary_summary. </a:t>
            </a:r>
          </a:p>
          <a:p>
            <a:endParaRPr lang="en-US"/>
          </a:p>
          <a:p>
            <a:r>
              <a:rPr lang="en-US"/>
              <a:t>To calculate the above statistical functions are used such as mean(), median(), and sd().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Summarized the dataset by each country for 'years_code' and 'Years_code_pro' using group_by(). </a:t>
            </a:r>
          </a:p>
          <a:p>
            <a:endParaRPr lang="en-US"/>
          </a:p>
          <a:p>
            <a:r>
              <a:rPr lang="en-US"/>
              <a:t>Using ggplot(), created a scatterplot for each country. Then added a linear graph to visualize the correlation between the two.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obtain this result first I arranged the dataset in descending order using arrange() function. After arranging it , I sliced the dataset using slice() function and created a subset with subset() function.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E8E8E8"/>
            </a:solidFill>
          </p:spPr>
          <p:txBody>
            <a:bodyPr/>
            <a:lstStyle/>
            <a:p>
              <a:endParaRPr lang="en-US"/>
            </a:p>
          </p:txBody>
        </p:sp>
      </p:grpSp>
      <p:grpSp>
        <p:nvGrpSpPr>
          <p:cNvPr id="4" name="Group 4"/>
          <p:cNvGrpSpPr/>
          <p:nvPr/>
        </p:nvGrpSpPr>
        <p:grpSpPr>
          <a:xfrm rot="2700000">
            <a:off x="15437760" y="1212171"/>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3D3D3D">
                <a:alpha val="24706"/>
              </a:srgbClr>
            </a:solidFill>
          </p:spPr>
          <p:txBody>
            <a:bodyPr/>
            <a:lstStyle/>
            <a:p>
              <a:endParaRPr lang="en-US"/>
            </a:p>
          </p:txBody>
        </p:sp>
      </p:grpSp>
      <p:grpSp>
        <p:nvGrpSpPr>
          <p:cNvPr id="6" name="Group 6"/>
          <p:cNvGrpSpPr/>
          <p:nvPr/>
        </p:nvGrpSpPr>
        <p:grpSpPr>
          <a:xfrm rot="2700000">
            <a:off x="11978171" y="83351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69804"/>
              </a:srgbClr>
            </a:solidFill>
          </p:spPr>
          <p:txBody>
            <a:bodyPr/>
            <a:lstStyle/>
            <a:p>
              <a:endParaRPr lang="en-US"/>
            </a:p>
          </p:txBody>
        </p:sp>
      </p:grpSp>
      <p:sp>
        <p:nvSpPr>
          <p:cNvPr id="8" name="Freeform 8"/>
          <p:cNvSpPr/>
          <p:nvPr/>
        </p:nvSpPr>
        <p:spPr>
          <a:xfrm>
            <a:off x="-3888918" y="135224"/>
            <a:ext cx="11042966" cy="1786953"/>
          </a:xfrm>
          <a:custGeom>
            <a:avLst/>
            <a:gdLst/>
            <a:ahLst/>
            <a:cxnLst/>
            <a:rect l="l" t="t" r="r" b="b"/>
            <a:pathLst>
              <a:path w="11042966" h="1786953">
                <a:moveTo>
                  <a:pt x="0" y="0"/>
                </a:moveTo>
                <a:lnTo>
                  <a:pt x="11042966" y="0"/>
                </a:lnTo>
                <a:lnTo>
                  <a:pt x="11042966" y="1786952"/>
                </a:lnTo>
                <a:lnTo>
                  <a:pt x="0" y="1786952"/>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0" y="0"/>
            <a:ext cx="541602" cy="10287000"/>
            <a:chOff x="0" y="0"/>
            <a:chExt cx="157867" cy="2998468"/>
          </a:xfrm>
        </p:grpSpPr>
        <p:sp>
          <p:nvSpPr>
            <p:cNvPr id="10" name="Freeform 10"/>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947F57"/>
            </a:solidFill>
          </p:spPr>
          <p:txBody>
            <a:bodyPr/>
            <a:lstStyle/>
            <a:p>
              <a:endParaRPr lang="en-US"/>
            </a:p>
          </p:txBody>
        </p:sp>
      </p:grpSp>
      <p:sp>
        <p:nvSpPr>
          <p:cNvPr id="11" name="Freeform 11"/>
          <p:cNvSpPr/>
          <p:nvPr/>
        </p:nvSpPr>
        <p:spPr>
          <a:xfrm>
            <a:off x="7612689" y="390865"/>
            <a:ext cx="3062623" cy="3062623"/>
          </a:xfrm>
          <a:custGeom>
            <a:avLst/>
            <a:gdLst/>
            <a:ahLst/>
            <a:cxnLst/>
            <a:rect l="l" t="t" r="r" b="b"/>
            <a:pathLst>
              <a:path w="3062623" h="3062623">
                <a:moveTo>
                  <a:pt x="0" y="0"/>
                </a:moveTo>
                <a:lnTo>
                  <a:pt x="3062622" y="0"/>
                </a:lnTo>
                <a:lnTo>
                  <a:pt x="3062622" y="3062623"/>
                </a:lnTo>
                <a:lnTo>
                  <a:pt x="0" y="3062623"/>
                </a:lnTo>
                <a:lnTo>
                  <a:pt x="0" y="0"/>
                </a:lnTo>
                <a:close/>
              </a:path>
            </a:pathLst>
          </a:custGeom>
          <a:blipFill>
            <a:blip r:embed="rId4"/>
            <a:stretch>
              <a:fillRect/>
            </a:stretch>
          </a:blipFill>
        </p:spPr>
        <p:txBody>
          <a:bodyPr/>
          <a:lstStyle/>
          <a:p>
            <a:endParaRPr lang="en-US"/>
          </a:p>
        </p:txBody>
      </p:sp>
      <p:sp>
        <p:nvSpPr>
          <p:cNvPr id="12" name="TextBox 12"/>
          <p:cNvSpPr txBox="1"/>
          <p:nvPr/>
        </p:nvSpPr>
        <p:spPr>
          <a:xfrm>
            <a:off x="2835810" y="6658292"/>
            <a:ext cx="12616379" cy="3590608"/>
          </a:xfrm>
          <a:prstGeom prst="rect">
            <a:avLst/>
          </a:prstGeom>
        </p:spPr>
        <p:txBody>
          <a:bodyPr lIns="0" tIns="0" rIns="0" bIns="0" rtlCol="0" anchor="t">
            <a:spAutoFit/>
          </a:bodyPr>
          <a:lstStyle/>
          <a:p>
            <a:pPr algn="ctr">
              <a:lnSpc>
                <a:spcPts val="6247"/>
              </a:lnSpc>
            </a:pPr>
            <a:r>
              <a:rPr lang="en-US" sz="4462" spc="89">
                <a:solidFill>
                  <a:srgbClr val="000000"/>
                </a:solidFill>
                <a:latin typeface="Times New Roman"/>
              </a:rPr>
              <a:t>Sanchi Gupta</a:t>
            </a:r>
          </a:p>
          <a:p>
            <a:pPr algn="ctr">
              <a:lnSpc>
                <a:spcPts val="4287"/>
              </a:lnSpc>
            </a:pPr>
            <a:r>
              <a:rPr lang="en-US" sz="3062" spc="61">
                <a:solidFill>
                  <a:srgbClr val="000000"/>
                </a:solidFill>
                <a:latin typeface="Times New Roman"/>
              </a:rPr>
              <a:t> College of Professional Studies</a:t>
            </a:r>
          </a:p>
          <a:p>
            <a:pPr algn="ctr">
              <a:lnSpc>
                <a:spcPts val="4287"/>
              </a:lnSpc>
            </a:pPr>
            <a:r>
              <a:rPr lang="en-US" sz="3062" spc="61">
                <a:solidFill>
                  <a:srgbClr val="000000"/>
                </a:solidFill>
                <a:latin typeface="Times New Roman"/>
              </a:rPr>
              <a:t>ALY6000: Introduction to Analytics </a:t>
            </a:r>
          </a:p>
          <a:p>
            <a:pPr algn="ctr">
              <a:lnSpc>
                <a:spcPts val="4287"/>
              </a:lnSpc>
            </a:pPr>
            <a:r>
              <a:rPr lang="en-US" sz="3062" spc="61">
                <a:solidFill>
                  <a:srgbClr val="000000"/>
                </a:solidFill>
                <a:latin typeface="Times New Roman"/>
              </a:rPr>
              <a:t>Professor Kayal Chandrasekaran </a:t>
            </a:r>
          </a:p>
          <a:p>
            <a:pPr algn="ctr">
              <a:lnSpc>
                <a:spcPts val="4287"/>
              </a:lnSpc>
            </a:pPr>
            <a:r>
              <a:rPr lang="en-US" sz="3062" spc="61">
                <a:solidFill>
                  <a:srgbClr val="000000"/>
                </a:solidFill>
                <a:latin typeface="Times New Roman"/>
              </a:rPr>
              <a:t>October 15, 2023 </a:t>
            </a:r>
          </a:p>
          <a:p>
            <a:pPr>
              <a:lnSpc>
                <a:spcPts val="4287"/>
              </a:lnSpc>
            </a:pPr>
            <a:endParaRPr lang="en-US" sz="3062" spc="61">
              <a:solidFill>
                <a:srgbClr val="000000"/>
              </a:solidFill>
              <a:latin typeface="Times New Roman"/>
            </a:endParaRPr>
          </a:p>
        </p:txBody>
      </p:sp>
      <p:sp>
        <p:nvSpPr>
          <p:cNvPr id="13" name="TextBox 13"/>
          <p:cNvSpPr txBox="1"/>
          <p:nvPr/>
        </p:nvSpPr>
        <p:spPr>
          <a:xfrm>
            <a:off x="4511427" y="4043361"/>
            <a:ext cx="9265146" cy="2734797"/>
          </a:xfrm>
          <a:prstGeom prst="rect">
            <a:avLst/>
          </a:prstGeom>
        </p:spPr>
        <p:txBody>
          <a:bodyPr lIns="0" tIns="0" rIns="0" bIns="0" rtlCol="0" anchor="t">
            <a:spAutoFit/>
          </a:bodyPr>
          <a:lstStyle/>
          <a:p>
            <a:pPr algn="ctr">
              <a:lnSpc>
                <a:spcPts val="7288"/>
              </a:lnSpc>
            </a:pPr>
            <a:r>
              <a:rPr lang="en-US" sz="5205">
                <a:solidFill>
                  <a:srgbClr val="000000"/>
                </a:solidFill>
                <a:latin typeface="Montserrat Classic Bold"/>
              </a:rPr>
              <a:t>Project 4 </a:t>
            </a:r>
          </a:p>
          <a:p>
            <a:pPr algn="ctr">
              <a:lnSpc>
                <a:spcPts val="7288"/>
              </a:lnSpc>
            </a:pPr>
            <a:r>
              <a:rPr lang="en-US" sz="5205">
                <a:solidFill>
                  <a:srgbClr val="000000"/>
                </a:solidFill>
                <a:latin typeface="Montserrat Classic Bold"/>
              </a:rPr>
              <a:t>Independent Data Analysis </a:t>
            </a:r>
          </a:p>
          <a:p>
            <a:pPr algn="ctr">
              <a:lnSpc>
                <a:spcPts val="7288"/>
              </a:lnSpc>
            </a:pPr>
            <a:endParaRPr lang="en-US" sz="5205">
              <a:solidFill>
                <a:srgbClr val="000000"/>
              </a:solidFill>
              <a:latin typeface="Montserrat Classic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grpSp>
        <p:nvGrpSpPr>
          <p:cNvPr id="12" name="Group 12"/>
          <p:cNvGrpSpPr/>
          <p:nvPr/>
        </p:nvGrpSpPr>
        <p:grpSpPr>
          <a:xfrm>
            <a:off x="1028700" y="275229"/>
            <a:ext cx="16373729" cy="3158422"/>
            <a:chOff x="0" y="-321377"/>
            <a:chExt cx="4312422" cy="831850"/>
          </a:xfrm>
        </p:grpSpPr>
        <p:sp>
          <p:nvSpPr>
            <p:cNvPr id="13" name="Freeform 13"/>
            <p:cNvSpPr/>
            <p:nvPr/>
          </p:nvSpPr>
          <p:spPr>
            <a:xfrm>
              <a:off x="0" y="0"/>
              <a:ext cx="4312422" cy="189096"/>
            </a:xfrm>
            <a:custGeom>
              <a:avLst/>
              <a:gdLst/>
              <a:ahLst/>
              <a:cxnLst/>
              <a:rect l="l" t="t" r="r" b="b"/>
              <a:pathLst>
                <a:path w="4312422" h="189096">
                  <a:moveTo>
                    <a:pt x="0" y="0"/>
                  </a:moveTo>
                  <a:lnTo>
                    <a:pt x="4312422" y="0"/>
                  </a:lnTo>
                  <a:lnTo>
                    <a:pt x="4312422" y="189096"/>
                  </a:lnTo>
                  <a:lnTo>
                    <a:pt x="0" y="189096"/>
                  </a:lnTo>
                  <a:close/>
                </a:path>
              </a:pathLst>
            </a:custGeom>
            <a:solidFill>
              <a:srgbClr val="7A663F"/>
            </a:solidFill>
          </p:spPr>
          <p:txBody>
            <a:bodyPr/>
            <a:lstStyle/>
            <a:p>
              <a:endParaRPr lang="en-US"/>
            </a:p>
          </p:txBody>
        </p:sp>
        <p:sp>
          <p:nvSpPr>
            <p:cNvPr id="14" name="TextBox 14"/>
            <p:cNvSpPr txBox="1"/>
            <p:nvPr/>
          </p:nvSpPr>
          <p:spPr>
            <a:xfrm>
              <a:off x="225201" y="-321377"/>
              <a:ext cx="3824322"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Follow-up question : Which countries have the most experienced coders?</a:t>
              </a:r>
            </a:p>
          </p:txBody>
        </p:sp>
      </p:grpSp>
      <p:sp>
        <p:nvSpPr>
          <p:cNvPr id="15" name="Freeform 15"/>
          <p:cNvSpPr/>
          <p:nvPr/>
        </p:nvSpPr>
        <p:spPr>
          <a:xfrm>
            <a:off x="6582002" y="2708260"/>
            <a:ext cx="12002433" cy="6573851"/>
          </a:xfrm>
          <a:custGeom>
            <a:avLst/>
            <a:gdLst/>
            <a:ahLst/>
            <a:cxnLst/>
            <a:rect l="l" t="t" r="r" b="b"/>
            <a:pathLst>
              <a:path w="12002433" h="6573851">
                <a:moveTo>
                  <a:pt x="0" y="0"/>
                </a:moveTo>
                <a:lnTo>
                  <a:pt x="12002433" y="0"/>
                </a:lnTo>
                <a:lnTo>
                  <a:pt x="12002433" y="6573851"/>
                </a:lnTo>
                <a:lnTo>
                  <a:pt x="0" y="6573851"/>
                </a:lnTo>
                <a:lnTo>
                  <a:pt x="0" y="0"/>
                </a:lnTo>
                <a:close/>
              </a:path>
            </a:pathLst>
          </a:custGeom>
          <a:blipFill>
            <a:blip r:embed="rId3"/>
            <a:stretch>
              <a:fillRect/>
            </a:stretch>
          </a:blipFill>
        </p:spPr>
        <p:txBody>
          <a:bodyPr/>
          <a:lstStyle/>
          <a:p>
            <a:endParaRPr lang="en-US"/>
          </a:p>
        </p:txBody>
      </p:sp>
      <p:sp>
        <p:nvSpPr>
          <p:cNvPr id="16" name="TextBox 16"/>
          <p:cNvSpPr txBox="1"/>
          <p:nvPr/>
        </p:nvSpPr>
        <p:spPr>
          <a:xfrm>
            <a:off x="4576122" y="1575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7" name="TextBox 17"/>
          <p:cNvSpPr txBox="1"/>
          <p:nvPr/>
        </p:nvSpPr>
        <p:spPr>
          <a:xfrm>
            <a:off x="0" y="3310745"/>
            <a:ext cx="6178053" cy="5176158"/>
          </a:xfrm>
          <a:prstGeom prst="rect">
            <a:avLst/>
          </a:prstGeom>
        </p:spPr>
        <p:txBody>
          <a:bodyPr lIns="0" tIns="0" rIns="0" bIns="0" rtlCol="0" anchor="t">
            <a:spAutoFit/>
          </a:bodyPr>
          <a:lstStyle/>
          <a:p>
            <a:pPr algn="ctr">
              <a:lnSpc>
                <a:spcPts val="4569"/>
              </a:lnSpc>
            </a:pPr>
            <a:r>
              <a:rPr lang="en-US" sz="3264" spc="65">
                <a:solidFill>
                  <a:srgbClr val="3D3D3D"/>
                </a:solidFill>
                <a:latin typeface="Times New Roman"/>
              </a:rPr>
              <a:t>The above table shows the countries with the most seasoned coders based on the average years of professional coding experience.</a:t>
            </a:r>
          </a:p>
          <a:p>
            <a:pPr algn="ctr">
              <a:lnSpc>
                <a:spcPts val="4569"/>
              </a:lnSpc>
            </a:pPr>
            <a:r>
              <a:rPr lang="en-US" sz="3264" spc="65">
                <a:solidFill>
                  <a:srgbClr val="3D3D3D"/>
                </a:solidFill>
                <a:latin typeface="Times New Roman"/>
              </a:rPr>
              <a:t>Timor-Leaste has the most experienced coders followed by Cape Verde. </a:t>
            </a:r>
          </a:p>
          <a:p>
            <a:pPr algn="ctr">
              <a:lnSpc>
                <a:spcPts val="4429"/>
              </a:lnSpc>
            </a:pPr>
            <a:endParaRPr lang="en-US" sz="3264" spc="65">
              <a:solidFill>
                <a:srgbClr val="3D3D3D"/>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rot="7659121">
            <a:off x="-5092869" y="6640503"/>
            <a:ext cx="7629294" cy="7828566"/>
          </a:xfrm>
          <a:custGeom>
            <a:avLst/>
            <a:gdLst/>
            <a:ahLst/>
            <a:cxnLst/>
            <a:rect l="l" t="t" r="r" b="b"/>
            <a:pathLst>
              <a:path w="7629294" h="7828566">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4612720" y="354519"/>
            <a:ext cx="7416941" cy="1670145"/>
          </a:xfrm>
          <a:prstGeom prst="rect">
            <a:avLst/>
          </a:prstGeom>
        </p:spPr>
        <p:txBody>
          <a:bodyPr lIns="0" tIns="0" rIns="0" bIns="0" rtlCol="0" anchor="t">
            <a:spAutoFit/>
          </a:bodyPr>
          <a:lstStyle/>
          <a:p>
            <a:pPr algn="ctr">
              <a:lnSpc>
                <a:spcPts val="13602"/>
              </a:lnSpc>
            </a:pPr>
            <a:r>
              <a:rPr lang="en-US" sz="9856" spc="-394">
                <a:solidFill>
                  <a:srgbClr val="3D3D3D"/>
                </a:solidFill>
                <a:latin typeface="Montserrat Classic"/>
              </a:rPr>
              <a:t>Work Cited</a:t>
            </a:r>
          </a:p>
        </p:txBody>
      </p:sp>
      <p:sp>
        <p:nvSpPr>
          <p:cNvPr id="4" name="Freeform 4"/>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1298767" y="2468070"/>
            <a:ext cx="14887400" cy="6354558"/>
          </a:xfrm>
          <a:prstGeom prst="rect">
            <a:avLst/>
          </a:prstGeom>
        </p:spPr>
        <p:txBody>
          <a:bodyPr lIns="0" tIns="0" rIns="0" bIns="0" rtlCol="0" anchor="t">
            <a:spAutoFit/>
          </a:bodyPr>
          <a:lstStyle/>
          <a:p>
            <a:pPr marL="613653" lvl="1" indent="-306826">
              <a:lnSpc>
                <a:spcPts val="3922"/>
              </a:lnSpc>
              <a:buFont typeface="Arial"/>
              <a:buChar char="•"/>
            </a:pPr>
            <a:r>
              <a:rPr lang="en-US" sz="2842" spc="56">
                <a:solidFill>
                  <a:srgbClr val="3D3D3D"/>
                </a:solidFill>
                <a:latin typeface="Montserrat"/>
              </a:rPr>
              <a:t>AyushTankha. (2023, July). 70k+ Job Applicants Data (Human Resource). Kaggle. https://www.kaggle.com/datasets/ayushtankha/70k-job-applicants-data-human-resource</a:t>
            </a:r>
          </a:p>
          <a:p>
            <a:pPr>
              <a:lnSpc>
                <a:spcPts val="3922"/>
              </a:lnSpc>
            </a:pPr>
            <a:endParaRPr lang="en-US" sz="2842" spc="56">
              <a:solidFill>
                <a:srgbClr val="3D3D3D"/>
              </a:solidFill>
              <a:latin typeface="Montserrat"/>
            </a:endParaRPr>
          </a:p>
          <a:p>
            <a:pPr marL="613653" lvl="1" indent="-306826">
              <a:lnSpc>
                <a:spcPts val="3922"/>
              </a:lnSpc>
              <a:buFont typeface="Arial"/>
              <a:buChar char="•"/>
            </a:pPr>
            <a:r>
              <a:rPr lang="en-US" sz="2842" spc="56">
                <a:solidFill>
                  <a:srgbClr val="3D3D3D"/>
                </a:solidFill>
                <a:latin typeface="Montserrat"/>
              </a:rPr>
              <a:t>mishrapratikshya12. (2021, July). Sorting DataFrame in R using Dplyr. Geeks for Geeks. https://www.geeksforgeeks.org/sorting-dataframe-in-r-using-dplyr/?ref=ml_lbp</a:t>
            </a:r>
          </a:p>
          <a:p>
            <a:pPr>
              <a:lnSpc>
                <a:spcPts val="3922"/>
              </a:lnSpc>
            </a:pPr>
            <a:endParaRPr lang="en-US" sz="2842" spc="56">
              <a:solidFill>
                <a:srgbClr val="3D3D3D"/>
              </a:solidFill>
              <a:latin typeface="Montserrat"/>
            </a:endParaRPr>
          </a:p>
          <a:p>
            <a:pPr marL="613653" lvl="1" indent="-306826">
              <a:lnSpc>
                <a:spcPts val="3922"/>
              </a:lnSpc>
              <a:buFont typeface="Arial"/>
              <a:buChar char="•"/>
            </a:pPr>
            <a:r>
              <a:rPr lang="en-US" sz="2842" spc="56">
                <a:solidFill>
                  <a:srgbClr val="3D3D3D"/>
                </a:solidFill>
                <a:latin typeface="Montserrat"/>
              </a:rPr>
              <a:t>Antoine Soetewey. (2020, January). Descriptive statistics in R. Stats and R. https://statsandr.com/blog/descriptive-statistics-in-r/#introduction</a:t>
            </a:r>
          </a:p>
          <a:p>
            <a:pPr>
              <a:lnSpc>
                <a:spcPts val="3922"/>
              </a:lnSpc>
            </a:pPr>
            <a:endParaRPr lang="en-US" sz="2842" spc="56">
              <a:solidFill>
                <a:srgbClr val="3D3D3D"/>
              </a:solidFill>
              <a:latin typeface="Montserrat"/>
            </a:endParaRPr>
          </a:p>
          <a:p>
            <a:pPr marL="613653" lvl="1" indent="-306826">
              <a:lnSpc>
                <a:spcPts val="3922"/>
              </a:lnSpc>
              <a:buFont typeface="Arial"/>
              <a:buChar char="•"/>
            </a:pPr>
            <a:r>
              <a:rPr lang="en-US" sz="2842" spc="56">
                <a:solidFill>
                  <a:srgbClr val="3D3D3D"/>
                </a:solidFill>
                <a:latin typeface="Montserrat"/>
              </a:rPr>
              <a:t>Pie Charts. https://www.statmethods.net/graphs/pie.html</a:t>
            </a:r>
          </a:p>
          <a:p>
            <a:pPr>
              <a:lnSpc>
                <a:spcPts val="3922"/>
              </a:lnSpc>
            </a:pPr>
            <a:endParaRPr lang="en-US" sz="2842" spc="56">
              <a:solidFill>
                <a:srgbClr val="3D3D3D"/>
              </a:solidFill>
              <a:latin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4028432" y="2710464"/>
            <a:ext cx="1869412" cy="6111073"/>
            <a:chOff x="0" y="0"/>
            <a:chExt cx="368852" cy="1205771"/>
          </a:xfrm>
        </p:grpSpPr>
        <p:sp>
          <p:nvSpPr>
            <p:cNvPr id="4" name="Freeform 4"/>
            <p:cNvSpPr/>
            <p:nvPr/>
          </p:nvSpPr>
          <p:spPr>
            <a:xfrm>
              <a:off x="0" y="0"/>
              <a:ext cx="368852" cy="1205771"/>
            </a:xfrm>
            <a:custGeom>
              <a:avLst/>
              <a:gdLst/>
              <a:ahLst/>
              <a:cxnLst/>
              <a:rect l="l" t="t" r="r" b="b"/>
              <a:pathLst>
                <a:path w="368852" h="1205771">
                  <a:moveTo>
                    <a:pt x="0" y="0"/>
                  </a:moveTo>
                  <a:lnTo>
                    <a:pt x="368852" y="0"/>
                  </a:lnTo>
                  <a:lnTo>
                    <a:pt x="368852" y="1205771"/>
                  </a:lnTo>
                  <a:lnTo>
                    <a:pt x="0" y="1205771"/>
                  </a:lnTo>
                  <a:close/>
                </a:path>
              </a:pathLst>
            </a:custGeom>
            <a:solidFill>
              <a:srgbClr val="7A663F"/>
            </a:solidFill>
          </p:spPr>
          <p:txBody>
            <a:bodyPr/>
            <a:lstStyle/>
            <a:p>
              <a:endParaRPr lang="en-US"/>
            </a:p>
          </p:txBody>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612720" y="354519"/>
            <a:ext cx="7416941" cy="1670145"/>
          </a:xfrm>
          <a:prstGeom prst="rect">
            <a:avLst/>
          </a:prstGeom>
        </p:spPr>
        <p:txBody>
          <a:bodyPr lIns="0" tIns="0" rIns="0" bIns="0" rtlCol="0" anchor="t">
            <a:spAutoFit/>
          </a:bodyPr>
          <a:lstStyle/>
          <a:p>
            <a:pPr algn="ctr">
              <a:lnSpc>
                <a:spcPts val="13602"/>
              </a:lnSpc>
            </a:pPr>
            <a:r>
              <a:rPr lang="en-US" sz="9856" spc="-394">
                <a:solidFill>
                  <a:srgbClr val="3D3D3D"/>
                </a:solidFill>
                <a:latin typeface="Montserrat Classic"/>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TextBox 8"/>
          <p:cNvSpPr txBox="1"/>
          <p:nvPr/>
        </p:nvSpPr>
        <p:spPr>
          <a:xfrm>
            <a:off x="4311459" y="2993905"/>
            <a:ext cx="1251029" cy="912195"/>
          </a:xfrm>
          <a:prstGeom prst="rect">
            <a:avLst/>
          </a:prstGeom>
        </p:spPr>
        <p:txBody>
          <a:bodyPr lIns="0" tIns="0" rIns="0" bIns="0" rtlCol="0" anchor="t">
            <a:spAutoFit/>
          </a:bodyPr>
          <a:lstStyle/>
          <a:p>
            <a:pPr algn="ctr">
              <a:lnSpc>
                <a:spcPts val="6842"/>
              </a:lnSpc>
            </a:pPr>
            <a:r>
              <a:rPr lang="en-US" sz="5702" spc="228">
                <a:solidFill>
                  <a:srgbClr val="FFFFFF"/>
                </a:solidFill>
                <a:latin typeface="Bodoni FLF Italics"/>
              </a:rPr>
              <a:t>01</a:t>
            </a:r>
          </a:p>
        </p:txBody>
      </p:sp>
      <p:sp>
        <p:nvSpPr>
          <p:cNvPr id="9" name="TextBox 9"/>
          <p:cNvSpPr txBox="1"/>
          <p:nvPr/>
        </p:nvSpPr>
        <p:spPr>
          <a:xfrm>
            <a:off x="4311459" y="4057925"/>
            <a:ext cx="1251029" cy="912195"/>
          </a:xfrm>
          <a:prstGeom prst="rect">
            <a:avLst/>
          </a:prstGeom>
        </p:spPr>
        <p:txBody>
          <a:bodyPr lIns="0" tIns="0" rIns="0" bIns="0" rtlCol="0" anchor="t">
            <a:spAutoFit/>
          </a:bodyPr>
          <a:lstStyle/>
          <a:p>
            <a:pPr algn="ctr">
              <a:lnSpc>
                <a:spcPts val="6842"/>
              </a:lnSpc>
            </a:pPr>
            <a:r>
              <a:rPr lang="en-US" sz="5702" spc="228">
                <a:solidFill>
                  <a:srgbClr val="FFFFFF"/>
                </a:solidFill>
                <a:latin typeface="Bodoni FLF Italics"/>
              </a:rPr>
              <a:t>02</a:t>
            </a:r>
          </a:p>
        </p:txBody>
      </p:sp>
      <p:sp>
        <p:nvSpPr>
          <p:cNvPr id="10" name="TextBox 10"/>
          <p:cNvSpPr txBox="1"/>
          <p:nvPr/>
        </p:nvSpPr>
        <p:spPr>
          <a:xfrm>
            <a:off x="4311459" y="5234121"/>
            <a:ext cx="1251029" cy="912195"/>
          </a:xfrm>
          <a:prstGeom prst="rect">
            <a:avLst/>
          </a:prstGeom>
        </p:spPr>
        <p:txBody>
          <a:bodyPr lIns="0" tIns="0" rIns="0" bIns="0" rtlCol="0" anchor="t">
            <a:spAutoFit/>
          </a:bodyPr>
          <a:lstStyle/>
          <a:p>
            <a:pPr algn="ctr">
              <a:lnSpc>
                <a:spcPts val="6842"/>
              </a:lnSpc>
            </a:pPr>
            <a:r>
              <a:rPr lang="en-US" sz="5702" spc="228">
                <a:solidFill>
                  <a:srgbClr val="FFFFFF"/>
                </a:solidFill>
                <a:latin typeface="Bodoni FLF Italics"/>
              </a:rPr>
              <a:t>03</a:t>
            </a:r>
          </a:p>
        </p:txBody>
      </p:sp>
      <p:sp>
        <p:nvSpPr>
          <p:cNvPr id="11" name="TextBox 11"/>
          <p:cNvSpPr txBox="1"/>
          <p:nvPr/>
        </p:nvSpPr>
        <p:spPr>
          <a:xfrm>
            <a:off x="4311459" y="6298141"/>
            <a:ext cx="1251029" cy="912195"/>
          </a:xfrm>
          <a:prstGeom prst="rect">
            <a:avLst/>
          </a:prstGeom>
        </p:spPr>
        <p:txBody>
          <a:bodyPr lIns="0" tIns="0" rIns="0" bIns="0" rtlCol="0" anchor="t">
            <a:spAutoFit/>
          </a:bodyPr>
          <a:lstStyle/>
          <a:p>
            <a:pPr algn="ctr">
              <a:lnSpc>
                <a:spcPts val="6842"/>
              </a:lnSpc>
            </a:pPr>
            <a:r>
              <a:rPr lang="en-US" sz="5702" spc="228">
                <a:solidFill>
                  <a:srgbClr val="FFFFFF"/>
                </a:solidFill>
                <a:latin typeface="Bodoni FLF Italics"/>
              </a:rPr>
              <a:t>04</a:t>
            </a:r>
          </a:p>
        </p:txBody>
      </p:sp>
      <p:sp>
        <p:nvSpPr>
          <p:cNvPr id="12" name="TextBox 12"/>
          <p:cNvSpPr txBox="1"/>
          <p:nvPr/>
        </p:nvSpPr>
        <p:spPr>
          <a:xfrm>
            <a:off x="4337623" y="7355831"/>
            <a:ext cx="1251029" cy="912195"/>
          </a:xfrm>
          <a:prstGeom prst="rect">
            <a:avLst/>
          </a:prstGeom>
        </p:spPr>
        <p:txBody>
          <a:bodyPr lIns="0" tIns="0" rIns="0" bIns="0" rtlCol="0" anchor="t">
            <a:spAutoFit/>
          </a:bodyPr>
          <a:lstStyle/>
          <a:p>
            <a:pPr algn="ctr">
              <a:lnSpc>
                <a:spcPts val="6842"/>
              </a:lnSpc>
            </a:pPr>
            <a:r>
              <a:rPr lang="en-US" sz="5702" spc="228">
                <a:solidFill>
                  <a:srgbClr val="FFFFFF"/>
                </a:solidFill>
                <a:latin typeface="Bodoni FLF Italics"/>
              </a:rPr>
              <a:t>05</a:t>
            </a:r>
          </a:p>
        </p:txBody>
      </p:sp>
      <p:sp>
        <p:nvSpPr>
          <p:cNvPr id="13" name="TextBox 13"/>
          <p:cNvSpPr txBox="1"/>
          <p:nvPr/>
        </p:nvSpPr>
        <p:spPr>
          <a:xfrm>
            <a:off x="6148292" y="3162748"/>
            <a:ext cx="7729347" cy="564984"/>
          </a:xfrm>
          <a:prstGeom prst="rect">
            <a:avLst/>
          </a:prstGeom>
        </p:spPr>
        <p:txBody>
          <a:bodyPr lIns="0" tIns="0" rIns="0" bIns="0" rtlCol="0" anchor="t">
            <a:spAutoFit/>
          </a:bodyPr>
          <a:lstStyle/>
          <a:p>
            <a:pPr>
              <a:lnSpc>
                <a:spcPts val="4649"/>
              </a:lnSpc>
            </a:pPr>
            <a:r>
              <a:rPr lang="en-US" sz="3369" spc="67">
                <a:solidFill>
                  <a:srgbClr val="3D3D3D"/>
                </a:solidFill>
                <a:latin typeface="Montserrat"/>
              </a:rPr>
              <a:t>Introduction</a:t>
            </a:r>
          </a:p>
        </p:txBody>
      </p:sp>
      <p:sp>
        <p:nvSpPr>
          <p:cNvPr id="14" name="TextBox 14"/>
          <p:cNvSpPr txBox="1"/>
          <p:nvPr/>
        </p:nvSpPr>
        <p:spPr>
          <a:xfrm>
            <a:off x="6148292" y="4226768"/>
            <a:ext cx="8111276" cy="564984"/>
          </a:xfrm>
          <a:prstGeom prst="rect">
            <a:avLst/>
          </a:prstGeom>
        </p:spPr>
        <p:txBody>
          <a:bodyPr lIns="0" tIns="0" rIns="0" bIns="0" rtlCol="0" anchor="t">
            <a:spAutoFit/>
          </a:bodyPr>
          <a:lstStyle/>
          <a:p>
            <a:pPr>
              <a:lnSpc>
                <a:spcPts val="4649"/>
              </a:lnSpc>
            </a:pPr>
            <a:r>
              <a:rPr lang="en-US" sz="3369" spc="67">
                <a:solidFill>
                  <a:srgbClr val="3D3D3D"/>
                </a:solidFill>
                <a:latin typeface="Montserrat"/>
              </a:rPr>
              <a:t>Data cleaning</a:t>
            </a:r>
          </a:p>
        </p:txBody>
      </p:sp>
      <p:sp>
        <p:nvSpPr>
          <p:cNvPr id="15" name="TextBox 15"/>
          <p:cNvSpPr txBox="1"/>
          <p:nvPr/>
        </p:nvSpPr>
        <p:spPr>
          <a:xfrm>
            <a:off x="6148292" y="5402964"/>
            <a:ext cx="7729347" cy="564984"/>
          </a:xfrm>
          <a:prstGeom prst="rect">
            <a:avLst/>
          </a:prstGeom>
        </p:spPr>
        <p:txBody>
          <a:bodyPr lIns="0" tIns="0" rIns="0" bIns="0" rtlCol="0" anchor="t">
            <a:spAutoFit/>
          </a:bodyPr>
          <a:lstStyle/>
          <a:p>
            <a:pPr marL="0" lvl="0" indent="0" algn="l">
              <a:lnSpc>
                <a:spcPts val="4649"/>
              </a:lnSpc>
              <a:spcBef>
                <a:spcPct val="0"/>
              </a:spcBef>
            </a:pPr>
            <a:r>
              <a:rPr lang="en-US" sz="3369" spc="67">
                <a:solidFill>
                  <a:srgbClr val="3D3D3D"/>
                </a:solidFill>
                <a:latin typeface="Montserrat"/>
              </a:rPr>
              <a:t>Visualisations</a:t>
            </a:r>
          </a:p>
        </p:txBody>
      </p:sp>
      <p:sp>
        <p:nvSpPr>
          <p:cNvPr id="16" name="TextBox 16"/>
          <p:cNvSpPr txBox="1"/>
          <p:nvPr/>
        </p:nvSpPr>
        <p:spPr>
          <a:xfrm>
            <a:off x="6148292" y="6441304"/>
            <a:ext cx="8111276" cy="564984"/>
          </a:xfrm>
          <a:prstGeom prst="rect">
            <a:avLst/>
          </a:prstGeom>
        </p:spPr>
        <p:txBody>
          <a:bodyPr lIns="0" tIns="0" rIns="0" bIns="0" rtlCol="0" anchor="t">
            <a:spAutoFit/>
          </a:bodyPr>
          <a:lstStyle/>
          <a:p>
            <a:pPr marL="0" lvl="0" indent="0" algn="l">
              <a:lnSpc>
                <a:spcPts val="4649"/>
              </a:lnSpc>
              <a:spcBef>
                <a:spcPct val="0"/>
              </a:spcBef>
            </a:pPr>
            <a:r>
              <a:rPr lang="en-US" sz="3369" spc="67">
                <a:solidFill>
                  <a:srgbClr val="3D3D3D"/>
                </a:solidFill>
                <a:latin typeface="Montserrat"/>
              </a:rPr>
              <a:t>Conclusion</a:t>
            </a:r>
          </a:p>
        </p:txBody>
      </p:sp>
      <p:sp>
        <p:nvSpPr>
          <p:cNvPr id="17" name="TextBox 17"/>
          <p:cNvSpPr txBox="1"/>
          <p:nvPr/>
        </p:nvSpPr>
        <p:spPr>
          <a:xfrm>
            <a:off x="6148292" y="7479644"/>
            <a:ext cx="8111276" cy="564984"/>
          </a:xfrm>
          <a:prstGeom prst="rect">
            <a:avLst/>
          </a:prstGeom>
        </p:spPr>
        <p:txBody>
          <a:bodyPr lIns="0" tIns="0" rIns="0" bIns="0" rtlCol="0" anchor="t">
            <a:spAutoFit/>
          </a:bodyPr>
          <a:lstStyle/>
          <a:p>
            <a:pPr marL="0" lvl="0" indent="0" algn="l">
              <a:lnSpc>
                <a:spcPts val="4649"/>
              </a:lnSpc>
              <a:spcBef>
                <a:spcPct val="0"/>
              </a:spcBef>
            </a:pPr>
            <a:r>
              <a:rPr lang="en-US" sz="3369" spc="67">
                <a:solidFill>
                  <a:srgbClr val="3D3D3D"/>
                </a:solidFill>
                <a:latin typeface="Montserrat"/>
              </a:rPr>
              <a:t>Work Cited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3713001" y="-1128319"/>
            <a:ext cx="5770168" cy="5770168"/>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663F">
                <a:alpha val="31765"/>
              </a:srgbClr>
            </a:solidFill>
          </p:spPr>
          <p:txBody>
            <a:bodyPr/>
            <a:lstStyle/>
            <a:p>
              <a:endParaRPr lang="en-US"/>
            </a:p>
          </p:txBody>
        </p:sp>
      </p:grpSp>
      <p:grpSp>
        <p:nvGrpSpPr>
          <p:cNvPr id="4" name="Group 4"/>
          <p:cNvGrpSpPr/>
          <p:nvPr/>
        </p:nvGrpSpPr>
        <p:grpSpPr>
          <a:xfrm>
            <a:off x="212027" y="8441627"/>
            <a:ext cx="1635964" cy="1633346"/>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7A663F">
                <a:alpha val="77647"/>
              </a:srgbClr>
            </a:solidFill>
          </p:spPr>
          <p:txBody>
            <a:bodyPr/>
            <a:lstStyle/>
            <a:p>
              <a:endParaRPr lang="en-US"/>
            </a:p>
          </p:txBody>
        </p:sp>
      </p:grpSp>
      <p:grpSp>
        <p:nvGrpSpPr>
          <p:cNvPr id="6" name="Group 6"/>
          <p:cNvGrpSpPr/>
          <p:nvPr/>
        </p:nvGrpSpPr>
        <p:grpSpPr>
          <a:xfrm rot="5400000">
            <a:off x="210718" y="212027"/>
            <a:ext cx="1635964" cy="1633346"/>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7A663F">
                <a:alpha val="77647"/>
              </a:srgbClr>
            </a:solidFill>
          </p:spPr>
          <p:txBody>
            <a:bodyPr/>
            <a:lstStyle/>
            <a:p>
              <a:endParaRPr lang="en-US"/>
            </a:p>
          </p:txBody>
        </p:sp>
      </p:grpSp>
      <p:grpSp>
        <p:nvGrpSpPr>
          <p:cNvPr id="8" name="Group 8"/>
          <p:cNvGrpSpPr/>
          <p:nvPr/>
        </p:nvGrpSpPr>
        <p:grpSpPr>
          <a:xfrm>
            <a:off x="-168606" y="2868957"/>
            <a:ext cx="3086100" cy="3158431"/>
            <a:chOff x="-100249" y="-298647"/>
            <a:chExt cx="812800" cy="831850"/>
          </a:xfrm>
        </p:grpSpPr>
        <p:sp>
          <p:nvSpPr>
            <p:cNvPr id="9" name="Freeform 9"/>
            <p:cNvSpPr/>
            <p:nvPr/>
          </p:nvSpPr>
          <p:spPr>
            <a:xfrm>
              <a:off x="0" y="0"/>
              <a:ext cx="612302" cy="199661"/>
            </a:xfrm>
            <a:custGeom>
              <a:avLst/>
              <a:gdLst/>
              <a:ahLst/>
              <a:cxnLst/>
              <a:rect l="l" t="t" r="r" b="b"/>
              <a:pathLst>
                <a:path w="612302" h="199661">
                  <a:moveTo>
                    <a:pt x="0" y="0"/>
                  </a:moveTo>
                  <a:lnTo>
                    <a:pt x="612302" y="0"/>
                  </a:lnTo>
                  <a:lnTo>
                    <a:pt x="612302" y="199661"/>
                  </a:lnTo>
                  <a:lnTo>
                    <a:pt x="0" y="199661"/>
                  </a:lnTo>
                  <a:close/>
                </a:path>
              </a:pathLst>
            </a:custGeom>
            <a:solidFill>
              <a:srgbClr val="7A663F"/>
            </a:solidFill>
          </p:spPr>
          <p:txBody>
            <a:bodyPr/>
            <a:lstStyle/>
            <a:p>
              <a:endParaRPr lang="en-US"/>
            </a:p>
          </p:txBody>
        </p:sp>
        <p:sp>
          <p:nvSpPr>
            <p:cNvPr id="10" name="TextBox 10"/>
            <p:cNvSpPr txBox="1"/>
            <p:nvPr/>
          </p:nvSpPr>
          <p:spPr>
            <a:xfrm>
              <a:off x="-100249" y="-298647"/>
              <a:ext cx="812800" cy="831850"/>
            </a:xfrm>
            <a:prstGeom prst="rect">
              <a:avLst/>
            </a:prstGeom>
          </p:spPr>
          <p:txBody>
            <a:bodyPr lIns="50800" tIns="50800" rIns="50800" bIns="50800" rtlCol="0" anchor="ctr"/>
            <a:lstStyle/>
            <a:p>
              <a:pPr algn="ctr">
                <a:lnSpc>
                  <a:spcPts val="3899"/>
                </a:lnSpc>
              </a:pPr>
              <a:r>
                <a:rPr lang="en-US" sz="2999" spc="59" dirty="0">
                  <a:solidFill>
                    <a:srgbClr val="FFFFFF"/>
                  </a:solidFill>
                  <a:latin typeface="Montserrat Bold"/>
                </a:rPr>
                <a:t>DATASET:</a:t>
              </a:r>
            </a:p>
          </p:txBody>
        </p:sp>
      </p:grpSp>
      <p:sp>
        <p:nvSpPr>
          <p:cNvPr id="11" name="Freeform 11"/>
          <p:cNvSpPr/>
          <p:nvPr/>
        </p:nvSpPr>
        <p:spPr>
          <a:xfrm>
            <a:off x="2691375" y="3148505"/>
            <a:ext cx="13480101" cy="2147395"/>
          </a:xfrm>
          <a:custGeom>
            <a:avLst/>
            <a:gdLst/>
            <a:ahLst/>
            <a:cxnLst/>
            <a:rect l="l" t="t" r="r" b="b"/>
            <a:pathLst>
              <a:path w="13480101" h="2147395">
                <a:moveTo>
                  <a:pt x="0" y="0"/>
                </a:moveTo>
                <a:lnTo>
                  <a:pt x="13480101" y="0"/>
                </a:lnTo>
                <a:lnTo>
                  <a:pt x="13480101" y="2147395"/>
                </a:lnTo>
                <a:lnTo>
                  <a:pt x="0" y="2147395"/>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5019968" y="325018"/>
            <a:ext cx="8183276" cy="1083945"/>
          </a:xfrm>
          <a:prstGeom prst="rect">
            <a:avLst/>
          </a:prstGeom>
        </p:spPr>
        <p:txBody>
          <a:bodyPr lIns="0" tIns="0" rIns="0" bIns="0" rtlCol="0" anchor="t">
            <a:spAutoFit/>
          </a:bodyPr>
          <a:lstStyle/>
          <a:p>
            <a:pPr algn="ctr">
              <a:lnSpc>
                <a:spcPts val="8294"/>
              </a:lnSpc>
            </a:pPr>
            <a:r>
              <a:rPr lang="en-US" sz="7899" spc="-315">
                <a:solidFill>
                  <a:srgbClr val="3D3D3D"/>
                </a:solidFill>
                <a:latin typeface="Montserrat Classic"/>
              </a:rPr>
              <a:t>Introduction</a:t>
            </a:r>
          </a:p>
        </p:txBody>
      </p:sp>
      <p:sp>
        <p:nvSpPr>
          <p:cNvPr id="13" name="TextBox 13"/>
          <p:cNvSpPr txBox="1"/>
          <p:nvPr/>
        </p:nvSpPr>
        <p:spPr>
          <a:xfrm>
            <a:off x="1030009" y="1632909"/>
            <a:ext cx="16163194" cy="1710484"/>
          </a:xfrm>
          <a:prstGeom prst="rect">
            <a:avLst/>
          </a:prstGeom>
        </p:spPr>
        <p:txBody>
          <a:bodyPr lIns="0" tIns="0" rIns="0" bIns="0" rtlCol="0" anchor="t">
            <a:spAutoFit/>
          </a:bodyPr>
          <a:lstStyle/>
          <a:p>
            <a:pPr algn="ctr">
              <a:lnSpc>
                <a:spcPts val="4421"/>
              </a:lnSpc>
            </a:pPr>
            <a:r>
              <a:rPr lang="en-US" sz="3158" spc="63">
                <a:solidFill>
                  <a:srgbClr val="000000"/>
                </a:solidFill>
                <a:latin typeface="Times New Roman"/>
              </a:rPr>
              <a:t>I have chosen a dataset about </a:t>
            </a:r>
            <a:r>
              <a:rPr lang="en-US" sz="3158" u="sng" spc="63">
                <a:solidFill>
                  <a:srgbClr val="000000"/>
                </a:solidFill>
                <a:latin typeface="Times New Roman"/>
              </a:rPr>
              <a:t>JOB APPLICATIONS</a:t>
            </a:r>
            <a:r>
              <a:rPr lang="en-US" sz="3158" spc="63">
                <a:solidFill>
                  <a:srgbClr val="000000"/>
                </a:solidFill>
                <a:latin typeface="Times New Roman"/>
              </a:rPr>
              <a:t>. During this project I was able to create many visualisations which can assist the companies in doing further analysis. </a:t>
            </a:r>
          </a:p>
          <a:p>
            <a:pPr algn="ctr">
              <a:lnSpc>
                <a:spcPts val="4421"/>
              </a:lnSpc>
            </a:pPr>
            <a:endParaRPr lang="en-US" sz="3158" spc="63">
              <a:solidFill>
                <a:srgbClr val="000000"/>
              </a:solidFill>
              <a:latin typeface="Times New Roman"/>
            </a:endParaRPr>
          </a:p>
        </p:txBody>
      </p:sp>
      <p:sp>
        <p:nvSpPr>
          <p:cNvPr id="14" name="TextBox 14"/>
          <p:cNvSpPr txBox="1"/>
          <p:nvPr/>
        </p:nvSpPr>
        <p:spPr>
          <a:xfrm>
            <a:off x="2262457" y="5877897"/>
            <a:ext cx="14335628" cy="4669153"/>
          </a:xfrm>
          <a:prstGeom prst="rect">
            <a:avLst/>
          </a:prstGeom>
        </p:spPr>
        <p:txBody>
          <a:bodyPr lIns="0" tIns="0" rIns="0" bIns="0" rtlCol="0" anchor="t">
            <a:spAutoFit/>
          </a:bodyPr>
          <a:lstStyle/>
          <a:p>
            <a:pPr marL="631529" lvl="1" indent="-315764">
              <a:lnSpc>
                <a:spcPts val="4095"/>
              </a:lnSpc>
              <a:buFont typeface="Arial"/>
              <a:buChar char="•"/>
            </a:pPr>
            <a:r>
              <a:rPr lang="en-US" sz="2925" spc="58">
                <a:solidFill>
                  <a:srgbClr val="000000"/>
                </a:solidFill>
                <a:latin typeface="Times New Roman"/>
              </a:rPr>
              <a:t>Age: age of the applicant, &gt;35 years old or &lt;35 years old </a:t>
            </a:r>
          </a:p>
          <a:p>
            <a:pPr marL="631529" lvl="1" indent="-315764">
              <a:lnSpc>
                <a:spcPts val="4095"/>
              </a:lnSpc>
              <a:buFont typeface="Arial"/>
              <a:buChar char="•"/>
            </a:pPr>
            <a:r>
              <a:rPr lang="en-US" sz="2925" spc="58">
                <a:solidFill>
                  <a:srgbClr val="000000"/>
                </a:solidFill>
                <a:latin typeface="Times New Roman"/>
              </a:rPr>
              <a:t>EdLevel: education level of the applicant (Undergraduate, Master, PhD)</a:t>
            </a:r>
          </a:p>
          <a:p>
            <a:pPr marL="631529" lvl="1" indent="-315764">
              <a:lnSpc>
                <a:spcPts val="4095"/>
              </a:lnSpc>
              <a:buFont typeface="Arial"/>
              <a:buChar char="•"/>
            </a:pPr>
            <a:r>
              <a:rPr lang="en-US" sz="2925" spc="58">
                <a:solidFill>
                  <a:srgbClr val="000000"/>
                </a:solidFill>
                <a:latin typeface="Times New Roman"/>
              </a:rPr>
              <a:t>Gender: gender of the applicant- Man, Woman, or NonBinary</a:t>
            </a:r>
          </a:p>
          <a:p>
            <a:pPr marL="631529" lvl="1" indent="-315764">
              <a:lnSpc>
                <a:spcPts val="4095"/>
              </a:lnSpc>
              <a:buFont typeface="Arial"/>
              <a:buChar char="•"/>
            </a:pPr>
            <a:r>
              <a:rPr lang="en-US" sz="2925" spc="58">
                <a:solidFill>
                  <a:srgbClr val="000000"/>
                </a:solidFill>
                <a:latin typeface="Times New Roman"/>
              </a:rPr>
              <a:t>YearsCode: how long the applicant has been coding</a:t>
            </a:r>
          </a:p>
          <a:p>
            <a:pPr marL="631529" lvl="1" indent="-315764">
              <a:lnSpc>
                <a:spcPts val="4095"/>
              </a:lnSpc>
              <a:buFont typeface="Arial"/>
              <a:buChar char="•"/>
            </a:pPr>
            <a:r>
              <a:rPr lang="en-US" sz="2925" spc="58">
                <a:solidFill>
                  <a:srgbClr val="000000"/>
                </a:solidFill>
                <a:latin typeface="Times New Roman"/>
              </a:rPr>
              <a:t>Country: country the applicant belongs to</a:t>
            </a:r>
          </a:p>
          <a:p>
            <a:pPr marL="631529" lvl="1" indent="-315764">
              <a:lnSpc>
                <a:spcPts val="4095"/>
              </a:lnSpc>
              <a:buFont typeface="Arial"/>
              <a:buChar char="•"/>
            </a:pPr>
            <a:r>
              <a:rPr lang="en-US" sz="2925" spc="58">
                <a:solidFill>
                  <a:srgbClr val="000000"/>
                </a:solidFill>
                <a:latin typeface="Times New Roman"/>
              </a:rPr>
              <a:t>YearsCodePro: how long the applicant has been coding in a professional context</a:t>
            </a:r>
          </a:p>
          <a:p>
            <a:pPr marL="631529" lvl="1" indent="-315764">
              <a:lnSpc>
                <a:spcPts val="4095"/>
              </a:lnSpc>
              <a:buFont typeface="Arial"/>
              <a:buChar char="•"/>
            </a:pPr>
            <a:r>
              <a:rPr lang="en-US" sz="2925" spc="58">
                <a:solidFill>
                  <a:srgbClr val="000000"/>
                </a:solidFill>
                <a:latin typeface="Times New Roman"/>
              </a:rPr>
              <a:t>PreviousSalary: the applicant's previous job salary</a:t>
            </a:r>
          </a:p>
          <a:p>
            <a:pPr marL="631529" lvl="1" indent="-315764">
              <a:lnSpc>
                <a:spcPts val="4095"/>
              </a:lnSpc>
              <a:buFont typeface="Arial"/>
              <a:buChar char="•"/>
            </a:pPr>
            <a:r>
              <a:rPr lang="en-US" sz="2925" spc="58">
                <a:solidFill>
                  <a:srgbClr val="000000"/>
                </a:solidFill>
                <a:latin typeface="Times New Roman"/>
              </a:rPr>
              <a:t>Employed: number of years applicant has worked before</a:t>
            </a:r>
          </a:p>
          <a:p>
            <a:pPr algn="ctr">
              <a:lnSpc>
                <a:spcPts val="4095"/>
              </a:lnSpc>
            </a:pPr>
            <a:endParaRPr lang="en-US" sz="2925" spc="58">
              <a:solidFill>
                <a:srgbClr val="000000"/>
              </a:solidFill>
              <a:latin typeface="Times New Roman"/>
            </a:endParaRPr>
          </a:p>
        </p:txBody>
      </p:sp>
      <p:grpSp>
        <p:nvGrpSpPr>
          <p:cNvPr id="15" name="Group 15"/>
          <p:cNvGrpSpPr/>
          <p:nvPr/>
        </p:nvGrpSpPr>
        <p:grpSpPr>
          <a:xfrm>
            <a:off x="-168606" y="6099868"/>
            <a:ext cx="3086100" cy="3158431"/>
            <a:chOff x="-100249" y="-293773"/>
            <a:chExt cx="812800" cy="831850"/>
          </a:xfrm>
        </p:grpSpPr>
        <p:sp>
          <p:nvSpPr>
            <p:cNvPr id="16" name="Freeform 16"/>
            <p:cNvSpPr/>
            <p:nvPr/>
          </p:nvSpPr>
          <p:spPr>
            <a:xfrm>
              <a:off x="0" y="0"/>
              <a:ext cx="612302" cy="199661"/>
            </a:xfrm>
            <a:custGeom>
              <a:avLst/>
              <a:gdLst/>
              <a:ahLst/>
              <a:cxnLst/>
              <a:rect l="l" t="t" r="r" b="b"/>
              <a:pathLst>
                <a:path w="612302" h="199661">
                  <a:moveTo>
                    <a:pt x="0" y="0"/>
                  </a:moveTo>
                  <a:lnTo>
                    <a:pt x="612302" y="0"/>
                  </a:lnTo>
                  <a:lnTo>
                    <a:pt x="612302" y="199661"/>
                  </a:lnTo>
                  <a:lnTo>
                    <a:pt x="0" y="199661"/>
                  </a:lnTo>
                  <a:close/>
                </a:path>
              </a:pathLst>
            </a:custGeom>
            <a:solidFill>
              <a:srgbClr val="7A663F"/>
            </a:solidFill>
          </p:spPr>
          <p:txBody>
            <a:bodyPr/>
            <a:lstStyle/>
            <a:p>
              <a:endParaRPr lang="en-US"/>
            </a:p>
          </p:txBody>
        </p:sp>
        <p:sp>
          <p:nvSpPr>
            <p:cNvPr id="17" name="TextBox 17"/>
            <p:cNvSpPr txBox="1"/>
            <p:nvPr/>
          </p:nvSpPr>
          <p:spPr>
            <a:xfrm>
              <a:off x="-100249" y="-293773"/>
              <a:ext cx="812800" cy="831850"/>
            </a:xfrm>
            <a:prstGeom prst="rect">
              <a:avLst/>
            </a:prstGeom>
          </p:spPr>
          <p:txBody>
            <a:bodyPr lIns="50800" tIns="50800" rIns="50800" bIns="50800" rtlCol="0" anchor="ctr"/>
            <a:lstStyle/>
            <a:p>
              <a:pPr algn="ctr">
                <a:lnSpc>
                  <a:spcPts val="3249"/>
                </a:lnSpc>
              </a:pPr>
              <a:r>
                <a:rPr lang="en-US" sz="2499" spc="49" dirty="0">
                  <a:solidFill>
                    <a:srgbClr val="FFFFFF"/>
                  </a:solidFill>
                  <a:latin typeface="Montserrat Bold"/>
                </a:rPr>
                <a:t>ATTRIBUTES: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sp>
        <p:nvSpPr>
          <p:cNvPr id="10" name="TextBox 10"/>
          <p:cNvSpPr txBox="1"/>
          <p:nvPr/>
        </p:nvSpPr>
        <p:spPr>
          <a:xfrm>
            <a:off x="4576122" y="52006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Data Cleaning</a:t>
            </a:r>
          </a:p>
        </p:txBody>
      </p:sp>
      <p:sp>
        <p:nvSpPr>
          <p:cNvPr id="11" name="TextBox 11"/>
          <p:cNvSpPr txBox="1"/>
          <p:nvPr/>
        </p:nvSpPr>
        <p:spPr>
          <a:xfrm>
            <a:off x="463744" y="2113382"/>
            <a:ext cx="17360512" cy="1247140"/>
          </a:xfrm>
          <a:prstGeom prst="rect">
            <a:avLst/>
          </a:prstGeom>
        </p:spPr>
        <p:txBody>
          <a:bodyPr lIns="0" tIns="0" rIns="0" bIns="0" rtlCol="0" anchor="t">
            <a:spAutoFit/>
          </a:bodyPr>
          <a:lstStyle/>
          <a:p>
            <a:pPr>
              <a:lnSpc>
                <a:spcPts val="4760"/>
              </a:lnSpc>
            </a:pPr>
            <a:r>
              <a:rPr lang="en-US" sz="3400" spc="68">
                <a:solidFill>
                  <a:srgbClr val="3D3D3D"/>
                </a:solidFill>
                <a:latin typeface="Times New Roman"/>
              </a:rPr>
              <a:t>Data cleaning is the most important step to prepare the data in order to analyse it correctly. Below are the steps I have used for data cleaning &amp; exploring-</a:t>
            </a:r>
          </a:p>
        </p:txBody>
      </p:sp>
      <p:grpSp>
        <p:nvGrpSpPr>
          <p:cNvPr id="12" name="Group 12"/>
          <p:cNvGrpSpPr/>
          <p:nvPr/>
        </p:nvGrpSpPr>
        <p:grpSpPr>
          <a:xfrm rot="5400000">
            <a:off x="-1309" y="1309"/>
            <a:ext cx="1635964" cy="1633346"/>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sp>
        <p:nvSpPr>
          <p:cNvPr id="14" name="TextBox 14"/>
          <p:cNvSpPr txBox="1"/>
          <p:nvPr/>
        </p:nvSpPr>
        <p:spPr>
          <a:xfrm>
            <a:off x="288104" y="3996896"/>
            <a:ext cx="17360512" cy="3047365"/>
          </a:xfrm>
          <a:prstGeom prst="rect">
            <a:avLst/>
          </a:prstGeom>
        </p:spPr>
        <p:txBody>
          <a:bodyPr lIns="0" tIns="0" rIns="0" bIns="0" rtlCol="0" anchor="t">
            <a:spAutoFit/>
          </a:bodyPr>
          <a:lstStyle/>
          <a:p>
            <a:pPr marL="734061" lvl="1" indent="-367031">
              <a:lnSpc>
                <a:spcPts val="4760"/>
              </a:lnSpc>
              <a:buFont typeface="Arial"/>
              <a:buChar char="•"/>
            </a:pPr>
            <a:r>
              <a:rPr lang="en-US" sz="3400" spc="68">
                <a:solidFill>
                  <a:srgbClr val="3D3D3D"/>
                </a:solidFill>
                <a:latin typeface="Times New Roman Bold"/>
              </a:rPr>
              <a:t> clean_names()</a:t>
            </a:r>
            <a:r>
              <a:rPr lang="en-US" sz="3400" spc="68">
                <a:solidFill>
                  <a:srgbClr val="3D3D3D"/>
                </a:solidFill>
                <a:latin typeface="Times New Roman"/>
              </a:rPr>
              <a:t> : Used to clean column names</a:t>
            </a:r>
          </a:p>
          <a:p>
            <a:pPr marL="734061" lvl="1" indent="-367031">
              <a:lnSpc>
                <a:spcPts val="4760"/>
              </a:lnSpc>
              <a:buFont typeface="Arial"/>
              <a:buChar char="•"/>
            </a:pPr>
            <a:r>
              <a:rPr lang="en-US" sz="3400" spc="68">
                <a:solidFill>
                  <a:srgbClr val="3D3D3D"/>
                </a:solidFill>
                <a:latin typeface="Times New Roman"/>
              </a:rPr>
              <a:t> </a:t>
            </a:r>
            <a:r>
              <a:rPr lang="en-US" sz="3400" spc="68">
                <a:solidFill>
                  <a:srgbClr val="3D3D3D"/>
                </a:solidFill>
                <a:latin typeface="Times New Roman Bold"/>
              </a:rPr>
              <a:t>subset() </a:t>
            </a:r>
            <a:r>
              <a:rPr lang="en-US" sz="3400" spc="68">
                <a:solidFill>
                  <a:srgbClr val="3D3D3D"/>
                </a:solidFill>
                <a:latin typeface="Times New Roman"/>
              </a:rPr>
              <a:t>: To create a subset of the dataset with selected columns which are relevant</a:t>
            </a:r>
          </a:p>
          <a:p>
            <a:pPr marL="734061" lvl="1" indent="-367031">
              <a:lnSpc>
                <a:spcPts val="4760"/>
              </a:lnSpc>
              <a:buFont typeface="Arial"/>
              <a:buChar char="•"/>
            </a:pPr>
            <a:r>
              <a:rPr lang="en-US" sz="3400" spc="68">
                <a:solidFill>
                  <a:srgbClr val="3D3D3D"/>
                </a:solidFill>
                <a:latin typeface="Times New Roman"/>
              </a:rPr>
              <a:t> </a:t>
            </a:r>
            <a:r>
              <a:rPr lang="en-US" sz="3400" spc="68">
                <a:solidFill>
                  <a:srgbClr val="3D3D3D"/>
                </a:solidFill>
                <a:latin typeface="Times New Roman Bold"/>
              </a:rPr>
              <a:t>str()</a:t>
            </a:r>
            <a:r>
              <a:rPr lang="en-US" sz="3400" spc="68">
                <a:solidFill>
                  <a:srgbClr val="3D3D3D"/>
                </a:solidFill>
                <a:latin typeface="Times New Roman"/>
              </a:rPr>
              <a:t> : To check the data type and structure of the resulting dataset</a:t>
            </a:r>
          </a:p>
          <a:p>
            <a:pPr marL="734061" lvl="1" indent="-367031">
              <a:lnSpc>
                <a:spcPts val="4760"/>
              </a:lnSpc>
              <a:buFont typeface="Arial"/>
              <a:buChar char="•"/>
            </a:pPr>
            <a:r>
              <a:rPr lang="en-US" sz="3400" spc="68">
                <a:solidFill>
                  <a:srgbClr val="3D3D3D"/>
                </a:solidFill>
                <a:latin typeface="Times New Roman"/>
              </a:rPr>
              <a:t> </a:t>
            </a:r>
            <a:r>
              <a:rPr lang="en-US" sz="3400" spc="68">
                <a:solidFill>
                  <a:srgbClr val="3D3D3D"/>
                </a:solidFill>
                <a:latin typeface="Times New Roman Bold"/>
              </a:rPr>
              <a:t>summary()</a:t>
            </a:r>
            <a:r>
              <a:rPr lang="en-US" sz="3400" spc="68">
                <a:solidFill>
                  <a:srgbClr val="3D3D3D"/>
                </a:solidFill>
                <a:latin typeface="Times New Roman"/>
              </a:rPr>
              <a:t> : Used to obtain descriptive statistics</a:t>
            </a:r>
          </a:p>
          <a:p>
            <a:pPr marL="734061" lvl="1" indent="-367031">
              <a:lnSpc>
                <a:spcPts val="4760"/>
              </a:lnSpc>
              <a:buFont typeface="Arial"/>
              <a:buChar char="•"/>
            </a:pPr>
            <a:r>
              <a:rPr lang="en-US" sz="3400" spc="68">
                <a:solidFill>
                  <a:srgbClr val="3D3D3D"/>
                </a:solidFill>
                <a:latin typeface="Times New Roman"/>
              </a:rPr>
              <a:t> </a:t>
            </a:r>
            <a:r>
              <a:rPr lang="en-US" sz="3400" spc="68">
                <a:solidFill>
                  <a:srgbClr val="3D3D3D"/>
                </a:solidFill>
                <a:latin typeface="Times New Roman Bold"/>
              </a:rPr>
              <a:t>na.omit()</a:t>
            </a:r>
            <a:r>
              <a:rPr lang="en-US" sz="3400" spc="68">
                <a:solidFill>
                  <a:srgbClr val="3D3D3D"/>
                </a:solidFill>
                <a:latin typeface="Times New Roman"/>
              </a:rPr>
              <a:t> : To remove rows with missing values (NA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sp>
        <p:nvSpPr>
          <p:cNvPr id="12" name="Freeform 12"/>
          <p:cNvSpPr/>
          <p:nvPr/>
        </p:nvSpPr>
        <p:spPr>
          <a:xfrm>
            <a:off x="8146776" y="1961379"/>
            <a:ext cx="9534395" cy="7825042"/>
          </a:xfrm>
          <a:custGeom>
            <a:avLst/>
            <a:gdLst/>
            <a:ahLst/>
            <a:cxnLst/>
            <a:rect l="l" t="t" r="r" b="b"/>
            <a:pathLst>
              <a:path w="9534395" h="7825042">
                <a:moveTo>
                  <a:pt x="0" y="0"/>
                </a:moveTo>
                <a:lnTo>
                  <a:pt x="9534395" y="0"/>
                </a:lnTo>
                <a:lnTo>
                  <a:pt x="9534395" y="7825042"/>
                </a:lnTo>
                <a:lnTo>
                  <a:pt x="0" y="7825042"/>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4576122" y="391261"/>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4" name="TextBox 14"/>
          <p:cNvSpPr txBox="1"/>
          <p:nvPr/>
        </p:nvSpPr>
        <p:spPr>
          <a:xfrm>
            <a:off x="423849" y="3080080"/>
            <a:ext cx="7575618" cy="4660350"/>
          </a:xfrm>
          <a:prstGeom prst="rect">
            <a:avLst/>
          </a:prstGeom>
        </p:spPr>
        <p:txBody>
          <a:bodyPr lIns="0" tIns="0" rIns="0" bIns="0" rtlCol="0" anchor="t">
            <a:spAutoFit/>
          </a:bodyPr>
          <a:lstStyle/>
          <a:p>
            <a:pPr>
              <a:lnSpc>
                <a:spcPts val="5215"/>
              </a:lnSpc>
            </a:pPr>
            <a:r>
              <a:rPr lang="en-US" sz="3725" spc="74" dirty="0">
                <a:solidFill>
                  <a:srgbClr val="3D3D3D"/>
                </a:solidFill>
                <a:latin typeface="Times New Roman"/>
              </a:rPr>
              <a:t>This tells us that the most applicants received for is 'Man' gender followed by 'Woman'. 'Man' applicants comprises of 93.3% and 'Woman' comprises of 4.8% of the total applicants. </a:t>
            </a:r>
          </a:p>
          <a:p>
            <a:pPr>
              <a:lnSpc>
                <a:spcPts val="5215"/>
              </a:lnSpc>
            </a:pPr>
            <a:endParaRPr lang="en-US" sz="3725" spc="74" dirty="0">
              <a:solidFill>
                <a:srgbClr val="3D3D3D"/>
              </a:solidFill>
              <a:latin typeface="Times New Roman"/>
            </a:endParaRPr>
          </a:p>
        </p:txBody>
      </p:sp>
      <p:grpSp>
        <p:nvGrpSpPr>
          <p:cNvPr id="15" name="Group 15"/>
          <p:cNvGrpSpPr/>
          <p:nvPr/>
        </p:nvGrpSpPr>
        <p:grpSpPr>
          <a:xfrm>
            <a:off x="423851" y="855008"/>
            <a:ext cx="4570333" cy="3158428"/>
            <a:chOff x="-1785" y="-332618"/>
            <a:chExt cx="977591" cy="831850"/>
          </a:xfrm>
        </p:grpSpPr>
        <p:sp>
          <p:nvSpPr>
            <p:cNvPr id="16" name="Freeform 16"/>
            <p:cNvSpPr/>
            <p:nvPr/>
          </p:nvSpPr>
          <p:spPr>
            <a:xfrm>
              <a:off x="0" y="0"/>
              <a:ext cx="975806" cy="166614"/>
            </a:xfrm>
            <a:custGeom>
              <a:avLst/>
              <a:gdLst/>
              <a:ahLst/>
              <a:cxnLst/>
              <a:rect l="l" t="t" r="r" b="b"/>
              <a:pathLst>
                <a:path w="975806" h="166614">
                  <a:moveTo>
                    <a:pt x="0" y="0"/>
                  </a:moveTo>
                  <a:lnTo>
                    <a:pt x="975806" y="0"/>
                  </a:lnTo>
                  <a:lnTo>
                    <a:pt x="975806" y="166614"/>
                  </a:lnTo>
                  <a:lnTo>
                    <a:pt x="0" y="166614"/>
                  </a:lnTo>
                  <a:close/>
                </a:path>
              </a:pathLst>
            </a:custGeom>
            <a:solidFill>
              <a:srgbClr val="7A663F"/>
            </a:solidFill>
          </p:spPr>
          <p:txBody>
            <a:bodyPr/>
            <a:lstStyle/>
            <a:p>
              <a:endParaRPr lang="en-US"/>
            </a:p>
          </p:txBody>
        </p:sp>
        <p:sp>
          <p:nvSpPr>
            <p:cNvPr id="17" name="TextBox 17"/>
            <p:cNvSpPr txBox="1"/>
            <p:nvPr/>
          </p:nvSpPr>
          <p:spPr>
            <a:xfrm>
              <a:off x="-1785" y="-332618"/>
              <a:ext cx="812800"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VISUALISATION #1</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8" y="1548737"/>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grpSp>
        <p:nvGrpSpPr>
          <p:cNvPr id="12" name="Group 12"/>
          <p:cNvGrpSpPr/>
          <p:nvPr/>
        </p:nvGrpSpPr>
        <p:grpSpPr>
          <a:xfrm>
            <a:off x="2596895" y="193430"/>
            <a:ext cx="12970564" cy="3158428"/>
            <a:chOff x="-16282" y="-337626"/>
            <a:chExt cx="3416116" cy="831850"/>
          </a:xfrm>
        </p:grpSpPr>
        <p:sp>
          <p:nvSpPr>
            <p:cNvPr id="13" name="Freeform 13"/>
            <p:cNvSpPr/>
            <p:nvPr/>
          </p:nvSpPr>
          <p:spPr>
            <a:xfrm>
              <a:off x="0" y="0"/>
              <a:ext cx="3340203" cy="166614"/>
            </a:xfrm>
            <a:custGeom>
              <a:avLst/>
              <a:gdLst/>
              <a:ahLst/>
              <a:cxnLst/>
              <a:rect l="l" t="t" r="r" b="b"/>
              <a:pathLst>
                <a:path w="3340203" h="166614">
                  <a:moveTo>
                    <a:pt x="0" y="0"/>
                  </a:moveTo>
                  <a:lnTo>
                    <a:pt x="3340203" y="0"/>
                  </a:lnTo>
                  <a:lnTo>
                    <a:pt x="3340203" y="166614"/>
                  </a:lnTo>
                  <a:lnTo>
                    <a:pt x="0" y="166614"/>
                  </a:lnTo>
                  <a:close/>
                </a:path>
              </a:pathLst>
            </a:custGeom>
            <a:solidFill>
              <a:srgbClr val="7A663F"/>
            </a:solidFill>
          </p:spPr>
          <p:txBody>
            <a:bodyPr/>
            <a:lstStyle/>
            <a:p>
              <a:endParaRPr lang="en-US"/>
            </a:p>
          </p:txBody>
        </p:sp>
        <p:sp>
          <p:nvSpPr>
            <p:cNvPr id="14" name="TextBox 14"/>
            <p:cNvSpPr txBox="1"/>
            <p:nvPr/>
          </p:nvSpPr>
          <p:spPr>
            <a:xfrm>
              <a:off x="-16282" y="-337626"/>
              <a:ext cx="3416116"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Question #1 : Which country has the highest job applicants?</a:t>
              </a:r>
            </a:p>
          </p:txBody>
        </p:sp>
      </p:grpSp>
      <p:sp>
        <p:nvSpPr>
          <p:cNvPr id="15" name="Freeform 15"/>
          <p:cNvSpPr/>
          <p:nvPr/>
        </p:nvSpPr>
        <p:spPr>
          <a:xfrm>
            <a:off x="1346307" y="2106429"/>
            <a:ext cx="15307149" cy="6414129"/>
          </a:xfrm>
          <a:custGeom>
            <a:avLst/>
            <a:gdLst/>
            <a:ahLst/>
            <a:cxnLst/>
            <a:rect l="l" t="t" r="r" b="b"/>
            <a:pathLst>
              <a:path w="15307149" h="6414129">
                <a:moveTo>
                  <a:pt x="0" y="0"/>
                </a:moveTo>
                <a:lnTo>
                  <a:pt x="15307148" y="0"/>
                </a:lnTo>
                <a:lnTo>
                  <a:pt x="15307148" y="6414129"/>
                </a:lnTo>
                <a:lnTo>
                  <a:pt x="0" y="6414129"/>
                </a:lnTo>
                <a:lnTo>
                  <a:pt x="0" y="0"/>
                </a:lnTo>
                <a:close/>
              </a:path>
            </a:pathLst>
          </a:custGeom>
          <a:blipFill>
            <a:blip r:embed="rId3"/>
            <a:stretch>
              <a:fillRect/>
            </a:stretch>
          </a:blipFill>
        </p:spPr>
        <p:txBody>
          <a:bodyPr/>
          <a:lstStyle/>
          <a:p>
            <a:endParaRPr lang="en-US" dirty="0"/>
          </a:p>
        </p:txBody>
      </p:sp>
      <p:sp>
        <p:nvSpPr>
          <p:cNvPr id="16" name="TextBox 16"/>
          <p:cNvSpPr txBox="1"/>
          <p:nvPr/>
        </p:nvSpPr>
        <p:spPr>
          <a:xfrm>
            <a:off x="4576122" y="1575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7" name="TextBox 17"/>
          <p:cNvSpPr txBox="1"/>
          <p:nvPr/>
        </p:nvSpPr>
        <p:spPr>
          <a:xfrm>
            <a:off x="598387" y="8605247"/>
            <a:ext cx="17091226" cy="1738903"/>
          </a:xfrm>
          <a:prstGeom prst="rect">
            <a:avLst/>
          </a:prstGeom>
        </p:spPr>
        <p:txBody>
          <a:bodyPr lIns="0" tIns="0" rIns="0" bIns="0" rtlCol="0" anchor="t">
            <a:spAutoFit/>
          </a:bodyPr>
          <a:lstStyle/>
          <a:p>
            <a:pPr algn="ctr">
              <a:lnSpc>
                <a:spcPts val="4429"/>
              </a:lnSpc>
            </a:pPr>
            <a:r>
              <a:rPr lang="en-US" sz="3164" spc="63">
                <a:solidFill>
                  <a:srgbClr val="3D3D3D"/>
                </a:solidFill>
                <a:latin typeface="Times New Roman"/>
              </a:rPr>
              <a:t>From the above horizontal graph we can conclude that Unites States has the highest number of applicants followed by Germany and India. Unites States have 14,696 applicants in total. </a:t>
            </a:r>
          </a:p>
          <a:p>
            <a:pPr algn="ctr">
              <a:lnSpc>
                <a:spcPts val="4429"/>
              </a:lnSpc>
            </a:pPr>
            <a:endParaRPr lang="en-US" sz="3164" spc="63">
              <a:solidFill>
                <a:srgbClr val="3D3D3D"/>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grpSp>
        <p:nvGrpSpPr>
          <p:cNvPr id="12" name="Group 12"/>
          <p:cNvGrpSpPr/>
          <p:nvPr/>
        </p:nvGrpSpPr>
        <p:grpSpPr>
          <a:xfrm>
            <a:off x="922122" y="508768"/>
            <a:ext cx="16408744" cy="3158427"/>
            <a:chOff x="-9222" y="-247946"/>
            <a:chExt cx="4321644" cy="831850"/>
          </a:xfrm>
        </p:grpSpPr>
        <p:sp>
          <p:nvSpPr>
            <p:cNvPr id="13" name="Freeform 13"/>
            <p:cNvSpPr/>
            <p:nvPr/>
          </p:nvSpPr>
          <p:spPr>
            <a:xfrm>
              <a:off x="0" y="0"/>
              <a:ext cx="4312422" cy="287029"/>
            </a:xfrm>
            <a:custGeom>
              <a:avLst/>
              <a:gdLst/>
              <a:ahLst/>
              <a:cxnLst/>
              <a:rect l="l" t="t" r="r" b="b"/>
              <a:pathLst>
                <a:path w="4312422" h="287029">
                  <a:moveTo>
                    <a:pt x="0" y="0"/>
                  </a:moveTo>
                  <a:lnTo>
                    <a:pt x="4312422" y="0"/>
                  </a:lnTo>
                  <a:lnTo>
                    <a:pt x="4312422" y="287029"/>
                  </a:lnTo>
                  <a:lnTo>
                    <a:pt x="0" y="287029"/>
                  </a:lnTo>
                  <a:close/>
                </a:path>
              </a:pathLst>
            </a:custGeom>
            <a:solidFill>
              <a:srgbClr val="7A663F"/>
            </a:solidFill>
          </p:spPr>
          <p:txBody>
            <a:bodyPr/>
            <a:lstStyle/>
            <a:p>
              <a:endParaRPr lang="en-US"/>
            </a:p>
          </p:txBody>
        </p:sp>
        <p:sp>
          <p:nvSpPr>
            <p:cNvPr id="14" name="TextBox 14"/>
            <p:cNvSpPr txBox="1"/>
            <p:nvPr/>
          </p:nvSpPr>
          <p:spPr>
            <a:xfrm>
              <a:off x="-9222" y="-247946"/>
              <a:ext cx="4321643"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Question #2: Is there a correlation between years of professional coding experience and salary?</a:t>
              </a:r>
            </a:p>
          </p:txBody>
        </p:sp>
      </p:grpSp>
      <p:sp>
        <p:nvSpPr>
          <p:cNvPr id="15" name="Freeform 15"/>
          <p:cNvSpPr/>
          <p:nvPr/>
        </p:nvSpPr>
        <p:spPr>
          <a:xfrm>
            <a:off x="273211" y="2890483"/>
            <a:ext cx="11336162" cy="6742638"/>
          </a:xfrm>
          <a:custGeom>
            <a:avLst/>
            <a:gdLst/>
            <a:ahLst/>
            <a:cxnLst/>
            <a:rect l="l" t="t" r="r" b="b"/>
            <a:pathLst>
              <a:path w="11336162" h="6742638">
                <a:moveTo>
                  <a:pt x="0" y="0"/>
                </a:moveTo>
                <a:lnTo>
                  <a:pt x="11336162" y="0"/>
                </a:lnTo>
                <a:lnTo>
                  <a:pt x="11336162" y="6742637"/>
                </a:lnTo>
                <a:lnTo>
                  <a:pt x="0" y="6742637"/>
                </a:lnTo>
                <a:lnTo>
                  <a:pt x="0" y="0"/>
                </a:lnTo>
                <a:close/>
              </a:path>
            </a:pathLst>
          </a:custGeom>
          <a:blipFill>
            <a:blip r:embed="rId3"/>
            <a:stretch>
              <a:fillRect/>
            </a:stretch>
          </a:blipFill>
        </p:spPr>
        <p:txBody>
          <a:bodyPr/>
          <a:lstStyle/>
          <a:p>
            <a:endParaRPr lang="en-US"/>
          </a:p>
        </p:txBody>
      </p:sp>
      <p:sp>
        <p:nvSpPr>
          <p:cNvPr id="16" name="TextBox 16"/>
          <p:cNvSpPr txBox="1"/>
          <p:nvPr/>
        </p:nvSpPr>
        <p:spPr>
          <a:xfrm>
            <a:off x="4576122" y="1575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7" name="TextBox 17"/>
          <p:cNvSpPr txBox="1"/>
          <p:nvPr/>
        </p:nvSpPr>
        <p:spPr>
          <a:xfrm>
            <a:off x="11685573" y="3259112"/>
            <a:ext cx="6386767" cy="6890658"/>
          </a:xfrm>
          <a:prstGeom prst="rect">
            <a:avLst/>
          </a:prstGeom>
        </p:spPr>
        <p:txBody>
          <a:bodyPr lIns="0" tIns="0" rIns="0" bIns="0" rtlCol="0" anchor="t">
            <a:spAutoFit/>
          </a:bodyPr>
          <a:lstStyle/>
          <a:p>
            <a:pPr algn="ctr">
              <a:lnSpc>
                <a:spcPts val="4569"/>
              </a:lnSpc>
            </a:pPr>
            <a:r>
              <a:rPr lang="en-US" sz="3264" spc="65">
                <a:solidFill>
                  <a:srgbClr val="3D3D3D"/>
                </a:solidFill>
                <a:latin typeface="Times New Roman"/>
              </a:rPr>
              <a:t>This chart shows us the relation between years of professional coding and salary. X axis denotes the years of professional experience and y axis denotes the salary range. This scatterplot is concentrated in the start which indicates that applicants that have less than 5 years of experience, their salary lies in the range of 0-50,000.</a:t>
            </a:r>
          </a:p>
          <a:p>
            <a:pPr algn="ctr">
              <a:lnSpc>
                <a:spcPts val="4429"/>
              </a:lnSpc>
            </a:pPr>
            <a:endParaRPr lang="en-US" sz="3264" spc="65">
              <a:solidFill>
                <a:srgbClr val="3D3D3D"/>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294722" y="2170991"/>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770" y="-4104825"/>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grpSp>
        <p:nvGrpSpPr>
          <p:cNvPr id="12" name="Group 12"/>
          <p:cNvGrpSpPr/>
          <p:nvPr/>
        </p:nvGrpSpPr>
        <p:grpSpPr>
          <a:xfrm>
            <a:off x="816672" y="249968"/>
            <a:ext cx="16743355" cy="3158422"/>
            <a:chOff x="-36995" y="-316108"/>
            <a:chExt cx="4409772" cy="831850"/>
          </a:xfrm>
        </p:grpSpPr>
        <p:sp>
          <p:nvSpPr>
            <p:cNvPr id="13" name="Freeform 13"/>
            <p:cNvSpPr/>
            <p:nvPr/>
          </p:nvSpPr>
          <p:spPr>
            <a:xfrm>
              <a:off x="0" y="4352"/>
              <a:ext cx="4312422" cy="189096"/>
            </a:xfrm>
            <a:custGeom>
              <a:avLst/>
              <a:gdLst/>
              <a:ahLst/>
              <a:cxnLst/>
              <a:rect l="l" t="t" r="r" b="b"/>
              <a:pathLst>
                <a:path w="4312422" h="189096">
                  <a:moveTo>
                    <a:pt x="0" y="0"/>
                  </a:moveTo>
                  <a:lnTo>
                    <a:pt x="4312422" y="0"/>
                  </a:lnTo>
                  <a:lnTo>
                    <a:pt x="4312422" y="189096"/>
                  </a:lnTo>
                  <a:lnTo>
                    <a:pt x="0" y="189096"/>
                  </a:lnTo>
                  <a:close/>
                </a:path>
              </a:pathLst>
            </a:custGeom>
            <a:solidFill>
              <a:srgbClr val="7A663F"/>
            </a:solidFill>
          </p:spPr>
          <p:txBody>
            <a:bodyPr/>
            <a:lstStyle/>
            <a:p>
              <a:endParaRPr lang="en-US"/>
            </a:p>
          </p:txBody>
        </p:sp>
        <p:sp>
          <p:nvSpPr>
            <p:cNvPr id="14" name="TextBox 14"/>
            <p:cNvSpPr txBox="1"/>
            <p:nvPr/>
          </p:nvSpPr>
          <p:spPr>
            <a:xfrm>
              <a:off x="-36995" y="-316108"/>
              <a:ext cx="4409772"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Question #3: What is the average and median salary of individuals in the dataset?</a:t>
              </a:r>
            </a:p>
          </p:txBody>
        </p:sp>
      </p:grpSp>
      <p:sp>
        <p:nvSpPr>
          <p:cNvPr id="15" name="Freeform 15"/>
          <p:cNvSpPr/>
          <p:nvPr/>
        </p:nvSpPr>
        <p:spPr>
          <a:xfrm>
            <a:off x="3593511" y="2981018"/>
            <a:ext cx="11100978" cy="1865205"/>
          </a:xfrm>
          <a:custGeom>
            <a:avLst/>
            <a:gdLst/>
            <a:ahLst/>
            <a:cxnLst/>
            <a:rect l="l" t="t" r="r" b="b"/>
            <a:pathLst>
              <a:path w="11100978" h="1865205">
                <a:moveTo>
                  <a:pt x="0" y="0"/>
                </a:moveTo>
                <a:lnTo>
                  <a:pt x="11100978" y="0"/>
                </a:lnTo>
                <a:lnTo>
                  <a:pt x="11100978" y="1865205"/>
                </a:lnTo>
                <a:lnTo>
                  <a:pt x="0" y="1865205"/>
                </a:lnTo>
                <a:lnTo>
                  <a:pt x="0" y="0"/>
                </a:lnTo>
                <a:close/>
              </a:path>
            </a:pathLst>
          </a:custGeom>
          <a:blipFill>
            <a:blip r:embed="rId3"/>
            <a:stretch>
              <a:fillRect/>
            </a:stretch>
          </a:blipFill>
        </p:spPr>
        <p:txBody>
          <a:bodyPr/>
          <a:lstStyle/>
          <a:p>
            <a:endParaRPr lang="en-US"/>
          </a:p>
        </p:txBody>
      </p:sp>
      <p:sp>
        <p:nvSpPr>
          <p:cNvPr id="16" name="TextBox 16"/>
          <p:cNvSpPr txBox="1"/>
          <p:nvPr/>
        </p:nvSpPr>
        <p:spPr>
          <a:xfrm>
            <a:off x="4576122" y="1575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7" name="TextBox 17"/>
          <p:cNvSpPr txBox="1"/>
          <p:nvPr/>
        </p:nvSpPr>
        <p:spPr>
          <a:xfrm>
            <a:off x="2458177" y="5074823"/>
            <a:ext cx="13371647" cy="3461658"/>
          </a:xfrm>
          <a:prstGeom prst="rect">
            <a:avLst/>
          </a:prstGeom>
        </p:spPr>
        <p:txBody>
          <a:bodyPr lIns="0" tIns="0" rIns="0" bIns="0" rtlCol="0" anchor="t">
            <a:spAutoFit/>
          </a:bodyPr>
          <a:lstStyle/>
          <a:p>
            <a:pPr algn="ctr">
              <a:lnSpc>
                <a:spcPts val="4569"/>
              </a:lnSpc>
            </a:pPr>
            <a:r>
              <a:rPr lang="en-US" sz="3264" spc="65">
                <a:solidFill>
                  <a:srgbClr val="3D3D3D"/>
                </a:solidFill>
                <a:latin typeface="Times New Roman"/>
              </a:rPr>
              <a:t>This table includes summary of the average, median, and standard deviation of previous salaries of all the applicants.</a:t>
            </a:r>
          </a:p>
          <a:p>
            <a:pPr algn="ctr">
              <a:lnSpc>
                <a:spcPts val="4569"/>
              </a:lnSpc>
            </a:pPr>
            <a:r>
              <a:rPr lang="en-US" sz="3264" spc="65">
                <a:solidFill>
                  <a:srgbClr val="3D3D3D"/>
                </a:solidFill>
                <a:latin typeface="Times New Roman"/>
              </a:rPr>
              <a:t>Average salary is different from median salary due tom outliers in the dataset. Outliers means applicants with extremely high salary that cause the average to move in their favour. </a:t>
            </a:r>
          </a:p>
          <a:p>
            <a:pPr algn="ctr">
              <a:lnSpc>
                <a:spcPts val="4429"/>
              </a:lnSpc>
            </a:pPr>
            <a:endParaRPr lang="en-US" sz="3264" spc="65">
              <a:solidFill>
                <a:srgbClr val="3D3D3D"/>
              </a:solidFill>
              <a:latin typeface="Times New Roman"/>
            </a:endParaRPr>
          </a:p>
        </p:txBody>
      </p:sp>
      <p:sp>
        <p:nvSpPr>
          <p:cNvPr id="18" name="TextBox 18"/>
          <p:cNvSpPr txBox="1"/>
          <p:nvPr/>
        </p:nvSpPr>
        <p:spPr>
          <a:xfrm>
            <a:off x="2458177" y="8168362"/>
            <a:ext cx="13371647" cy="612413"/>
          </a:xfrm>
          <a:prstGeom prst="rect">
            <a:avLst/>
          </a:prstGeom>
        </p:spPr>
        <p:txBody>
          <a:bodyPr lIns="0" tIns="0" rIns="0" bIns="0" rtlCol="0" anchor="t">
            <a:spAutoFit/>
          </a:bodyPr>
          <a:lstStyle/>
          <a:p>
            <a:pPr algn="ctr">
              <a:lnSpc>
                <a:spcPts val="4569"/>
              </a:lnSpc>
            </a:pPr>
            <a:r>
              <a:rPr lang="en-US" sz="3264" spc="65">
                <a:solidFill>
                  <a:srgbClr val="3D3D3D"/>
                </a:solidFill>
                <a:latin typeface="Times New Roman"/>
              </a:rPr>
              <a:t>These statistical functions are required to determine the center of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3D3D3D">
                <a:alpha val="18824"/>
              </a:srgbClr>
            </a:solidFill>
          </p:spPr>
          <p:txBody>
            <a:bodyPr/>
            <a:lstStyle/>
            <a:p>
              <a:endParaRPr lang="en-US"/>
            </a:p>
          </p:txBody>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E8E8E8">
                <a:alpha val="18824"/>
              </a:srgbClr>
            </a:solidFill>
          </p:spPr>
          <p:txBody>
            <a:bodyPr/>
            <a:lstStyle/>
            <a:p>
              <a:endParaRPr lang="en-US"/>
            </a:p>
          </p:txBody>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947F57">
                <a:alpha val="8627"/>
              </a:srgbClr>
            </a:solidFill>
          </p:spPr>
          <p:txBody>
            <a:bodyPr/>
            <a:lstStyle/>
            <a:p>
              <a:endParaRPr lang="en-US"/>
            </a:p>
          </p:txBody>
        </p:sp>
      </p:grpSp>
      <p:grpSp>
        <p:nvGrpSpPr>
          <p:cNvPr id="10" name="Group 10"/>
          <p:cNvGrpSpPr/>
          <p:nvPr/>
        </p:nvGrpSpPr>
        <p:grpSpPr>
          <a:xfrm rot="5400000">
            <a:off x="-1309" y="1309"/>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947F57"/>
            </a:solidFill>
          </p:spPr>
          <p:txBody>
            <a:bodyPr/>
            <a:lstStyle/>
            <a:p>
              <a:endParaRPr lang="en-US"/>
            </a:p>
          </p:txBody>
        </p:sp>
      </p:grpSp>
      <p:grpSp>
        <p:nvGrpSpPr>
          <p:cNvPr id="12" name="Group 12"/>
          <p:cNvGrpSpPr/>
          <p:nvPr/>
        </p:nvGrpSpPr>
        <p:grpSpPr>
          <a:xfrm>
            <a:off x="834064" y="342740"/>
            <a:ext cx="16481265" cy="3158427"/>
            <a:chOff x="-28322" y="-278108"/>
            <a:chExt cx="4340744" cy="831850"/>
          </a:xfrm>
        </p:grpSpPr>
        <p:sp>
          <p:nvSpPr>
            <p:cNvPr id="13" name="Freeform 13"/>
            <p:cNvSpPr/>
            <p:nvPr/>
          </p:nvSpPr>
          <p:spPr>
            <a:xfrm>
              <a:off x="0" y="0"/>
              <a:ext cx="4312422" cy="287029"/>
            </a:xfrm>
            <a:custGeom>
              <a:avLst/>
              <a:gdLst/>
              <a:ahLst/>
              <a:cxnLst/>
              <a:rect l="l" t="t" r="r" b="b"/>
              <a:pathLst>
                <a:path w="4312422" h="287029">
                  <a:moveTo>
                    <a:pt x="0" y="0"/>
                  </a:moveTo>
                  <a:lnTo>
                    <a:pt x="4312422" y="0"/>
                  </a:lnTo>
                  <a:lnTo>
                    <a:pt x="4312422" y="287029"/>
                  </a:lnTo>
                  <a:lnTo>
                    <a:pt x="0" y="287029"/>
                  </a:lnTo>
                  <a:close/>
                </a:path>
              </a:pathLst>
            </a:custGeom>
            <a:solidFill>
              <a:srgbClr val="7A663F"/>
            </a:solidFill>
          </p:spPr>
          <p:txBody>
            <a:bodyPr/>
            <a:lstStyle/>
            <a:p>
              <a:endParaRPr lang="en-US"/>
            </a:p>
          </p:txBody>
        </p:sp>
        <p:sp>
          <p:nvSpPr>
            <p:cNvPr id="14" name="TextBox 14"/>
            <p:cNvSpPr txBox="1"/>
            <p:nvPr/>
          </p:nvSpPr>
          <p:spPr>
            <a:xfrm>
              <a:off x="-28322" y="-278108"/>
              <a:ext cx="4312422" cy="831850"/>
            </a:xfrm>
            <a:prstGeom prst="rect">
              <a:avLst/>
            </a:prstGeom>
          </p:spPr>
          <p:txBody>
            <a:bodyPr lIns="50800" tIns="50800" rIns="50800" bIns="50800" rtlCol="0" anchor="ctr"/>
            <a:lstStyle/>
            <a:p>
              <a:pPr algn="ctr">
                <a:lnSpc>
                  <a:spcPts val="3639"/>
                </a:lnSpc>
              </a:pPr>
              <a:r>
                <a:rPr lang="en-US" sz="2799" spc="55" dirty="0">
                  <a:solidFill>
                    <a:srgbClr val="FFFFFF"/>
                  </a:solidFill>
                  <a:latin typeface="Montserrat Bold"/>
                </a:rPr>
                <a:t>Question #4: Is there a correlation between ‘</a:t>
              </a:r>
              <a:r>
                <a:rPr lang="en-US" sz="2799" spc="55" dirty="0" err="1">
                  <a:solidFill>
                    <a:srgbClr val="FFFFFF"/>
                  </a:solidFill>
                  <a:latin typeface="Montserrat Bold"/>
                </a:rPr>
                <a:t>YearsCode</a:t>
              </a:r>
              <a:r>
                <a:rPr lang="en-US" sz="2799" spc="55" dirty="0">
                  <a:solidFill>
                    <a:srgbClr val="FFFFFF"/>
                  </a:solidFill>
                  <a:latin typeface="Montserrat Bold"/>
                </a:rPr>
                <a:t>’ and ‘</a:t>
              </a:r>
              <a:r>
                <a:rPr lang="en-US" sz="2799" spc="55" dirty="0" err="1">
                  <a:solidFill>
                    <a:srgbClr val="FFFFFF"/>
                  </a:solidFill>
                  <a:latin typeface="Montserrat Bold"/>
                </a:rPr>
                <a:t>YearsCodePro</a:t>
              </a:r>
              <a:r>
                <a:rPr lang="en-US" sz="2799" spc="55" dirty="0">
                  <a:solidFill>
                    <a:srgbClr val="FFFFFF"/>
                  </a:solidFill>
                  <a:latin typeface="Montserrat Bold"/>
                </a:rPr>
                <a:t>’ for each country?</a:t>
              </a:r>
            </a:p>
          </p:txBody>
        </p:sp>
      </p:grpSp>
      <p:sp>
        <p:nvSpPr>
          <p:cNvPr id="15" name="Freeform 15"/>
          <p:cNvSpPr/>
          <p:nvPr/>
        </p:nvSpPr>
        <p:spPr>
          <a:xfrm>
            <a:off x="7203305" y="2985316"/>
            <a:ext cx="10928473" cy="6522340"/>
          </a:xfrm>
          <a:custGeom>
            <a:avLst/>
            <a:gdLst/>
            <a:ahLst/>
            <a:cxnLst/>
            <a:rect l="l" t="t" r="r" b="b"/>
            <a:pathLst>
              <a:path w="10928473" h="6522340">
                <a:moveTo>
                  <a:pt x="0" y="0"/>
                </a:moveTo>
                <a:lnTo>
                  <a:pt x="10928473" y="0"/>
                </a:lnTo>
                <a:lnTo>
                  <a:pt x="10928473" y="6522340"/>
                </a:lnTo>
                <a:lnTo>
                  <a:pt x="0" y="6522340"/>
                </a:lnTo>
                <a:lnTo>
                  <a:pt x="0" y="0"/>
                </a:lnTo>
                <a:close/>
              </a:path>
            </a:pathLst>
          </a:custGeom>
          <a:blipFill>
            <a:blip r:embed="rId3"/>
            <a:stretch>
              <a:fillRect/>
            </a:stretch>
          </a:blipFill>
        </p:spPr>
        <p:txBody>
          <a:bodyPr/>
          <a:lstStyle/>
          <a:p>
            <a:endParaRPr lang="en-US"/>
          </a:p>
        </p:txBody>
      </p:sp>
      <p:sp>
        <p:nvSpPr>
          <p:cNvPr id="16" name="TextBox 16"/>
          <p:cNvSpPr txBox="1"/>
          <p:nvPr/>
        </p:nvSpPr>
        <p:spPr>
          <a:xfrm>
            <a:off x="4576122" y="15756"/>
            <a:ext cx="9135755" cy="1083946"/>
          </a:xfrm>
          <a:prstGeom prst="rect">
            <a:avLst/>
          </a:prstGeom>
        </p:spPr>
        <p:txBody>
          <a:bodyPr lIns="0" tIns="0" rIns="0" bIns="0" rtlCol="0" anchor="t">
            <a:spAutoFit/>
          </a:bodyPr>
          <a:lstStyle/>
          <a:p>
            <a:pPr algn="ctr">
              <a:lnSpc>
                <a:spcPts val="8295"/>
              </a:lnSpc>
            </a:pPr>
            <a:r>
              <a:rPr lang="en-US" sz="7900" spc="-316">
                <a:solidFill>
                  <a:srgbClr val="3D3D3D"/>
                </a:solidFill>
                <a:latin typeface="Montserrat Classic"/>
              </a:rPr>
              <a:t>Visualisations</a:t>
            </a:r>
          </a:p>
        </p:txBody>
      </p:sp>
      <p:sp>
        <p:nvSpPr>
          <p:cNvPr id="17" name="TextBox 17"/>
          <p:cNvSpPr txBox="1"/>
          <p:nvPr/>
        </p:nvSpPr>
        <p:spPr>
          <a:xfrm>
            <a:off x="0" y="3310745"/>
            <a:ext cx="7012805" cy="5176158"/>
          </a:xfrm>
          <a:prstGeom prst="rect">
            <a:avLst/>
          </a:prstGeom>
        </p:spPr>
        <p:txBody>
          <a:bodyPr lIns="0" tIns="0" rIns="0" bIns="0" rtlCol="0" anchor="t">
            <a:spAutoFit/>
          </a:bodyPr>
          <a:lstStyle/>
          <a:p>
            <a:pPr algn="ctr">
              <a:lnSpc>
                <a:spcPts val="4569"/>
              </a:lnSpc>
            </a:pPr>
            <a:r>
              <a:rPr lang="en-US" sz="3264" spc="65">
                <a:solidFill>
                  <a:srgbClr val="3D3D3D"/>
                </a:solidFill>
                <a:latin typeface="Times New Roman"/>
              </a:rPr>
              <a:t>Above graph shows correlation between ‘years coded’ and ‘years coded professionally’ for each country. Most of the countries are concentrated near the linear line of regression which denotes that there is less disparity between the experience and professional experience.</a:t>
            </a:r>
          </a:p>
          <a:p>
            <a:pPr algn="ctr">
              <a:lnSpc>
                <a:spcPts val="4429"/>
              </a:lnSpc>
            </a:pPr>
            <a:endParaRPr lang="en-US" sz="3264" spc="65">
              <a:solidFill>
                <a:srgbClr val="3D3D3D"/>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1042</Words>
  <Application>Microsoft Macintosh PowerPoint</Application>
  <PresentationFormat>Custom</PresentationFormat>
  <Paragraphs>104</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Montserrat Classic Bold</vt:lpstr>
      <vt:lpstr>Times New Roman Bold</vt:lpstr>
      <vt:lpstr>Arial</vt:lpstr>
      <vt:lpstr>Times New Roman</vt:lpstr>
      <vt:lpstr>Bodoni FLF Italics</vt:lpstr>
      <vt:lpstr>Montserrat Classic</vt:lpstr>
      <vt:lpstr>Montserrat</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dc:title>
  <cp:lastModifiedBy>Sanchi Gupta</cp:lastModifiedBy>
  <cp:revision>2</cp:revision>
  <dcterms:created xsi:type="dcterms:W3CDTF">2006-08-16T00:00:00Z</dcterms:created>
  <dcterms:modified xsi:type="dcterms:W3CDTF">2023-10-16T04:10:59Z</dcterms:modified>
  <dc:identifier>DAFxYccKhpY</dc:identifier>
</cp:coreProperties>
</file>