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30"/>
            <a:ext cx="2356674" cy="6853283"/>
            <a:chOff x="6627813" y="195452"/>
            <a:chExt cx="1952625" cy="5678299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45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801757" y="463827"/>
            <a:ext cx="10588486" cy="11860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480"/>
              <a:buFont typeface="Century Gothic"/>
              <a:buNone/>
            </a:pPr>
            <a:r>
              <a:rPr b="1" lang="en-IN" sz="6480"/>
              <a:t>PREDICT THE SEGMENT-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8295862" y="4863577"/>
            <a:ext cx="349253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SATYAPRIYA CHAUDARI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SANCHITA MANGALE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ABHISHEK SINGH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HARSHIT KANODIA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ANUJ SADANANDAN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NISHI PARAMESHWARA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060" y="1716127"/>
            <a:ext cx="5353879" cy="321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2098881" y="201719"/>
            <a:ext cx="9443762" cy="654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en-IN" sz="2700">
                <a:solidFill>
                  <a:srgbClr val="FFFF00"/>
                </a:solidFill>
              </a:rPr>
              <a:t>titles</a:t>
            </a:r>
            <a:r>
              <a:rPr lang="en-IN" sz="2700"/>
              <a:t>: eg: title:watch_time</a:t>
            </a:r>
            <a:endParaRPr/>
          </a:p>
          <a:p>
            <a:pPr indent="-171450" lvl="0" marL="342900" rtl="0" algn="l">
              <a:spcBef>
                <a:spcPts val="10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b="1" lang="en-IN" sz="2700">
                <a:solidFill>
                  <a:srgbClr val="FFFF00"/>
                </a:solidFill>
              </a:rPr>
              <a:t>genres</a:t>
            </a:r>
            <a:r>
              <a:rPr lang="en-IN" sz="2700"/>
              <a:t>: same format as titles</a:t>
            </a:r>
            <a:endParaRPr/>
          </a:p>
          <a:p>
            <a:pPr indent="-171450" lvl="0" marL="342900" rtl="0" algn="l">
              <a:spcBef>
                <a:spcPts val="10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b="1" lang="en-IN" sz="2700">
                <a:solidFill>
                  <a:srgbClr val="FFFF00"/>
                </a:solidFill>
              </a:rPr>
              <a:t>cities</a:t>
            </a:r>
            <a:r>
              <a:rPr lang="en-IN" sz="2700"/>
              <a:t>: same format as titles</a:t>
            </a:r>
            <a:endParaRPr/>
          </a:p>
          <a:p>
            <a:pPr indent="-171450" lvl="0" marL="342900" rtl="0" algn="l">
              <a:spcBef>
                <a:spcPts val="10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b="1" lang="en-IN" sz="2700">
                <a:solidFill>
                  <a:srgbClr val="FFFF00"/>
                </a:solidFill>
              </a:rPr>
              <a:t>tod</a:t>
            </a:r>
            <a:r>
              <a:rPr lang="en-IN" sz="2700"/>
              <a:t>: (24 hours), eg: time_of_day:watch_time</a:t>
            </a:r>
            <a:endParaRPr/>
          </a:p>
          <a:p>
            <a:pPr indent="-171450" lvl="0" marL="342900" rtl="0" algn="l">
              <a:spcBef>
                <a:spcPts val="10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b="1" lang="en-IN" sz="2700">
                <a:solidFill>
                  <a:srgbClr val="FFFF00"/>
                </a:solidFill>
              </a:rPr>
              <a:t>dow</a:t>
            </a:r>
            <a:r>
              <a:rPr lang="en-IN" sz="2700"/>
              <a:t>: (7 days format), eg: day_of_week:watch_time</a:t>
            </a:r>
            <a:endParaRPr/>
          </a:p>
          <a:p>
            <a:pPr indent="-171450" lvl="0" marL="342900" rtl="0" algn="l">
              <a:spcBef>
                <a:spcPts val="10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b="1" lang="en-IN" sz="2700">
                <a:solidFill>
                  <a:srgbClr val="FFFF00"/>
                </a:solidFill>
              </a:rPr>
              <a:t>segment </a:t>
            </a:r>
            <a:r>
              <a:rPr b="1" lang="en-IN" sz="2700">
                <a:solidFill>
                  <a:srgbClr val="FF0000"/>
                </a:solidFill>
              </a:rPr>
              <a:t>(target variable): </a:t>
            </a:r>
            <a:r>
              <a:rPr lang="en-IN" sz="2700"/>
              <a:t>For modelling, encode pos = 1, neg = 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263008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40"/>
              <a:buFont typeface="Century Gothic"/>
              <a:buNone/>
            </a:pPr>
            <a:r>
              <a:rPr b="1" lang="en-IN" sz="5940"/>
              <a:t>FEATURE ENGINEERING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1235"/>
            <a:ext cx="12192001" cy="5426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1775791" y="742122"/>
            <a:ext cx="9448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of y variable (Positive (1)- 0.076, Negative (0)- 0.924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0990"/>
            <a:ext cx="12191999" cy="538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1656521" y="728869"/>
            <a:ext cx="9912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spent across all days of week bifurcated in the 7 days format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4242"/>
            <a:ext cx="12191999" cy="537375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2305878" y="715618"/>
            <a:ext cx="82030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Hourly data clubbed into 4 intervals of 6 hours each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4243"/>
            <a:ext cx="12191999" cy="5400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1895060" y="776116"/>
            <a:ext cx="9992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Heat map of 47 features engineered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7739"/>
            <a:ext cx="12192000" cy="5400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1630019" y="516835"/>
            <a:ext cx="103234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Heat map of top 20 correlated features with target variable segment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2263008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lang="en-IN" sz="6600"/>
              <a:t>MACHINE LEARNING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lang="en-IN" sz="6600"/>
              <a:t>Random Forest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ROC, AUC Score: 0.51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Recall: 0.02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Precision: 0.29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F1: 0.04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958207" y="173729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lang="en-IN" sz="6600"/>
              <a:t>CONTENTS</a:t>
            </a:r>
            <a:endParaRPr/>
          </a:p>
        </p:txBody>
      </p:sp>
      <p:pic>
        <p:nvPicPr>
          <p:cNvPr descr="Related image" id="172" name="Google Shape;17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310" y="2892431"/>
            <a:ext cx="5963479" cy="308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lang="en-IN" sz="6600"/>
              <a:t>Decision Tree 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2372139" y="1905000"/>
            <a:ext cx="913247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No. of Features with highest ROC, AUC Score: 30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ROC, AUC Score: 0.56</a:t>
            </a:r>
            <a:endParaRPr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0852" y="3657600"/>
            <a:ext cx="5336208" cy="300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2263008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lang="en-IN" sz="6600"/>
              <a:t>FUTURE SCOPE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2324169" y="308113"/>
            <a:ext cx="8915400" cy="614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289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26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Char char="•"/>
            </a:pPr>
            <a:r>
              <a:rPr lang="en-IN" sz="2450"/>
              <a:t>Club </a:t>
            </a:r>
            <a:r>
              <a:rPr b="1" lang="en-IN" sz="2450">
                <a:solidFill>
                  <a:srgbClr val="FFFF00"/>
                </a:solidFill>
              </a:rPr>
              <a:t>cities</a:t>
            </a:r>
            <a:r>
              <a:rPr lang="en-IN" sz="2450"/>
              <a:t> feature to reduce dimensionality and avoid system lagging.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t/>
            </a:r>
            <a:endParaRPr sz="245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Char char="•"/>
            </a:pPr>
            <a:r>
              <a:rPr lang="en-IN" sz="2450"/>
              <a:t>Better Feature engineering on other features.</a:t>
            </a:r>
            <a:endParaRPr/>
          </a:p>
          <a:p>
            <a:pPr indent="-187325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t/>
            </a:r>
            <a:endParaRPr sz="245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Char char="•"/>
            </a:pPr>
            <a:r>
              <a:rPr lang="en-IN" sz="2450"/>
              <a:t>More detailed Exploratory Data Analysis</a:t>
            </a:r>
            <a:endParaRPr/>
          </a:p>
          <a:p>
            <a:pPr indent="-187325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t/>
            </a:r>
            <a:endParaRPr sz="245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Char char="•"/>
            </a:pPr>
            <a:r>
              <a:rPr lang="en-IN" sz="2450"/>
              <a:t>Clustering to segment users and use it as features of machine learning models.</a:t>
            </a:r>
            <a:endParaRPr/>
          </a:p>
          <a:p>
            <a:pPr indent="-187325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t/>
            </a:r>
            <a:endParaRPr sz="245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Char char="•"/>
            </a:pPr>
            <a:r>
              <a:rPr lang="en-IN" sz="2450"/>
              <a:t>Efficient Tuning of existing machine learning models</a:t>
            </a:r>
            <a:endParaRPr/>
          </a:p>
          <a:p>
            <a:pPr indent="-187325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t/>
            </a:r>
            <a:endParaRPr sz="245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Char char="•"/>
            </a:pPr>
            <a:r>
              <a:rPr lang="en-IN" sz="2450"/>
              <a:t>Use XGBoost, SMOTE, Grid Search machine learning models </a:t>
            </a:r>
            <a:endParaRPr/>
          </a:p>
          <a:p>
            <a:pPr indent="-187325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t/>
            </a:r>
            <a:endParaRPr sz="2450"/>
          </a:p>
          <a:p>
            <a:pPr indent="-187325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t/>
            </a:r>
            <a:endParaRPr sz="2450"/>
          </a:p>
          <a:p>
            <a:pPr indent="-2006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40"/>
          </a:p>
          <a:p>
            <a:pPr indent="-2006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40"/>
          </a:p>
          <a:p>
            <a:pPr indent="-2006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240"/>
          </a:p>
          <a:p>
            <a:pPr indent="-26289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260"/>
          </a:p>
          <a:p>
            <a:pPr indent="-26289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138638" y="135834"/>
            <a:ext cx="8915400" cy="6082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PROBLEM STATEMENT</a:t>
            </a:r>
            <a:endParaRPr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DATA DESCRIPTION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FEATURE DESCRIPTION</a:t>
            </a:r>
            <a:endParaRPr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FEATURE ENGINEERING</a:t>
            </a:r>
            <a:endParaRPr/>
          </a:p>
          <a:p>
            <a:pPr indent="-1397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MACHINE LEARNING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FUTURE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263008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480"/>
              <a:buFont typeface="Century Gothic"/>
              <a:buNone/>
            </a:pPr>
            <a:r>
              <a:rPr b="1" lang="en-IN" sz="6480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1948069" y="2107096"/>
            <a:ext cx="9276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2463178" y="1378855"/>
            <a:ext cx="8761412" cy="4100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IN" sz="3600">
                <a:solidFill>
                  <a:srgbClr val="FFFF00"/>
                </a:solidFill>
              </a:rPr>
              <a:t>hotstar</a:t>
            </a:r>
            <a:r>
              <a:rPr lang="en-IN" sz="3200">
                <a:solidFill>
                  <a:srgbClr val="FFFF00"/>
                </a:solidFill>
              </a:rPr>
              <a:t> </a:t>
            </a:r>
            <a:r>
              <a:rPr lang="en-IN" sz="3200">
                <a:solidFill>
                  <a:schemeClr val="lt1"/>
                </a:solidFill>
              </a:rPr>
              <a:t>uses </a:t>
            </a:r>
            <a:r>
              <a:rPr lang="en-IN" sz="3200"/>
              <a:t>customer “watch patterns” to fine tune demo-targeting, an important aspect of advertising.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b="1" lang="en-IN" sz="3200">
                <a:solidFill>
                  <a:srgbClr val="FFFF00"/>
                </a:solidFill>
              </a:rPr>
              <a:t>GOAL</a:t>
            </a:r>
            <a:r>
              <a:rPr lang="en-IN" sz="3200"/>
              <a:t>: Machine Learning Model to predict customer behaviour from known customer watch patterns.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03882" y="3648138"/>
            <a:ext cx="659296" cy="6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263008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lang="en-IN" sz="6600"/>
              <a:t>DATA 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2443438" y="1556731"/>
            <a:ext cx="8915400" cy="3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6 Features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b="1" lang="en-IN" sz="3200">
                <a:solidFill>
                  <a:srgbClr val="FFFF00"/>
                </a:solidFill>
              </a:rPr>
              <a:t>Training Data Set</a:t>
            </a:r>
            <a:r>
              <a:rPr lang="en-IN" sz="3200"/>
              <a:t>: 200,000 customers (JSON Dict)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b="1" lang="en-IN" sz="3200">
                <a:solidFill>
                  <a:srgbClr val="FFFF00"/>
                </a:solidFill>
              </a:rPr>
              <a:t>Test Data Set</a:t>
            </a:r>
            <a:r>
              <a:rPr lang="en-IN" sz="3200"/>
              <a:t>: 100,000 customers (JSON Dict)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b="1" lang="en-IN" sz="3200">
                <a:solidFill>
                  <a:srgbClr val="FFFF00"/>
                </a:solidFill>
              </a:rPr>
              <a:t>Description ID</a:t>
            </a:r>
            <a:r>
              <a:rPr lang="en-IN" sz="3200"/>
              <a:t>: a unique identifier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2263008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1" lang="en-IN" sz="6600"/>
              <a:t>FEATURE DESCRIPTION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3739804" y="510596"/>
            <a:ext cx="392767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 rot="3928307">
            <a:off x="4341040" y="1577811"/>
            <a:ext cx="115600" cy="16685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A22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6"/>
          <p:cNvSpPr/>
          <p:nvPr/>
        </p:nvSpPr>
        <p:spPr>
          <a:xfrm rot="2974457">
            <a:off x="4586562" y="1909694"/>
            <a:ext cx="68829" cy="16685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A22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6"/>
          <p:cNvSpPr/>
          <p:nvPr/>
        </p:nvSpPr>
        <p:spPr>
          <a:xfrm flipH="1" rot="-173076">
            <a:off x="5741204" y="2261132"/>
            <a:ext cx="111204" cy="28308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A22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6"/>
          <p:cNvSpPr/>
          <p:nvPr/>
        </p:nvSpPr>
        <p:spPr>
          <a:xfrm rot="-2829649">
            <a:off x="6443261" y="1976737"/>
            <a:ext cx="115600" cy="16685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A22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6"/>
          <p:cNvSpPr/>
          <p:nvPr/>
        </p:nvSpPr>
        <p:spPr>
          <a:xfrm rot="-3757657">
            <a:off x="6797585" y="1603289"/>
            <a:ext cx="115600" cy="16685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A22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6"/>
          <p:cNvSpPr/>
          <p:nvPr/>
        </p:nvSpPr>
        <p:spPr>
          <a:xfrm rot="352147">
            <a:off x="5257749" y="2264922"/>
            <a:ext cx="115600" cy="16685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A22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487663" y="2580078"/>
            <a:ext cx="10711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titles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2459496" y="3289797"/>
            <a:ext cx="15408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genres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4104961" y="3990642"/>
            <a:ext cx="12105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cities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116360" y="3502683"/>
            <a:ext cx="8418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7715025" y="2758809"/>
            <a:ext cx="10470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5128386" y="5148638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5181821" y="5662993"/>
            <a:ext cx="1869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variable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