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8" d="100"/>
          <a:sy n="88" d="100"/>
        </p:scale>
        <p:origin x="-40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8/11/2017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8/11/2017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8/11/2017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8/11/2017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hyperlink" Target="https://en.wikipedia.org/wiki/Numeric_keypa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www.engineersgarage.com/microcontroller/8051projects/display-custom-animations-LCD-AT89C51" TargetMode="External"/><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hyperlink" Target="http://www.engineersgarage.com/microcontroller/8051projects/create-custom-characters-LCD-AT89C51" TargetMode="External"/><Relationship Id="rId5" Type="http://schemas.openxmlformats.org/officeDocument/2006/relationships/hyperlink" Target="http://www.engineersgarage.com/content/led" TargetMode="External"/><Relationship Id="rId4" Type="http://schemas.openxmlformats.org/officeDocument/2006/relationships/hyperlink" Target="http://www.engineersgarage.com/content/seven-segment-displa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hyperlink" Target="https://en.wikipedia.org/wiki/Microcontroller" TargetMode="External"/><Relationship Id="rId4" Type="http://schemas.openxmlformats.org/officeDocument/2006/relationships/hyperlink" Target="https://en.wikipedia.org/wiki/Single-board_microcontroll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 name="Freeform: Shape 60">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0013" y="4452634"/>
            <a:ext cx="11291974" cy="2405367"/>
          </a:xfrm>
          <a:custGeom>
            <a:avLst/>
            <a:gdLst>
              <a:gd name="connsiteX0" fmla="*/ 1 w 11291974"/>
              <a:gd name="connsiteY0" fmla="*/ 0 h 2405367"/>
              <a:gd name="connsiteX1" fmla="*/ 66622 w 11291974"/>
              <a:gd name="connsiteY1" fmla="*/ 12261 h 2405367"/>
              <a:gd name="connsiteX2" fmla="*/ 261968 w 11291974"/>
              <a:gd name="connsiteY2" fmla="*/ 48342 h 2405367"/>
              <a:gd name="connsiteX3" fmla="*/ 404244 w 11291974"/>
              <a:gd name="connsiteY3" fmla="*/ 73565 h 2405367"/>
              <a:gd name="connsiteX4" fmla="*/ 573619 w 11291974"/>
              <a:gd name="connsiteY4" fmla="*/ 100188 h 2405367"/>
              <a:gd name="connsiteX5" fmla="*/ 774611 w 11291974"/>
              <a:gd name="connsiteY5" fmla="*/ 132066 h 2405367"/>
              <a:gd name="connsiteX6" fmla="*/ 997058 w 11291974"/>
              <a:gd name="connsiteY6" fmla="*/ 165696 h 2405367"/>
              <a:gd name="connsiteX7" fmla="*/ 1247733 w 11291974"/>
              <a:gd name="connsiteY7" fmla="*/ 201077 h 2405367"/>
              <a:gd name="connsiteX8" fmla="*/ 1520993 w 11291974"/>
              <a:gd name="connsiteY8" fmla="*/ 238560 h 2405367"/>
              <a:gd name="connsiteX9" fmla="*/ 1817964 w 11291974"/>
              <a:gd name="connsiteY9" fmla="*/ 276043 h 2405367"/>
              <a:gd name="connsiteX10" fmla="*/ 2134132 w 11291974"/>
              <a:gd name="connsiteY10" fmla="*/ 314226 h 2405367"/>
              <a:gd name="connsiteX11" fmla="*/ 2475141 w 11291974"/>
              <a:gd name="connsiteY11" fmla="*/ 349608 h 2405367"/>
              <a:gd name="connsiteX12" fmla="*/ 2831957 w 11291974"/>
              <a:gd name="connsiteY12" fmla="*/ 383587 h 2405367"/>
              <a:gd name="connsiteX13" fmla="*/ 3209100 w 11291974"/>
              <a:gd name="connsiteY13" fmla="*/ 414415 h 2405367"/>
              <a:gd name="connsiteX14" fmla="*/ 3602051 w 11291974"/>
              <a:gd name="connsiteY14" fmla="*/ 443840 h 2405367"/>
              <a:gd name="connsiteX15" fmla="*/ 4011939 w 11291974"/>
              <a:gd name="connsiteY15" fmla="*/ 471515 h 2405367"/>
              <a:gd name="connsiteX16" fmla="*/ 4221965 w 11291974"/>
              <a:gd name="connsiteY16" fmla="*/ 481323 h 2405367"/>
              <a:gd name="connsiteX17" fmla="*/ 4436507 w 11291974"/>
              <a:gd name="connsiteY17" fmla="*/ 492183 h 2405367"/>
              <a:gd name="connsiteX18" fmla="*/ 4654437 w 11291974"/>
              <a:gd name="connsiteY18" fmla="*/ 502342 h 2405367"/>
              <a:gd name="connsiteX19" fmla="*/ 4873496 w 11291974"/>
              <a:gd name="connsiteY19" fmla="*/ 508998 h 2405367"/>
              <a:gd name="connsiteX20" fmla="*/ 5097071 w 11291974"/>
              <a:gd name="connsiteY20" fmla="*/ 514953 h 2405367"/>
              <a:gd name="connsiteX21" fmla="*/ 5322905 w 11291974"/>
              <a:gd name="connsiteY21" fmla="*/ 521259 h 2405367"/>
              <a:gd name="connsiteX22" fmla="*/ 5553255 w 11291974"/>
              <a:gd name="connsiteY22" fmla="*/ 525462 h 2405367"/>
              <a:gd name="connsiteX23" fmla="*/ 5785864 w 11291974"/>
              <a:gd name="connsiteY23" fmla="*/ 525462 h 2405367"/>
              <a:gd name="connsiteX24" fmla="*/ 6020731 w 11291974"/>
              <a:gd name="connsiteY24" fmla="*/ 527564 h 2405367"/>
              <a:gd name="connsiteX25" fmla="*/ 6257857 w 11291974"/>
              <a:gd name="connsiteY25" fmla="*/ 525462 h 2405367"/>
              <a:gd name="connsiteX26" fmla="*/ 6498370 w 11291974"/>
              <a:gd name="connsiteY26" fmla="*/ 521259 h 2405367"/>
              <a:gd name="connsiteX27" fmla="*/ 6738883 w 11291974"/>
              <a:gd name="connsiteY27" fmla="*/ 517405 h 2405367"/>
              <a:gd name="connsiteX28" fmla="*/ 6982783 w 11291974"/>
              <a:gd name="connsiteY28" fmla="*/ 508998 h 2405367"/>
              <a:gd name="connsiteX29" fmla="*/ 7228942 w 11291974"/>
              <a:gd name="connsiteY29" fmla="*/ 500240 h 2405367"/>
              <a:gd name="connsiteX30" fmla="*/ 7475101 w 11291974"/>
              <a:gd name="connsiteY30" fmla="*/ 490081 h 2405367"/>
              <a:gd name="connsiteX31" fmla="*/ 7723519 w 11291974"/>
              <a:gd name="connsiteY31" fmla="*/ 475719 h 2405367"/>
              <a:gd name="connsiteX32" fmla="*/ 7974193 w 11291974"/>
              <a:gd name="connsiteY32" fmla="*/ 458553 h 2405367"/>
              <a:gd name="connsiteX33" fmla="*/ 8225999 w 11291974"/>
              <a:gd name="connsiteY33" fmla="*/ 442089 h 2405367"/>
              <a:gd name="connsiteX34" fmla="*/ 8477803 w 11291974"/>
              <a:gd name="connsiteY34" fmla="*/ 421070 h 2405367"/>
              <a:gd name="connsiteX35" fmla="*/ 8732995 w 11291974"/>
              <a:gd name="connsiteY35" fmla="*/ 395848 h 2405367"/>
              <a:gd name="connsiteX36" fmla="*/ 8984800 w 11291974"/>
              <a:gd name="connsiteY36" fmla="*/ 370626 h 2405367"/>
              <a:gd name="connsiteX37" fmla="*/ 9241121 w 11291974"/>
              <a:gd name="connsiteY37" fmla="*/ 341550 h 2405367"/>
              <a:gd name="connsiteX38" fmla="*/ 9498572 w 11291974"/>
              <a:gd name="connsiteY38" fmla="*/ 309672 h 2405367"/>
              <a:gd name="connsiteX39" fmla="*/ 9752635 w 11291974"/>
              <a:gd name="connsiteY39" fmla="*/ 276043 h 2405367"/>
              <a:gd name="connsiteX40" fmla="*/ 10010086 w 11291974"/>
              <a:gd name="connsiteY40" fmla="*/ 236808 h 2405367"/>
              <a:gd name="connsiteX41" fmla="*/ 10266407 w 11291974"/>
              <a:gd name="connsiteY41" fmla="*/ 194771 h 2405367"/>
              <a:gd name="connsiteX42" fmla="*/ 10523858 w 11291974"/>
              <a:gd name="connsiteY42" fmla="*/ 153085 h 2405367"/>
              <a:gd name="connsiteX43" fmla="*/ 10780179 w 11291974"/>
              <a:gd name="connsiteY43" fmla="*/ 104392 h 2405367"/>
              <a:gd name="connsiteX44" fmla="*/ 11035371 w 11291974"/>
              <a:gd name="connsiteY44" fmla="*/ 54648 h 2405367"/>
              <a:gd name="connsiteX45" fmla="*/ 11291692 w 11291974"/>
              <a:gd name="connsiteY45" fmla="*/ 2452 h 2405367"/>
              <a:gd name="connsiteX46" fmla="*/ 11291692 w 11291974"/>
              <a:gd name="connsiteY46" fmla="*/ 2236410 h 2405367"/>
              <a:gd name="connsiteX47" fmla="*/ 11291974 w 11291974"/>
              <a:gd name="connsiteY47" fmla="*/ 2236410 h 2405367"/>
              <a:gd name="connsiteX48" fmla="*/ 11291974 w 11291974"/>
              <a:gd name="connsiteY48" fmla="*/ 2405367 h 2405367"/>
              <a:gd name="connsiteX49" fmla="*/ 0 w 11291974"/>
              <a:gd name="connsiteY49" fmla="*/ 2405367 h 2405367"/>
              <a:gd name="connsiteX50" fmla="*/ 0 w 11291974"/>
              <a:gd name="connsiteY50" fmla="*/ 2236410 h 2405367"/>
              <a:gd name="connsiteX51" fmla="*/ 1 w 11291974"/>
              <a:gd name="connsiteY51" fmla="*/ 2236410 h 240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291974" h="2405367">
                <a:moveTo>
                  <a:pt x="1" y="0"/>
                </a:moveTo>
                <a:lnTo>
                  <a:pt x="66622" y="12261"/>
                </a:lnTo>
                <a:lnTo>
                  <a:pt x="261968" y="48342"/>
                </a:lnTo>
                <a:lnTo>
                  <a:pt x="404244" y="73565"/>
                </a:lnTo>
                <a:lnTo>
                  <a:pt x="573619" y="100188"/>
                </a:lnTo>
                <a:lnTo>
                  <a:pt x="774611" y="132066"/>
                </a:lnTo>
                <a:lnTo>
                  <a:pt x="997058" y="165696"/>
                </a:lnTo>
                <a:lnTo>
                  <a:pt x="1247733" y="201077"/>
                </a:lnTo>
                <a:lnTo>
                  <a:pt x="1520993" y="238560"/>
                </a:lnTo>
                <a:lnTo>
                  <a:pt x="1817964" y="276043"/>
                </a:lnTo>
                <a:lnTo>
                  <a:pt x="2134132" y="314226"/>
                </a:lnTo>
                <a:lnTo>
                  <a:pt x="2475141" y="349608"/>
                </a:lnTo>
                <a:lnTo>
                  <a:pt x="2831957" y="383587"/>
                </a:lnTo>
                <a:lnTo>
                  <a:pt x="3209100" y="414415"/>
                </a:lnTo>
                <a:lnTo>
                  <a:pt x="3602051" y="443840"/>
                </a:lnTo>
                <a:lnTo>
                  <a:pt x="4011939" y="471515"/>
                </a:lnTo>
                <a:lnTo>
                  <a:pt x="4221965" y="481323"/>
                </a:lnTo>
                <a:lnTo>
                  <a:pt x="4436507" y="492183"/>
                </a:lnTo>
                <a:lnTo>
                  <a:pt x="4654437" y="502342"/>
                </a:lnTo>
                <a:lnTo>
                  <a:pt x="4873496" y="508998"/>
                </a:lnTo>
                <a:lnTo>
                  <a:pt x="5097071" y="514953"/>
                </a:lnTo>
                <a:lnTo>
                  <a:pt x="5322905" y="521259"/>
                </a:lnTo>
                <a:lnTo>
                  <a:pt x="5553255" y="525462"/>
                </a:lnTo>
                <a:lnTo>
                  <a:pt x="5785864" y="525462"/>
                </a:lnTo>
                <a:lnTo>
                  <a:pt x="6020731" y="527564"/>
                </a:lnTo>
                <a:lnTo>
                  <a:pt x="6257857" y="525462"/>
                </a:lnTo>
                <a:lnTo>
                  <a:pt x="6498370" y="521259"/>
                </a:lnTo>
                <a:lnTo>
                  <a:pt x="6738883" y="517405"/>
                </a:lnTo>
                <a:lnTo>
                  <a:pt x="6982783" y="508998"/>
                </a:lnTo>
                <a:lnTo>
                  <a:pt x="7228942" y="500240"/>
                </a:lnTo>
                <a:lnTo>
                  <a:pt x="7475101" y="490081"/>
                </a:lnTo>
                <a:lnTo>
                  <a:pt x="7723519" y="475719"/>
                </a:lnTo>
                <a:lnTo>
                  <a:pt x="7974193" y="458553"/>
                </a:lnTo>
                <a:lnTo>
                  <a:pt x="8225999" y="442089"/>
                </a:lnTo>
                <a:lnTo>
                  <a:pt x="8477803" y="421070"/>
                </a:lnTo>
                <a:lnTo>
                  <a:pt x="8732995" y="395848"/>
                </a:lnTo>
                <a:lnTo>
                  <a:pt x="8984800" y="370626"/>
                </a:lnTo>
                <a:lnTo>
                  <a:pt x="9241121" y="341550"/>
                </a:lnTo>
                <a:lnTo>
                  <a:pt x="9498572" y="309672"/>
                </a:lnTo>
                <a:lnTo>
                  <a:pt x="9752635" y="276043"/>
                </a:lnTo>
                <a:lnTo>
                  <a:pt x="10010086" y="236808"/>
                </a:lnTo>
                <a:lnTo>
                  <a:pt x="10266407" y="194771"/>
                </a:lnTo>
                <a:lnTo>
                  <a:pt x="10523858" y="153085"/>
                </a:lnTo>
                <a:lnTo>
                  <a:pt x="10780179" y="104392"/>
                </a:lnTo>
                <a:lnTo>
                  <a:pt x="11035371" y="54648"/>
                </a:lnTo>
                <a:lnTo>
                  <a:pt x="11291692" y="2452"/>
                </a:lnTo>
                <a:lnTo>
                  <a:pt x="11291692" y="2236410"/>
                </a:lnTo>
                <a:lnTo>
                  <a:pt x="11291974" y="2236410"/>
                </a:lnTo>
                <a:lnTo>
                  <a:pt x="11291974" y="2405367"/>
                </a:lnTo>
                <a:lnTo>
                  <a:pt x="0" y="24053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21010068">
            <a:off x="8476970" y="4482550"/>
            <a:ext cx="3280381" cy="269634"/>
          </a:xfrm>
          <a:custGeom>
            <a:avLst/>
            <a:gdLst>
              <a:gd name="connsiteX0" fmla="*/ 3280381 w 3280381"/>
              <a:gd name="connsiteY0" fmla="*/ 0 h 269634"/>
              <a:gd name="connsiteX1" fmla="*/ 3236487 w 3280381"/>
              <a:gd name="connsiteY1" fmla="*/ 253271 h 269634"/>
              <a:gd name="connsiteX2" fmla="*/ 3007118 w 3280381"/>
              <a:gd name="connsiteY2" fmla="*/ 259990 h 269634"/>
              <a:gd name="connsiteX3" fmla="*/ 2747180 w 3280381"/>
              <a:gd name="connsiteY3" fmla="*/ 265426 h 269634"/>
              <a:gd name="connsiteX4" fmla="*/ 2486309 w 3280381"/>
              <a:gd name="connsiteY4" fmla="*/ 269634 h 269634"/>
              <a:gd name="connsiteX5" fmla="*/ 2225520 w 3280381"/>
              <a:gd name="connsiteY5" fmla="*/ 266744 h 269634"/>
              <a:gd name="connsiteX6" fmla="*/ 1965786 w 3280381"/>
              <a:gd name="connsiteY6" fmla="*/ 264394 h 269634"/>
              <a:gd name="connsiteX7" fmla="*/ 1705416 w 3280381"/>
              <a:gd name="connsiteY7" fmla="*/ 259089 h 269634"/>
              <a:gd name="connsiteX8" fmla="*/ 1449343 w 3280381"/>
              <a:gd name="connsiteY8" fmla="*/ 248840 h 269634"/>
              <a:gd name="connsiteX9" fmla="*/ 1190229 w 3280381"/>
              <a:gd name="connsiteY9" fmla="*/ 236286 h 269634"/>
              <a:gd name="connsiteX10" fmla="*/ 932708 w 3280381"/>
              <a:gd name="connsiteY10" fmla="*/ 221165 h 269634"/>
              <a:gd name="connsiteX11" fmla="*/ 680295 w 3280381"/>
              <a:gd name="connsiteY11" fmla="*/ 203018 h 269634"/>
              <a:gd name="connsiteX12" fmla="*/ 424544 w 3280381"/>
              <a:gd name="connsiteY12" fmla="*/ 184292 h 269634"/>
              <a:gd name="connsiteX13" fmla="*/ 172849 w 3280381"/>
              <a:gd name="connsiteY13" fmla="*/ 162003 h 269634"/>
              <a:gd name="connsiteX14" fmla="*/ 1165 w 3280381"/>
              <a:gd name="connsiteY14" fmla="*/ 143682 h 269634"/>
              <a:gd name="connsiteX15" fmla="*/ 0 w 3280381"/>
              <a:gd name="connsiteY15" fmla="*/ 140892 h 269634"/>
              <a:gd name="connsiteX16" fmla="*/ 175859 w 3280381"/>
              <a:gd name="connsiteY16" fmla="*/ 149808 h 269634"/>
              <a:gd name="connsiteX17" fmla="*/ 265932 w 3280381"/>
              <a:gd name="connsiteY17" fmla="*/ 153142 h 269634"/>
              <a:gd name="connsiteX18" fmla="*/ 357986 w 3280381"/>
              <a:gd name="connsiteY18" fmla="*/ 156642 h 269634"/>
              <a:gd name="connsiteX19" fmla="*/ 451359 w 3280381"/>
              <a:gd name="connsiteY19" fmla="*/ 159976 h 269634"/>
              <a:gd name="connsiteX20" fmla="*/ 545392 w 3280381"/>
              <a:gd name="connsiteY20" fmla="*/ 162059 h 269634"/>
              <a:gd name="connsiteX21" fmla="*/ 641075 w 3280381"/>
              <a:gd name="connsiteY21" fmla="*/ 164059 h 269634"/>
              <a:gd name="connsiteX22" fmla="*/ 738407 w 3280381"/>
              <a:gd name="connsiteY22" fmla="*/ 166142 h 269634"/>
              <a:gd name="connsiteX23" fmla="*/ 837059 w 3280381"/>
              <a:gd name="connsiteY23" fmla="*/ 167559 h 269634"/>
              <a:gd name="connsiteX24" fmla="*/ 936702 w 3280381"/>
              <a:gd name="connsiteY24" fmla="*/ 167559 h 269634"/>
              <a:gd name="connsiteX25" fmla="*/ 1037664 w 3280381"/>
              <a:gd name="connsiteY25" fmla="*/ 168142 h 269634"/>
              <a:gd name="connsiteX26" fmla="*/ 1139615 w 3280381"/>
              <a:gd name="connsiteY26" fmla="*/ 167559 h 269634"/>
              <a:gd name="connsiteX27" fmla="*/ 1242557 w 3280381"/>
              <a:gd name="connsiteY27" fmla="*/ 166142 h 269634"/>
              <a:gd name="connsiteX28" fmla="*/ 1345830 w 3280381"/>
              <a:gd name="connsiteY28" fmla="*/ 164809 h 269634"/>
              <a:gd name="connsiteX29" fmla="*/ 1450419 w 3280381"/>
              <a:gd name="connsiteY29" fmla="*/ 162059 h 269634"/>
              <a:gd name="connsiteX30" fmla="*/ 1556330 w 3280381"/>
              <a:gd name="connsiteY30" fmla="*/ 159392 h 269634"/>
              <a:gd name="connsiteX31" fmla="*/ 1661581 w 3280381"/>
              <a:gd name="connsiteY31" fmla="*/ 155892 h 269634"/>
              <a:gd name="connsiteX32" fmla="*/ 1768152 w 3280381"/>
              <a:gd name="connsiteY32" fmla="*/ 151225 h 269634"/>
              <a:gd name="connsiteX33" fmla="*/ 1876043 w 3280381"/>
              <a:gd name="connsiteY33" fmla="*/ 145725 h 269634"/>
              <a:gd name="connsiteX34" fmla="*/ 1983934 w 3280381"/>
              <a:gd name="connsiteY34" fmla="*/ 140308 h 269634"/>
              <a:gd name="connsiteX35" fmla="*/ 2091823 w 3280381"/>
              <a:gd name="connsiteY35" fmla="*/ 133392 h 269634"/>
              <a:gd name="connsiteX36" fmla="*/ 2201694 w 3280381"/>
              <a:gd name="connsiteY36" fmla="*/ 125225 h 269634"/>
              <a:gd name="connsiteX37" fmla="*/ 2309585 w 3280381"/>
              <a:gd name="connsiteY37" fmla="*/ 117058 h 269634"/>
              <a:gd name="connsiteX38" fmla="*/ 2419455 w 3280381"/>
              <a:gd name="connsiteY38" fmla="*/ 107475 h 269634"/>
              <a:gd name="connsiteX39" fmla="*/ 2530315 w 3280381"/>
              <a:gd name="connsiteY39" fmla="*/ 97224 h 269634"/>
              <a:gd name="connsiteX40" fmla="*/ 2639195 w 3280381"/>
              <a:gd name="connsiteY40" fmla="*/ 86308 h 269634"/>
              <a:gd name="connsiteX41" fmla="*/ 2749396 w 3280381"/>
              <a:gd name="connsiteY41" fmla="*/ 73474 h 269634"/>
              <a:gd name="connsiteX42" fmla="*/ 2859596 w 3280381"/>
              <a:gd name="connsiteY42" fmla="*/ 59807 h 269634"/>
              <a:gd name="connsiteX43" fmla="*/ 2969796 w 3280381"/>
              <a:gd name="connsiteY43" fmla="*/ 46223 h 269634"/>
              <a:gd name="connsiteX44" fmla="*/ 3079667 w 3280381"/>
              <a:gd name="connsiteY44" fmla="*/ 30390 h 269634"/>
              <a:gd name="connsiteX45" fmla="*/ 3189537 w 3280381"/>
              <a:gd name="connsiteY45" fmla="*/ 14057 h 26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80381" h="269634">
                <a:moveTo>
                  <a:pt x="3280381" y="0"/>
                </a:moveTo>
                <a:lnTo>
                  <a:pt x="3236487" y="253271"/>
                </a:lnTo>
                <a:lnTo>
                  <a:pt x="3007118" y="259990"/>
                </a:lnTo>
                <a:lnTo>
                  <a:pt x="2747180" y="265426"/>
                </a:lnTo>
                <a:lnTo>
                  <a:pt x="2486309" y="269634"/>
                </a:lnTo>
                <a:lnTo>
                  <a:pt x="2225520" y="266744"/>
                </a:lnTo>
                <a:lnTo>
                  <a:pt x="1965786" y="264394"/>
                </a:lnTo>
                <a:lnTo>
                  <a:pt x="1705416" y="259089"/>
                </a:lnTo>
                <a:lnTo>
                  <a:pt x="1449343" y="248840"/>
                </a:lnTo>
                <a:lnTo>
                  <a:pt x="1190229" y="236286"/>
                </a:lnTo>
                <a:lnTo>
                  <a:pt x="932708" y="221165"/>
                </a:lnTo>
                <a:lnTo>
                  <a:pt x="680295" y="203018"/>
                </a:lnTo>
                <a:lnTo>
                  <a:pt x="424544" y="184292"/>
                </a:lnTo>
                <a:lnTo>
                  <a:pt x="172849" y="162003"/>
                </a:lnTo>
                <a:lnTo>
                  <a:pt x="1165" y="143682"/>
                </a:lnTo>
                <a:lnTo>
                  <a:pt x="0" y="140892"/>
                </a:lnTo>
                <a:lnTo>
                  <a:pt x="175859" y="149808"/>
                </a:lnTo>
                <a:lnTo>
                  <a:pt x="265932" y="153142"/>
                </a:lnTo>
                <a:lnTo>
                  <a:pt x="357986" y="156642"/>
                </a:lnTo>
                <a:lnTo>
                  <a:pt x="451359" y="159976"/>
                </a:lnTo>
                <a:lnTo>
                  <a:pt x="545392" y="162059"/>
                </a:lnTo>
                <a:lnTo>
                  <a:pt x="641075" y="164059"/>
                </a:lnTo>
                <a:lnTo>
                  <a:pt x="738407" y="166142"/>
                </a:lnTo>
                <a:lnTo>
                  <a:pt x="837059" y="167559"/>
                </a:lnTo>
                <a:lnTo>
                  <a:pt x="936702" y="167559"/>
                </a:lnTo>
                <a:lnTo>
                  <a:pt x="1037664" y="168142"/>
                </a:lnTo>
                <a:lnTo>
                  <a:pt x="1139615" y="167559"/>
                </a:lnTo>
                <a:lnTo>
                  <a:pt x="1242557" y="166142"/>
                </a:lnTo>
                <a:lnTo>
                  <a:pt x="1345830" y="164809"/>
                </a:lnTo>
                <a:lnTo>
                  <a:pt x="1450419" y="162059"/>
                </a:lnTo>
                <a:lnTo>
                  <a:pt x="1556330" y="159392"/>
                </a:lnTo>
                <a:lnTo>
                  <a:pt x="1661581" y="155892"/>
                </a:lnTo>
                <a:lnTo>
                  <a:pt x="1768152" y="151225"/>
                </a:lnTo>
                <a:lnTo>
                  <a:pt x="1876043" y="145725"/>
                </a:lnTo>
                <a:lnTo>
                  <a:pt x="1983934" y="140308"/>
                </a:lnTo>
                <a:lnTo>
                  <a:pt x="2091823" y="133392"/>
                </a:lnTo>
                <a:lnTo>
                  <a:pt x="2201694" y="125225"/>
                </a:lnTo>
                <a:lnTo>
                  <a:pt x="2309585" y="117058"/>
                </a:lnTo>
                <a:lnTo>
                  <a:pt x="2419455" y="107475"/>
                </a:lnTo>
                <a:lnTo>
                  <a:pt x="2530315" y="97224"/>
                </a:lnTo>
                <a:lnTo>
                  <a:pt x="2639195" y="86308"/>
                </a:lnTo>
                <a:lnTo>
                  <a:pt x="2749396" y="73474"/>
                </a:lnTo>
                <a:lnTo>
                  <a:pt x="2859596" y="59807"/>
                </a:lnTo>
                <a:lnTo>
                  <a:pt x="2969796" y="46223"/>
                </a:lnTo>
                <a:lnTo>
                  <a:pt x="3079667" y="30390"/>
                </a:lnTo>
                <a:lnTo>
                  <a:pt x="3189537" y="14057"/>
                </a:lnTo>
                <a:close/>
              </a:path>
            </a:pathLst>
          </a:custGeom>
          <a:solidFill>
            <a:srgbClr val="FFFFFF">
              <a:alpha val="20000"/>
            </a:srgbClr>
          </a:solidFill>
          <a:ln>
            <a:noFill/>
          </a:ln>
        </p:spPr>
        <p:txBody>
          <a:bodyPr wrap="square">
            <a:noAutofit/>
          </a:bodyPr>
          <a:lstStyle/>
          <a:p>
            <a:endParaRPr lang="en-US" dirty="0"/>
          </a:p>
        </p:txBody>
      </p:sp>
      <p:sp>
        <p:nvSpPr>
          <p:cNvPr id="65" name="Rectangle 64">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D7AE1771-BB59-4D45-ADEB-E97B8152F2EA}"/>
              </a:ext>
            </a:extLst>
          </p:cNvPr>
          <p:cNvSpPr>
            <a:spLocks noGrp="1"/>
          </p:cNvSpPr>
          <p:nvPr>
            <p:ph type="ctrTitle"/>
          </p:nvPr>
        </p:nvSpPr>
        <p:spPr>
          <a:xfrm>
            <a:off x="1683171" y="1143000"/>
            <a:ext cx="8825658" cy="3389217"/>
          </a:xfrm>
        </p:spPr>
        <p:txBody>
          <a:bodyPr vert="horz" lIns="91440" tIns="45720" rIns="91440" bIns="45720" rtlCol="0" anchor="ctr">
            <a:normAutofit/>
          </a:bodyPr>
          <a:lstStyle/>
          <a:p>
            <a:pPr algn="ctr"/>
            <a:r>
              <a:rPr lang="en-US" sz="6600" b="0" i="0" kern="1200" dirty="0" smtClean="0">
                <a:solidFill>
                  <a:srgbClr val="EBEBEB"/>
                </a:solidFill>
                <a:latin typeface="+mj-lt"/>
                <a:ea typeface="+mj-ea"/>
                <a:cs typeface="+mj-cs"/>
              </a:rPr>
              <a:t>Automated Restaurant</a:t>
            </a:r>
            <a:endParaRPr lang="en-US" sz="6600" b="0" i="0" kern="1200" dirty="0">
              <a:solidFill>
                <a:srgbClr val="EBEBEB"/>
              </a:solidFill>
              <a:latin typeface="+mj-lt"/>
              <a:ea typeface="+mj-ea"/>
              <a:cs typeface="+mj-cs"/>
            </a:endParaRPr>
          </a:p>
        </p:txBody>
      </p:sp>
      <p:sp>
        <p:nvSpPr>
          <p:cNvPr id="44" name="Subtitle 43">
            <a:extLst>
              <a:ext uri="{FF2B5EF4-FFF2-40B4-BE49-F238E27FC236}">
                <a16:creationId xmlns="" xmlns:a16="http://schemas.microsoft.com/office/drawing/2014/main" id="{ECA3D122-1E8B-4CBB-95CD-76DBC9326386}"/>
              </a:ext>
            </a:extLst>
          </p:cNvPr>
          <p:cNvSpPr>
            <a:spLocks noGrp="1"/>
          </p:cNvSpPr>
          <p:nvPr>
            <p:ph type="subTitle" idx="1"/>
          </p:nvPr>
        </p:nvSpPr>
        <p:spPr>
          <a:xfrm>
            <a:off x="3585988" y="7396208"/>
            <a:ext cx="4767483" cy="576391"/>
          </a:xfrm>
        </p:spPr>
        <p:txBody>
          <a:bodyPr>
            <a:normAutofit/>
          </a:bodyPr>
          <a:lstStyle/>
          <a:p>
            <a:pPr algn="ctr"/>
            <a:endParaRPr lang="en-US" sz="2400" dirty="0">
              <a:solidFill>
                <a:schemeClr val="tx2"/>
              </a:solidFill>
            </a:endParaRPr>
          </a:p>
        </p:txBody>
      </p:sp>
    </p:spTree>
    <p:extLst>
      <p:ext uri="{BB962C8B-B14F-4D97-AF65-F5344CB8AC3E}">
        <p14:creationId xmlns:p14="http://schemas.microsoft.com/office/powerpoint/2010/main" val="58970270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C09FE8-C9B5-41D3-A68B-794EABEAC3D5}"/>
              </a:ext>
            </a:extLst>
          </p:cNvPr>
          <p:cNvSpPr>
            <a:spLocks noGrp="1"/>
          </p:cNvSpPr>
          <p:nvPr>
            <p:ph type="title"/>
          </p:nvPr>
        </p:nvSpPr>
        <p:spPr/>
        <p:txBody>
          <a:bodyPr/>
          <a:lstStyle/>
          <a:p>
            <a:r>
              <a:rPr lang="en-US" dirty="0"/>
              <a:t>Presented by:</a:t>
            </a:r>
          </a:p>
        </p:txBody>
      </p:sp>
      <p:sp>
        <p:nvSpPr>
          <p:cNvPr id="3" name="Text Placeholder 2">
            <a:extLst>
              <a:ext uri="{FF2B5EF4-FFF2-40B4-BE49-F238E27FC236}">
                <a16:creationId xmlns="" xmlns:a16="http://schemas.microsoft.com/office/drawing/2014/main" id="{A13A2FB0-B00A-4D40-AB80-D6236D906E37}"/>
              </a:ext>
            </a:extLst>
          </p:cNvPr>
          <p:cNvSpPr>
            <a:spLocks noGrp="1"/>
          </p:cNvSpPr>
          <p:nvPr>
            <p:ph type="body" sz="half" idx="2"/>
          </p:nvPr>
        </p:nvSpPr>
        <p:spPr/>
        <p:txBody>
          <a:bodyPr>
            <a:normAutofit/>
          </a:bodyPr>
          <a:lstStyle/>
          <a:p>
            <a:r>
              <a:rPr lang="en-US" sz="3200" b="1" dirty="0">
                <a:solidFill>
                  <a:schemeClr val="accent1">
                    <a:lumMod val="75000"/>
                  </a:schemeClr>
                </a:solidFill>
              </a:rPr>
              <a:t>Sanchi Prakash</a:t>
            </a:r>
          </a:p>
          <a:p>
            <a:r>
              <a:rPr lang="en-US" sz="3200" b="1" dirty="0" err="1">
                <a:solidFill>
                  <a:schemeClr val="accent1">
                    <a:lumMod val="75000"/>
                  </a:schemeClr>
                </a:solidFill>
              </a:rPr>
              <a:t>Harshit</a:t>
            </a:r>
            <a:r>
              <a:rPr lang="en-US" sz="3200" b="1" dirty="0">
                <a:solidFill>
                  <a:schemeClr val="accent1">
                    <a:lumMod val="75000"/>
                  </a:schemeClr>
                </a:solidFill>
              </a:rPr>
              <a:t> Agarwal</a:t>
            </a:r>
          </a:p>
          <a:p>
            <a:r>
              <a:rPr lang="en-US" sz="3200" b="1" dirty="0" err="1">
                <a:solidFill>
                  <a:schemeClr val="accent1">
                    <a:lumMod val="75000"/>
                  </a:schemeClr>
                </a:solidFill>
              </a:rPr>
              <a:t>Nayan</a:t>
            </a:r>
            <a:r>
              <a:rPr lang="en-US" sz="3200" b="1" dirty="0">
                <a:solidFill>
                  <a:schemeClr val="accent1">
                    <a:lumMod val="75000"/>
                  </a:schemeClr>
                </a:solidFill>
              </a:rPr>
              <a:t> </a:t>
            </a:r>
            <a:r>
              <a:rPr lang="en-US" sz="3200" b="1" dirty="0" err="1">
                <a:solidFill>
                  <a:schemeClr val="accent1">
                    <a:lumMod val="75000"/>
                  </a:schemeClr>
                </a:solidFill>
              </a:rPr>
              <a:t>G</a:t>
            </a:r>
            <a:r>
              <a:rPr lang="en-US" sz="3200" b="1" dirty="0" err="1" smtClean="0">
                <a:solidFill>
                  <a:schemeClr val="accent1">
                    <a:lumMod val="75000"/>
                  </a:schemeClr>
                </a:solidFill>
              </a:rPr>
              <a:t>arg</a:t>
            </a:r>
            <a:endParaRPr lang="en-US" sz="3200" b="1" dirty="0">
              <a:solidFill>
                <a:schemeClr val="accent1">
                  <a:lumMod val="75000"/>
                </a:schemeClr>
              </a:solidFill>
            </a:endParaRPr>
          </a:p>
          <a:p>
            <a:endParaRPr lang="en-US" sz="3200" b="1" dirty="0">
              <a:solidFill>
                <a:schemeClr val="accent1">
                  <a:lumMod val="75000"/>
                </a:schemeClr>
              </a:solidFill>
            </a:endParaRPr>
          </a:p>
        </p:txBody>
      </p:sp>
    </p:spTree>
    <p:extLst>
      <p:ext uri="{BB962C8B-B14F-4D97-AF65-F5344CB8AC3E}">
        <p14:creationId xmlns:p14="http://schemas.microsoft.com/office/powerpoint/2010/main" val="397400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4BD868-C762-4D3A-9219-A11D95980BCA}"/>
              </a:ext>
            </a:extLst>
          </p:cNvPr>
          <p:cNvSpPr>
            <a:spLocks noGrp="1"/>
          </p:cNvSpPr>
          <p:nvPr>
            <p:ph type="title"/>
          </p:nvPr>
        </p:nvSpPr>
        <p:spPr/>
        <p:txBody>
          <a:bodyPr/>
          <a:lstStyle/>
          <a:p>
            <a:r>
              <a:rPr lang="en-US" sz="7200" dirty="0"/>
              <a:t>     Introduction</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15110F0A-EB03-4D12-B44A-7074DE88029D}"/>
              </a:ext>
            </a:extLst>
          </p:cNvPr>
          <p:cNvSpPr>
            <a:spLocks noGrp="1"/>
          </p:cNvSpPr>
          <p:nvPr>
            <p:ph idx="1"/>
          </p:nvPr>
        </p:nvSpPr>
        <p:spPr/>
        <p:txBody>
          <a:bodyPr>
            <a:normAutofit fontScale="92500" lnSpcReduction="10000"/>
          </a:bodyPr>
          <a:lstStyle/>
          <a:p>
            <a:r>
              <a:rPr lang="en-US" dirty="0"/>
              <a:t>- The Frequent growth of wireless technology and Mobile devices in this era is creating a huge impact on our lives. Some early efforts have been made to combine and utilize both of these technologies in advancement of hospitality industry. This research work aims to automate the food ordering process in restaurant and also improve the dining experience of customers. In this paper we discuss about the design &amp; implementation of automated food ordering system with real time for restaurants. This system, implements wireless data access to servers. The android application on user’s mobile will have all the menu details. The order details from customer’s mobile are wirelessly updated in central database and subsequently sent to kitchen and cashier respectively. The restaurant owner can manage the menu modifications easily. The wireless application on mobile devices provides a means of convenience, improving efficiency and accuracy for restaurants by saving time, reducing human errors. At the kitchen department, the order will display at the kitchen's screen</a:t>
            </a:r>
          </a:p>
        </p:txBody>
      </p:sp>
    </p:spTree>
    <p:extLst>
      <p:ext uri="{BB962C8B-B14F-4D97-AF65-F5344CB8AC3E}">
        <p14:creationId xmlns:p14="http://schemas.microsoft.com/office/powerpoint/2010/main" val="4170602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5E1D7E-E989-4A41-8974-8A95BF5ADF1A}"/>
              </a:ext>
            </a:extLst>
          </p:cNvPr>
          <p:cNvSpPr>
            <a:spLocks noGrp="1"/>
          </p:cNvSpPr>
          <p:nvPr>
            <p:ph type="ctrTitle"/>
          </p:nvPr>
        </p:nvSpPr>
        <p:spPr/>
        <p:txBody>
          <a:bodyPr/>
          <a:lstStyle/>
          <a:p>
            <a:r>
              <a:rPr lang="en-US" dirty="0"/>
              <a:t>Components:</a:t>
            </a:r>
          </a:p>
        </p:txBody>
      </p:sp>
      <p:sp>
        <p:nvSpPr>
          <p:cNvPr id="3" name="Subtitle 2">
            <a:extLst>
              <a:ext uri="{FF2B5EF4-FFF2-40B4-BE49-F238E27FC236}">
                <a16:creationId xmlns="" xmlns:a16="http://schemas.microsoft.com/office/drawing/2014/main" id="{21B6186D-C040-4B0C-A65E-45DD1B8C067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3928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3" name="Group 12"/>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4" name="Rectangle 13"/>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extLst>
                <p:ext uri="{386F3935-93C4-4BCD-93E2-E3B085C9AB24}">
                  <p16:designElem xmlns=""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extLst>
                <p:ext uri="{386F3935-93C4-4BCD-93E2-E3B085C9AB24}">
                  <p16:designElem xmlns=""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extLst>
                <p:ext uri="{386F3935-93C4-4BCD-93E2-E3B085C9AB24}">
                  <p16:designElem xmlns=""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p:cNvSpPr/>
            <p:nvPr>
              <p:extLst>
                <p:ext uri="{386F3935-93C4-4BCD-93E2-E3B085C9AB24}">
                  <p16:designElem xmlns=""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2"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6" name="Group 25"/>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27" name="Rectangle 26"/>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extLst>
                <p:ext uri="{386F3935-93C4-4BCD-93E2-E3B085C9AB24}">
                  <p16:designElem xmlns=""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p:cNvSpPr/>
            <p:nvPr>
              <p:extLst>
                <p:ext uri="{386F3935-93C4-4BCD-93E2-E3B085C9AB24}">
                  <p16:designElem xmlns=""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p:cNvSpPr/>
            <p:nvPr>
              <p:extLst>
                <p:ext uri="{386F3935-93C4-4BCD-93E2-E3B085C9AB24}">
                  <p16:designElem xmlns=""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6" name="Picture Placeholder 5" descr="A circuit board&#10;&#10;Description generated with very high confidence">
            <a:extLst>
              <a:ext uri="{FF2B5EF4-FFF2-40B4-BE49-F238E27FC236}">
                <a16:creationId xmlns="" xmlns:a16="http://schemas.microsoft.com/office/drawing/2014/main" id="{53B206B1-FAC6-44B9-9629-B315A0397F86}"/>
              </a:ext>
            </a:extLst>
          </p:cNvPr>
          <p:cNvPicPr>
            <a:picLocks noGrp="1" noChangeAspect="1"/>
          </p:cNvPicPr>
          <p:nvPr>
            <p:ph type="pic" idx="1"/>
          </p:nvPr>
        </p:nvPicPr>
        <p:blipFill>
          <a:blip r:embed="rId3"/>
          <a:srcRect l="14705" r="14705"/>
          <a:stretch>
            <a:fillRect/>
          </a:stretch>
        </p:blipFill>
        <p:spPr>
          <a:xfrm>
            <a:off x="7418226" y="645106"/>
            <a:ext cx="3942711" cy="5585369"/>
          </a:xfrm>
          <a:prstGeom prst="rect">
            <a:avLst/>
          </a:prstGeom>
        </p:spPr>
      </p:pic>
      <p:sp>
        <p:nvSpPr>
          <p:cNvPr id="35" name="Rectangle 3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E4C5FC12-4B25-49B2-8AA8-1085AA6593BB}"/>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b="0" i="0" kern="1200">
                <a:solidFill>
                  <a:srgbClr val="EBEBEB"/>
                </a:solidFill>
                <a:latin typeface="+mj-lt"/>
                <a:ea typeface="+mj-ea"/>
                <a:cs typeface="+mj-cs"/>
              </a:rPr>
              <a:t>1. HC-05 -Bluetooth to Serial Port Module </a:t>
            </a:r>
          </a:p>
        </p:txBody>
      </p:sp>
      <p:sp>
        <p:nvSpPr>
          <p:cNvPr id="3" name="Subtitle 2">
            <a:extLst>
              <a:ext uri="{FF2B5EF4-FFF2-40B4-BE49-F238E27FC236}">
                <a16:creationId xmlns="" xmlns:a16="http://schemas.microsoft.com/office/drawing/2014/main" id="{D8473C85-5F41-48FA-A17D-ACCE469D3710}"/>
              </a:ext>
            </a:extLst>
          </p:cNvPr>
          <p:cNvSpPr>
            <a:spLocks noGrp="1"/>
          </p:cNvSpPr>
          <p:nvPr>
            <p:ph type="body" sz="half" idx="2"/>
          </p:nvPr>
        </p:nvSpPr>
        <p:spPr>
          <a:xfrm>
            <a:off x="639098" y="2418735"/>
            <a:ext cx="6072776" cy="3811740"/>
          </a:xfrm>
        </p:spPr>
        <p:txBody>
          <a:bodyPr vert="horz" lIns="91440" tIns="45720" rIns="91440" bIns="45720" rtlCol="0" anchor="ctr">
            <a:normAutofit/>
          </a:bodyPr>
          <a:lstStyle/>
          <a:p>
            <a:pPr>
              <a:buFont typeface="Wingdings 3" charset="2"/>
              <a:buChar char=""/>
            </a:pPr>
            <a:r>
              <a:rPr lang="en-US">
                <a:solidFill>
                  <a:srgbClr val="FFFFFF"/>
                </a:solidFill>
              </a:rPr>
              <a:t>HC-05 module is an easy to use Bluetooth SPP (Serial Port Protocol) module, designed for transparent wireless serial connection setup. Serial port Bluetooth module is fully qualified Bluetooth V2.0+EDR (Enhanced Data Rate) 3Mbps Modulation with complete 2.4GHz radio transceiver and baseband.</a:t>
            </a:r>
          </a:p>
        </p:txBody>
      </p:sp>
    </p:spTree>
    <p:extLst>
      <p:ext uri="{BB962C8B-B14F-4D97-AF65-F5344CB8AC3E}">
        <p14:creationId xmlns:p14="http://schemas.microsoft.com/office/powerpoint/2010/main" val="362953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38" name="Group 12"/>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4" name="Rectangle 13"/>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extLst>
                <p:ext uri="{386F3935-93C4-4BCD-93E2-E3B085C9AB24}">
                  <p16:designElem xmlns=""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extLst>
                <p:ext uri="{386F3935-93C4-4BCD-93E2-E3B085C9AB24}">
                  <p16:designElem xmlns=""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extLst>
                <p:ext uri="{386F3935-93C4-4BCD-93E2-E3B085C9AB24}">
                  <p16:designElem xmlns=""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p:cNvSpPr/>
            <p:nvPr>
              <p:extLst>
                <p:ext uri="{386F3935-93C4-4BCD-93E2-E3B085C9AB24}">
                  <p16:designElem xmlns=""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2"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9" name="Rectangle 23"/>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0" name="Group 25"/>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27" name="Rectangle 26"/>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extLst>
                <p:ext uri="{386F3935-93C4-4BCD-93E2-E3B085C9AB24}">
                  <p16:designElem xmlns=""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p:cNvSpPr/>
            <p:nvPr>
              <p:extLst>
                <p:ext uri="{386F3935-93C4-4BCD-93E2-E3B085C9AB24}">
                  <p16:designElem xmlns=""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p:cNvSpPr/>
            <p:nvPr>
              <p:extLst>
                <p:ext uri="{386F3935-93C4-4BCD-93E2-E3B085C9AB24}">
                  <p16:designElem xmlns=""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6" name="Picture Placeholder 5" descr="A close up of a device&#10;&#10;Description generated with very high confidence">
            <a:extLst>
              <a:ext uri="{FF2B5EF4-FFF2-40B4-BE49-F238E27FC236}">
                <a16:creationId xmlns="" xmlns:a16="http://schemas.microsoft.com/office/drawing/2014/main" id="{A7757DAC-3617-4C82-A1AF-56F03EC537EF}"/>
              </a:ext>
            </a:extLst>
          </p:cNvPr>
          <p:cNvPicPr>
            <a:picLocks noGrp="1" noChangeAspect="1"/>
          </p:cNvPicPr>
          <p:nvPr>
            <p:ph type="pic" idx="1"/>
          </p:nvPr>
        </p:nvPicPr>
        <p:blipFill rotWithShape="1">
          <a:blip r:embed="rId3"/>
          <a:srcRect l="21361" r="25277" b="2"/>
          <a:stretch/>
        </p:blipFill>
        <p:spPr>
          <a:xfrm>
            <a:off x="7418226" y="645106"/>
            <a:ext cx="4125317" cy="5585369"/>
          </a:xfrm>
          <a:prstGeom prst="rect">
            <a:avLst/>
          </a:prstGeom>
        </p:spPr>
      </p:pic>
      <p:sp>
        <p:nvSpPr>
          <p:cNvPr id="41" name="Rectangle 3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34B5567-EC72-4209-9CE2-BD8F477F09E8}"/>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u="sng"/>
              <a:t>2.Ultrasonic Module</a:t>
            </a:r>
            <a:endParaRPr lang="en-US" dirty="0"/>
          </a:p>
        </p:txBody>
      </p:sp>
      <p:sp>
        <p:nvSpPr>
          <p:cNvPr id="3" name="Subtitle 2">
            <a:extLst>
              <a:ext uri="{FF2B5EF4-FFF2-40B4-BE49-F238E27FC236}">
                <a16:creationId xmlns="" xmlns:a16="http://schemas.microsoft.com/office/drawing/2014/main" id="{D26B5D3B-1CA7-4BB9-9C11-50E3C74CFF50}"/>
              </a:ext>
            </a:extLst>
          </p:cNvPr>
          <p:cNvSpPr>
            <a:spLocks noGrp="1"/>
          </p:cNvSpPr>
          <p:nvPr>
            <p:ph type="body" sz="half" idx="2"/>
          </p:nvPr>
        </p:nvSpPr>
        <p:spPr>
          <a:xfrm>
            <a:off x="639098" y="2418735"/>
            <a:ext cx="6072776" cy="3811740"/>
          </a:xfrm>
        </p:spPr>
        <p:txBody>
          <a:bodyPr vert="horz" lIns="91440" tIns="45720" rIns="91440" bIns="45720" rtlCol="0" anchor="ctr">
            <a:normAutofit/>
          </a:bodyPr>
          <a:lstStyle/>
          <a:p>
            <a:pPr>
              <a:buFont typeface="Wingdings 3" charset="2"/>
              <a:buChar char=""/>
            </a:pPr>
            <a:r>
              <a:rPr lang="en-US">
                <a:solidFill>
                  <a:schemeClr val="bg1"/>
                </a:solidFill>
              </a:rPr>
              <a:t>The ultrasonic sensor works on the principle of SONAR and RADAR system which is used to determine the distance to an object.</a:t>
            </a:r>
          </a:p>
          <a:p>
            <a:pPr>
              <a:buFont typeface="Wingdings 3" charset="2"/>
              <a:buChar char=""/>
            </a:pPr>
            <a:r>
              <a:rPr lang="en-US">
                <a:solidFill>
                  <a:schemeClr val="bg1"/>
                </a:solidFill>
              </a:rPr>
              <a:t>An ultrasonic sensor generates the high-frequency sound (ultrasound) waves. When this ultrasound hits the object, it reflects as echo which is sensed by the receiver as shown in below figure.</a:t>
            </a:r>
          </a:p>
          <a:p>
            <a:pPr>
              <a:buFont typeface="Wingdings 3" charset="2"/>
              <a:buChar char=""/>
            </a:pPr>
            <a:endParaRPr lang="en-US">
              <a:solidFill>
                <a:schemeClr val="bg1"/>
              </a:solidFill>
            </a:endParaRPr>
          </a:p>
        </p:txBody>
      </p:sp>
    </p:spTree>
    <p:extLst>
      <p:ext uri="{BB962C8B-B14F-4D97-AF65-F5344CB8AC3E}">
        <p14:creationId xmlns:p14="http://schemas.microsoft.com/office/powerpoint/2010/main" val="3897677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42" name="Group 41"/>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43" name="Rectangle 42"/>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Oval 43"/>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extLst>
                <p:ext uri="{386F3935-93C4-4BCD-93E2-E3B085C9AB24}">
                  <p16:designElem xmlns=""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p:cNvSpPr/>
            <p:nvPr>
              <p:extLst>
                <p:ext uri="{386F3935-93C4-4BCD-93E2-E3B085C9AB24}">
                  <p16:designElem xmlns=""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Freeform 5"/>
            <p:cNvSpPr/>
            <p:nvPr>
              <p:extLst>
                <p:ext uri="{386F3935-93C4-4BCD-93E2-E3B085C9AB24}">
                  <p16:designElem xmlns=""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0" name="Freeform 5"/>
            <p:cNvSpPr/>
            <p:nvPr>
              <p:extLst>
                <p:ext uri="{386F3935-93C4-4BCD-93E2-E3B085C9AB24}">
                  <p16:designElem xmlns=""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1"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3" name="Rectangle 5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5" name="Group 54"/>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56" name="Rectangle 55"/>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Oval 56"/>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Oval 57"/>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Rectangle 58"/>
            <p:cNvSpPr/>
            <p:nvPr>
              <p:extLst>
                <p:ext uri="{386F3935-93C4-4BCD-93E2-E3B085C9AB24}">
                  <p16:designElem xmlns=""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0" name="Freeform 5"/>
            <p:cNvSpPr/>
            <p:nvPr>
              <p:extLst>
                <p:ext uri="{386F3935-93C4-4BCD-93E2-E3B085C9AB24}">
                  <p16:designElem xmlns=""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1" name="Freeform 5"/>
            <p:cNvSpPr/>
            <p:nvPr>
              <p:extLst>
                <p:ext uri="{386F3935-93C4-4BCD-93E2-E3B085C9AB24}">
                  <p16:designElem xmlns=""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2"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9" name="Picture Placeholder 8" descr="A screenshot of a cell phone&#10;&#10;Description generated with very high confidence">
            <a:extLst>
              <a:ext uri="{FF2B5EF4-FFF2-40B4-BE49-F238E27FC236}">
                <a16:creationId xmlns="" xmlns:a16="http://schemas.microsoft.com/office/drawing/2014/main" id="{9A9DC7A4-83BD-4213-8B44-F1F54AEE1C0F}"/>
              </a:ext>
            </a:extLst>
          </p:cNvPr>
          <p:cNvPicPr>
            <a:picLocks noGrp="1" noChangeAspect="1"/>
          </p:cNvPicPr>
          <p:nvPr>
            <p:ph type="pic" idx="1"/>
          </p:nvPr>
        </p:nvPicPr>
        <p:blipFill rotWithShape="1">
          <a:blip r:embed="rId3"/>
          <a:srcRect/>
          <a:stretch/>
        </p:blipFill>
        <p:spPr>
          <a:xfrm>
            <a:off x="7418226" y="1576241"/>
            <a:ext cx="4125317" cy="3723098"/>
          </a:xfrm>
          <a:prstGeom prst="rect">
            <a:avLst/>
          </a:prstGeom>
        </p:spPr>
      </p:pic>
      <p:sp>
        <p:nvSpPr>
          <p:cNvPr id="64" name="Rectangle 63"/>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353F069-D113-4CDA-8DC2-916861AA017F}"/>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b="0" i="0" kern="1200">
                <a:solidFill>
                  <a:srgbClr val="EBEBEB"/>
                </a:solidFill>
                <a:latin typeface="+mj-lt"/>
                <a:ea typeface="+mj-ea"/>
                <a:cs typeface="+mj-cs"/>
              </a:rPr>
              <a:t>3.Keypad matrix </a:t>
            </a:r>
          </a:p>
        </p:txBody>
      </p:sp>
      <p:sp>
        <p:nvSpPr>
          <p:cNvPr id="3" name="Subtitle 2">
            <a:extLst>
              <a:ext uri="{FF2B5EF4-FFF2-40B4-BE49-F238E27FC236}">
                <a16:creationId xmlns="" xmlns:a16="http://schemas.microsoft.com/office/drawing/2014/main" id="{871ACE1B-1751-4C1A-9329-52BDEEFB5F70}"/>
              </a:ext>
            </a:extLst>
          </p:cNvPr>
          <p:cNvSpPr>
            <a:spLocks noGrp="1"/>
          </p:cNvSpPr>
          <p:nvPr>
            <p:ph type="body" sz="half" idx="2"/>
          </p:nvPr>
        </p:nvSpPr>
        <p:spPr>
          <a:xfrm>
            <a:off x="639098" y="2418735"/>
            <a:ext cx="6072776" cy="3811740"/>
          </a:xfrm>
        </p:spPr>
        <p:txBody>
          <a:bodyPr vert="horz" lIns="91440" tIns="45720" rIns="91440" bIns="45720" rtlCol="0" anchor="ctr">
            <a:normAutofit/>
          </a:bodyPr>
          <a:lstStyle/>
          <a:p>
            <a:pPr>
              <a:buFont typeface="Wingdings 3" charset="2"/>
              <a:buChar char=""/>
            </a:pPr>
            <a:r>
              <a:rPr lang="en-US">
                <a:solidFill>
                  <a:srgbClr val="FFFFFF"/>
                </a:solidFill>
              </a:rPr>
              <a:t>A computer keyboard usually has a small </a:t>
            </a:r>
            <a:r>
              <a:rPr lang="en-US">
                <a:solidFill>
                  <a:srgbClr val="FFFFFF"/>
                </a:solidFill>
                <a:hlinkClick r:id="rId4" tooltip="Numeric keypad"/>
              </a:rPr>
              <a:t>numeric keypad</a:t>
            </a:r>
            <a:r>
              <a:rPr lang="en-US">
                <a:solidFill>
                  <a:srgbClr val="FFFFFF"/>
                </a:solidFill>
              </a:rPr>
              <a:t> on the side, in addition to the other number keys on the top, but with a calculator-style arrangement of buttons that allow more efficient entry of numerical data. This number pad (commonly abbreviated to "numpad") is usually positioned on the right side of the keyboard because most people are right-handed.</a:t>
            </a:r>
          </a:p>
        </p:txBody>
      </p:sp>
    </p:spTree>
    <p:extLst>
      <p:ext uri="{BB962C8B-B14F-4D97-AF65-F5344CB8AC3E}">
        <p14:creationId xmlns:p14="http://schemas.microsoft.com/office/powerpoint/2010/main" val="2780123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3" name="Group 12"/>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4" name="Rectangle 13"/>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extLst>
                <p:ext uri="{386F3935-93C4-4BCD-93E2-E3B085C9AB24}">
                  <p16:designElem xmlns=""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extLst>
                <p:ext uri="{386F3935-93C4-4BCD-93E2-E3B085C9AB24}">
                  <p16:designElem xmlns=""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extLst>
                <p:ext uri="{386F3935-93C4-4BCD-93E2-E3B085C9AB24}">
                  <p16:designElem xmlns=""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p:cNvSpPr/>
            <p:nvPr>
              <p:extLst>
                <p:ext uri="{386F3935-93C4-4BCD-93E2-E3B085C9AB24}">
                  <p16:designElem xmlns=""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2"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6" name="Group 25"/>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27" name="Rectangle 26"/>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extLst>
                <p:ext uri="{386F3935-93C4-4BCD-93E2-E3B085C9AB24}">
                  <p16:designElem xmlns=""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p:cNvSpPr/>
            <p:nvPr>
              <p:extLst>
                <p:ext uri="{386F3935-93C4-4BCD-93E2-E3B085C9AB24}">
                  <p16:designElem xmlns=""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p:cNvSpPr/>
            <p:nvPr>
              <p:extLst>
                <p:ext uri="{386F3935-93C4-4BCD-93E2-E3B085C9AB24}">
                  <p16:designElem xmlns=""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6" name="Content Placeholder 5" descr="A close up of a clock&#10;&#10;Description generated with high confidence">
            <a:extLst>
              <a:ext uri="{FF2B5EF4-FFF2-40B4-BE49-F238E27FC236}">
                <a16:creationId xmlns="" xmlns:a16="http://schemas.microsoft.com/office/drawing/2014/main" id="{76D81C11-C2B9-4309-860F-A3FCE59B2174}"/>
              </a:ext>
            </a:extLst>
          </p:cNvPr>
          <p:cNvPicPr>
            <a:picLocks noGrp="1" noChangeAspect="1"/>
          </p:cNvPicPr>
          <p:nvPr>
            <p:ph idx="1"/>
          </p:nvPr>
        </p:nvPicPr>
        <p:blipFill>
          <a:blip r:embed="rId3"/>
          <a:stretch>
            <a:fillRect/>
          </a:stretch>
        </p:blipFill>
        <p:spPr>
          <a:xfrm>
            <a:off x="7418226" y="1890797"/>
            <a:ext cx="4125317" cy="3093987"/>
          </a:xfrm>
          <a:prstGeom prst="rect">
            <a:avLst/>
          </a:prstGeom>
        </p:spPr>
      </p:pic>
      <p:sp>
        <p:nvSpPr>
          <p:cNvPr id="35" name="Rectangle 3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56C3E206-9186-4206-9545-B40A56C9EE44}"/>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sz="3600" b="0" i="0" kern="1200">
                <a:solidFill>
                  <a:srgbClr val="EBEBEB"/>
                </a:solidFill>
                <a:latin typeface="+mj-lt"/>
                <a:ea typeface="+mj-ea"/>
                <a:cs typeface="+mj-cs"/>
              </a:rPr>
              <a:t>4. 16X2 LCD</a:t>
            </a:r>
            <a:br>
              <a:rPr lang="en-US" sz="3600" b="0" i="0" kern="1200">
                <a:solidFill>
                  <a:srgbClr val="EBEBEB"/>
                </a:solidFill>
                <a:latin typeface="+mj-lt"/>
                <a:ea typeface="+mj-ea"/>
                <a:cs typeface="+mj-cs"/>
              </a:rPr>
            </a:br>
            <a:endParaRPr lang="en-US" sz="3600" b="0" i="0" kern="1200">
              <a:solidFill>
                <a:srgbClr val="EBEBEB"/>
              </a:solidFill>
              <a:latin typeface="+mj-lt"/>
              <a:ea typeface="+mj-ea"/>
              <a:cs typeface="+mj-cs"/>
            </a:endParaRPr>
          </a:p>
        </p:txBody>
      </p:sp>
      <p:sp>
        <p:nvSpPr>
          <p:cNvPr id="4" name="Text Placeholder 3">
            <a:extLst>
              <a:ext uri="{FF2B5EF4-FFF2-40B4-BE49-F238E27FC236}">
                <a16:creationId xmlns="" xmlns:a16="http://schemas.microsoft.com/office/drawing/2014/main" id="{19595C88-F81D-4456-AB7A-91668432EA97}"/>
              </a:ext>
            </a:extLst>
          </p:cNvPr>
          <p:cNvSpPr>
            <a:spLocks noGrp="1"/>
          </p:cNvSpPr>
          <p:nvPr>
            <p:ph type="body" sz="half" idx="2"/>
          </p:nvPr>
        </p:nvSpPr>
        <p:spPr>
          <a:xfrm>
            <a:off x="639098" y="2418735"/>
            <a:ext cx="6072776" cy="3811740"/>
          </a:xfrm>
        </p:spPr>
        <p:txBody>
          <a:bodyPr vert="horz" lIns="91440" tIns="45720" rIns="91440" bIns="45720" rtlCol="0" anchor="ctr">
            <a:normAutofit/>
          </a:bodyPr>
          <a:lstStyle/>
          <a:p>
            <a:pPr>
              <a:buFont typeface="Wingdings 3" charset="2"/>
              <a:buChar char=""/>
            </a:pPr>
            <a:r>
              <a:rPr lang="en-US">
                <a:solidFill>
                  <a:srgbClr val="FFFFFF"/>
                </a:solidFill>
              </a:rPr>
              <a:t>LCD (Liquid Crystal Display) screen is an electronic display module and find a wide range of applications. A 16x2 LCD display is very basic module and is very commonly used in various devices and circuits. These modules are preferred over </a:t>
            </a:r>
            <a:r>
              <a:rPr lang="en-US" u="sng">
                <a:solidFill>
                  <a:srgbClr val="FFFFFF"/>
                </a:solidFill>
                <a:hlinkClick r:id="rId4"/>
              </a:rPr>
              <a:t>seven segments</a:t>
            </a:r>
            <a:r>
              <a:rPr lang="en-US">
                <a:solidFill>
                  <a:srgbClr val="FFFFFF"/>
                </a:solidFill>
              </a:rPr>
              <a:t> and other multi segment </a:t>
            </a:r>
            <a:r>
              <a:rPr lang="en-US" u="sng">
                <a:solidFill>
                  <a:srgbClr val="FFFFFF"/>
                </a:solidFill>
                <a:hlinkClick r:id="rId5"/>
              </a:rPr>
              <a:t>LED</a:t>
            </a:r>
            <a:r>
              <a:rPr lang="en-US">
                <a:solidFill>
                  <a:srgbClr val="FFFFFF"/>
                </a:solidFill>
              </a:rPr>
              <a:t>s. The reasons being: LCDs are economical; easily programmable; have no limitation of displaying special &amp; even </a:t>
            </a:r>
            <a:r>
              <a:rPr lang="en-US" u="sng">
                <a:solidFill>
                  <a:srgbClr val="FFFFFF"/>
                </a:solidFill>
                <a:hlinkClick r:id="rId6"/>
              </a:rPr>
              <a:t>custom characters</a:t>
            </a:r>
            <a:r>
              <a:rPr lang="en-US">
                <a:solidFill>
                  <a:srgbClr val="FFFFFF"/>
                </a:solidFill>
              </a:rPr>
              <a:t> (unlike in seven segments), </a:t>
            </a:r>
            <a:r>
              <a:rPr lang="en-US" u="sng">
                <a:solidFill>
                  <a:srgbClr val="FFFFFF"/>
                </a:solidFill>
                <a:hlinkClick r:id="rId7"/>
              </a:rPr>
              <a:t>animations</a:t>
            </a:r>
            <a:r>
              <a:rPr lang="en-US">
                <a:solidFill>
                  <a:srgbClr val="FFFFFF"/>
                </a:solidFill>
              </a:rPr>
              <a:t> and so on.</a:t>
            </a:r>
          </a:p>
          <a:p>
            <a:pPr>
              <a:buFont typeface="Wingdings 3" charset="2"/>
              <a:buChar char=""/>
            </a:pPr>
            <a:endParaRPr lang="en-US">
              <a:solidFill>
                <a:srgbClr val="FFFFFF"/>
              </a:solidFill>
            </a:endParaRPr>
          </a:p>
        </p:txBody>
      </p:sp>
    </p:spTree>
    <p:extLst>
      <p:ext uri="{BB962C8B-B14F-4D97-AF65-F5344CB8AC3E}">
        <p14:creationId xmlns:p14="http://schemas.microsoft.com/office/powerpoint/2010/main" val="1540591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3" name="Group 12"/>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4" name="Rectangle 13"/>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extLst>
                <p:ext uri="{386F3935-93C4-4BCD-93E2-E3B085C9AB24}">
                  <p16:designElem xmlns=""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extLst>
                <p:ext uri="{386F3935-93C4-4BCD-93E2-E3B085C9AB24}">
                  <p16:designElem xmlns=""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extLst>
                <p:ext uri="{386F3935-93C4-4BCD-93E2-E3B085C9AB24}">
                  <p16:designElem xmlns=""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p:cNvSpPr/>
            <p:nvPr>
              <p:extLst>
                <p:ext uri="{386F3935-93C4-4BCD-93E2-E3B085C9AB24}">
                  <p16:designElem xmlns=""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2"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6" name="Group 25"/>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27" name="Rectangle 26"/>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extLst>
                <p:ext uri="{386F3935-93C4-4BCD-93E2-E3B085C9AB24}">
                  <p16:designElem xmlns=""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p:cNvSpPr/>
            <p:nvPr>
              <p:extLst>
                <p:ext uri="{386F3935-93C4-4BCD-93E2-E3B085C9AB24}">
                  <p16:designElem xmlns=""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p:cNvSpPr/>
            <p:nvPr>
              <p:extLst>
                <p:ext uri="{386F3935-93C4-4BCD-93E2-E3B085C9AB24}">
                  <p16:designElem xmlns=""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6" name="Content Placeholder 5" descr="A circuit board&#10;&#10;Description generated with very high confidence">
            <a:extLst>
              <a:ext uri="{FF2B5EF4-FFF2-40B4-BE49-F238E27FC236}">
                <a16:creationId xmlns="" xmlns:a16="http://schemas.microsoft.com/office/drawing/2014/main" id="{071339BF-A7D6-4E1B-A5B9-758F97DD7B15}"/>
              </a:ext>
            </a:extLst>
          </p:cNvPr>
          <p:cNvPicPr>
            <a:picLocks noGrp="1" noChangeAspect="1"/>
          </p:cNvPicPr>
          <p:nvPr>
            <p:ph idx="1"/>
          </p:nvPr>
        </p:nvPicPr>
        <p:blipFill>
          <a:blip r:embed="rId3"/>
          <a:stretch>
            <a:fillRect/>
          </a:stretch>
        </p:blipFill>
        <p:spPr>
          <a:xfrm>
            <a:off x="7418226" y="2014556"/>
            <a:ext cx="4125317" cy="2846468"/>
          </a:xfrm>
          <a:prstGeom prst="rect">
            <a:avLst/>
          </a:prstGeom>
        </p:spPr>
      </p:pic>
      <p:sp>
        <p:nvSpPr>
          <p:cNvPr id="35" name="Rectangle 3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89CD3ED-1B36-444E-BE16-71C17813E68A}"/>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sz="3600" b="0" i="0" u="sng" kern="1200">
                <a:solidFill>
                  <a:srgbClr val="EBEBEB"/>
                </a:solidFill>
                <a:latin typeface="+mj-lt"/>
                <a:ea typeface="+mj-ea"/>
                <a:cs typeface="+mj-cs"/>
              </a:rPr>
              <a:t>Arduino</a:t>
            </a:r>
            <a:r>
              <a:rPr lang="en-US" sz="3600" b="0" i="0" kern="1200">
                <a:solidFill>
                  <a:srgbClr val="EBEBEB"/>
                </a:solidFill>
                <a:latin typeface="+mj-lt"/>
                <a:ea typeface="+mj-ea"/>
                <a:cs typeface="+mj-cs"/>
              </a:rPr>
              <a:t/>
            </a:r>
            <a:br>
              <a:rPr lang="en-US" sz="3600" b="0" i="0" kern="1200">
                <a:solidFill>
                  <a:srgbClr val="EBEBEB"/>
                </a:solidFill>
                <a:latin typeface="+mj-lt"/>
                <a:ea typeface="+mj-ea"/>
                <a:cs typeface="+mj-cs"/>
              </a:rPr>
            </a:br>
            <a:endParaRPr lang="en-US" sz="3600" b="0" i="0" kern="1200">
              <a:solidFill>
                <a:srgbClr val="EBEBEB"/>
              </a:solidFill>
              <a:latin typeface="+mj-lt"/>
              <a:ea typeface="+mj-ea"/>
              <a:cs typeface="+mj-cs"/>
            </a:endParaRPr>
          </a:p>
        </p:txBody>
      </p:sp>
      <p:sp>
        <p:nvSpPr>
          <p:cNvPr id="4" name="Text Placeholder 3">
            <a:extLst>
              <a:ext uri="{FF2B5EF4-FFF2-40B4-BE49-F238E27FC236}">
                <a16:creationId xmlns="" xmlns:a16="http://schemas.microsoft.com/office/drawing/2014/main" id="{F8BBFFEE-E8F6-4B54-9E04-96015F54D957}"/>
              </a:ext>
            </a:extLst>
          </p:cNvPr>
          <p:cNvSpPr>
            <a:spLocks noGrp="1"/>
          </p:cNvSpPr>
          <p:nvPr>
            <p:ph type="body" sz="half" idx="2"/>
          </p:nvPr>
        </p:nvSpPr>
        <p:spPr>
          <a:xfrm>
            <a:off x="639098" y="2418735"/>
            <a:ext cx="6072776" cy="3811740"/>
          </a:xfrm>
        </p:spPr>
        <p:txBody>
          <a:bodyPr vert="horz" lIns="91440" tIns="45720" rIns="91440" bIns="45720" rtlCol="0" anchor="ctr">
            <a:normAutofit/>
          </a:bodyPr>
          <a:lstStyle/>
          <a:p>
            <a:pPr>
              <a:buFont typeface="Wingdings 3" charset="2"/>
              <a:buChar char=""/>
            </a:pPr>
            <a:r>
              <a:rPr lang="en-US">
                <a:solidFill>
                  <a:srgbClr val="FFFFFF"/>
                </a:solidFill>
              </a:rPr>
              <a:t>Arduino is an open source computer hardware and software company, project, and user community that designs and manufactures </a:t>
            </a:r>
            <a:r>
              <a:rPr lang="en-US">
                <a:solidFill>
                  <a:srgbClr val="FFFFFF"/>
                </a:solidFill>
                <a:hlinkClick r:id="rId4" tooltip="Single-board microcontroller"/>
              </a:rPr>
              <a:t>single-board microcontrollers</a:t>
            </a:r>
            <a:r>
              <a:rPr lang="en-US">
                <a:solidFill>
                  <a:srgbClr val="FFFFFF"/>
                </a:solidFill>
              </a:rPr>
              <a:t> and </a:t>
            </a:r>
            <a:r>
              <a:rPr lang="en-US">
                <a:solidFill>
                  <a:srgbClr val="FFFFFF"/>
                </a:solidFill>
                <a:hlinkClick r:id="rId5" tooltip="Microcontroller"/>
              </a:rPr>
              <a:t>microcontroller</a:t>
            </a:r>
            <a:r>
              <a:rPr lang="en-US">
                <a:solidFill>
                  <a:srgbClr val="FFFFFF"/>
                </a:solidFill>
              </a:rPr>
              <a:t> kits for building digital devices and interactive objects that can sense and control objects in the physical world.</a:t>
            </a:r>
          </a:p>
        </p:txBody>
      </p:sp>
    </p:spTree>
    <p:extLst>
      <p:ext uri="{BB962C8B-B14F-4D97-AF65-F5344CB8AC3E}">
        <p14:creationId xmlns:p14="http://schemas.microsoft.com/office/powerpoint/2010/main" val="1916879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a:t>
            </a:r>
            <a:endParaRPr lang="en-US" dirty="0"/>
          </a:p>
        </p:txBody>
      </p:sp>
      <p:sp>
        <p:nvSpPr>
          <p:cNvPr id="3" name="Content Placeholder 2"/>
          <p:cNvSpPr>
            <a:spLocks noGrp="1"/>
          </p:cNvSpPr>
          <p:nvPr>
            <p:ph idx="1"/>
          </p:nvPr>
        </p:nvSpPr>
        <p:spPr/>
        <p:txBody>
          <a:bodyPr/>
          <a:lstStyle/>
          <a:p>
            <a:pPr marL="0" indent="0" algn="ctr">
              <a:buNone/>
            </a:pPr>
            <a:r>
              <a:rPr lang="en-US" dirty="0" smtClean="0"/>
              <a:t>As a customer would enter our restaurant, he would first approach the Welcome board which would show the map of the restaurant and indicate whether or not the respective table has been booked. As a customer goes to a table and lifts the menu card, the welcome board gets updated and the table is shown to be booked. There is a keypad given to the customer in which he could place the order to the chef. Now, the chef would get the order on his phone. The chef would now estimate the time required for the delivery of the order, which would get updated on the common LCD placed in the restaurant.</a:t>
            </a:r>
          </a:p>
        </p:txBody>
      </p:sp>
    </p:spTree>
    <p:extLst>
      <p:ext uri="{BB962C8B-B14F-4D97-AF65-F5344CB8AC3E}">
        <p14:creationId xmlns:p14="http://schemas.microsoft.com/office/powerpoint/2010/main" val="40772880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210</TotalTime>
  <Words>490</Words>
  <Application>Microsoft Office PowerPoint</Application>
  <PresentationFormat>Custom</PresentationFormat>
  <Paragraphs>21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Automated Restaurant</vt:lpstr>
      <vt:lpstr>     Introduction </vt:lpstr>
      <vt:lpstr>Components:</vt:lpstr>
      <vt:lpstr>1. HC-05 -Bluetooth to Serial Port Module </vt:lpstr>
      <vt:lpstr>2.Ultrasonic Module</vt:lpstr>
      <vt:lpstr>3.Keypad matrix </vt:lpstr>
      <vt:lpstr>4. 16X2 LCD </vt:lpstr>
      <vt:lpstr>Arduino </vt:lpstr>
      <vt:lpstr>Working</vt:lpstr>
      <vt:lpstr>Presented by: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Restaurant</dc:title>
  <dc:creator>Urvi Agarwal</dc:creator>
  <cp:lastModifiedBy>Nayan Garg</cp:lastModifiedBy>
  <cp:revision>12</cp:revision>
  <dcterms:created xsi:type="dcterms:W3CDTF">2017-08-10T17:03:25Z</dcterms:created>
  <dcterms:modified xsi:type="dcterms:W3CDTF">2017-08-11T07:03:13Z</dcterms:modified>
</cp:coreProperties>
</file>