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7"/>
  </p:notesMasterIdLst>
  <p:handoutMasterIdLst>
    <p:handoutMasterId r:id="rId58"/>
  </p:handoutMasterIdLst>
  <p:sldIdLst>
    <p:sldId id="499" r:id="rId2"/>
    <p:sldId id="278" r:id="rId3"/>
    <p:sldId id="500" r:id="rId4"/>
    <p:sldId id="433" r:id="rId5"/>
    <p:sldId id="432" r:id="rId6"/>
    <p:sldId id="498" r:id="rId7"/>
    <p:sldId id="405" r:id="rId8"/>
    <p:sldId id="547" r:id="rId9"/>
    <p:sldId id="548" r:id="rId10"/>
    <p:sldId id="294" r:id="rId11"/>
    <p:sldId id="530" r:id="rId12"/>
    <p:sldId id="549" r:id="rId13"/>
    <p:sldId id="550" r:id="rId14"/>
    <p:sldId id="504" r:id="rId15"/>
    <p:sldId id="551" r:id="rId16"/>
    <p:sldId id="507" r:id="rId17"/>
    <p:sldId id="509" r:id="rId18"/>
    <p:sldId id="510" r:id="rId19"/>
    <p:sldId id="552" r:id="rId20"/>
    <p:sldId id="512" r:id="rId21"/>
    <p:sldId id="513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21" r:id="rId30"/>
    <p:sldId id="560" r:id="rId31"/>
    <p:sldId id="523" r:id="rId32"/>
    <p:sldId id="561" r:id="rId33"/>
    <p:sldId id="562" r:id="rId34"/>
    <p:sldId id="563" r:id="rId35"/>
    <p:sldId id="564" r:id="rId36"/>
    <p:sldId id="565" r:id="rId37"/>
    <p:sldId id="529" r:id="rId38"/>
    <p:sldId id="532" r:id="rId39"/>
    <p:sldId id="531" r:id="rId40"/>
    <p:sldId id="533" r:id="rId41"/>
    <p:sldId id="566" r:id="rId42"/>
    <p:sldId id="567" r:id="rId43"/>
    <p:sldId id="568" r:id="rId44"/>
    <p:sldId id="569" r:id="rId45"/>
    <p:sldId id="538" r:id="rId46"/>
    <p:sldId id="539" r:id="rId47"/>
    <p:sldId id="540" r:id="rId48"/>
    <p:sldId id="541" r:id="rId49"/>
    <p:sldId id="570" r:id="rId50"/>
    <p:sldId id="571" r:id="rId51"/>
    <p:sldId id="572" r:id="rId52"/>
    <p:sldId id="573" r:id="rId53"/>
    <p:sldId id="574" r:id="rId54"/>
    <p:sldId id="546" r:id="rId55"/>
    <p:sldId id="575" r:id="rId56"/>
  </p:sldIdLst>
  <p:sldSz cx="9144000" cy="6858000" type="overhead"/>
  <p:notesSz cx="7077075" cy="9363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54"/>
    </p:cViewPr>
  </p:sorterViewPr>
  <p:notesViewPr>
    <p:cSldViewPr>
      <p:cViewPr varScale="1">
        <p:scale>
          <a:sx n="62" d="100"/>
          <a:sy n="62" d="100"/>
        </p:scale>
        <p:origin x="-1950" y="-78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t" anchorCtr="0" compatLnSpc="1">
            <a:prstTxWarp prst="textNoShape">
              <a:avLst/>
            </a:prstTxWarp>
          </a:bodyPr>
          <a:lstStyle>
            <a:lvl1pPr defTabSz="939217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8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t" anchorCtr="0" compatLnSpc="1">
            <a:prstTxWarp prst="textNoShape">
              <a:avLst/>
            </a:prstTxWarp>
          </a:bodyPr>
          <a:lstStyle>
            <a:lvl1pPr algn="r" defTabSz="939217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b" anchorCtr="0" compatLnSpc="1">
            <a:prstTxWarp prst="textNoShape">
              <a:avLst/>
            </a:prstTxWarp>
          </a:bodyPr>
          <a:lstStyle>
            <a:lvl1pPr defTabSz="939217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8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b" anchorCtr="0" compatLnSpc="1">
            <a:prstTxWarp prst="textNoShape">
              <a:avLst/>
            </a:prstTxWarp>
          </a:bodyPr>
          <a:lstStyle>
            <a:lvl1pPr algn="r" defTabSz="939217" eaLnBrk="0" hangingPunct="0">
              <a:defRPr sz="1200">
                <a:latin typeface="Times New Roman" pitchFamily="18" charset="0"/>
              </a:defRPr>
            </a:lvl1pPr>
          </a:lstStyle>
          <a:p>
            <a:fld id="{41184517-ECD1-4B8C-9B91-EFAF7DB667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5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t" anchorCtr="0" compatLnSpc="1">
            <a:prstTxWarp prst="textNoShape">
              <a:avLst/>
            </a:prstTxWarp>
          </a:bodyPr>
          <a:lstStyle>
            <a:lvl1pPr defTabSz="939217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8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t" anchorCtr="0" compatLnSpc="1">
            <a:prstTxWarp prst="textNoShape">
              <a:avLst/>
            </a:prstTxWarp>
          </a:bodyPr>
          <a:lstStyle>
            <a:lvl1pPr algn="r" defTabSz="939217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038" y="4447781"/>
            <a:ext cx="5188999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b" anchorCtr="0" compatLnSpc="1">
            <a:prstTxWarp prst="textNoShape">
              <a:avLst/>
            </a:prstTxWarp>
          </a:bodyPr>
          <a:lstStyle>
            <a:lvl1pPr defTabSz="939217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8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b" anchorCtr="0" compatLnSpc="1">
            <a:prstTxWarp prst="textNoShape">
              <a:avLst/>
            </a:prstTxWarp>
          </a:bodyPr>
          <a:lstStyle>
            <a:lvl1pPr algn="r" defTabSz="939217" eaLnBrk="0" hangingPunct="0">
              <a:defRPr sz="1200">
                <a:latin typeface="Times New Roman" pitchFamily="18" charset="0"/>
              </a:defRPr>
            </a:lvl1pPr>
          </a:lstStyle>
          <a:p>
            <a:fld id="{BC72FCF8-5343-40AA-900B-8969A733D9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32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32704-4B76-4A0E-9A47-EB14A6ACAA59}" type="slidenum">
              <a:rPr lang="en-US"/>
              <a:pPr/>
              <a:t>1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30" y="4447781"/>
            <a:ext cx="5661018" cy="421242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60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10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85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19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23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5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6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1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7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9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9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8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34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18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63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4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1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41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32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12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8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185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5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2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46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05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80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50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278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915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16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82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23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25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103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3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024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4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796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225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817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04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16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4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10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89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188913"/>
            <a:ext cx="2152650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88" y="188913"/>
            <a:ext cx="6307137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58913"/>
            <a:ext cx="41290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088" y="188913"/>
            <a:ext cx="86121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458913"/>
            <a:ext cx="8410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76400"/>
            <a:ext cx="8583613" cy="1752600"/>
          </a:xfrm>
        </p:spPr>
        <p:txBody>
          <a:bodyPr/>
          <a:lstStyle/>
          <a:p>
            <a:r>
              <a:rPr lang="en-US" dirty="0" smtClean="0"/>
              <a:t>CE 395 R5- Data Mining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/>
              <a:t>Data Mining with WEKA</a:t>
            </a:r>
            <a:br>
              <a:rPr lang="en-US" sz="3200" i="1" dirty="0"/>
            </a:br>
            <a:r>
              <a:rPr lang="en-US" sz="3200" i="1" dirty="0"/>
              <a:t>(Data Preprocessing)</a:t>
            </a:r>
            <a:br>
              <a:rPr lang="en-US" sz="3200" i="1" dirty="0"/>
            </a:br>
            <a:endParaRPr 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Explorer: pre-processing the data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can be imported from a file in various formats: ARFF, CSV, C4.5, binary</a:t>
            </a:r>
          </a:p>
          <a:p>
            <a:r>
              <a:rPr lang="en-US"/>
              <a:t>Data can also be read from a URL or from an SQL database (using JDBC)</a:t>
            </a:r>
          </a:p>
          <a:p>
            <a:r>
              <a:rPr lang="en-US"/>
              <a:t>Pre-processing tools in WEKA are called “filters”</a:t>
            </a:r>
          </a:p>
          <a:p>
            <a:r>
              <a:rPr lang="en-US"/>
              <a:t>WEKA contains filters for:</a:t>
            </a:r>
          </a:p>
          <a:p>
            <a:pPr lvl="1"/>
            <a:r>
              <a:rPr lang="en-US"/>
              <a:t>Discretization, normalization, resampling, attribute selection, transforming and combining attributes,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ine 3"/>
          <p:cNvSpPr>
            <a:spLocks noChangeShapeType="1"/>
          </p:cNvSpPr>
          <p:nvPr/>
        </p:nvSpPr>
        <p:spPr bwMode="auto">
          <a:xfrm flipH="1" flipV="1">
            <a:off x="1066800" y="6858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1352550"/>
            <a:ext cx="56959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781" y="0"/>
            <a:ext cx="9164782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781" y="0"/>
            <a:ext cx="9164782" cy="6857999"/>
          </a:xfrm>
          <a:prstGeom prst="rect">
            <a:avLst/>
          </a:prstGeom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 flipH="1" flipV="1">
            <a:off x="1066800" y="32766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782"/>
            <a:ext cx="9144000" cy="6878782"/>
          </a:xfrm>
          <a:prstGeom prst="rect">
            <a:avLst/>
          </a:prstGeom>
        </p:spPr>
      </p:pic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001000" y="2895600"/>
            <a:ext cx="685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7031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43517" cy="6781800"/>
          </a:xfrm>
          <a:prstGeom prst="rect">
            <a:avLst/>
          </a:prstGeom>
        </p:spPr>
      </p:pic>
      <p:sp>
        <p:nvSpPr>
          <p:cNvPr id="411652" name="Line 4"/>
          <p:cNvSpPr>
            <a:spLocks noChangeShapeType="1"/>
          </p:cNvSpPr>
          <p:nvPr/>
        </p:nvSpPr>
        <p:spPr bwMode="auto">
          <a:xfrm flipH="1" flipV="1">
            <a:off x="1981200" y="2971800"/>
            <a:ext cx="3048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43517" cy="6781800"/>
          </a:xfrm>
          <a:prstGeom prst="rect">
            <a:avLst/>
          </a:prstGeom>
        </p:spPr>
      </p:pic>
      <p:sp>
        <p:nvSpPr>
          <p:cNvPr id="4" name="Line 3"/>
          <p:cNvSpPr>
            <a:spLocks noChangeShapeType="1"/>
          </p:cNvSpPr>
          <p:nvPr/>
        </p:nvSpPr>
        <p:spPr bwMode="auto">
          <a:xfrm flipH="1" flipV="1">
            <a:off x="533400" y="1219200"/>
            <a:ext cx="1066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WEKA: the software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533400" y="1219200"/>
            <a:ext cx="830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WEKA: Data Mining Software in Java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The Explorer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Tahoma" pitchFamily="34" charset="0"/>
              <a:buChar char="–"/>
            </a:pPr>
            <a:r>
              <a:rPr lang="en-US" sz="2000">
                <a:latin typeface="Tahoma" pitchFamily="34" charset="0"/>
              </a:rPr>
              <a:t>Data Preprocessing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Tahoma" pitchFamily="34" charset="0"/>
              <a:buChar char="–"/>
            </a:pPr>
            <a:r>
              <a:rPr lang="en-US" sz="2000">
                <a:latin typeface="Tahoma" pitchFamily="34" charset="0"/>
              </a:rPr>
              <a:t>Classification and Regression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Tahoma" pitchFamily="34" charset="0"/>
              <a:buChar char="–"/>
            </a:pPr>
            <a:r>
              <a:rPr lang="en-US" sz="2000">
                <a:latin typeface="Tahoma" pitchFamily="34" charset="0"/>
              </a:rPr>
              <a:t>Clustering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Tahoma" pitchFamily="34" charset="0"/>
              <a:buChar char="–"/>
            </a:pPr>
            <a:r>
              <a:rPr lang="en-US" sz="2000">
                <a:latin typeface="Tahoma" pitchFamily="34" charset="0"/>
              </a:rPr>
              <a:t>Association Rules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Tahoma" pitchFamily="34" charset="0"/>
              <a:buChar char="–"/>
            </a:pPr>
            <a:r>
              <a:rPr lang="en-US" sz="2000">
                <a:latin typeface="Tahoma" pitchFamily="34" charset="0"/>
              </a:rPr>
              <a:t>Attribute Selection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Tahoma" pitchFamily="34" charset="0"/>
              <a:buChar char="–"/>
            </a:pPr>
            <a:r>
              <a:rPr lang="en-US" sz="2000">
                <a:latin typeface="Tahoma" pitchFamily="34" charset="0"/>
              </a:rPr>
              <a:t>Data Visualization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The Experimenter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The Knowledge Flow GUI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700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202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20200" cy="6858000"/>
          </a:xfrm>
          <a:prstGeom prst="rect">
            <a:avLst/>
          </a:prstGeom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 flipH="1" flipV="1">
            <a:off x="1295400" y="1143000"/>
            <a:ext cx="1066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17725" y="1382713"/>
            <a:ext cx="1030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right-click</a:t>
            </a:r>
          </a:p>
        </p:txBody>
      </p:sp>
    </p:spTree>
    <p:extLst>
      <p:ext uri="{BB962C8B-B14F-4D97-AF65-F5344CB8AC3E}">
        <p14:creationId xmlns:p14="http://schemas.microsoft.com/office/powerpoint/2010/main" val="31767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202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00200"/>
            <a:ext cx="44672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202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00200"/>
            <a:ext cx="4467225" cy="4048125"/>
          </a:xfrm>
          <a:prstGeom prst="rect">
            <a:avLst/>
          </a:prstGeom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 flipH="1" flipV="1">
            <a:off x="4772025" y="2362200"/>
            <a:ext cx="1066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202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00200"/>
            <a:ext cx="4467225" cy="4048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2" y="1620982"/>
            <a:ext cx="381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202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00200"/>
            <a:ext cx="4467225" cy="4048125"/>
          </a:xfrm>
          <a:prstGeom prst="rect">
            <a:avLst/>
          </a:prstGeom>
        </p:spPr>
      </p:pic>
      <p:sp>
        <p:nvSpPr>
          <p:cNvPr id="8" name="Line 3"/>
          <p:cNvSpPr>
            <a:spLocks noChangeShapeType="1"/>
          </p:cNvSpPr>
          <p:nvPr/>
        </p:nvSpPr>
        <p:spPr bwMode="auto">
          <a:xfrm flipV="1">
            <a:off x="2462212" y="5030498"/>
            <a:ext cx="12192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202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1422255"/>
            <a:ext cx="4467225" cy="4048125"/>
          </a:xfrm>
          <a:prstGeom prst="rect">
            <a:avLst/>
          </a:prstGeom>
        </p:spPr>
      </p:pic>
      <p:sp>
        <p:nvSpPr>
          <p:cNvPr id="8" name="Line 3"/>
          <p:cNvSpPr>
            <a:spLocks noChangeShapeType="1"/>
          </p:cNvSpPr>
          <p:nvPr/>
        </p:nvSpPr>
        <p:spPr bwMode="auto">
          <a:xfrm flipV="1">
            <a:off x="1676400" y="4906890"/>
            <a:ext cx="12192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202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1422255"/>
            <a:ext cx="4467225" cy="4048125"/>
          </a:xfrm>
          <a:prstGeom prst="rect">
            <a:avLst/>
          </a:prstGeom>
        </p:spPr>
      </p:pic>
      <p:sp>
        <p:nvSpPr>
          <p:cNvPr id="8" name="Line 3"/>
          <p:cNvSpPr>
            <a:spLocks noChangeShapeType="1"/>
          </p:cNvSpPr>
          <p:nvPr/>
        </p:nvSpPr>
        <p:spPr bwMode="auto">
          <a:xfrm flipV="1">
            <a:off x="2438400" y="5181600"/>
            <a:ext cx="12192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36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WEKA: the software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Machine learning/data mining software written in Java (distributed under the GNU Public License)</a:t>
            </a:r>
          </a:p>
          <a:p>
            <a:r>
              <a:rPr lang="en-US"/>
              <a:t>Used for research, education, and applications</a:t>
            </a:r>
          </a:p>
          <a:p>
            <a:r>
              <a:rPr lang="en-US"/>
              <a:t>Complements “Data Mining” by Witten &amp; Frank</a:t>
            </a:r>
          </a:p>
          <a:p>
            <a:r>
              <a:rPr lang="en-US"/>
              <a:t>Main features:</a:t>
            </a:r>
          </a:p>
          <a:p>
            <a:pPr lvl="1"/>
            <a:r>
              <a:rPr lang="en-US"/>
              <a:t>Comprehensive set of data pre-processing tools, learning algorithms and evaluation methods</a:t>
            </a:r>
          </a:p>
          <a:p>
            <a:pPr lvl="1"/>
            <a:r>
              <a:rPr lang="en-US"/>
              <a:t>Graphical user interfaces (incl. data visualization)</a:t>
            </a:r>
          </a:p>
          <a:p>
            <a:pPr lvl="1"/>
            <a:r>
              <a:rPr lang="en-US"/>
              <a:t>Environment for comparing learning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36" y="0"/>
            <a:ext cx="9144000" cy="6858000"/>
          </a:xfrm>
          <a:prstGeom prst="rect">
            <a:avLst/>
          </a:prstGeom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7391400" y="1295400"/>
            <a:ext cx="12192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" y="-27710"/>
            <a:ext cx="9157855" cy="6809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" y="-27710"/>
            <a:ext cx="9157855" cy="68095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" y="-55419"/>
            <a:ext cx="9157855" cy="6809509"/>
          </a:xfrm>
          <a:prstGeom prst="rect">
            <a:avLst/>
          </a:prstGeom>
        </p:spPr>
      </p:pic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4114800" y="685800"/>
            <a:ext cx="12192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36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36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387" y="1404937"/>
            <a:ext cx="4467225" cy="4048125"/>
          </a:xfrm>
          <a:prstGeom prst="rect">
            <a:avLst/>
          </a:prstGeom>
        </p:spPr>
      </p:pic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3048000" y="2895600"/>
            <a:ext cx="12192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36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387" y="1404937"/>
            <a:ext cx="4467225" cy="4048125"/>
          </a:xfrm>
          <a:prstGeom prst="rect">
            <a:avLst/>
          </a:prstGeom>
        </p:spPr>
      </p:pic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3733800" y="5105400"/>
            <a:ext cx="12192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7467600" y="1219200"/>
            <a:ext cx="12192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47" y="0"/>
            <a:ext cx="9177493" cy="6858000"/>
          </a:xfrm>
          <a:prstGeom prst="rect">
            <a:avLst/>
          </a:prstGeom>
        </p:spPr>
      </p:pic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609600" y="4038600"/>
            <a:ext cx="3195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Now, only attribute #3 is discretized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6080125" y="331311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iris.arrf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6080125" y="331311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iris.arrf</a:t>
            </a:r>
          </a:p>
        </p:txBody>
      </p:sp>
      <p:pic>
        <p:nvPicPr>
          <p:cNvPr id="434179" name="Picture 3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6232525" y="3465513"/>
            <a:ext cx="87844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iris.txt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WEKA: versions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several versions of WEKA:</a:t>
            </a:r>
          </a:p>
          <a:p>
            <a:pPr lvl="1"/>
            <a:r>
              <a:rPr lang="en-US" dirty="0"/>
              <a:t>WEKA 3.0: “book version” compatible with description in data mining book</a:t>
            </a:r>
          </a:p>
          <a:p>
            <a:pPr lvl="1"/>
            <a:r>
              <a:rPr lang="en-US" dirty="0"/>
              <a:t>WEKA 3.2: “GUI version” adds graphical user interfaces (book version is command-line only)</a:t>
            </a:r>
          </a:p>
          <a:p>
            <a:pPr lvl="1"/>
            <a:r>
              <a:rPr lang="en-US" dirty="0"/>
              <a:t>WEKA 3.3: “development version” with lots of improvements</a:t>
            </a:r>
          </a:p>
          <a:p>
            <a:r>
              <a:rPr lang="en-US" smtClean="0"/>
              <a:t>Version </a:t>
            </a:r>
            <a:r>
              <a:rPr lang="en-US" dirty="0" smtClean="0"/>
              <a:t>installed in the lab is WEKA 3.6.13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229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6230" name="Line 6"/>
          <p:cNvSpPr>
            <a:spLocks noChangeShapeType="1"/>
          </p:cNvSpPr>
          <p:nvPr/>
        </p:nvSpPr>
        <p:spPr bwMode="auto">
          <a:xfrm flipH="1" flipV="1">
            <a:off x="3429000" y="914400"/>
            <a:ext cx="13716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4572000" y="1295400"/>
            <a:ext cx="884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first row</a:t>
            </a:r>
          </a:p>
        </p:txBody>
      </p:sp>
      <p:sp>
        <p:nvSpPr>
          <p:cNvPr id="436232" name="Text Box 8"/>
          <p:cNvSpPr txBox="1">
            <a:spLocks noChangeArrowheads="1"/>
          </p:cNvSpPr>
          <p:nvPr/>
        </p:nvSpPr>
        <p:spPr bwMode="auto">
          <a:xfrm>
            <a:off x="6232525" y="3465513"/>
            <a:ext cx="190436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iris </a:t>
            </a:r>
            <a:r>
              <a:rPr lang="en-US" sz="1800" b="1" dirty="0" smtClean="0">
                <a:solidFill>
                  <a:srgbClr val="FF0000"/>
                </a:solidFill>
              </a:rPr>
              <a:t>modified.txt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47" y="0"/>
            <a:ext cx="917749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1352550"/>
            <a:ext cx="5695950" cy="4152900"/>
          </a:xfrm>
          <a:prstGeom prst="rect">
            <a:avLst/>
          </a:prstGeom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3276600" y="53340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-175061" y="6858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47" y="0"/>
            <a:ext cx="917749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1352550"/>
            <a:ext cx="5695950" cy="4152900"/>
          </a:xfrm>
          <a:prstGeom prst="rect">
            <a:avLst/>
          </a:prstGeom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2895600" y="3442855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47" y="0"/>
            <a:ext cx="917749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562" y="2814637"/>
            <a:ext cx="3952875" cy="1228725"/>
          </a:xfrm>
          <a:prstGeom prst="rect">
            <a:avLst/>
          </a:prstGeom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3657600" y="3662362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47" y="0"/>
            <a:ext cx="9177493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61" y="1002289"/>
            <a:ext cx="4181475" cy="3638550"/>
          </a:xfrm>
          <a:prstGeom prst="rect">
            <a:avLst/>
          </a:prstGeom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3314698" y="44196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41349" name="Line 5"/>
          <p:cNvSpPr>
            <a:spLocks noChangeShapeType="1"/>
          </p:cNvSpPr>
          <p:nvPr/>
        </p:nvSpPr>
        <p:spPr bwMode="auto">
          <a:xfrm flipH="1">
            <a:off x="1219200" y="1143000"/>
            <a:ext cx="11430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372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27254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627" y="1762125"/>
            <a:ext cx="3810000" cy="333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" y="1762125"/>
            <a:ext cx="4467225" cy="261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55" y="-34636"/>
            <a:ext cx="9127254" cy="6892636"/>
          </a:xfrm>
          <a:prstGeom prst="rect">
            <a:avLst/>
          </a:prstGeom>
        </p:spPr>
      </p:pic>
      <p:sp>
        <p:nvSpPr>
          <p:cNvPr id="444420" name="Line 4"/>
          <p:cNvSpPr>
            <a:spLocks noChangeShapeType="1"/>
          </p:cNvSpPr>
          <p:nvPr/>
        </p:nvSpPr>
        <p:spPr bwMode="auto">
          <a:xfrm flipV="1">
            <a:off x="7696200" y="1143000"/>
            <a:ext cx="9906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55" y="-34636"/>
            <a:ext cx="9127254" cy="6892636"/>
          </a:xfrm>
          <a:prstGeom prst="rect">
            <a:avLst/>
          </a:prstGeom>
        </p:spPr>
      </p:pic>
      <p:sp>
        <p:nvSpPr>
          <p:cNvPr id="444420" name="Line 4"/>
          <p:cNvSpPr>
            <a:spLocks noChangeShapeType="1"/>
          </p:cNvSpPr>
          <p:nvPr/>
        </p:nvSpPr>
        <p:spPr bwMode="auto">
          <a:xfrm flipV="1">
            <a:off x="5791200" y="2133600"/>
            <a:ext cx="9906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@relation heart-disease-simplified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@attribute age numeric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@attribute sex { female, male}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@attribute chest_pain_type { typ_angina, asympt, non_anginal, atyp_angina}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@attribute cholesterol numeric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@attribute exercise_induced_angina { no, yes}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@attribute class { present, not_present}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@data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63,male,typ_angina,233,no,not_present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67,male,asympt,286,yes,present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67,male,asympt,229,yes,present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38,female,non_anginal,?,no,not_present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...</a:t>
            </a:r>
            <a:endParaRPr lang="en-US" sz="2400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WEKA only deals with “flat” files</a:t>
            </a:r>
          </a:p>
        </p:txBody>
      </p:sp>
      <p:sp>
        <p:nvSpPr>
          <p:cNvPr id="319493" name="Line 5"/>
          <p:cNvSpPr>
            <a:spLocks noChangeShapeType="1"/>
          </p:cNvSpPr>
          <p:nvPr/>
        </p:nvSpPr>
        <p:spPr bwMode="auto">
          <a:xfrm flipH="1" flipV="1">
            <a:off x="5105400" y="4267200"/>
            <a:ext cx="6858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19495" name="WordArt 7"/>
          <p:cNvSpPr>
            <a:spLocks noChangeArrowheads="1" noChangeShapeType="1" noTextEdit="1"/>
          </p:cNvSpPr>
          <p:nvPr/>
        </p:nvSpPr>
        <p:spPr bwMode="auto">
          <a:xfrm>
            <a:off x="5791200" y="4876800"/>
            <a:ext cx="3276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Flat file in</a:t>
            </a:r>
          </a:p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ARFF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55" y="-34636"/>
            <a:ext cx="9127254" cy="6892636"/>
          </a:xfrm>
          <a:prstGeom prst="rect">
            <a:avLst/>
          </a:prstGeom>
        </p:spPr>
      </p:pic>
      <p:sp>
        <p:nvSpPr>
          <p:cNvPr id="444420" name="Line 4"/>
          <p:cNvSpPr>
            <a:spLocks noChangeShapeType="1"/>
          </p:cNvSpPr>
          <p:nvPr/>
        </p:nvSpPr>
        <p:spPr bwMode="auto">
          <a:xfrm flipV="1">
            <a:off x="6019800" y="685800"/>
            <a:ext cx="9906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55" y="-34636"/>
            <a:ext cx="9127254" cy="6892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152400"/>
            <a:ext cx="44577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55" y="-34636"/>
            <a:ext cx="9127254" cy="6892636"/>
          </a:xfrm>
          <a:prstGeom prst="rect">
            <a:avLst/>
          </a:prstGeom>
        </p:spPr>
      </p:pic>
      <p:sp>
        <p:nvSpPr>
          <p:cNvPr id="444420" name="Line 4"/>
          <p:cNvSpPr>
            <a:spLocks noChangeShapeType="1"/>
          </p:cNvSpPr>
          <p:nvPr/>
        </p:nvSpPr>
        <p:spPr bwMode="auto">
          <a:xfrm flipV="1">
            <a:off x="7086600" y="609600"/>
            <a:ext cx="9906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55" y="-34636"/>
            <a:ext cx="9127254" cy="6892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1352550"/>
            <a:ext cx="5695950" cy="4152900"/>
          </a:xfrm>
          <a:prstGeom prst="rect">
            <a:avLst/>
          </a:prstGeom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667000" y="5334000"/>
            <a:ext cx="9906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540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“glass”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Discretize attribute “Fe” in 5 bins using a Weka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Normalize all attributes using a Weka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Normalize attribute “Si” using min-max normalization and 0-1 scale.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Euclidian Distance between record 1 and </a:t>
            </a:r>
            <a:r>
              <a:rPr lang="en-US" smtClean="0"/>
              <a:t>record 207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1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@relation heart-disease-simplified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@attribute age numeric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@attribute sex { female, male}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@attribute chest_pain_type { typ_angina, asympt, non_anginal, atyp_angina}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@attribute cholesterol numeric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@attribute exercise_induced_angina { no, yes}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@attribute class { present, not_present}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@data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63,male,typ_angina,233,no,not_present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67,male,asympt,286,yes,present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67,male,asympt,229,yes,present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38,female,non_anginal,?,no,not_present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...</a:t>
            </a:r>
            <a:endParaRPr lang="en-US" sz="240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WEKA only deals with “flat” files</a:t>
            </a:r>
          </a:p>
        </p:txBody>
      </p:sp>
      <p:sp>
        <p:nvSpPr>
          <p:cNvPr id="394244" name="WordArt 4"/>
          <p:cNvSpPr>
            <a:spLocks noChangeArrowheads="1" noChangeShapeType="1" noTextEdit="1"/>
          </p:cNvSpPr>
          <p:nvPr/>
        </p:nvSpPr>
        <p:spPr bwMode="auto">
          <a:xfrm>
            <a:off x="4572000" y="1676400"/>
            <a:ext cx="3276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numeric attribute</a:t>
            </a:r>
          </a:p>
        </p:txBody>
      </p:sp>
      <p:sp>
        <p:nvSpPr>
          <p:cNvPr id="394246" name="Line 6"/>
          <p:cNvSpPr>
            <a:spLocks noChangeShapeType="1"/>
          </p:cNvSpPr>
          <p:nvPr/>
        </p:nvSpPr>
        <p:spPr bwMode="auto">
          <a:xfrm flipH="1">
            <a:off x="2971800" y="1981200"/>
            <a:ext cx="14478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94248" name="WordArt 8"/>
          <p:cNvSpPr>
            <a:spLocks noChangeArrowheads="1" noChangeShapeType="1" noTextEdit="1"/>
          </p:cNvSpPr>
          <p:nvPr/>
        </p:nvSpPr>
        <p:spPr bwMode="auto">
          <a:xfrm>
            <a:off x="4648200" y="2286000"/>
            <a:ext cx="3276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nominal attribute</a:t>
            </a:r>
          </a:p>
        </p:txBody>
      </p:sp>
      <p:sp>
        <p:nvSpPr>
          <p:cNvPr id="394249" name="Line 9"/>
          <p:cNvSpPr>
            <a:spLocks noChangeShapeType="1"/>
          </p:cNvSpPr>
          <p:nvPr/>
        </p:nvSpPr>
        <p:spPr bwMode="auto">
          <a:xfrm flipH="1">
            <a:off x="3657600" y="2590800"/>
            <a:ext cx="914400" cy="76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219200"/>
            <a:ext cx="2514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0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038600"/>
            <a:ext cx="2541588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0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038600"/>
            <a:ext cx="2532063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08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219200"/>
            <a:ext cx="2286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0826" name="Freeform 10"/>
          <p:cNvSpPr>
            <a:spLocks/>
          </p:cNvSpPr>
          <p:nvPr/>
        </p:nvSpPr>
        <p:spPr bwMode="auto">
          <a:xfrm>
            <a:off x="5486400" y="5486400"/>
            <a:ext cx="762000" cy="774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432"/>
              </a:cxn>
              <a:cxn ang="0">
                <a:pos x="480" y="336"/>
              </a:cxn>
            </a:cxnLst>
            <a:rect l="0" t="0" r="r" b="b"/>
            <a:pathLst>
              <a:path w="480" h="488">
                <a:moveTo>
                  <a:pt x="0" y="0"/>
                </a:moveTo>
                <a:cubicBezTo>
                  <a:pt x="56" y="188"/>
                  <a:pt x="112" y="376"/>
                  <a:pt x="192" y="432"/>
                </a:cubicBezTo>
                <a:cubicBezTo>
                  <a:pt x="272" y="488"/>
                  <a:pt x="376" y="412"/>
                  <a:pt x="480" y="336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2417618"/>
            <a:ext cx="3438525" cy="2371725"/>
          </a:xfrm>
          <a:prstGeom prst="rect">
            <a:avLst/>
          </a:prstGeom>
        </p:spPr>
      </p:pic>
      <p:sp>
        <p:nvSpPr>
          <p:cNvPr id="290824" name="Line 8"/>
          <p:cNvSpPr>
            <a:spLocks noChangeShapeType="1"/>
          </p:cNvSpPr>
          <p:nvPr/>
        </p:nvSpPr>
        <p:spPr bwMode="auto">
          <a:xfrm flipV="1">
            <a:off x="5562600" y="3124200"/>
            <a:ext cx="762000" cy="141143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90825" name="Freeform 9"/>
          <p:cNvSpPr>
            <a:spLocks/>
          </p:cNvSpPr>
          <p:nvPr/>
        </p:nvSpPr>
        <p:spPr bwMode="auto">
          <a:xfrm>
            <a:off x="5562600" y="4038600"/>
            <a:ext cx="685800" cy="2197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384"/>
              </a:cxn>
              <a:cxn ang="0">
                <a:pos x="624" y="240"/>
              </a:cxn>
            </a:cxnLst>
            <a:rect l="0" t="0" r="r" b="b"/>
            <a:pathLst>
              <a:path w="624" h="424">
                <a:moveTo>
                  <a:pt x="0" y="0"/>
                </a:moveTo>
                <a:cubicBezTo>
                  <a:pt x="44" y="172"/>
                  <a:pt x="88" y="344"/>
                  <a:pt x="192" y="384"/>
                </a:cubicBezTo>
                <a:cubicBezTo>
                  <a:pt x="296" y="424"/>
                  <a:pt x="552" y="264"/>
                  <a:pt x="624" y="240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90828" name="Freeform 12"/>
          <p:cNvSpPr>
            <a:spLocks/>
          </p:cNvSpPr>
          <p:nvPr/>
        </p:nvSpPr>
        <p:spPr bwMode="auto">
          <a:xfrm flipH="1">
            <a:off x="2895598" y="3657600"/>
            <a:ext cx="2455863" cy="259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384"/>
              </a:cxn>
              <a:cxn ang="0">
                <a:pos x="624" y="240"/>
              </a:cxn>
            </a:cxnLst>
            <a:rect l="0" t="0" r="r" b="b"/>
            <a:pathLst>
              <a:path w="624" h="424">
                <a:moveTo>
                  <a:pt x="0" y="0"/>
                </a:moveTo>
                <a:cubicBezTo>
                  <a:pt x="44" y="172"/>
                  <a:pt x="88" y="344"/>
                  <a:pt x="192" y="384"/>
                </a:cubicBezTo>
                <a:cubicBezTo>
                  <a:pt x="296" y="424"/>
                  <a:pt x="552" y="264"/>
                  <a:pt x="624" y="240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90823" name="Line 7"/>
          <p:cNvSpPr>
            <a:spLocks noChangeShapeType="1"/>
          </p:cNvSpPr>
          <p:nvPr/>
        </p:nvSpPr>
        <p:spPr bwMode="auto">
          <a:xfrm flipH="1" flipV="1">
            <a:off x="2666999" y="3048000"/>
            <a:ext cx="2608263" cy="139238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219200"/>
            <a:ext cx="2514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0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038600"/>
            <a:ext cx="2541588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0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038600"/>
            <a:ext cx="2532063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0826" name="Freeform 10"/>
          <p:cNvSpPr>
            <a:spLocks/>
          </p:cNvSpPr>
          <p:nvPr/>
        </p:nvSpPr>
        <p:spPr bwMode="auto">
          <a:xfrm>
            <a:off x="5486400" y="5486400"/>
            <a:ext cx="762000" cy="774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432"/>
              </a:cxn>
              <a:cxn ang="0">
                <a:pos x="480" y="336"/>
              </a:cxn>
            </a:cxnLst>
            <a:rect l="0" t="0" r="r" b="b"/>
            <a:pathLst>
              <a:path w="480" h="488">
                <a:moveTo>
                  <a:pt x="0" y="0"/>
                </a:moveTo>
                <a:cubicBezTo>
                  <a:pt x="56" y="188"/>
                  <a:pt x="112" y="376"/>
                  <a:pt x="192" y="432"/>
                </a:cubicBezTo>
                <a:cubicBezTo>
                  <a:pt x="272" y="488"/>
                  <a:pt x="376" y="412"/>
                  <a:pt x="480" y="336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417618"/>
            <a:ext cx="3438525" cy="2371725"/>
          </a:xfrm>
          <a:prstGeom prst="rect">
            <a:avLst/>
          </a:prstGeom>
        </p:spPr>
      </p:pic>
      <p:sp>
        <p:nvSpPr>
          <p:cNvPr id="290824" name="Line 8"/>
          <p:cNvSpPr>
            <a:spLocks noChangeShapeType="1"/>
          </p:cNvSpPr>
          <p:nvPr/>
        </p:nvSpPr>
        <p:spPr bwMode="auto">
          <a:xfrm flipV="1">
            <a:off x="5562600" y="3124200"/>
            <a:ext cx="762000" cy="141143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90825" name="Freeform 9"/>
          <p:cNvSpPr>
            <a:spLocks/>
          </p:cNvSpPr>
          <p:nvPr/>
        </p:nvSpPr>
        <p:spPr bwMode="auto">
          <a:xfrm>
            <a:off x="5562600" y="4038600"/>
            <a:ext cx="685800" cy="2197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384"/>
              </a:cxn>
              <a:cxn ang="0">
                <a:pos x="624" y="240"/>
              </a:cxn>
            </a:cxnLst>
            <a:rect l="0" t="0" r="r" b="b"/>
            <a:pathLst>
              <a:path w="624" h="424">
                <a:moveTo>
                  <a:pt x="0" y="0"/>
                </a:moveTo>
                <a:cubicBezTo>
                  <a:pt x="44" y="172"/>
                  <a:pt x="88" y="344"/>
                  <a:pt x="192" y="384"/>
                </a:cubicBezTo>
                <a:cubicBezTo>
                  <a:pt x="296" y="424"/>
                  <a:pt x="552" y="264"/>
                  <a:pt x="624" y="240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90828" name="Freeform 12"/>
          <p:cNvSpPr>
            <a:spLocks/>
          </p:cNvSpPr>
          <p:nvPr/>
        </p:nvSpPr>
        <p:spPr bwMode="auto">
          <a:xfrm flipH="1">
            <a:off x="2895598" y="3657600"/>
            <a:ext cx="2455863" cy="259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384"/>
              </a:cxn>
              <a:cxn ang="0">
                <a:pos x="624" y="240"/>
              </a:cxn>
            </a:cxnLst>
            <a:rect l="0" t="0" r="r" b="b"/>
            <a:pathLst>
              <a:path w="624" h="424">
                <a:moveTo>
                  <a:pt x="0" y="0"/>
                </a:moveTo>
                <a:cubicBezTo>
                  <a:pt x="44" y="172"/>
                  <a:pt x="88" y="344"/>
                  <a:pt x="192" y="384"/>
                </a:cubicBezTo>
                <a:cubicBezTo>
                  <a:pt x="296" y="424"/>
                  <a:pt x="552" y="264"/>
                  <a:pt x="624" y="240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90823" name="Line 7"/>
          <p:cNvSpPr>
            <a:spLocks noChangeShapeType="1"/>
          </p:cNvSpPr>
          <p:nvPr/>
        </p:nvSpPr>
        <p:spPr bwMode="auto">
          <a:xfrm flipH="1" flipV="1">
            <a:off x="2666999" y="3048000"/>
            <a:ext cx="2608263" cy="139238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1219200"/>
            <a:ext cx="2286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6200" y="1295400"/>
            <a:ext cx="2590800" cy="1676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76200" y="1295400"/>
            <a:ext cx="2590800" cy="1676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219200"/>
            <a:ext cx="2514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0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038600"/>
            <a:ext cx="2541588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0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038600"/>
            <a:ext cx="2532063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08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219200"/>
            <a:ext cx="2286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0826" name="Freeform 10"/>
          <p:cNvSpPr>
            <a:spLocks/>
          </p:cNvSpPr>
          <p:nvPr/>
        </p:nvSpPr>
        <p:spPr bwMode="auto">
          <a:xfrm>
            <a:off x="5486400" y="5486400"/>
            <a:ext cx="762000" cy="774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432"/>
              </a:cxn>
              <a:cxn ang="0">
                <a:pos x="480" y="336"/>
              </a:cxn>
            </a:cxnLst>
            <a:rect l="0" t="0" r="r" b="b"/>
            <a:pathLst>
              <a:path w="480" h="488">
                <a:moveTo>
                  <a:pt x="0" y="0"/>
                </a:moveTo>
                <a:cubicBezTo>
                  <a:pt x="56" y="188"/>
                  <a:pt x="112" y="376"/>
                  <a:pt x="192" y="432"/>
                </a:cubicBezTo>
                <a:cubicBezTo>
                  <a:pt x="272" y="488"/>
                  <a:pt x="376" y="412"/>
                  <a:pt x="480" y="336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2417618"/>
            <a:ext cx="3438525" cy="2371725"/>
          </a:xfrm>
          <a:prstGeom prst="rect">
            <a:avLst/>
          </a:prstGeom>
        </p:spPr>
      </p:pic>
      <p:sp>
        <p:nvSpPr>
          <p:cNvPr id="290824" name="Line 8"/>
          <p:cNvSpPr>
            <a:spLocks noChangeShapeType="1"/>
          </p:cNvSpPr>
          <p:nvPr/>
        </p:nvSpPr>
        <p:spPr bwMode="auto">
          <a:xfrm flipV="1">
            <a:off x="5562600" y="3124200"/>
            <a:ext cx="762000" cy="141143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90825" name="Freeform 9"/>
          <p:cNvSpPr>
            <a:spLocks/>
          </p:cNvSpPr>
          <p:nvPr/>
        </p:nvSpPr>
        <p:spPr bwMode="auto">
          <a:xfrm>
            <a:off x="5562600" y="4038600"/>
            <a:ext cx="685800" cy="2197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384"/>
              </a:cxn>
              <a:cxn ang="0">
                <a:pos x="624" y="240"/>
              </a:cxn>
            </a:cxnLst>
            <a:rect l="0" t="0" r="r" b="b"/>
            <a:pathLst>
              <a:path w="624" h="424">
                <a:moveTo>
                  <a:pt x="0" y="0"/>
                </a:moveTo>
                <a:cubicBezTo>
                  <a:pt x="44" y="172"/>
                  <a:pt x="88" y="344"/>
                  <a:pt x="192" y="384"/>
                </a:cubicBezTo>
                <a:cubicBezTo>
                  <a:pt x="296" y="424"/>
                  <a:pt x="552" y="264"/>
                  <a:pt x="624" y="240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90828" name="Freeform 12"/>
          <p:cNvSpPr>
            <a:spLocks/>
          </p:cNvSpPr>
          <p:nvPr/>
        </p:nvSpPr>
        <p:spPr bwMode="auto">
          <a:xfrm flipH="1">
            <a:off x="2895598" y="3657600"/>
            <a:ext cx="2455863" cy="259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384"/>
              </a:cxn>
              <a:cxn ang="0">
                <a:pos x="624" y="240"/>
              </a:cxn>
            </a:cxnLst>
            <a:rect l="0" t="0" r="r" b="b"/>
            <a:pathLst>
              <a:path w="624" h="424">
                <a:moveTo>
                  <a:pt x="0" y="0"/>
                </a:moveTo>
                <a:cubicBezTo>
                  <a:pt x="44" y="172"/>
                  <a:pt x="88" y="344"/>
                  <a:pt x="192" y="384"/>
                </a:cubicBezTo>
                <a:cubicBezTo>
                  <a:pt x="296" y="424"/>
                  <a:pt x="552" y="264"/>
                  <a:pt x="624" y="240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90823" name="Line 7"/>
          <p:cNvSpPr>
            <a:spLocks noChangeShapeType="1"/>
          </p:cNvSpPr>
          <p:nvPr/>
        </p:nvSpPr>
        <p:spPr bwMode="auto">
          <a:xfrm flipH="1" flipV="1">
            <a:off x="2666999" y="3048000"/>
            <a:ext cx="2608263" cy="139238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324600" y="1219200"/>
            <a:ext cx="2514600" cy="1905000"/>
          </a:xfrm>
          <a:prstGeom prst="rect">
            <a:avLst/>
          </a:prstGeom>
          <a:noFill/>
          <a:ln w="762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5935</TotalTime>
  <Words>490</Words>
  <Application>Microsoft Office PowerPoint</Application>
  <PresentationFormat>Overhead</PresentationFormat>
  <Paragraphs>138</Paragraphs>
  <Slides>55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Tahoma</vt:lpstr>
      <vt:lpstr>Times New Roman</vt:lpstr>
      <vt:lpstr>Wingdings</vt:lpstr>
      <vt:lpstr>Blank Presentation</vt:lpstr>
      <vt:lpstr>CE 395 R5- Data Mining   Data Mining with WEKA (Data Preprocessing) </vt:lpstr>
      <vt:lpstr>WEKA: the software</vt:lpstr>
      <vt:lpstr>WEKA: the software (2)</vt:lpstr>
      <vt:lpstr>WEKA: versions</vt:lpstr>
      <vt:lpstr>WEKA only deals with “flat” files</vt:lpstr>
      <vt:lpstr>WEKA only deals with “flat” files</vt:lpstr>
      <vt:lpstr>PowerPoint Presentation</vt:lpstr>
      <vt:lpstr>PowerPoint Presentation</vt:lpstr>
      <vt:lpstr>PowerPoint Presentation</vt:lpstr>
      <vt:lpstr>Explorer: pre-processing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WEKA</dc:title>
  <dc:creator>Caldas, Carlos H</dc:creator>
  <cp:keywords/>
  <cp:lastModifiedBy>Caldas, Carlos H</cp:lastModifiedBy>
  <cp:revision>269</cp:revision>
  <cp:lastPrinted>2016-02-03T16:04:39Z</cp:lastPrinted>
  <dcterms:created xsi:type="dcterms:W3CDTF">2009-04-22T19:24:48Z</dcterms:created>
  <dcterms:modified xsi:type="dcterms:W3CDTF">2018-02-02T17:24:25Z</dcterms:modified>
</cp:coreProperties>
</file>