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499" r:id="rId2"/>
    <p:sldId id="424" r:id="rId3"/>
    <p:sldId id="531" r:id="rId4"/>
    <p:sldId id="582" r:id="rId5"/>
    <p:sldId id="583" r:id="rId6"/>
    <p:sldId id="584" r:id="rId7"/>
    <p:sldId id="585" r:id="rId8"/>
    <p:sldId id="586" r:id="rId9"/>
    <p:sldId id="556" r:id="rId10"/>
    <p:sldId id="587" r:id="rId11"/>
    <p:sldId id="557" r:id="rId12"/>
    <p:sldId id="560" r:id="rId13"/>
    <p:sldId id="588" r:id="rId14"/>
    <p:sldId id="589" r:id="rId15"/>
    <p:sldId id="590" r:id="rId16"/>
    <p:sldId id="567" r:id="rId17"/>
    <p:sldId id="591" r:id="rId18"/>
    <p:sldId id="565" r:id="rId19"/>
    <p:sldId id="592" r:id="rId20"/>
    <p:sldId id="593" r:id="rId21"/>
    <p:sldId id="594" r:id="rId22"/>
    <p:sldId id="573" r:id="rId23"/>
    <p:sldId id="595" r:id="rId24"/>
    <p:sldId id="575" r:id="rId25"/>
    <p:sldId id="596" r:id="rId26"/>
    <p:sldId id="577" r:id="rId27"/>
    <p:sldId id="597" r:id="rId28"/>
    <p:sldId id="579" r:id="rId29"/>
    <p:sldId id="598" r:id="rId30"/>
    <p:sldId id="599" r:id="rId31"/>
  </p:sldIdLst>
  <p:sldSz cx="9144000" cy="6858000" type="overhead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1266" y="-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075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9321" y="0"/>
            <a:ext cx="3010754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957"/>
            <a:ext cx="301075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b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9321" y="8773957"/>
            <a:ext cx="3010754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b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>
                <a:latin typeface="Times New Roman" pitchFamily="18" charset="0"/>
              </a:defRPr>
            </a:lvl1pPr>
          </a:lstStyle>
          <a:p>
            <a:fld id="{D260578C-0844-4A61-947F-141831AB4C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1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075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9321" y="0"/>
            <a:ext cx="3010754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3738"/>
            <a:ext cx="4614863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992" y="4387767"/>
            <a:ext cx="5096092" cy="4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957"/>
            <a:ext cx="301075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b" anchorCtr="0" compatLnSpc="1">
            <a:prstTxWarp prst="textNoShape">
              <a:avLst/>
            </a:prstTxWarp>
          </a:bodyPr>
          <a:lstStyle>
            <a:lvl1pPr defTabSz="924967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9321" y="8773957"/>
            <a:ext cx="3010754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3" tIns="46242" rIns="92483" bIns="46242" numCol="1" anchor="b" anchorCtr="0" compatLnSpc="1">
            <a:prstTxWarp prst="textNoShape">
              <a:avLst/>
            </a:prstTxWarp>
          </a:bodyPr>
          <a:lstStyle>
            <a:lvl1pPr algn="r" defTabSz="924967" eaLnBrk="0" hangingPunct="0">
              <a:defRPr sz="1200">
                <a:latin typeface="Times New Roman" pitchFamily="18" charset="0"/>
              </a:defRPr>
            </a:lvl1pPr>
          </a:lstStyle>
          <a:p>
            <a:fld id="{06669BA3-EA6D-4BFE-8B9D-1F9359B6FA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1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9D958-A847-482C-97EC-4EF485CD3D20}" type="slidenum">
              <a:rPr lang="en-US"/>
              <a:pPr/>
              <a:t>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637" y="4387767"/>
            <a:ext cx="5558801" cy="41543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7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0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FCF8-5343-40AA-900B-8969A733D9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514600"/>
            <a:ext cx="8583613" cy="1752600"/>
          </a:xfrm>
        </p:spPr>
        <p:txBody>
          <a:bodyPr/>
          <a:lstStyle/>
          <a:p>
            <a:r>
              <a:rPr lang="en-US" dirty="0" smtClean="0"/>
              <a:t>CE </a:t>
            </a:r>
            <a:r>
              <a:rPr lang="en-US" dirty="0"/>
              <a:t>395R </a:t>
            </a:r>
            <a:r>
              <a:rPr lang="en-US" dirty="0" smtClean="0"/>
              <a:t>- </a:t>
            </a:r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Data Mining with WEKA</a:t>
            </a:r>
            <a:br>
              <a:rPr lang="en-US" sz="3200" i="1" dirty="0"/>
            </a:br>
            <a:r>
              <a:rPr lang="en-US" sz="3200" i="1" dirty="0"/>
              <a:t>(Classification – </a:t>
            </a:r>
            <a:r>
              <a:rPr lang="en-US" sz="3200" i="1"/>
              <a:t>Decision </a:t>
            </a:r>
            <a:r>
              <a:rPr lang="en-US" sz="3200" i="1" smtClean="0"/>
              <a:t>Trees)</a:t>
            </a:r>
            <a:r>
              <a:rPr lang="en-US" sz="3200" i="1" dirty="0"/>
              <a:t/>
            </a:r>
            <a:br>
              <a:rPr lang="en-US" sz="3200" i="1" dirty="0"/>
            </a:b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457200" y="7620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1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7188" name="Picture 4"/>
          <p:cNvPicPr>
            <a:picLocks noChangeAspect="1" noChangeArrowheads="1"/>
          </p:cNvPicPr>
          <p:nvPr/>
        </p:nvPicPr>
        <p:blipFill>
          <a:blip r:embed="rId2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" y="0"/>
            <a:ext cx="9127254" cy="6858000"/>
          </a:xfrm>
          <a:prstGeom prst="rect">
            <a:avLst/>
          </a:prstGeom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1066800" y="6858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12925" y="1230313"/>
            <a:ext cx="1030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right-click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" y="0"/>
            <a:ext cx="912725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976312"/>
            <a:ext cx="4467225" cy="4905375"/>
          </a:xfrm>
          <a:prstGeom prst="rect">
            <a:avLst/>
          </a:prstGeom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6096000" y="17526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" y="0"/>
            <a:ext cx="912725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6312"/>
            <a:ext cx="4467225" cy="490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762125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5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" y="0"/>
            <a:ext cx="912725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976312"/>
            <a:ext cx="4467225" cy="4905375"/>
          </a:xfrm>
          <a:prstGeom prst="rect">
            <a:avLst/>
          </a:prstGeom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5105400" y="5602719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457200" y="19050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7493" cy="6858000"/>
          </a:xfrm>
          <a:prstGeom prst="rect">
            <a:avLst/>
          </a:prstGeom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1143000" y="21336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749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1333500"/>
            <a:ext cx="2476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21920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0282" name="Freeform 10"/>
          <p:cNvSpPr>
            <a:spLocks/>
          </p:cNvSpPr>
          <p:nvPr/>
        </p:nvSpPr>
        <p:spPr bwMode="auto">
          <a:xfrm>
            <a:off x="5486400" y="5486400"/>
            <a:ext cx="762000" cy="774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32"/>
              </a:cxn>
              <a:cxn ang="0">
                <a:pos x="480" y="336"/>
              </a:cxn>
            </a:cxnLst>
            <a:rect l="0" t="0" r="r" b="b"/>
            <a:pathLst>
              <a:path w="480" h="488">
                <a:moveTo>
                  <a:pt x="0" y="0"/>
                </a:moveTo>
                <a:cubicBezTo>
                  <a:pt x="56" y="188"/>
                  <a:pt x="112" y="376"/>
                  <a:pt x="192" y="432"/>
                </a:cubicBezTo>
                <a:cubicBezTo>
                  <a:pt x="272" y="488"/>
                  <a:pt x="376" y="412"/>
                  <a:pt x="480" y="336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6324600" y="1219200"/>
            <a:ext cx="2514600" cy="1905000"/>
          </a:xfrm>
          <a:prstGeom prst="rect">
            <a:avLst/>
          </a:prstGeom>
          <a:noFill/>
          <a:ln w="762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95" y="4224337"/>
            <a:ext cx="3438525" cy="2371725"/>
          </a:xfrm>
          <a:prstGeom prst="rect">
            <a:avLst/>
          </a:prstGeom>
        </p:spPr>
      </p:pic>
      <p:sp>
        <p:nvSpPr>
          <p:cNvPr id="310280" name="Line 8"/>
          <p:cNvSpPr>
            <a:spLocks noChangeShapeType="1"/>
          </p:cNvSpPr>
          <p:nvPr/>
        </p:nvSpPr>
        <p:spPr bwMode="auto">
          <a:xfrm flipV="1">
            <a:off x="4876800" y="3124200"/>
            <a:ext cx="1447800" cy="2286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749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1333500"/>
            <a:ext cx="2476500" cy="4191000"/>
          </a:xfrm>
          <a:prstGeom prst="rect">
            <a:avLst/>
          </a:prstGeom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4572000" y="53340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7493" cy="6858000"/>
          </a:xfrm>
          <a:prstGeom prst="rect">
            <a:avLst/>
          </a:prstGeom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533400" y="28194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4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8077200" y="2971800"/>
            <a:ext cx="914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" y="152400"/>
            <a:ext cx="9127254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" y="152400"/>
            <a:ext cx="9127254" cy="6705600"/>
          </a:xfrm>
          <a:prstGeom prst="rect">
            <a:avLst/>
          </a:prstGeom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304800" y="3352800"/>
            <a:ext cx="533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8200" y="3810000"/>
            <a:ext cx="1030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397244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8693" name="Picture 5"/>
          <p:cNvPicPr>
            <a:picLocks noChangeAspect="1" noChangeArrowheads="1"/>
          </p:cNvPicPr>
          <p:nvPr/>
        </p:nvPicPr>
        <p:blipFill>
          <a:blip r:embed="rId2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8694" name="Line 6"/>
          <p:cNvSpPr>
            <a:spLocks noChangeShapeType="1"/>
          </p:cNvSpPr>
          <p:nvPr/>
        </p:nvSpPr>
        <p:spPr bwMode="auto">
          <a:xfrm flipH="1" flipV="1">
            <a:off x="2057400" y="4648200"/>
            <a:ext cx="533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" y="152400"/>
            <a:ext cx="9127254" cy="670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5240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5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0740" name="Picture 4"/>
          <p:cNvPicPr>
            <a:picLocks noChangeAspect="1" noChangeArrowheads="1"/>
          </p:cNvPicPr>
          <p:nvPr/>
        </p:nvPicPr>
        <p:blipFill>
          <a:blip r:embed="rId2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0741" name="Line 5"/>
          <p:cNvSpPr>
            <a:spLocks noChangeShapeType="1"/>
          </p:cNvSpPr>
          <p:nvPr/>
        </p:nvSpPr>
        <p:spPr bwMode="auto">
          <a:xfrm flipH="1" flipV="1">
            <a:off x="1905000" y="4495800"/>
            <a:ext cx="533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" y="152400"/>
            <a:ext cx="9127254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558131"/>
            <a:ext cx="70580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WEKA Explorer: building “classifiers”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58913"/>
            <a:ext cx="8410575" cy="4713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Classifiers in WEKA are models for classifying nominal or numeric data</a:t>
            </a:r>
          </a:p>
          <a:p>
            <a:pPr>
              <a:lnSpc>
                <a:spcPct val="120000"/>
              </a:lnSpc>
            </a:pPr>
            <a:r>
              <a:rPr lang="en-US"/>
              <a:t>Implemented learning schemes include:</a:t>
            </a:r>
          </a:p>
          <a:p>
            <a:pPr lvl="1">
              <a:lnSpc>
                <a:spcPct val="120000"/>
              </a:lnSpc>
            </a:pPr>
            <a:r>
              <a:rPr lang="en-US"/>
              <a:t>Decision trees, naïve Bayes, instance-based classifiers, support vector machines, multi-layer neural networks, logistic regression, Bayes’ nets, …</a:t>
            </a:r>
          </a:p>
          <a:p>
            <a:pPr>
              <a:lnSpc>
                <a:spcPct val="120000"/>
              </a:lnSpc>
            </a:pPr>
            <a:r>
              <a:rPr lang="en-US"/>
              <a:t>“Meta”-classifiers include:</a:t>
            </a:r>
          </a:p>
          <a:p>
            <a:pPr lvl="1">
              <a:lnSpc>
                <a:spcPct val="120000"/>
              </a:lnSpc>
            </a:pPr>
            <a:r>
              <a:rPr lang="en-US"/>
              <a:t>Bagging, boosting, stacking, error-correcting output codes, locally weighted learning, …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0"/>
            <a:ext cx="895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9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ine 3"/>
          <p:cNvSpPr>
            <a:spLocks noChangeShapeType="1"/>
          </p:cNvSpPr>
          <p:nvPr/>
        </p:nvSpPr>
        <p:spPr bwMode="auto">
          <a:xfrm flipH="1" flipV="1">
            <a:off x="1066800" y="6858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352550"/>
            <a:ext cx="56959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81" y="0"/>
            <a:ext cx="91647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81" y="0"/>
            <a:ext cx="9164782" cy="6857999"/>
          </a:xfrm>
          <a:prstGeom prst="rect">
            <a:avLst/>
          </a:prstGeom>
        </p:spPr>
      </p:pic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609600" y="3048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6016</TotalTime>
  <Words>82</Words>
  <Application>Microsoft Office PowerPoint</Application>
  <PresentationFormat>Overhead</PresentationFormat>
  <Paragraphs>15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Tahoma</vt:lpstr>
      <vt:lpstr>Times New Roman</vt:lpstr>
      <vt:lpstr>Wingdings</vt:lpstr>
      <vt:lpstr>Blank Presentation</vt:lpstr>
      <vt:lpstr>CE 395R - Data Mining   Data Mining with WEKA (Classification – Decision Trees) </vt:lpstr>
      <vt:lpstr>PowerPoint Presentation</vt:lpstr>
      <vt:lpstr>WEKA Explorer: building “classifiers”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WEKA</dc:title>
  <dc:creator/>
  <cp:keywords/>
  <cp:lastModifiedBy>Caldas, Carlos H</cp:lastModifiedBy>
  <cp:revision>284</cp:revision>
  <cp:lastPrinted>2018-02-16T14:23:18Z</cp:lastPrinted>
  <dcterms:created xsi:type="dcterms:W3CDTF">2009-04-22T19:24:48Z</dcterms:created>
  <dcterms:modified xsi:type="dcterms:W3CDTF">2018-02-16T14:23:20Z</dcterms:modified>
</cp:coreProperties>
</file>