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499" r:id="rId2"/>
    <p:sldId id="654" r:id="rId3"/>
    <p:sldId id="424" r:id="rId4"/>
    <p:sldId id="649" r:id="rId5"/>
    <p:sldId id="650" r:id="rId6"/>
    <p:sldId id="651" r:id="rId7"/>
    <p:sldId id="652" r:id="rId8"/>
    <p:sldId id="653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71" r:id="rId23"/>
    <p:sldId id="717" r:id="rId24"/>
    <p:sldId id="672" r:id="rId25"/>
    <p:sldId id="674" r:id="rId26"/>
    <p:sldId id="675" r:id="rId27"/>
    <p:sldId id="678" r:id="rId28"/>
    <p:sldId id="679" r:id="rId29"/>
    <p:sldId id="682" r:id="rId30"/>
    <p:sldId id="684" r:id="rId31"/>
    <p:sldId id="685" r:id="rId32"/>
    <p:sldId id="686" r:id="rId33"/>
    <p:sldId id="687" r:id="rId34"/>
    <p:sldId id="688" r:id="rId35"/>
    <p:sldId id="689" r:id="rId36"/>
    <p:sldId id="690" r:id="rId37"/>
    <p:sldId id="691" r:id="rId38"/>
    <p:sldId id="692" r:id="rId39"/>
    <p:sldId id="693" r:id="rId40"/>
    <p:sldId id="694" r:id="rId41"/>
    <p:sldId id="695" r:id="rId42"/>
    <p:sldId id="696" r:id="rId43"/>
    <p:sldId id="697" r:id="rId44"/>
    <p:sldId id="698" r:id="rId45"/>
    <p:sldId id="699" r:id="rId46"/>
    <p:sldId id="700" r:id="rId47"/>
    <p:sldId id="701" r:id="rId48"/>
    <p:sldId id="702" r:id="rId49"/>
  </p:sldIdLst>
  <p:sldSz cx="9144000" cy="6858000" type="overhead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Machine Learning for Data Mining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fld id="{0207B0DB-6B52-4D2C-BB45-897498BA04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fld id="{CBFABDBA-08A0-4CD4-9DB9-E86A0FBBF2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46C1C-2658-4A6D-B916-5C80BB152C31}" type="slidenum">
              <a:rPr lang="en-US"/>
              <a:pPr/>
              <a:t>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BDBA-08A0-4CD4-9DB9-E86A0FBBF2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laros.dtc.umn.edu/gkhome/cluto/gcluto/overvie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laros.dtc.umn.edu/gkhome/cluto/gcluto/overview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76400"/>
            <a:ext cx="8583613" cy="1752600"/>
          </a:xfrm>
        </p:spPr>
        <p:txBody>
          <a:bodyPr/>
          <a:lstStyle/>
          <a:p>
            <a:r>
              <a:rPr lang="en-US" dirty="0" smtClean="0"/>
              <a:t>CE </a:t>
            </a:r>
            <a:r>
              <a:rPr lang="en-US" dirty="0"/>
              <a:t>395R </a:t>
            </a:r>
            <a:r>
              <a:rPr lang="en-US" dirty="0" smtClean="0"/>
              <a:t>5- </a:t>
            </a:r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Clustering</a:t>
            </a:r>
            <a:br>
              <a:rPr lang="en-US" sz="3200" i="1" dirty="0"/>
            </a:b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834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2835" name="Line 3"/>
          <p:cNvSpPr>
            <a:spLocks noChangeShapeType="1"/>
          </p:cNvSpPr>
          <p:nvPr/>
        </p:nvSpPr>
        <p:spPr bwMode="auto">
          <a:xfrm flipH="1" flipV="1">
            <a:off x="533400" y="8382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61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3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4884" name="Line 4"/>
          <p:cNvSpPr>
            <a:spLocks noChangeShapeType="1"/>
          </p:cNvSpPr>
          <p:nvPr/>
        </p:nvSpPr>
        <p:spPr bwMode="auto">
          <a:xfrm flipH="1" flipV="1">
            <a:off x="1219200" y="8382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34885" name="Text Box 5"/>
          <p:cNvSpPr txBox="1">
            <a:spLocks noChangeArrowheads="1"/>
          </p:cNvSpPr>
          <p:nvPr/>
        </p:nvSpPr>
        <p:spPr bwMode="auto">
          <a:xfrm>
            <a:off x="1736725" y="1077913"/>
            <a:ext cx="1030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right-click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907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931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6932" name="Line 4"/>
          <p:cNvSpPr>
            <a:spLocks noChangeShapeType="1"/>
          </p:cNvSpPr>
          <p:nvPr/>
        </p:nvSpPr>
        <p:spPr bwMode="auto">
          <a:xfrm flipH="1" flipV="1">
            <a:off x="1676400" y="29718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956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7957" name="Line 5"/>
          <p:cNvSpPr>
            <a:spLocks noChangeShapeType="1"/>
          </p:cNvSpPr>
          <p:nvPr/>
        </p:nvSpPr>
        <p:spPr bwMode="auto">
          <a:xfrm flipH="1" flipV="1">
            <a:off x="1219200" y="20574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980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8981" name="Line 5"/>
          <p:cNvSpPr>
            <a:spLocks noChangeShapeType="1"/>
          </p:cNvSpPr>
          <p:nvPr/>
        </p:nvSpPr>
        <p:spPr bwMode="auto">
          <a:xfrm flipH="1" flipV="1">
            <a:off x="1143000" y="32004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004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027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1028" name="Line 4"/>
          <p:cNvSpPr>
            <a:spLocks noChangeShapeType="1"/>
          </p:cNvSpPr>
          <p:nvPr/>
        </p:nvSpPr>
        <p:spPr bwMode="auto">
          <a:xfrm flipV="1">
            <a:off x="8001000" y="4419600"/>
            <a:ext cx="914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052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2053" name="Line 5"/>
          <p:cNvSpPr>
            <a:spLocks noChangeShapeType="1"/>
          </p:cNvSpPr>
          <p:nvPr/>
        </p:nvSpPr>
        <p:spPr bwMode="auto">
          <a:xfrm flipH="1">
            <a:off x="1066800" y="2819400"/>
            <a:ext cx="838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1905000" y="2895600"/>
            <a:ext cx="1030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right-click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Explorer: clustering data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WEKA contains “clusterers” for finding groups of similar instances in a dataset</a:t>
            </a:r>
          </a:p>
          <a:p>
            <a:pPr>
              <a:lnSpc>
                <a:spcPct val="150000"/>
              </a:lnSpc>
            </a:pPr>
            <a:r>
              <a:rPr lang="en-US"/>
              <a:t>Implemented schemes are:</a:t>
            </a:r>
          </a:p>
          <a:p>
            <a:pPr lvl="1">
              <a:lnSpc>
                <a:spcPct val="150000"/>
              </a:lnSpc>
            </a:pPr>
            <a:r>
              <a:rPr lang="en-US" i="1"/>
              <a:t>k</a:t>
            </a:r>
            <a:r>
              <a:rPr lang="en-US"/>
              <a:t>-Means, EM, Cobweb, </a:t>
            </a:r>
            <a:r>
              <a:rPr lang="en-US" i="1"/>
              <a:t>X</a:t>
            </a:r>
            <a:r>
              <a:rPr lang="en-US"/>
              <a:t>-means, FarthestFirst</a:t>
            </a:r>
          </a:p>
          <a:p>
            <a:pPr>
              <a:lnSpc>
                <a:spcPct val="150000"/>
              </a:lnSpc>
            </a:pPr>
            <a:r>
              <a:rPr lang="en-US"/>
              <a:t>Clusters can be visualized and compared to “true” clusters (if given)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076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9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2209800" y="6248400"/>
            <a:ext cx="450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hlinkClick r:id="rId3"/>
              </a:rPr>
              <a:t>http://glaros.dtc.umn.edu/gkhome/cluto/gcluto/overview</a:t>
            </a:r>
            <a:endParaRPr lang="en-US"/>
          </a:p>
        </p:txBody>
      </p:sp>
      <p:pic>
        <p:nvPicPr>
          <p:cNvPr id="648197" name="Picture 5"/>
          <p:cNvPicPr>
            <a:picLocks noChangeAspect="1" noChangeArrowheads="1"/>
          </p:cNvPicPr>
          <p:nvPr/>
        </p:nvPicPr>
        <p:blipFill>
          <a:blip r:embed="rId4" cstate="print"/>
          <a:srcRect b="3751"/>
          <a:stretch>
            <a:fillRect/>
          </a:stretch>
        </p:blipFill>
        <p:spPr bwMode="auto">
          <a:xfrm>
            <a:off x="838200" y="381000"/>
            <a:ext cx="769620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2209800" y="6248400"/>
            <a:ext cx="450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hlinkClick r:id="rId3"/>
              </a:rPr>
              <a:t>http://glaros.dtc.umn.edu/gkhome/cluto/gcluto/overview</a:t>
            </a:r>
            <a:endParaRPr lang="en-US"/>
          </a:p>
        </p:txBody>
      </p:sp>
      <p:pic>
        <p:nvPicPr>
          <p:cNvPr id="696323" name="Picture 3"/>
          <p:cNvPicPr>
            <a:picLocks noChangeAspect="1" noChangeArrowheads="1"/>
          </p:cNvPicPr>
          <p:nvPr/>
        </p:nvPicPr>
        <p:blipFill>
          <a:blip r:embed="rId4" cstate="print"/>
          <a:srcRect b="3751"/>
          <a:stretch>
            <a:fillRect/>
          </a:stretch>
        </p:blipFill>
        <p:spPr bwMode="auto">
          <a:xfrm>
            <a:off x="838200" y="381000"/>
            <a:ext cx="769620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24" name="Line 4"/>
          <p:cNvSpPr>
            <a:spLocks noChangeShapeType="1"/>
          </p:cNvSpPr>
          <p:nvPr/>
        </p:nvSpPr>
        <p:spPr bwMode="auto">
          <a:xfrm flipH="1" flipV="1">
            <a:off x="2895600" y="2667000"/>
            <a:ext cx="18288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221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609600" y="381000"/>
            <a:ext cx="7848600" cy="566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9220" name="Line 4"/>
          <p:cNvSpPr>
            <a:spLocks noChangeShapeType="1"/>
          </p:cNvSpPr>
          <p:nvPr/>
        </p:nvSpPr>
        <p:spPr bwMode="auto">
          <a:xfrm flipH="1" flipV="1">
            <a:off x="3200400" y="4267200"/>
            <a:ext cx="18288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1122363" y="2895600"/>
            <a:ext cx="70596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>
                <a:latin typeface="Tahoma" pitchFamily="34" charset="0"/>
              </a:rPr>
              <a:t>Download and Unzip “gcluto_1_0.zip”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Text Box 2"/>
          <p:cNvSpPr txBox="1">
            <a:spLocks noChangeArrowheads="1"/>
          </p:cNvSpPr>
          <p:nvPr/>
        </p:nvSpPr>
        <p:spPr bwMode="auto">
          <a:xfrm>
            <a:off x="766763" y="381000"/>
            <a:ext cx="689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>
                <a:latin typeface="Tahoma" pitchFamily="34" charset="0"/>
              </a:rPr>
              <a:t>gCLUTO Folders and Files (extracted)</a:t>
            </a:r>
          </a:p>
        </p:txBody>
      </p:sp>
      <p:pic>
        <p:nvPicPr>
          <p:cNvPr id="652291" name="Picture 3"/>
          <p:cNvPicPr>
            <a:picLocks noChangeAspect="1" noChangeArrowheads="1"/>
          </p:cNvPicPr>
          <p:nvPr/>
        </p:nvPicPr>
        <p:blipFill>
          <a:blip r:embed="rId3" cstate="print"/>
          <a:srcRect b="53757"/>
          <a:stretch>
            <a:fillRect/>
          </a:stretch>
        </p:blipFill>
        <p:spPr bwMode="auto">
          <a:xfrm>
            <a:off x="381000" y="1752600"/>
            <a:ext cx="82296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1252538" y="381000"/>
            <a:ext cx="6286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>
                <a:latin typeface="Tahoma" pitchFamily="34" charset="0"/>
              </a:rPr>
              <a:t>gCLUTO “doc” Subfolder and Files</a:t>
            </a:r>
          </a:p>
        </p:txBody>
      </p:sp>
      <p:pic>
        <p:nvPicPr>
          <p:cNvPr id="655365" name="Picture 5"/>
          <p:cNvPicPr>
            <a:picLocks noChangeAspect="1" noChangeArrowheads="1"/>
          </p:cNvPicPr>
          <p:nvPr/>
        </p:nvPicPr>
        <p:blipFill>
          <a:blip r:embed="rId3" cstate="print"/>
          <a:srcRect t="15002" b="53757"/>
          <a:stretch>
            <a:fillRect/>
          </a:stretch>
        </p:blipFill>
        <p:spPr bwMode="auto">
          <a:xfrm>
            <a:off x="228600" y="2209800"/>
            <a:ext cx="845820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5364" name="Line 4"/>
          <p:cNvSpPr>
            <a:spLocks noChangeShapeType="1"/>
          </p:cNvSpPr>
          <p:nvPr/>
        </p:nvSpPr>
        <p:spPr bwMode="auto">
          <a:xfrm flipH="1" flipV="1">
            <a:off x="4038600" y="3124200"/>
            <a:ext cx="762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55366" name="Text Box 6"/>
          <p:cNvSpPr txBox="1">
            <a:spLocks noChangeArrowheads="1"/>
          </p:cNvSpPr>
          <p:nvPr/>
        </p:nvSpPr>
        <p:spPr bwMode="auto">
          <a:xfrm>
            <a:off x="4572000" y="3352800"/>
            <a:ext cx="2625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gCLUTO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390" name="Picture 6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Text Box 2"/>
          <p:cNvSpPr txBox="1">
            <a:spLocks noChangeArrowheads="1"/>
          </p:cNvSpPr>
          <p:nvPr/>
        </p:nvSpPr>
        <p:spPr bwMode="auto">
          <a:xfrm>
            <a:off x="795338" y="381000"/>
            <a:ext cx="7204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>
                <a:latin typeface="Tahoma" pitchFamily="34" charset="0"/>
              </a:rPr>
              <a:t>gCLUTO “windows” Subfolder and Files</a:t>
            </a:r>
          </a:p>
        </p:txBody>
      </p:sp>
      <p:pic>
        <p:nvPicPr>
          <p:cNvPr id="659459" name="Picture 3"/>
          <p:cNvPicPr>
            <a:picLocks noChangeAspect="1" noChangeArrowheads="1"/>
          </p:cNvPicPr>
          <p:nvPr/>
        </p:nvPicPr>
        <p:blipFill>
          <a:blip r:embed="rId3" cstate="print"/>
          <a:srcRect t="15002" b="53757"/>
          <a:stretch>
            <a:fillRect/>
          </a:stretch>
        </p:blipFill>
        <p:spPr bwMode="auto">
          <a:xfrm>
            <a:off x="304800" y="2514600"/>
            <a:ext cx="83820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9460" name="Line 4"/>
          <p:cNvSpPr>
            <a:spLocks noChangeShapeType="1"/>
          </p:cNvSpPr>
          <p:nvPr/>
        </p:nvSpPr>
        <p:spPr bwMode="auto">
          <a:xfrm>
            <a:off x="4495800" y="1828800"/>
            <a:ext cx="914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1981200" y="1295400"/>
            <a:ext cx="3465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Executable file;</a:t>
            </a:r>
          </a:p>
          <a:p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Double-click to run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21920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0282" name="Freeform 10"/>
          <p:cNvSpPr>
            <a:spLocks/>
          </p:cNvSpPr>
          <p:nvPr/>
        </p:nvSpPr>
        <p:spPr bwMode="auto">
          <a:xfrm>
            <a:off x="5486400" y="5486400"/>
            <a:ext cx="762000" cy="774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32"/>
              </a:cxn>
              <a:cxn ang="0">
                <a:pos x="480" y="336"/>
              </a:cxn>
            </a:cxnLst>
            <a:rect l="0" t="0" r="r" b="b"/>
            <a:pathLst>
              <a:path w="480" h="488">
                <a:moveTo>
                  <a:pt x="0" y="0"/>
                </a:moveTo>
                <a:cubicBezTo>
                  <a:pt x="56" y="188"/>
                  <a:pt x="112" y="376"/>
                  <a:pt x="192" y="432"/>
                </a:cubicBezTo>
                <a:cubicBezTo>
                  <a:pt x="272" y="488"/>
                  <a:pt x="376" y="412"/>
                  <a:pt x="480" y="336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6324600" y="1219200"/>
            <a:ext cx="2514600" cy="1905000"/>
          </a:xfrm>
          <a:prstGeom prst="rect">
            <a:avLst/>
          </a:prstGeom>
          <a:noFill/>
          <a:ln w="762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310288" name="Picture 16"/>
          <p:cNvPicPr>
            <a:picLocks noChangeAspect="1" noChangeArrowheads="1"/>
          </p:cNvPicPr>
          <p:nvPr/>
        </p:nvPicPr>
        <p:blipFill>
          <a:blip r:embed="rId4" cstate="print"/>
          <a:srcRect l="63757" t="22502" r="15002" b="20003"/>
          <a:stretch>
            <a:fillRect/>
          </a:stretch>
        </p:blipFill>
        <p:spPr bwMode="auto">
          <a:xfrm>
            <a:off x="2667000" y="457200"/>
            <a:ext cx="27797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0280" name="Line 8"/>
          <p:cNvSpPr>
            <a:spLocks noChangeShapeType="1"/>
          </p:cNvSpPr>
          <p:nvPr/>
        </p:nvSpPr>
        <p:spPr bwMode="auto">
          <a:xfrm flipV="1">
            <a:off x="4876800" y="3124200"/>
            <a:ext cx="1447800" cy="2286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510" name="Picture 6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531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2532" name="Line 4"/>
          <p:cNvSpPr>
            <a:spLocks noChangeShapeType="1"/>
          </p:cNvSpPr>
          <p:nvPr/>
        </p:nvSpPr>
        <p:spPr bwMode="auto">
          <a:xfrm flipH="1" flipV="1">
            <a:off x="1371600" y="533400"/>
            <a:ext cx="17526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556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3557" name="Line 5"/>
          <p:cNvSpPr>
            <a:spLocks noChangeShapeType="1"/>
          </p:cNvSpPr>
          <p:nvPr/>
        </p:nvSpPr>
        <p:spPr bwMode="auto">
          <a:xfrm flipH="1" flipV="1">
            <a:off x="1524000" y="1752600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2590800" y="2743200"/>
            <a:ext cx="224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Create a new</a:t>
            </a:r>
          </a:p>
          <a:p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“projects” subfolder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581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4582" name="Line 6"/>
          <p:cNvSpPr>
            <a:spLocks noChangeShapeType="1"/>
          </p:cNvSpPr>
          <p:nvPr/>
        </p:nvSpPr>
        <p:spPr bwMode="auto">
          <a:xfrm flipH="1" flipV="1">
            <a:off x="2438400" y="3886200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64583" name="Line 7"/>
          <p:cNvSpPr>
            <a:spLocks noChangeShapeType="1"/>
          </p:cNvSpPr>
          <p:nvPr/>
        </p:nvSpPr>
        <p:spPr bwMode="auto">
          <a:xfrm flipH="1" flipV="1">
            <a:off x="4724400" y="3810000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04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05" name="Line 5"/>
          <p:cNvSpPr>
            <a:spLocks noChangeShapeType="1"/>
          </p:cNvSpPr>
          <p:nvPr/>
        </p:nvSpPr>
        <p:spPr bwMode="auto">
          <a:xfrm flipH="1" flipV="1">
            <a:off x="609600" y="609600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628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6629" name="Line 5"/>
          <p:cNvSpPr>
            <a:spLocks noChangeShapeType="1"/>
          </p:cNvSpPr>
          <p:nvPr/>
        </p:nvSpPr>
        <p:spPr bwMode="auto">
          <a:xfrm flipH="1" flipV="1">
            <a:off x="990600" y="533400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652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7653" name="Line 5"/>
          <p:cNvSpPr>
            <a:spLocks noChangeShapeType="1"/>
          </p:cNvSpPr>
          <p:nvPr/>
        </p:nvSpPr>
        <p:spPr bwMode="auto">
          <a:xfrm flipH="1" flipV="1">
            <a:off x="7086600" y="3124200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677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8678" name="Line 6"/>
          <p:cNvSpPr>
            <a:spLocks noChangeShapeType="1"/>
          </p:cNvSpPr>
          <p:nvPr/>
        </p:nvSpPr>
        <p:spPr bwMode="auto">
          <a:xfrm flipH="1" flipV="1">
            <a:off x="1524000" y="1600200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1600200" y="2667000"/>
            <a:ext cx="3376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There are a couple of examples</a:t>
            </a:r>
          </a:p>
          <a:p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at the “matrices” subfolder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701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9702" name="Line 6"/>
          <p:cNvSpPr>
            <a:spLocks noChangeShapeType="1"/>
          </p:cNvSpPr>
          <p:nvPr/>
        </p:nvSpPr>
        <p:spPr bwMode="auto">
          <a:xfrm flipH="1" flipV="1">
            <a:off x="1371600" y="1295400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724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0725" name="Line 5"/>
          <p:cNvSpPr>
            <a:spLocks noChangeShapeType="1"/>
          </p:cNvSpPr>
          <p:nvPr/>
        </p:nvSpPr>
        <p:spPr bwMode="auto">
          <a:xfrm flipV="1">
            <a:off x="2286000" y="25146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70726" name="Line 6"/>
          <p:cNvSpPr>
            <a:spLocks noChangeShapeType="1"/>
          </p:cNvSpPr>
          <p:nvPr/>
        </p:nvSpPr>
        <p:spPr bwMode="auto">
          <a:xfrm flipV="1">
            <a:off x="2286000" y="27432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70727" name="Line 7"/>
          <p:cNvSpPr>
            <a:spLocks noChangeShapeType="1"/>
          </p:cNvSpPr>
          <p:nvPr/>
        </p:nvSpPr>
        <p:spPr bwMode="auto">
          <a:xfrm flipV="1">
            <a:off x="2286000" y="32004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538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750" name="Picture 6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771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2772" name="Line 4"/>
          <p:cNvSpPr>
            <a:spLocks noChangeShapeType="1"/>
          </p:cNvSpPr>
          <p:nvPr/>
        </p:nvSpPr>
        <p:spPr bwMode="auto">
          <a:xfrm flipH="1" flipV="1">
            <a:off x="990600" y="1676400"/>
            <a:ext cx="381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796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818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43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867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891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915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39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62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8563" name="Line 3"/>
          <p:cNvSpPr>
            <a:spLocks noChangeShapeType="1"/>
          </p:cNvSpPr>
          <p:nvPr/>
        </p:nvSpPr>
        <p:spPr bwMode="auto">
          <a:xfrm flipH="1" flipV="1">
            <a:off x="1295400" y="8382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0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634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1635" name="Line 3"/>
          <p:cNvSpPr>
            <a:spLocks noChangeShapeType="1"/>
          </p:cNvSpPr>
          <p:nvPr/>
        </p:nvSpPr>
        <p:spPr bwMode="auto">
          <a:xfrm flipH="1" flipV="1">
            <a:off x="1219200" y="3810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2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</TotalTime>
  <Words>163</Words>
  <Application>Microsoft Office PowerPoint</Application>
  <PresentationFormat>Overhead</PresentationFormat>
  <Paragraphs>69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Tahoma</vt:lpstr>
      <vt:lpstr>Times New Roman</vt:lpstr>
      <vt:lpstr>Wingdings</vt:lpstr>
      <vt:lpstr>Blank Presentation</vt:lpstr>
      <vt:lpstr>CE 395R 5- Data Mining   Clustering </vt:lpstr>
      <vt:lpstr>Explorer: clustering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WEKA</dc:title>
  <dc:creator>Caldas, Carlos H</dc:creator>
  <cp:keywords/>
  <cp:lastModifiedBy>Caldas, Carlos H</cp:lastModifiedBy>
  <cp:revision>422</cp:revision>
  <cp:lastPrinted>2004-01-21T03:08:04Z</cp:lastPrinted>
  <dcterms:created xsi:type="dcterms:W3CDTF">2009-04-22T19:24:48Z</dcterms:created>
  <dcterms:modified xsi:type="dcterms:W3CDTF">2018-03-23T13:01:33Z</dcterms:modified>
</cp:coreProperties>
</file>