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4"/>
  </p:notesMasterIdLst>
  <p:handoutMasterIdLst>
    <p:handoutMasterId r:id="rId65"/>
  </p:handoutMasterIdLst>
  <p:sldIdLst>
    <p:sldId id="649" r:id="rId2"/>
    <p:sldId id="517" r:id="rId3"/>
    <p:sldId id="535" r:id="rId4"/>
    <p:sldId id="526" r:id="rId5"/>
    <p:sldId id="571" r:id="rId6"/>
    <p:sldId id="521" r:id="rId7"/>
    <p:sldId id="520" r:id="rId8"/>
    <p:sldId id="522" r:id="rId9"/>
    <p:sldId id="523" r:id="rId10"/>
    <p:sldId id="527" r:id="rId11"/>
    <p:sldId id="530" r:id="rId12"/>
    <p:sldId id="528" r:id="rId13"/>
    <p:sldId id="531" r:id="rId14"/>
    <p:sldId id="529" r:id="rId15"/>
    <p:sldId id="532" r:id="rId16"/>
    <p:sldId id="549" r:id="rId17"/>
    <p:sldId id="550" r:id="rId18"/>
    <p:sldId id="534" r:id="rId19"/>
    <p:sldId id="552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660" r:id="rId29"/>
    <p:sldId id="661" r:id="rId30"/>
    <p:sldId id="662" r:id="rId31"/>
    <p:sldId id="687" r:id="rId32"/>
    <p:sldId id="688" r:id="rId33"/>
    <p:sldId id="689" r:id="rId34"/>
    <p:sldId id="690" r:id="rId35"/>
    <p:sldId id="691" r:id="rId36"/>
    <p:sldId id="693" r:id="rId37"/>
    <p:sldId id="695" r:id="rId38"/>
    <p:sldId id="696" r:id="rId39"/>
    <p:sldId id="700" r:id="rId40"/>
    <p:sldId id="701" r:id="rId41"/>
    <p:sldId id="702" r:id="rId42"/>
    <p:sldId id="703" r:id="rId43"/>
    <p:sldId id="678" r:id="rId44"/>
    <p:sldId id="704" r:id="rId45"/>
    <p:sldId id="663" r:id="rId46"/>
    <p:sldId id="706" r:id="rId47"/>
    <p:sldId id="707" r:id="rId48"/>
    <p:sldId id="708" r:id="rId49"/>
    <p:sldId id="709" r:id="rId50"/>
    <p:sldId id="710" r:id="rId51"/>
    <p:sldId id="711" r:id="rId52"/>
    <p:sldId id="712" r:id="rId53"/>
    <p:sldId id="713" r:id="rId54"/>
    <p:sldId id="714" r:id="rId55"/>
    <p:sldId id="715" r:id="rId56"/>
    <p:sldId id="716" r:id="rId57"/>
    <p:sldId id="717" r:id="rId58"/>
    <p:sldId id="718" r:id="rId59"/>
    <p:sldId id="719" r:id="rId60"/>
    <p:sldId id="720" r:id="rId61"/>
    <p:sldId id="721" r:id="rId62"/>
    <p:sldId id="722" r:id="rId63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595" autoAdjust="0"/>
  </p:normalViewPr>
  <p:slideViewPr>
    <p:cSldViewPr>
      <p:cViewPr varScale="1">
        <p:scale>
          <a:sx n="105" d="100"/>
          <a:sy n="105" d="100"/>
        </p:scale>
        <p:origin x="1530" y="11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836" y="-10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5.xml"/><Relationship Id="rId3" Type="http://schemas.openxmlformats.org/officeDocument/2006/relationships/slide" Target="slides/slide49.xml"/><Relationship Id="rId7" Type="http://schemas.openxmlformats.org/officeDocument/2006/relationships/slide" Target="slides/slide54.xml"/><Relationship Id="rId12" Type="http://schemas.openxmlformats.org/officeDocument/2006/relationships/slide" Target="slides/slide59.xml"/><Relationship Id="rId2" Type="http://schemas.openxmlformats.org/officeDocument/2006/relationships/slide" Target="slides/slide48.xml"/><Relationship Id="rId1" Type="http://schemas.openxmlformats.org/officeDocument/2006/relationships/slide" Target="slides/slide46.xml"/><Relationship Id="rId6" Type="http://schemas.openxmlformats.org/officeDocument/2006/relationships/slide" Target="slides/slide52.xml"/><Relationship Id="rId11" Type="http://schemas.openxmlformats.org/officeDocument/2006/relationships/slide" Target="slides/slide58.xml"/><Relationship Id="rId5" Type="http://schemas.openxmlformats.org/officeDocument/2006/relationships/slide" Target="slides/slide51.xml"/><Relationship Id="rId10" Type="http://schemas.openxmlformats.org/officeDocument/2006/relationships/slide" Target="slides/slide57.xml"/><Relationship Id="rId4" Type="http://schemas.openxmlformats.org/officeDocument/2006/relationships/slide" Target="slides/slide50.xml"/><Relationship Id="rId9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555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6425"/>
            <a:ext cx="5145087" cy="417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766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664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232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0559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271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0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5079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6725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1425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6880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1985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32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753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0219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6679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3151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5918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5512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1343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279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8398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9897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73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240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3591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9509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4291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3302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9467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789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9164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347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793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425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65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5293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3990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92020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43982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0008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34675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7693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3270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7546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72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2572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350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2504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33220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70033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3836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7897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9565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20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32965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10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42313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872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376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502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8551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46613" cy="3484563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 w="9525"/>
        </p:spPr>
        <p:txBody>
          <a:bodyPr lIns="91603" tIns="45801" rIns="91603" bIns="4580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714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188913"/>
            <a:ext cx="8612187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0" y="6396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- Tan,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  <a:endParaRPr lang="en-US" sz="1200" b="0" i="1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9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346200"/>
            <a:ext cx="8583613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CE 395 R5- Data Mining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200" i="1" smtClean="0"/>
              <a:t>Data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endParaRPr lang="en-US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Data </a:t>
            </a:r>
          </a:p>
        </p:txBody>
      </p:sp>
      <p:sp>
        <p:nvSpPr>
          <p:cNvPr id="614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Examples: Generic graph and HTML Links 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28600" y="2133600"/>
          <a:ext cx="3556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840600" imgH="646200" progId="Visio.Drawing.6">
                  <p:embed/>
                </p:oleObj>
              </mc:Choice>
              <mc:Fallback>
                <p:oleObj name="VISIO" r:id="rId4" imgW="840600" imgH="6462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3556000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191000" y="2590800"/>
          <a:ext cx="4572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6" imgW="4234680" imgH="2179800" progId="Visio.Drawing.6">
                  <p:embed/>
                </p:oleObj>
              </mc:Choice>
              <mc:Fallback>
                <p:oleObj name="VISIO" r:id="rId6" imgW="4234680" imgH="21798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0800"/>
                        <a:ext cx="45720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Chemical Data </a:t>
            </a:r>
          </a:p>
        </p:txBody>
      </p:sp>
      <p:sp>
        <p:nvSpPr>
          <p:cNvPr id="71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Benzene Molecule: C</a:t>
            </a:r>
            <a:r>
              <a:rPr lang="en-US" baseline="-25000" smtClean="0"/>
              <a:t>6</a:t>
            </a:r>
            <a:r>
              <a:rPr lang="en-US" smtClean="0"/>
              <a:t>H</a:t>
            </a:r>
            <a:r>
              <a:rPr lang="en-US" baseline="-25000" smtClean="0"/>
              <a:t>6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2362200" y="2057400"/>
          <a:ext cx="392112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4" imgW="5801400" imgH="5407920" progId="Visio.Drawing.6">
                  <p:embed/>
                </p:oleObj>
              </mc:Choice>
              <mc:Fallback>
                <p:oleObj name="VISIO" r:id="rId4" imgW="5801400" imgH="540792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392112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Ordered Data </a:t>
            </a:r>
          </a:p>
        </p:txBody>
      </p:sp>
      <p:sp>
        <p:nvSpPr>
          <p:cNvPr id="1536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Sequences of transactions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725" y="2408238"/>
            <a:ext cx="5121275" cy="3840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2422525" y="5486400"/>
            <a:ext cx="20574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 element of the sequence</a:t>
            </a:r>
          </a:p>
        </p:txBody>
      </p:sp>
      <p:sp>
        <p:nvSpPr>
          <p:cNvPr id="15366" name="AutoShape 8"/>
          <p:cNvSpPr>
            <a:spLocks/>
          </p:cNvSpPr>
          <p:nvPr/>
        </p:nvSpPr>
        <p:spPr bwMode="auto">
          <a:xfrm rot="-5400000">
            <a:off x="2994025" y="4457700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2514600" y="1828800"/>
            <a:ext cx="2057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Items/Events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31242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>
            <a:off x="35814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Ordered Data 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10575" cy="4114800"/>
          </a:xfrm>
        </p:spPr>
        <p:txBody>
          <a:bodyPr/>
          <a:lstStyle/>
          <a:p>
            <a:pPr eaLnBrk="1" hangingPunct="1"/>
            <a:r>
              <a:rPr lang="en-US" smtClean="0"/>
              <a:t> DNA sequencing: the process of determining the exact order of the 3 billion chemical building blocks (called bases and abbreviated A, T, C, and G) that make up the DNA of the 24 different human chromosomes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362200" y="3206750"/>
          <a:ext cx="4278313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4" imgW="2332800" imgH="1990080" progId="Visio.Drawing.6">
                  <p:embed/>
                </p:oleObj>
              </mc:Choice>
              <mc:Fallback>
                <p:oleObj name="VISIO" r:id="rId4" imgW="2332800" imgH="199008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6750"/>
                        <a:ext cx="4278313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9" descr="sst_land_temp_82_best"/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0" y="1828800"/>
            <a:ext cx="6629400" cy="4973638"/>
          </a:xfrm>
          <a:noFill/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Ordered Data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Spatio-Temporal Data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0" name="Text Box 12"/>
          <p:cNvSpPr txBox="1">
            <a:spLocks noChangeArrowheads="1"/>
          </p:cNvSpPr>
          <p:nvPr/>
        </p:nvSpPr>
        <p:spPr bwMode="auto">
          <a:xfrm>
            <a:off x="838200" y="3276600"/>
            <a:ext cx="22860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Average Monthly Temperature of land and 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 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What kinds of data quality problems exist?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Noise and outliers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missing values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duplicate data 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How can we detect problems with the data? 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/>
              <a:t>What can we do about these problems?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10575" cy="4114800"/>
          </a:xfrm>
        </p:spPr>
        <p:txBody>
          <a:bodyPr/>
          <a:lstStyle/>
          <a:p>
            <a:pPr eaLnBrk="1" hangingPunct="1"/>
            <a:r>
              <a:rPr lang="en-US" smtClean="0"/>
              <a:t>Noise refers to modification of original values</a:t>
            </a:r>
          </a:p>
          <a:p>
            <a:pPr lvl="1" eaLnBrk="1" hangingPunct="1"/>
            <a:r>
              <a:rPr lang="en-US" smtClean="0"/>
              <a:t>Examples: distortion of a person’s voice when talking on a poor phone and “snow” on television screen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 l="6250"/>
          <a:stretch>
            <a:fillRect/>
          </a:stretch>
        </p:blipFill>
        <p:spPr bwMode="auto">
          <a:xfrm>
            <a:off x="609600" y="2508250"/>
            <a:ext cx="4103688" cy="328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 l="8392" r="6250"/>
          <a:stretch>
            <a:fillRect/>
          </a:stretch>
        </p:blipFill>
        <p:spPr bwMode="auto">
          <a:xfrm>
            <a:off x="4719638" y="2514600"/>
            <a:ext cx="3738562" cy="328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676400" y="5943600"/>
            <a:ext cx="1905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181600" y="5943600"/>
            <a:ext cx="2514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Sine Waves + Noise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Outliers are data objects with characteristics that are considerably different than most of the other data objects in the data set</a:t>
            </a:r>
          </a:p>
          <a:p>
            <a:pPr eaLnBrk="1" hangingPunct="1"/>
            <a:endParaRPr lang="en-US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362200" y="2971800"/>
            <a:ext cx="4267200" cy="3505200"/>
            <a:chOff x="3648" y="2448"/>
            <a:chExt cx="2112" cy="1872"/>
          </a:xfrm>
        </p:grpSpPr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Missing Values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smtClean="0"/>
              <a:t>Reasons for missing values</a:t>
            </a:r>
          </a:p>
          <a:p>
            <a:pPr lvl="1" eaLnBrk="1" hangingPunct="1">
              <a:lnSpc>
                <a:spcPct val="190000"/>
              </a:lnSpc>
            </a:pPr>
            <a:r>
              <a:rPr lang="en-US" smtClean="0"/>
              <a:t>Information is not collected </a:t>
            </a:r>
            <a:br>
              <a:rPr lang="en-US" smtClean="0"/>
            </a:br>
            <a:r>
              <a:rPr lang="en-US" smtClean="0"/>
              <a:t>(e.g., people decline to give their age and weight)</a:t>
            </a:r>
          </a:p>
          <a:p>
            <a:pPr lvl="1" eaLnBrk="1" hangingPunct="1">
              <a:lnSpc>
                <a:spcPct val="190000"/>
              </a:lnSpc>
            </a:pPr>
            <a:r>
              <a:rPr lang="en-US" smtClean="0"/>
              <a:t>Attributes may not be applicable to all cases </a:t>
            </a:r>
            <a:br>
              <a:rPr lang="en-US" smtClean="0"/>
            </a:br>
            <a:r>
              <a:rPr lang="en-US" smtClean="0"/>
              <a:t>(e.g., annual income is not applicable to children)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Data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set may include data objects that are duplicates, or almost duplicates of one another</a:t>
            </a:r>
          </a:p>
          <a:p>
            <a:pPr lvl="1" eaLnBrk="1" hangingPunct="1"/>
            <a:r>
              <a:rPr lang="en-US" smtClean="0"/>
              <a:t>Major issue when merging data from heterogeneous sources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Same person with multiple email addresses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Data?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58913"/>
            <a:ext cx="3914775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Collection of data objects and their attributes</a:t>
            </a:r>
          </a:p>
          <a:p>
            <a:pPr lvl="4" eaLnBrk="1" hangingPunct="1">
              <a:buSzPct val="150000"/>
              <a:buFont typeface="Wingdings" pitchFamily="2" charset="2"/>
              <a:buChar char="§"/>
            </a:pPr>
            <a:endParaRPr lang="en-US" sz="1400" smtClean="0"/>
          </a:p>
          <a:p>
            <a:pPr eaLnBrk="1" hangingPunct="1"/>
            <a:r>
              <a:rPr lang="en-US" sz="2000" smtClean="0"/>
              <a:t>An attribute is a property or characteristic of an object</a:t>
            </a:r>
          </a:p>
          <a:p>
            <a:pPr lvl="1" eaLnBrk="1" hangingPunct="1"/>
            <a:r>
              <a:rPr lang="en-US" sz="1800" smtClean="0"/>
              <a:t>Examples: eye color of a person, temperature, etc.</a:t>
            </a:r>
          </a:p>
          <a:p>
            <a:pPr lvl="1" eaLnBrk="1" hangingPunct="1"/>
            <a:r>
              <a:rPr lang="en-US" sz="1800" smtClean="0"/>
              <a:t>Attribute is also known as variable, field, characteristic, or feature</a:t>
            </a:r>
          </a:p>
          <a:p>
            <a:pPr eaLnBrk="1" hangingPunct="1"/>
            <a:r>
              <a:rPr lang="en-US" sz="2000" smtClean="0"/>
              <a:t>A collection of attributes describe an object</a:t>
            </a:r>
          </a:p>
          <a:p>
            <a:pPr lvl="1" eaLnBrk="1" hangingPunct="1"/>
            <a:r>
              <a:rPr lang="en-US" sz="1800" smtClean="0"/>
              <a:t>Object is also known as record, point, case, sample, entity, or instance</a:t>
            </a:r>
          </a:p>
          <a:p>
            <a:pPr lvl="4" eaLnBrk="1" hangingPunct="1"/>
            <a:endParaRPr lang="en-US" sz="1400" smtClean="0"/>
          </a:p>
        </p:txBody>
      </p:sp>
      <p:grpSp>
        <p:nvGrpSpPr>
          <p:cNvPr id="1029" name="Group 16"/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Document" r:id="rId4" imgW="5405040" imgH="5778360" progId="Word.Document.8">
                    <p:embed/>
                  </p:oleObj>
                </mc:Choice>
                <mc:Fallback>
                  <p:oleObj name="Document" r:id="rId4" imgW="5405040" imgH="5778360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6477000" y="12192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1031" name="AutoShape 15"/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533400"/>
          </a:xfrm>
        </p:spPr>
        <p:txBody>
          <a:bodyPr/>
          <a:lstStyle/>
          <a:p>
            <a:pPr eaLnBrk="1" hangingPunct="1"/>
            <a:r>
              <a:rPr lang="en-US" smtClean="0"/>
              <a:t>Why Data Preprocessing?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Data in the real world is dirty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FF0000"/>
                </a:solidFill>
              </a:rPr>
              <a:t>incomplete</a:t>
            </a:r>
            <a:r>
              <a:rPr lang="en-US" smtClean="0"/>
              <a:t>: lacking attribute values, lacking certain attributes of interest, or containing only aggregate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FF0000"/>
                </a:solidFill>
              </a:rPr>
              <a:t>noisy</a:t>
            </a:r>
            <a:r>
              <a:rPr lang="en-US" smtClean="0"/>
              <a:t>: containing errors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olidFill>
                  <a:srgbClr val="FF0000"/>
                </a:solidFill>
              </a:rPr>
              <a:t>inconsistent</a:t>
            </a:r>
            <a:r>
              <a:rPr lang="en-US" smtClean="0"/>
              <a:t>: containing discrepancies in codes or names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No quality data, no quality mining results!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Quality decisions must be based on quality data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533400"/>
          </a:xfrm>
        </p:spPr>
        <p:txBody>
          <a:bodyPr/>
          <a:lstStyle/>
          <a:p>
            <a:pPr eaLnBrk="1" hangingPunct="1"/>
            <a:r>
              <a:rPr lang="en-US" smtClean="0"/>
              <a:t>Major Tasks in Data Preprocessing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Data cleaning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Integration of multiple databases, data cubes, or files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transformation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Normalization and aggregation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reduction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Obtains reduced representation in volume but produces the same or similar analytical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Data discretization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Part of data reduction but with particular importance, especially for numerical data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/>
          <a:lstStyle/>
          <a:p>
            <a:pPr eaLnBrk="1" hangingPunct="1"/>
            <a:r>
              <a:rPr lang="en-US" smtClean="0"/>
              <a:t>Forms of data preprocessing</a:t>
            </a:r>
            <a:r>
              <a:rPr lang="en-US" sz="4000" smtClean="0"/>
              <a:t>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6800"/>
            <a:ext cx="9144000" cy="533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Data Cleaning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579563"/>
            <a:ext cx="8089900" cy="38131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00000"/>
              </a:lnSpc>
            </a:pPr>
            <a:r>
              <a:rPr lang="en-US" smtClean="0"/>
              <a:t>Data cleaning tasks: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Fill in missing values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Identify outliers and smooth out noisy data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Correct inconsistent data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eaLnBrk="1" hangingPunct="1"/>
            <a:r>
              <a:rPr lang="en-US" smtClean="0"/>
              <a:t>Missing Data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Data is not always available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E.g., many records have no recorded value for several attributes, such as customer income in sales data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Missing data may be due to: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equipment malfunction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inconsistent with other recorded data and thus deleted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data not entered due to misunderstanding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certain data may not be considered important at the time of entry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not register history or changes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Missing data may need to be inferred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smtClean="0"/>
              <a:t>How to Handle Missing Data?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smtClean="0"/>
              <a:t>Ignore the record:  usually done when class label is missing (assuming the tasks in classification</a:t>
            </a:r>
            <a:r>
              <a:rPr lang="en-US" sz="2000" smtClean="0">
                <a:cs typeface="Tahoma" pitchFamily="34" charset="0"/>
              </a:rPr>
              <a:t>—</a:t>
            </a:r>
            <a:r>
              <a:rPr lang="en-US" sz="2000" smtClean="0"/>
              <a:t>not effective when the percentage of missing values per attribute varies considerably.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Use a global constant to fill in the missing value: e.g., “unknown”, a new class?!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Use the attribute mean to fill in the missing value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Use the attribute mean for all samples belonging to the same class to fill in the missing value: smarter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Use the most probable value to fill in the missing value: inference-based such as Bayesian formula or decision tree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smtClean="0"/>
              <a:t>Noisy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6106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Noise: random error or variance in a measured variable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Incorrect attribute values may due to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faulty data collection instruments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data entry problems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data transmission problems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technology limitation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inconsistency in naming convention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188913"/>
            <a:ext cx="8443912" cy="895350"/>
          </a:xfrm>
        </p:spPr>
        <p:txBody>
          <a:bodyPr/>
          <a:lstStyle/>
          <a:p>
            <a:pPr eaLnBrk="1" hangingPunct="1"/>
            <a:r>
              <a:rPr lang="en-US" smtClean="0"/>
              <a:t>How to Handle Noisy Data?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Binning method:</a:t>
            </a:r>
          </a:p>
          <a:p>
            <a:pPr lvl="1" eaLnBrk="1" hangingPunct="1"/>
            <a:r>
              <a:rPr lang="en-US" sz="2000" dirty="0" smtClean="0"/>
              <a:t>first sort data and partition into bins</a:t>
            </a:r>
          </a:p>
          <a:p>
            <a:pPr lvl="1" eaLnBrk="1" hangingPunct="1"/>
            <a:r>
              <a:rPr lang="en-US" sz="2000" dirty="0" smtClean="0"/>
              <a:t>then one can smooth by bin means,  smooth by bin median, smooth by bin boundaries, etc.</a:t>
            </a:r>
          </a:p>
          <a:p>
            <a:pPr eaLnBrk="1" hangingPunct="1"/>
            <a:r>
              <a:rPr lang="en-US" sz="2400" dirty="0" smtClean="0"/>
              <a:t>Clustering</a:t>
            </a:r>
          </a:p>
          <a:p>
            <a:pPr lvl="1" eaLnBrk="1" hangingPunct="1"/>
            <a:r>
              <a:rPr lang="en-US" sz="2000" dirty="0" smtClean="0"/>
              <a:t>detect and remove outliers</a:t>
            </a:r>
          </a:p>
          <a:p>
            <a:pPr eaLnBrk="1" hangingPunct="1"/>
            <a:r>
              <a:rPr lang="en-US" sz="2400" dirty="0" smtClean="0"/>
              <a:t>Combined computer and human inspection</a:t>
            </a:r>
          </a:p>
          <a:p>
            <a:pPr lvl="1" eaLnBrk="1" hangingPunct="1"/>
            <a:r>
              <a:rPr lang="en-US" sz="2000" dirty="0" smtClean="0"/>
              <a:t>detect suspicious values and check by human</a:t>
            </a:r>
          </a:p>
          <a:p>
            <a:pPr eaLnBrk="1" hangingPunct="1"/>
            <a:r>
              <a:rPr lang="en-US" sz="2400" dirty="0" smtClean="0"/>
              <a:t>Regression</a:t>
            </a:r>
          </a:p>
          <a:p>
            <a:pPr lvl="1" eaLnBrk="1" hangingPunct="1"/>
            <a:r>
              <a:rPr lang="en-US" sz="2000" dirty="0" smtClean="0"/>
              <a:t>smooth by fitting the data into regression functions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609600"/>
          </a:xfrm>
        </p:spPr>
        <p:txBody>
          <a:bodyPr/>
          <a:lstStyle/>
          <a:p>
            <a:pPr eaLnBrk="1" hangingPunct="1"/>
            <a:r>
              <a:rPr lang="en-US" smtClean="0"/>
              <a:t>Data Integration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Data integration: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combines data from multiple sources into a coherent store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Schema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integrate metadata from different sources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Entity identification problem: identify real world entities from multiple data sources, e.g., A.cust-id </a:t>
            </a:r>
            <a:r>
              <a:rPr lang="en-US" sz="2000" smtClean="0">
                <a:sym typeface="Symbol" pitchFamily="18" charset="2"/>
              </a:rPr>
              <a:t> B.</a:t>
            </a:r>
            <a:r>
              <a:rPr lang="en-US" sz="2000" smtClean="0"/>
              <a:t>cust-#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Detecting and resolving data value conflicts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914400"/>
          </a:xfrm>
        </p:spPr>
        <p:txBody>
          <a:bodyPr/>
          <a:lstStyle/>
          <a:p>
            <a:pPr eaLnBrk="1" hangingPunct="1"/>
            <a:r>
              <a:rPr lang="en-US" smtClean="0"/>
              <a:t>Handling Redundant Data in Data Integration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Redundant data occur often when integration of multiple databases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The same attribute may have different names in different databases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One attribute may be a “derived” attribute in another table, e.g., annual revenue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Careful integration of the data from multiple sources may help reduce/avoid redundancies and inconsistencies and improve mining speed and quality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304800" y="1295400"/>
            <a:ext cx="8305800" cy="5176838"/>
            <a:chOff x="-2" y="-2"/>
            <a:chExt cx="3890" cy="5274"/>
          </a:xfrm>
        </p:grpSpPr>
        <p:grpSp>
          <p:nvGrpSpPr>
            <p:cNvPr id="12292" name="Group 3"/>
            <p:cNvGrpSpPr>
              <a:grpSpLocks/>
            </p:cNvGrpSpPr>
            <p:nvPr/>
          </p:nvGrpSpPr>
          <p:grpSpPr bwMode="auto">
            <a:xfrm>
              <a:off x="0" y="0"/>
              <a:ext cx="3886" cy="5270"/>
              <a:chOff x="0" y="0"/>
              <a:chExt cx="3886" cy="5270"/>
            </a:xfrm>
          </p:grpSpPr>
          <p:grpSp>
            <p:nvGrpSpPr>
              <p:cNvPr id="1229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12358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59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1236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Attribute Type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6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295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12354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55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403" cy="596"/>
                  <a:chOff x="684" y="0"/>
                  <a:chExt cx="1403" cy="596"/>
                </a:xfrm>
              </p:grpSpPr>
              <p:sp>
                <p:nvSpPr>
                  <p:cNvPr id="1235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317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Description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5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40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296" name="Group 14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12350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51" name="Group 16"/>
                <p:cNvGrpSpPr>
                  <a:grpSpLocks/>
                </p:cNvGrpSpPr>
                <p:nvPr/>
              </p:nvGrpSpPr>
              <p:grpSpPr bwMode="auto">
                <a:xfrm>
                  <a:off x="2087" y="0"/>
                  <a:ext cx="950" cy="596"/>
                  <a:chOff x="2087" y="0"/>
                  <a:chExt cx="950" cy="596"/>
                </a:xfrm>
              </p:grpSpPr>
              <p:sp>
                <p:nvSpPr>
                  <p:cNvPr id="1235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0"/>
                    <a:ext cx="864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Examples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5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0"/>
                    <a:ext cx="950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297" name="Group 19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12346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347" name="Group 21"/>
                <p:cNvGrpSpPr>
                  <a:grpSpLocks/>
                </p:cNvGrpSpPr>
                <p:nvPr/>
              </p:nvGrpSpPr>
              <p:grpSpPr bwMode="auto">
                <a:xfrm>
                  <a:off x="3037" y="0"/>
                  <a:ext cx="849" cy="596"/>
                  <a:chOff x="3037" y="0"/>
                  <a:chExt cx="849" cy="596"/>
                </a:xfrm>
              </p:grpSpPr>
              <p:sp>
                <p:nvSpPr>
                  <p:cNvPr id="1234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0"/>
                    <a:ext cx="763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r>
                      <a:rPr lang="en-US" sz="1600">
                        <a:latin typeface="Times New Roman" pitchFamily="18" charset="0"/>
                        <a:cs typeface="Times New Roman" pitchFamily="18" charset="0"/>
                      </a:rPr>
                      <a:t>Operations</a:t>
                    </a:r>
                    <a:endParaRPr lang="en-US" sz="1200" b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US" sz="24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34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0"/>
                    <a:ext cx="8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298" name="Group 24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1130"/>
                <a:chOff x="0" y="596"/>
                <a:chExt cx="684" cy="1130"/>
              </a:xfrm>
            </p:grpSpPr>
            <p:sp>
              <p:nvSpPr>
                <p:cNvPr id="12344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Nominal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45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299" name="Group 27"/>
              <p:cNvGrpSpPr>
                <a:grpSpLocks/>
              </p:cNvGrpSpPr>
              <p:nvPr/>
            </p:nvGrpSpPr>
            <p:grpSpPr bwMode="auto">
              <a:xfrm>
                <a:off x="684" y="596"/>
                <a:ext cx="1403" cy="1130"/>
                <a:chOff x="684" y="596"/>
                <a:chExt cx="1403" cy="1130"/>
              </a:xfrm>
            </p:grpSpPr>
            <p:sp>
              <p:nvSpPr>
                <p:cNvPr id="12342" name="Rectangle 28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317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The values of a nominal attribute are just different names, i.e., nominal attributes provide only enough information to distinguish one object from another. (=, 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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b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12343" name="Rectangle 29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403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0" name="Group 30"/>
              <p:cNvGrpSpPr>
                <a:grpSpLocks/>
              </p:cNvGrpSpPr>
              <p:nvPr/>
            </p:nvGrpSpPr>
            <p:grpSpPr bwMode="auto">
              <a:xfrm>
                <a:off x="2087" y="596"/>
                <a:ext cx="950" cy="1130"/>
                <a:chOff x="2087" y="596"/>
                <a:chExt cx="950" cy="1130"/>
              </a:xfrm>
            </p:grpSpPr>
            <p:sp>
              <p:nvSpPr>
                <p:cNvPr id="12340" name="Rectangle 31"/>
                <p:cNvSpPr>
                  <a:spLocks noChangeArrowheads="1"/>
                </p:cNvSpPr>
                <p:nvPr/>
              </p:nvSpPr>
              <p:spPr bwMode="auto">
                <a:xfrm>
                  <a:off x="2130" y="596"/>
                  <a:ext cx="864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zip codes, employee ID numbers, eye color, sex: {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male, female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}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41" name="Rectangle 32"/>
                <p:cNvSpPr>
                  <a:spLocks noChangeArrowheads="1"/>
                </p:cNvSpPr>
                <p:nvPr/>
              </p:nvSpPr>
              <p:spPr bwMode="auto">
                <a:xfrm>
                  <a:off x="2087" y="596"/>
                  <a:ext cx="950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1" name="Group 33"/>
              <p:cNvGrpSpPr>
                <a:grpSpLocks/>
              </p:cNvGrpSpPr>
              <p:nvPr/>
            </p:nvGrpSpPr>
            <p:grpSpPr bwMode="auto">
              <a:xfrm>
                <a:off x="3037" y="596"/>
                <a:ext cx="849" cy="1130"/>
                <a:chOff x="3037" y="596"/>
                <a:chExt cx="849" cy="1130"/>
              </a:xfrm>
            </p:grpSpPr>
            <p:sp>
              <p:nvSpPr>
                <p:cNvPr id="12338" name="Rectangle 34"/>
                <p:cNvSpPr>
                  <a:spLocks noChangeArrowheads="1"/>
                </p:cNvSpPr>
                <p:nvPr/>
              </p:nvSpPr>
              <p:spPr bwMode="auto">
                <a:xfrm>
                  <a:off x="3080" y="596"/>
                  <a:ext cx="763" cy="1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mode, entropy, contingency correlation, 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</a:t>
                  </a:r>
                  <a:r>
                    <a:rPr lang="en-US" b="0" baseline="30000">
                      <a:latin typeface="Times New Roman" pitchFamily="18" charset="0"/>
                      <a:ea typeface="MS Mincho" pitchFamily="49" charset="-128"/>
                    </a:rPr>
                    <a:t>2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  <a:sym typeface="Symbol" pitchFamily="18" charset="2"/>
                    </a:rPr>
                    <a:t> test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  <a:p>
                  <a:endParaRPr lang="en-US" b="0">
                    <a:latin typeface="Times New Roman" pitchFamily="18" charset="0"/>
                    <a:ea typeface="MS Mincho" pitchFamily="49" charset="-128"/>
                    <a:sym typeface="Symbol" pitchFamily="18" charset="2"/>
                  </a:endParaRPr>
                </a:p>
              </p:txBody>
            </p:sp>
            <p:sp>
              <p:nvSpPr>
                <p:cNvPr id="12339" name="Rectangle 35"/>
                <p:cNvSpPr>
                  <a:spLocks noChangeArrowheads="1"/>
                </p:cNvSpPr>
                <p:nvPr/>
              </p:nvSpPr>
              <p:spPr bwMode="auto">
                <a:xfrm>
                  <a:off x="3037" y="596"/>
                  <a:ext cx="849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2" name="Group 36"/>
              <p:cNvGrpSpPr>
                <a:grpSpLocks/>
              </p:cNvGrpSpPr>
              <p:nvPr/>
            </p:nvGrpSpPr>
            <p:grpSpPr bwMode="auto">
              <a:xfrm>
                <a:off x="0" y="1726"/>
                <a:ext cx="684" cy="1092"/>
                <a:chOff x="0" y="1726"/>
                <a:chExt cx="684" cy="1092"/>
              </a:xfrm>
            </p:grpSpPr>
            <p:sp>
              <p:nvSpPr>
                <p:cNvPr id="12336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726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Ordinal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37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6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3" name="Group 39"/>
              <p:cNvGrpSpPr>
                <a:grpSpLocks/>
              </p:cNvGrpSpPr>
              <p:nvPr/>
            </p:nvGrpSpPr>
            <p:grpSpPr bwMode="auto">
              <a:xfrm>
                <a:off x="684" y="1726"/>
                <a:ext cx="1403" cy="1092"/>
                <a:chOff x="684" y="1726"/>
                <a:chExt cx="1403" cy="1092"/>
              </a:xfrm>
            </p:grpSpPr>
            <p:sp>
              <p:nvSpPr>
                <p:cNvPr id="12334" name="Rectangle 40"/>
                <p:cNvSpPr>
                  <a:spLocks noChangeArrowheads="1"/>
                </p:cNvSpPr>
                <p:nvPr/>
              </p:nvSpPr>
              <p:spPr bwMode="auto">
                <a:xfrm>
                  <a:off x="727" y="1726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The values of an ordinal attribute provide enough information to order objects. (&lt;, &gt;)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35" name="Rectangle 41"/>
                <p:cNvSpPr>
                  <a:spLocks noChangeArrowheads="1"/>
                </p:cNvSpPr>
                <p:nvPr/>
              </p:nvSpPr>
              <p:spPr bwMode="auto">
                <a:xfrm>
                  <a:off x="684" y="1726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4" name="Group 42"/>
              <p:cNvGrpSpPr>
                <a:grpSpLocks/>
              </p:cNvGrpSpPr>
              <p:nvPr/>
            </p:nvGrpSpPr>
            <p:grpSpPr bwMode="auto">
              <a:xfrm>
                <a:off x="2087" y="1726"/>
                <a:ext cx="950" cy="1092"/>
                <a:chOff x="2087" y="1726"/>
                <a:chExt cx="950" cy="1092"/>
              </a:xfrm>
            </p:grpSpPr>
            <p:sp>
              <p:nvSpPr>
                <p:cNvPr id="12332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0" y="1726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hardness of minerals, {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good, better, best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}, </a:t>
                  </a:r>
                  <a:br>
                    <a:rPr lang="en-US" b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grades, street numbers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33" name="Rectangle 44"/>
                <p:cNvSpPr>
                  <a:spLocks noChangeArrowheads="1"/>
                </p:cNvSpPr>
                <p:nvPr/>
              </p:nvSpPr>
              <p:spPr bwMode="auto">
                <a:xfrm>
                  <a:off x="2087" y="1726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5" name="Group 45"/>
              <p:cNvGrpSpPr>
                <a:grpSpLocks/>
              </p:cNvGrpSpPr>
              <p:nvPr/>
            </p:nvGrpSpPr>
            <p:grpSpPr bwMode="auto">
              <a:xfrm>
                <a:off x="3037" y="1726"/>
                <a:ext cx="849" cy="1092"/>
                <a:chOff x="3037" y="1726"/>
                <a:chExt cx="849" cy="1092"/>
              </a:xfrm>
            </p:grpSpPr>
            <p:sp>
              <p:nvSpPr>
                <p:cNvPr id="12330" name="Rectangle 46"/>
                <p:cNvSpPr>
                  <a:spLocks noChangeArrowheads="1"/>
                </p:cNvSpPr>
                <p:nvPr/>
              </p:nvSpPr>
              <p:spPr bwMode="auto">
                <a:xfrm>
                  <a:off x="3080" y="1726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median, percentiles, rank correlation, run tests, sign tests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31" name="Rectangle 47"/>
                <p:cNvSpPr>
                  <a:spLocks noChangeArrowheads="1"/>
                </p:cNvSpPr>
                <p:nvPr/>
              </p:nvSpPr>
              <p:spPr bwMode="auto">
                <a:xfrm>
                  <a:off x="3037" y="1726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6" name="Group 48"/>
              <p:cNvGrpSpPr>
                <a:grpSpLocks/>
              </p:cNvGrpSpPr>
              <p:nvPr/>
            </p:nvGrpSpPr>
            <p:grpSpPr bwMode="auto">
              <a:xfrm>
                <a:off x="0" y="2818"/>
                <a:ext cx="684" cy="1092"/>
                <a:chOff x="0" y="2818"/>
                <a:chExt cx="684" cy="1092"/>
              </a:xfrm>
            </p:grpSpPr>
            <p:sp>
              <p:nvSpPr>
                <p:cNvPr id="12328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2818"/>
                  <a:ext cx="598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Interval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29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18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7" name="Group 51"/>
              <p:cNvGrpSpPr>
                <a:grpSpLocks/>
              </p:cNvGrpSpPr>
              <p:nvPr/>
            </p:nvGrpSpPr>
            <p:grpSpPr bwMode="auto">
              <a:xfrm>
                <a:off x="684" y="2818"/>
                <a:ext cx="1403" cy="1092"/>
                <a:chOff x="684" y="2818"/>
                <a:chExt cx="1403" cy="1092"/>
              </a:xfrm>
            </p:grpSpPr>
            <p:sp>
              <p:nvSpPr>
                <p:cNvPr id="12326" name="Rectangle 52"/>
                <p:cNvSpPr>
                  <a:spLocks noChangeArrowheads="1"/>
                </p:cNvSpPr>
                <p:nvPr/>
              </p:nvSpPr>
              <p:spPr bwMode="auto">
                <a:xfrm>
                  <a:off x="727" y="2818"/>
                  <a:ext cx="1317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For interval attributes, the differences between values are meaningful, i.e., a unit of measurement exists.  </a:t>
                  </a:r>
                  <a:br>
                    <a:rPr lang="en-US" b="0">
                      <a:latin typeface="Times New Roman" pitchFamily="18" charset="0"/>
                      <a:ea typeface="MS Mincho" pitchFamily="49" charset="-128"/>
                    </a:rPr>
                  </a:b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(+, - 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27" name="Rectangle 53"/>
                <p:cNvSpPr>
                  <a:spLocks noChangeArrowheads="1"/>
                </p:cNvSpPr>
                <p:nvPr/>
              </p:nvSpPr>
              <p:spPr bwMode="auto">
                <a:xfrm>
                  <a:off x="684" y="2818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8" name="Group 54"/>
              <p:cNvGrpSpPr>
                <a:grpSpLocks/>
              </p:cNvGrpSpPr>
              <p:nvPr/>
            </p:nvGrpSpPr>
            <p:grpSpPr bwMode="auto">
              <a:xfrm>
                <a:off x="2087" y="2818"/>
                <a:ext cx="950" cy="1092"/>
                <a:chOff x="2087" y="2818"/>
                <a:chExt cx="950" cy="1092"/>
              </a:xfrm>
            </p:grpSpPr>
            <p:sp>
              <p:nvSpPr>
                <p:cNvPr id="12324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0" y="2818"/>
                  <a:ext cx="864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calendar dates, temperature in Celsius or Fahrenheit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25" name="Rectangle 56"/>
                <p:cNvSpPr>
                  <a:spLocks noChangeArrowheads="1"/>
                </p:cNvSpPr>
                <p:nvPr/>
              </p:nvSpPr>
              <p:spPr bwMode="auto">
                <a:xfrm>
                  <a:off x="2087" y="2818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09" name="Group 57"/>
              <p:cNvGrpSpPr>
                <a:grpSpLocks/>
              </p:cNvGrpSpPr>
              <p:nvPr/>
            </p:nvGrpSpPr>
            <p:grpSpPr bwMode="auto">
              <a:xfrm>
                <a:off x="3037" y="2818"/>
                <a:ext cx="849" cy="1092"/>
                <a:chOff x="3037" y="2818"/>
                <a:chExt cx="849" cy="1092"/>
              </a:xfrm>
            </p:grpSpPr>
            <p:sp>
              <p:nvSpPr>
                <p:cNvPr id="12322" name="Rectangle 58"/>
                <p:cNvSpPr>
                  <a:spLocks noChangeArrowheads="1"/>
                </p:cNvSpPr>
                <p:nvPr/>
              </p:nvSpPr>
              <p:spPr bwMode="auto">
                <a:xfrm>
                  <a:off x="3080" y="2818"/>
                  <a:ext cx="763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mean, standard deviation, Pearson's correlation, 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t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 and </a:t>
                  </a:r>
                  <a:r>
                    <a:rPr lang="en-US" b="0" i="1">
                      <a:latin typeface="Times New Roman" pitchFamily="18" charset="0"/>
                      <a:ea typeface="MS Mincho" pitchFamily="49" charset="-128"/>
                    </a:rPr>
                    <a:t>F</a:t>
                  </a:r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 tests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23" name="Rectangle 59"/>
                <p:cNvSpPr>
                  <a:spLocks noChangeArrowheads="1"/>
                </p:cNvSpPr>
                <p:nvPr/>
              </p:nvSpPr>
              <p:spPr bwMode="auto">
                <a:xfrm>
                  <a:off x="3037" y="2818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10" name="Group 60"/>
              <p:cNvGrpSpPr>
                <a:grpSpLocks/>
              </p:cNvGrpSpPr>
              <p:nvPr/>
            </p:nvGrpSpPr>
            <p:grpSpPr bwMode="auto">
              <a:xfrm>
                <a:off x="0" y="3910"/>
                <a:ext cx="684" cy="1360"/>
                <a:chOff x="0" y="3910"/>
                <a:chExt cx="684" cy="1360"/>
              </a:xfrm>
            </p:grpSpPr>
            <p:sp>
              <p:nvSpPr>
                <p:cNvPr id="12320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910"/>
                  <a:ext cx="598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en-US" b="0">
                      <a:latin typeface="Times New Roman" pitchFamily="18" charset="0"/>
                      <a:cs typeface="Times New Roman" pitchFamily="18" charset="0"/>
                    </a:rPr>
                    <a:t>Ratio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/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21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910"/>
                  <a:ext cx="684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11" name="Group 63"/>
              <p:cNvGrpSpPr>
                <a:grpSpLocks/>
              </p:cNvGrpSpPr>
              <p:nvPr/>
            </p:nvGrpSpPr>
            <p:grpSpPr bwMode="auto">
              <a:xfrm>
                <a:off x="684" y="3910"/>
                <a:ext cx="1403" cy="1360"/>
                <a:chOff x="684" y="3910"/>
                <a:chExt cx="1403" cy="1360"/>
              </a:xfrm>
            </p:grpSpPr>
            <p:sp>
              <p:nvSpPr>
                <p:cNvPr id="12318" name="Rectangle 64"/>
                <p:cNvSpPr>
                  <a:spLocks noChangeArrowheads="1"/>
                </p:cNvSpPr>
                <p:nvPr/>
              </p:nvSpPr>
              <p:spPr bwMode="auto">
                <a:xfrm>
                  <a:off x="727" y="3910"/>
                  <a:ext cx="1317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For ratio variables, both differences and ratios are meaningful. (*, /)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19" name="Rectangle 65"/>
                <p:cNvSpPr>
                  <a:spLocks noChangeArrowheads="1"/>
                </p:cNvSpPr>
                <p:nvPr/>
              </p:nvSpPr>
              <p:spPr bwMode="auto">
                <a:xfrm>
                  <a:off x="684" y="3910"/>
                  <a:ext cx="1403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12" name="Group 66"/>
              <p:cNvGrpSpPr>
                <a:grpSpLocks/>
              </p:cNvGrpSpPr>
              <p:nvPr/>
            </p:nvGrpSpPr>
            <p:grpSpPr bwMode="auto">
              <a:xfrm>
                <a:off x="2087" y="3910"/>
                <a:ext cx="950" cy="1360"/>
                <a:chOff x="2087" y="3910"/>
                <a:chExt cx="950" cy="1360"/>
              </a:xfrm>
            </p:grpSpPr>
            <p:sp>
              <p:nvSpPr>
                <p:cNvPr id="12316" name="Rectangle 67"/>
                <p:cNvSpPr>
                  <a:spLocks noChangeArrowheads="1"/>
                </p:cNvSpPr>
                <p:nvPr/>
              </p:nvSpPr>
              <p:spPr bwMode="auto">
                <a:xfrm>
                  <a:off x="2130" y="3910"/>
                  <a:ext cx="864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monetary quantities, counts, age, mass, length, electrical current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17" name="Rectangle 68"/>
                <p:cNvSpPr>
                  <a:spLocks noChangeArrowheads="1"/>
                </p:cNvSpPr>
                <p:nvPr/>
              </p:nvSpPr>
              <p:spPr bwMode="auto">
                <a:xfrm>
                  <a:off x="2087" y="3910"/>
                  <a:ext cx="95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13" name="Group 69"/>
              <p:cNvGrpSpPr>
                <a:grpSpLocks/>
              </p:cNvGrpSpPr>
              <p:nvPr/>
            </p:nvGrpSpPr>
            <p:grpSpPr bwMode="auto">
              <a:xfrm>
                <a:off x="3037" y="3910"/>
                <a:ext cx="849" cy="1360"/>
                <a:chOff x="3037" y="3910"/>
                <a:chExt cx="849" cy="1360"/>
              </a:xfrm>
            </p:grpSpPr>
            <p:sp>
              <p:nvSpPr>
                <p:cNvPr id="12314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0" y="3910"/>
                  <a:ext cx="763" cy="1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n-US" b="0">
                      <a:latin typeface="Times New Roman" pitchFamily="18" charset="0"/>
                      <a:ea typeface="MS Mincho" pitchFamily="49" charset="-128"/>
                    </a:rPr>
                    <a:t>geometric mean, harmonic mean, percent variation</a:t>
                  </a:r>
                  <a:endParaRPr lang="en-US" sz="1200" b="0">
                    <a:latin typeface="Times New Roman" pitchFamily="18" charset="0"/>
                    <a:cs typeface="Times New Roman" pitchFamily="18" charset="0"/>
                  </a:endParaRPr>
                </a:p>
                <a:p>
                  <a:endParaRPr 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2315" name="Rectangle 71"/>
                <p:cNvSpPr>
                  <a:spLocks noChangeArrowheads="1"/>
                </p:cNvSpPr>
                <p:nvPr/>
              </p:nvSpPr>
              <p:spPr bwMode="auto">
                <a:xfrm>
                  <a:off x="3037" y="3910"/>
                  <a:ext cx="8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293" name="Rectangle 72"/>
            <p:cNvSpPr>
              <a:spLocks noChangeArrowheads="1"/>
            </p:cNvSpPr>
            <p:nvPr/>
          </p:nvSpPr>
          <p:spPr bwMode="auto">
            <a:xfrm>
              <a:off x="-2" y="-2"/>
              <a:ext cx="3890" cy="52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1" name="Rectangle 73"/>
          <p:cNvSpPr>
            <a:spLocks noChangeArrowheads="1"/>
          </p:cNvSpPr>
          <p:nvPr/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3600" b="0">
                <a:latin typeface="Tahoma" pitchFamily="34" charset="0"/>
              </a:rPr>
              <a:t>Types of Attributes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eaLnBrk="1" hangingPunct="1"/>
            <a:r>
              <a:rPr lang="en-US" smtClean="0"/>
              <a:t>Data Transformation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/>
              <a:t>Smoothing: remove noise from data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Aggregation: summarization, data cube construction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Generalization: concept hierarchy climbing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Normalization: scaled to fall within a small, specified range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min-max normalization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z-score normalization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normalization by decimal scaling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Attribute/feature construction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New attributes constructed from the given ones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Preprocessing: Generic Approaches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600200"/>
            <a:ext cx="8410575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Aggregation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Sampling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Dimensionality Reduction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Feature subset selection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Feature creation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Discretization and </a:t>
            </a:r>
            <a:r>
              <a:rPr lang="en-US" sz="2400" dirty="0" err="1" smtClean="0"/>
              <a:t>Binarization</a:t>
            </a:r>
            <a:endParaRPr lang="en-US" sz="2400" dirty="0" smtClean="0"/>
          </a:p>
          <a:p>
            <a:pPr eaLnBrk="1" hangingPunct="1">
              <a:lnSpc>
                <a:spcPct val="130000"/>
              </a:lnSpc>
            </a:pPr>
            <a:r>
              <a:rPr lang="en-US" sz="2400" dirty="0" smtClean="0"/>
              <a:t>Attribute Transformation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Combining two or more attributes (or objects) into a single attribute (or object)</a:t>
            </a:r>
          </a:p>
          <a:p>
            <a:pPr lvl="1" eaLnBrk="1" hangingPunct="1"/>
            <a:r>
              <a:rPr lang="en-US" smtClean="0"/>
              <a:t> Reduce the number of attributes or objects</a:t>
            </a:r>
          </a:p>
          <a:p>
            <a:pPr eaLnBrk="1" hangingPunct="1"/>
            <a:r>
              <a:rPr lang="en-US" smtClean="0"/>
              <a:t>Change of scale</a:t>
            </a:r>
          </a:p>
          <a:p>
            <a:pPr lvl="1" eaLnBrk="1" hangingPunct="1"/>
            <a:r>
              <a:rPr lang="en-US" smtClean="0"/>
              <a:t> Cities aggregated into regions, states, countries, etc</a:t>
            </a:r>
          </a:p>
          <a:p>
            <a:pPr eaLnBrk="1" hangingPunct="1"/>
            <a:r>
              <a:rPr lang="en-US" smtClean="0"/>
              <a:t>More “stable” data</a:t>
            </a:r>
          </a:p>
          <a:p>
            <a:pPr lvl="1" eaLnBrk="1" hangingPunct="1"/>
            <a:r>
              <a:rPr lang="en-US" smtClean="0"/>
              <a:t> Aggregated data tends to have less variability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66800" y="5638800"/>
            <a:ext cx="2895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Standard Deviation of Average Monthly Precipitation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410200" y="5638800"/>
            <a:ext cx="2895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Standard Deviation of Average Yearly Precipitation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 cstate="print"/>
          <a:srcRect l="2975" r="18164"/>
          <a:stretch>
            <a:fillRect/>
          </a:stretch>
        </p:blipFill>
        <p:spPr bwMode="auto">
          <a:xfrm>
            <a:off x="152400" y="1768475"/>
            <a:ext cx="4038600" cy="3840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4" cstate="print"/>
          <a:srcRect l="7861" r="5850"/>
          <a:stretch>
            <a:fillRect/>
          </a:stretch>
        </p:blipFill>
        <p:spPr bwMode="auto">
          <a:xfrm>
            <a:off x="4648200" y="1768475"/>
            <a:ext cx="4495800" cy="3840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33400" y="1143000"/>
            <a:ext cx="4800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Variation of Precipitation in Australia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85200" cy="685800"/>
          </a:xfrm>
        </p:spPr>
        <p:txBody>
          <a:bodyPr/>
          <a:lstStyle/>
          <a:p>
            <a:pPr eaLnBrk="1" hangingPunct="1"/>
            <a:r>
              <a:rPr lang="en-US" smtClean="0"/>
              <a:t>Sampling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5240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85000"/>
              </a:lnSpc>
            </a:pPr>
            <a:r>
              <a:rPr lang="en-US" smtClean="0">
                <a:ea typeface="MS Mincho" pitchFamily="49" charset="-128"/>
              </a:rPr>
              <a:t>Sampling is one of the main techniques employed for data selection.</a:t>
            </a:r>
          </a:p>
          <a:p>
            <a:pPr marL="800100" lvl="1" indent="-342900" algn="just" eaLnBrk="1" hangingPunct="1">
              <a:lnSpc>
                <a:spcPct val="85000"/>
              </a:lnSpc>
              <a:buFontTx/>
              <a:buNone/>
            </a:pPr>
            <a:r>
              <a:rPr lang="en-US" smtClean="0">
                <a:ea typeface="MS Mincho" pitchFamily="49" charset="-128"/>
              </a:rPr>
              <a:t> </a:t>
            </a:r>
            <a:endParaRPr lang="en-US" smtClean="0"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85000"/>
              </a:lnSpc>
            </a:pPr>
            <a:r>
              <a:rPr lang="en-US" smtClean="0">
                <a:cs typeface="Times New Roman" pitchFamily="18" charset="0"/>
              </a:rPr>
              <a:t>Statisticians sample because </a:t>
            </a:r>
            <a:r>
              <a:rPr lang="en-US" smtClean="0">
                <a:solidFill>
                  <a:srgbClr val="CC3300"/>
                </a:solidFill>
                <a:cs typeface="Times New Roman" pitchFamily="18" charset="0"/>
              </a:rPr>
              <a:t>obtaining</a:t>
            </a:r>
            <a:r>
              <a:rPr lang="en-US" smtClean="0">
                <a:cs typeface="Times New Roman" pitchFamily="18" charset="0"/>
              </a:rPr>
              <a:t> the entire set of data of interest is too expensive or time consuming.</a:t>
            </a:r>
          </a:p>
          <a:p>
            <a:pPr marL="285750" indent="-285750" algn="just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 </a:t>
            </a:r>
          </a:p>
          <a:p>
            <a:pPr marL="285750" indent="-285750" algn="just" eaLnBrk="1" hangingPunct="1">
              <a:lnSpc>
                <a:spcPct val="85000"/>
              </a:lnSpc>
            </a:pPr>
            <a:r>
              <a:rPr lang="en-US" smtClean="0">
                <a:cs typeface="Times New Roman" pitchFamily="18" charset="0"/>
              </a:rPr>
              <a:t>Sampling is used in data mining because </a:t>
            </a:r>
            <a:r>
              <a:rPr lang="en-US" smtClean="0">
                <a:solidFill>
                  <a:srgbClr val="CC3300"/>
                </a:solidFill>
                <a:cs typeface="Times New Roman" pitchFamily="18" charset="0"/>
              </a:rPr>
              <a:t>processing</a:t>
            </a:r>
            <a:r>
              <a:rPr lang="en-US" smtClean="0">
                <a:cs typeface="Times New Roman" pitchFamily="18" charset="0"/>
              </a:rPr>
              <a:t> the entire set of data of interest is too expensive or time consuming.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smtClean="0"/>
              <a:t>The key principle for effective sampling is the following: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using a sample will work almost as well as using the entire data sets, if the sample is representative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160000"/>
              </a:lnSpc>
            </a:pPr>
            <a:r>
              <a:rPr lang="en-US" smtClean="0"/>
              <a:t>A sample is representative if it has approximately the same property (of interest) as the original set of data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85200" cy="685800"/>
          </a:xfrm>
        </p:spPr>
        <p:txBody>
          <a:bodyPr/>
          <a:lstStyle/>
          <a:p>
            <a:pPr eaLnBrk="1" hangingPunct="1"/>
            <a:r>
              <a:rPr lang="en-US" smtClean="0"/>
              <a:t>Sample Size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 l="10422" r="12462"/>
          <a:stretch>
            <a:fillRect/>
          </a:stretch>
        </p:blipFill>
        <p:spPr bwMode="auto">
          <a:xfrm>
            <a:off x="457200" y="1752600"/>
            <a:ext cx="28194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 l="10422" t="13898" r="14546" b="11060"/>
          <a:stretch>
            <a:fillRect/>
          </a:stretch>
        </p:blipFill>
        <p:spPr bwMode="auto">
          <a:xfrm>
            <a:off x="3276600" y="2209800"/>
            <a:ext cx="27432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/>
          <a:srcRect l="11681" r="13287"/>
          <a:stretch>
            <a:fillRect/>
          </a:stretch>
        </p:blipFill>
        <p:spPr bwMode="auto">
          <a:xfrm>
            <a:off x="6096000" y="1828800"/>
            <a:ext cx="27432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914400" y="4495800"/>
            <a:ext cx="807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8000 points		         2000 Points		          500 Points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Curse of Dimensionality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58913"/>
            <a:ext cx="41275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When dimensionality increases, data becomes increasingly sparse in the space that it occupies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Definitions of density and distance between points, which is critical for clustering and outlier detection, become less meaningful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99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447800"/>
            <a:ext cx="4572000" cy="3429000"/>
          </a:xfrm>
          <a:noFill/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648200" y="5181600"/>
            <a:ext cx="4038600" cy="836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Randomly generate 500 points</a:t>
            </a:r>
          </a:p>
          <a:p>
            <a:pPr marL="114300" indent="-114300">
              <a:spcBef>
                <a:spcPct val="50000"/>
              </a:spcBef>
              <a:buFontTx/>
              <a:buChar char="•"/>
            </a:pPr>
            <a:r>
              <a:rPr lang="en-US">
                <a:latin typeface="Tahoma" pitchFamily="34" charset="0"/>
              </a:rPr>
              <a:t>Compute difference between max and min distance between any pair of points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Purpose: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Avoid curse of dimensionality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Reduce amount of time and memory required by data mining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 data to be more easily visualized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May help to eliminate irrelevant features or reduce noise</a:t>
            </a:r>
          </a:p>
          <a:p>
            <a:pPr lvl="4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Principle Component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Singular Value Decomposition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Others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Another way to reduce dimensionality of data</a:t>
            </a:r>
          </a:p>
          <a:p>
            <a:pPr lvl="4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Redundant features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duplicate much or all of the information contained in one or more other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 purchase price of a product and the amount of sales tax paid</a:t>
            </a:r>
          </a:p>
          <a:p>
            <a:pPr lvl="4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Irrelevant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contain no information that is useful for the data mining task at hand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 students' ID is often irrelevant to the task of predicting students' GPA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Discrete and Continuous Attributes 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Discrete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Has only a finite or countable infinite set of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Examples: zip codes, counts,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Often represented as integer variables.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Note: binary attributes are a special case of discrete attributes </a:t>
            </a:r>
          </a:p>
          <a:p>
            <a:pPr lvl="4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Continuous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Has real numbers as attribute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Examples: temperature, height, or weight.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Practically, real values can only be measured and represented using a finite number of digits.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Continuous attributes are typically represented as floating-point variables.  </a:t>
            </a:r>
          </a:p>
          <a:p>
            <a:pPr lvl="4" eaLnBrk="1" hangingPunct="1">
              <a:lnSpc>
                <a:spcPct val="90000"/>
              </a:lnSpc>
            </a:pPr>
            <a:endParaRPr lang="en-US" sz="16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80438" cy="5181600"/>
          </a:xfrm>
        </p:spPr>
        <p:txBody>
          <a:bodyPr/>
          <a:lstStyle/>
          <a:p>
            <a:pPr eaLnBrk="1" hangingPunct="1"/>
            <a:r>
              <a:rPr lang="en-US" smtClean="0"/>
              <a:t>Techniques:</a:t>
            </a:r>
          </a:p>
          <a:p>
            <a:pPr lvl="1" eaLnBrk="1" hangingPunct="1"/>
            <a:r>
              <a:rPr lang="en-US" smtClean="0"/>
              <a:t>Brute-force approach:</a:t>
            </a:r>
          </a:p>
          <a:p>
            <a:pPr lvl="2" eaLnBrk="1" hangingPunct="1"/>
            <a:r>
              <a:rPr lang="en-US" smtClean="0"/>
              <a:t>Try all possible feature subsets as input to data mining algorithm</a:t>
            </a:r>
          </a:p>
          <a:p>
            <a:pPr lvl="1" eaLnBrk="1" hangingPunct="1"/>
            <a:r>
              <a:rPr lang="en-US" smtClean="0"/>
              <a:t>Embedded approaches:</a:t>
            </a:r>
          </a:p>
          <a:p>
            <a:pPr lvl="2" eaLnBrk="1" hangingPunct="1"/>
            <a:r>
              <a:rPr lang="en-US" smtClean="0"/>
              <a:t> Feature selection occurs naturally as part of the data mining algorithm</a:t>
            </a:r>
          </a:p>
          <a:p>
            <a:pPr lvl="1" eaLnBrk="1" hangingPunct="1"/>
            <a:r>
              <a:rPr lang="en-US" smtClean="0"/>
              <a:t>Filter approaches:</a:t>
            </a:r>
          </a:p>
          <a:p>
            <a:pPr lvl="2" eaLnBrk="1" hangingPunct="1"/>
            <a:r>
              <a:rPr lang="en-US" smtClean="0"/>
              <a:t> Features are selected before data mining algorithm is run</a:t>
            </a:r>
          </a:p>
          <a:p>
            <a:pPr lvl="1" eaLnBrk="1" hangingPunct="1"/>
            <a:r>
              <a:rPr lang="en-US" smtClean="0"/>
              <a:t>Wrapper approaches:</a:t>
            </a:r>
          </a:p>
          <a:p>
            <a:pPr lvl="2" eaLnBrk="1" hangingPunct="1"/>
            <a:r>
              <a:rPr lang="en-US" smtClean="0"/>
              <a:t> Use the data mining algorithm as a black box to find best subset of attributes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Creation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new attributes that can capture the important information in a data set much more efficiently than the original attributes</a:t>
            </a:r>
          </a:p>
          <a:p>
            <a:pPr lvl="4" eaLnBrk="1" hangingPunct="1"/>
            <a:endParaRPr lang="en-US" smtClean="0"/>
          </a:p>
          <a:p>
            <a:pPr eaLnBrk="1" hangingPunct="1"/>
            <a:r>
              <a:rPr lang="en-US" smtClean="0"/>
              <a:t>Three general methodologies:</a:t>
            </a:r>
          </a:p>
          <a:p>
            <a:pPr lvl="1" eaLnBrk="1" hangingPunct="1"/>
            <a:r>
              <a:rPr lang="en-US" smtClean="0"/>
              <a:t>Feature Extraction</a:t>
            </a:r>
          </a:p>
          <a:p>
            <a:pPr lvl="2" eaLnBrk="1" hangingPunct="1"/>
            <a:r>
              <a:rPr lang="en-US" smtClean="0"/>
              <a:t> domain-specific</a:t>
            </a:r>
          </a:p>
          <a:p>
            <a:pPr lvl="1" eaLnBrk="1" hangingPunct="1"/>
            <a:r>
              <a:rPr lang="en-US" smtClean="0"/>
              <a:t>Mapping Data to New Space</a:t>
            </a:r>
          </a:p>
          <a:p>
            <a:pPr lvl="1" eaLnBrk="1" hangingPunct="1"/>
            <a:r>
              <a:rPr lang="en-US" smtClean="0"/>
              <a:t>Feature Construction</a:t>
            </a:r>
          </a:p>
          <a:p>
            <a:pPr lvl="2" eaLnBrk="1" hangingPunct="1"/>
            <a:r>
              <a:rPr lang="en-US" smtClean="0"/>
              <a:t> combining features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pPr eaLnBrk="1" hangingPunct="1"/>
            <a:r>
              <a:rPr lang="en-US" smtClean="0"/>
              <a:t>Mapping Data to a New Space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4" cstate="print"/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5" cstate="print"/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198563" algn="l"/>
              </a:tabLst>
            </a:pPr>
            <a:r>
              <a:rPr lang="en-US" sz="2800" b="0">
                <a:latin typeface="Tahoma" pitchFamily="34" charset="0"/>
                <a:cs typeface="Times New Roman" pitchFamily="18" charset="0"/>
              </a:rPr>
              <a:t>Fourier transform</a:t>
            </a:r>
          </a:p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198563" algn="l"/>
              </a:tabLst>
            </a:pPr>
            <a:r>
              <a:rPr lang="en-US" sz="2800" b="0">
                <a:latin typeface="Tahoma" pitchFamily="34" charset="0"/>
                <a:cs typeface="Times New Roman" pitchFamily="18" charset="0"/>
              </a:rPr>
              <a:t>Wavelet transform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58913"/>
            <a:ext cx="8262938" cy="4008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Discretization of continuous attributes: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Transform continuous attribute to categorical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Divide the range of a continuous attribute into intervals in order to reduce data size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Subtasks: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mtClean="0"/>
              <a:t>Decide how many categories to have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mtClean="0"/>
              <a:t>Determine how to map the values of the continuous values to these categories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pPr eaLnBrk="1" hangingPunct="1"/>
            <a:r>
              <a:rPr lang="en-US" smtClean="0"/>
              <a:t>Discretization Using Class Labels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buFont typeface="Wingdings" pitchFamily="2" charset="2"/>
              <a:buNone/>
              <a:tabLst>
                <a:tab pos="1198563" algn="l"/>
              </a:tabLst>
            </a:pPr>
            <a:endParaRPr lang="en-US" smtClean="0"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200" y="5715000"/>
            <a:ext cx="2895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 categories for both x and y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410200" y="5715000"/>
            <a:ext cx="2895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 categories for both x and y</a:t>
            </a:r>
          </a:p>
        </p:txBody>
      </p:sp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4" cstate="print"/>
          <a:srcRect l="4594"/>
          <a:stretch>
            <a:fillRect/>
          </a:stretch>
        </p:blipFill>
        <p:spPr bwMode="auto">
          <a:xfrm>
            <a:off x="4495800" y="1905000"/>
            <a:ext cx="4648200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pPr eaLnBrk="1" hangingPunct="1"/>
            <a:r>
              <a:rPr lang="en-US" smtClean="0"/>
              <a:t>Data Transformation: Normalization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sz="2400" smtClean="0"/>
              <a:t>min-max normalization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z-score normalization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normalization by decimal scaling</a:t>
            </a:r>
          </a:p>
          <a:p>
            <a:pPr lvl="1" eaLnBrk="1" hangingPunct="1"/>
            <a:endParaRPr lang="en-US" sz="2000" smtClean="0"/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219200" y="2209800"/>
          <a:ext cx="7321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4" imgW="3340080" imgH="393480" progId="Equation.3">
                  <p:embed/>
                </p:oleObj>
              </mc:Choice>
              <mc:Fallback>
                <p:oleObj name="Equation" r:id="rId4" imgW="33400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732155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2667000" y="3505200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6" imgW="1028520" imgH="419040" progId="Equation.3">
                  <p:embed/>
                </p:oleObj>
              </mc:Choice>
              <mc:Fallback>
                <p:oleObj name="Equation" r:id="rId6" imgW="10285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3048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1219200" y="49530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8" imgW="495000" imgH="393480" progId="Equation.3">
                  <p:embed/>
                </p:oleObj>
              </mc:Choice>
              <mc:Fallback>
                <p:oleObj name="Equation" r:id="rId8" imgW="4950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2514600" y="5181600"/>
            <a:ext cx="612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>
                <a:latin typeface="Times New Roman" pitchFamily="18" charset="0"/>
              </a:rPr>
              <a:t>Where </a:t>
            </a:r>
            <a:r>
              <a:rPr lang="en-US" sz="2000" b="0" i="1">
                <a:latin typeface="Times New Roman" pitchFamily="18" charset="0"/>
              </a:rPr>
              <a:t>j</a:t>
            </a:r>
            <a:r>
              <a:rPr lang="en-US" sz="2000" b="0">
                <a:latin typeface="Times New Roman" pitchFamily="18" charset="0"/>
              </a:rPr>
              <a:t> is the smallest integer such that Max(|     |)&lt;1</a:t>
            </a:r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9222" name="Object 9"/>
          <p:cNvGraphicFramePr>
            <a:graphicFrameLocks noChangeAspect="1"/>
          </p:cNvGraphicFramePr>
          <p:nvPr/>
        </p:nvGraphicFramePr>
        <p:xfrm>
          <a:off x="7315200" y="5181600"/>
          <a:ext cx="3206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81600"/>
                        <a:ext cx="3206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185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Similarity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Numerical measure of how alike two data objects are.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Is higher when objects are more alike.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Often falls in the range [0,1]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Dissimilarity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Numerical measure of how different are two data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Lower when objects are more alike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Minimum dissimilarity is often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Upper limit varies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Distance</a:t>
            </a:r>
            <a:r>
              <a:rPr lang="en-US" smtClean="0"/>
              <a:t>: special class of dissimilarity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Proximity refers to a similarity or dissimilarity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Similarity/Dissimilarity for Simple Attributes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3600" t="35197" r="7114" b="10513"/>
          <a:stretch>
            <a:fillRect/>
          </a:stretch>
        </p:blipFill>
        <p:spPr bwMode="auto">
          <a:xfrm>
            <a:off x="76200" y="1905000"/>
            <a:ext cx="9021763" cy="411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" y="1431925"/>
            <a:ext cx="6934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/>
              <a:t>p</a:t>
            </a:r>
            <a:r>
              <a:rPr lang="en-US" sz="2000" b="0"/>
              <a:t> and </a:t>
            </a:r>
            <a:r>
              <a:rPr lang="en-US" sz="2000" b="0" i="1"/>
              <a:t>q</a:t>
            </a:r>
            <a:r>
              <a:rPr lang="en-US" sz="2000" b="0"/>
              <a:t> are the attribute values for two data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Euclidean Distance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5969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Euclidean Distance</a:t>
            </a:r>
          </a:p>
          <a:p>
            <a:pPr lvl="1" eaLnBrk="1" hangingPunct="1">
              <a:lnSpc>
                <a:spcPct val="120000"/>
              </a:lnSpc>
            </a:pPr>
            <a:endParaRPr lang="en-US" sz="2000" smtClean="0"/>
          </a:p>
          <a:p>
            <a:pPr eaLnBrk="1" hangingPunct="1">
              <a:lnSpc>
                <a:spcPct val="120000"/>
              </a:lnSpc>
            </a:pPr>
            <a:endParaRPr lang="en-US" sz="2400" smtClean="0"/>
          </a:p>
          <a:p>
            <a:pPr eaLnBrk="1" hangingPunct="1">
              <a:lnSpc>
                <a:spcPct val="120000"/>
              </a:lnSpc>
            </a:pPr>
            <a:endParaRPr lang="en-US" sz="2400" smtClean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smtClean="0"/>
              <a:t>  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smtClean="0"/>
              <a:t>   Where </a:t>
            </a:r>
            <a:r>
              <a:rPr lang="en-US" sz="2000" i="1" smtClean="0"/>
              <a:t>n</a:t>
            </a:r>
            <a:r>
              <a:rPr lang="en-US" sz="2000" smtClean="0"/>
              <a:t> is the number of dimensions (attributes) and </a:t>
            </a:r>
            <a:r>
              <a:rPr lang="en-US" sz="2000" i="1" smtClean="0"/>
              <a:t>p</a:t>
            </a:r>
            <a:r>
              <a:rPr lang="en-US" sz="2000" i="1" baseline="-25000" smtClean="0"/>
              <a:t>k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i="1" baseline="-25000" smtClean="0"/>
              <a:t>k</a:t>
            </a:r>
            <a:r>
              <a:rPr lang="en-US" sz="2000" smtClean="0"/>
              <a:t> are, respectively, the k</a:t>
            </a:r>
            <a:r>
              <a:rPr lang="en-US" sz="2000" baseline="30000" smtClean="0"/>
              <a:t>th</a:t>
            </a:r>
            <a:r>
              <a:rPr lang="en-US" sz="2000" smtClean="0"/>
              <a:t> attributes (components) or data objects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Standardization is necessary, if scales differ.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28800" y="2286000"/>
          <a:ext cx="38544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4" imgW="1346040" imgH="444240" progId="Equation.3">
                  <p:embed/>
                </p:oleObj>
              </mc:Choice>
              <mc:Fallback>
                <p:oleObj name="Equation" r:id="rId4" imgW="134604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3854450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Euclidean Distance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81000" y="1295400"/>
          <a:ext cx="36353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9" name="VISIO" r:id="rId4" imgW="3636000" imgH="2653920" progId="Visio.Drawing.6">
                  <p:embed/>
                </p:oleObj>
              </mc:Choice>
              <mc:Fallback>
                <p:oleObj name="VISIO" r:id="rId4" imgW="3636000" imgH="265392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6353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105400" y="1828800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Worksheet" r:id="rId6" imgW="1836725" imgH="846287" progId="Excel.Sheet.8">
                  <p:embed/>
                </p:oleObj>
              </mc:Choice>
              <mc:Fallback>
                <p:oleObj name="Worksheet" r:id="rId6" imgW="1836725" imgH="84628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200400" y="5638800"/>
            <a:ext cx="2133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133600" y="403860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Worksheet" r:id="rId8" imgW="3055925" imgH="846287" progId="Excel.Sheet.8">
                  <p:embed/>
                </p:oleObj>
              </mc:Choice>
              <mc:Fallback>
                <p:oleObj name="Worksheet" r:id="rId8" imgW="3055925" imgH="84628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/>
          <a:lstStyle/>
          <a:p>
            <a:pPr eaLnBrk="1" hangingPunct="1"/>
            <a:r>
              <a:rPr lang="en-US" smtClean="0"/>
              <a:t>Types of data sets 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05800" cy="47244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Record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Data Matrix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Document Data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Transaction Data</a:t>
            </a:r>
            <a:endParaRPr lang="en-US" smtClean="0"/>
          </a:p>
          <a:p>
            <a:pPr marL="285750" indent="-285750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Graph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World Wide Web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Molecular Structures</a:t>
            </a:r>
          </a:p>
          <a:p>
            <a:pPr marL="285750" indent="-285750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Ordered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Spatial Data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Temporal Data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Sequential Data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>
                <a:cs typeface="Times New Roman" pitchFamily="18" charset="0"/>
              </a:rPr>
              <a:t>Genetic Sequence Data</a:t>
            </a:r>
          </a:p>
          <a:p>
            <a:pPr lvl="1" eaLnBrk="1" hangingPunct="1">
              <a:lnSpc>
                <a:spcPct val="95000"/>
              </a:lnSpc>
              <a:buFontTx/>
              <a:buNone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Minkowski Distance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58913"/>
            <a:ext cx="8763000" cy="5969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smtClean="0"/>
              <a:t>Minkowski Distance is a generalization of Euclidean Distance</a:t>
            </a:r>
          </a:p>
          <a:p>
            <a:pPr lvl="1" eaLnBrk="1" hangingPunct="1">
              <a:lnSpc>
                <a:spcPct val="140000"/>
              </a:lnSpc>
            </a:pPr>
            <a:endParaRPr lang="en-US" sz="2000" smtClean="0"/>
          </a:p>
          <a:p>
            <a:pPr eaLnBrk="1" hangingPunct="1">
              <a:lnSpc>
                <a:spcPct val="140000"/>
              </a:lnSpc>
            </a:pPr>
            <a:endParaRPr lang="en-US" sz="2400" smtClean="0"/>
          </a:p>
          <a:p>
            <a:pPr eaLnBrk="1" hangingPunct="1">
              <a:lnSpc>
                <a:spcPct val="140000"/>
              </a:lnSpc>
            </a:pPr>
            <a:endParaRPr lang="en-US" sz="2400" smtClean="0"/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sz="2000" smtClean="0"/>
              <a:t>   </a:t>
            </a:r>
          </a:p>
          <a:p>
            <a:pPr lvl="1" eaLnBrk="1" hangingPunct="1">
              <a:lnSpc>
                <a:spcPct val="140000"/>
              </a:lnSpc>
              <a:buFontTx/>
              <a:buNone/>
            </a:pPr>
            <a:r>
              <a:rPr lang="en-US" sz="2000" smtClean="0"/>
              <a:t>   Where </a:t>
            </a:r>
            <a:r>
              <a:rPr lang="en-US" sz="2000" i="1" smtClean="0"/>
              <a:t>r</a:t>
            </a:r>
            <a:r>
              <a:rPr lang="en-US" sz="2000" smtClean="0"/>
              <a:t> is a parameter, </a:t>
            </a:r>
            <a:r>
              <a:rPr lang="en-US" sz="2000" i="1" smtClean="0"/>
              <a:t>n</a:t>
            </a:r>
            <a:r>
              <a:rPr lang="en-US" sz="2000" smtClean="0"/>
              <a:t> is the number of dimensions (attributes) and </a:t>
            </a:r>
            <a:r>
              <a:rPr lang="en-US" sz="2000" i="1" smtClean="0"/>
              <a:t>p</a:t>
            </a:r>
            <a:r>
              <a:rPr lang="en-US" sz="2000" i="1" baseline="-25000" smtClean="0"/>
              <a:t>k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i="1" baseline="-25000" smtClean="0"/>
              <a:t>k</a:t>
            </a:r>
            <a:r>
              <a:rPr lang="en-US" sz="2000" smtClean="0"/>
              <a:t> are, respectively, the kth attributes (components) or data objects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90800" y="2514600"/>
          <a:ext cx="43148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Equation" r:id="rId4" imgW="1396800" imgH="482400" progId="Equation.3">
                  <p:embed/>
                </p:oleObj>
              </mc:Choice>
              <mc:Fallback>
                <p:oleObj name="Equation" r:id="rId4" imgW="139680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4314825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Minkowski Distance: Examples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i="1" smtClean="0">
                <a:cs typeface="Times New Roman" pitchFamily="18" charset="0"/>
              </a:rPr>
              <a:t>r</a:t>
            </a:r>
            <a:r>
              <a:rPr lang="en-US" sz="2400" smtClean="0">
                <a:cs typeface="Times New Roman" pitchFamily="18" charset="0"/>
              </a:rPr>
              <a:t> = 1.  City block (Manhattan, taxicab, L</a:t>
            </a:r>
            <a:r>
              <a:rPr lang="en-US" sz="2400" baseline="-30000" smtClean="0">
                <a:cs typeface="Times New Roman" pitchFamily="18" charset="0"/>
              </a:rPr>
              <a:t>1</a:t>
            </a:r>
            <a:r>
              <a:rPr lang="en-US" sz="2400" smtClean="0">
                <a:cs typeface="Times New Roman" pitchFamily="18" charset="0"/>
              </a:rPr>
              <a:t> norm) distance.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>
                <a:cs typeface="Times New Roman" pitchFamily="18" charset="0"/>
              </a:rPr>
              <a:t>A common example of this is the Hamming distance, which is just the number of bits that are different between two binary vectors</a:t>
            </a:r>
          </a:p>
          <a:p>
            <a:pPr lvl="4" eaLnBrk="1" hangingPunct="1">
              <a:lnSpc>
                <a:spcPct val="130000"/>
              </a:lnSpc>
            </a:pPr>
            <a:endParaRPr lang="en-US" sz="1400" b="1" smtClean="0"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i="1" smtClean="0">
                <a:cs typeface="Times New Roman" pitchFamily="18" charset="0"/>
              </a:rPr>
              <a:t>r</a:t>
            </a:r>
            <a:r>
              <a:rPr lang="en-US" sz="2400" smtClean="0">
                <a:cs typeface="Times New Roman" pitchFamily="18" charset="0"/>
              </a:rPr>
              <a:t> = 2.  Euclidean distance</a:t>
            </a:r>
          </a:p>
          <a:p>
            <a:pPr lvl="4" eaLnBrk="1" hangingPunct="1">
              <a:lnSpc>
                <a:spcPct val="130000"/>
              </a:lnSpc>
            </a:pPr>
            <a:endParaRPr lang="en-US" sz="1600" smtClean="0"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i="1" smtClean="0">
                <a:cs typeface="Times New Roman" pitchFamily="18" charset="0"/>
              </a:rPr>
              <a:t>r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cs typeface="Times New Roman" pitchFamily="18" charset="0"/>
              </a:rPr>
              <a:t>.  “supremum” (L</a:t>
            </a:r>
            <a:r>
              <a:rPr lang="en-US" sz="2400" baseline="-30000" smtClean="0">
                <a:cs typeface="Times New Roman" pitchFamily="18" charset="0"/>
              </a:rPr>
              <a:t>max </a:t>
            </a:r>
            <a:r>
              <a:rPr lang="en-US" sz="2400" smtClean="0">
                <a:cs typeface="Times New Roman" pitchFamily="18" charset="0"/>
              </a:rPr>
              <a:t>norm, L</a:t>
            </a:r>
            <a:r>
              <a:rPr lang="en-US" sz="2400" baseline="-30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smtClean="0">
                <a:cs typeface="Times New Roman" pitchFamily="18" charset="0"/>
              </a:rPr>
              <a:t> </a:t>
            </a:r>
            <a:r>
              <a:rPr lang="en-US" sz="2400" smtClean="0">
                <a:cs typeface="Times New Roman" pitchFamily="18" charset="0"/>
              </a:rPr>
              <a:t>norm) distance.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 eaLnBrk="1" hangingPunct="1">
              <a:lnSpc>
                <a:spcPct val="130000"/>
              </a:lnSpc>
            </a:pPr>
            <a:endParaRPr lang="en-US" sz="1400" smtClean="0"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smtClean="0">
                <a:cs typeface="Times New Roman" pitchFamily="18" charset="0"/>
              </a:rPr>
              <a:t>Do not confuse </a:t>
            </a:r>
            <a:r>
              <a:rPr lang="en-US" sz="2400" i="1" smtClean="0">
                <a:cs typeface="Times New Roman" pitchFamily="18" charset="0"/>
              </a:rPr>
              <a:t>r</a:t>
            </a:r>
            <a:r>
              <a:rPr lang="en-US" sz="2400" smtClean="0">
                <a:cs typeface="Times New Roman" pitchFamily="18" charset="0"/>
              </a:rPr>
              <a:t>  with 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smtClean="0">
                <a:cs typeface="Times New Roman" pitchFamily="18" charset="0"/>
              </a:rPr>
              <a:t>, i.e., </a:t>
            </a:r>
            <a:r>
              <a:rPr lang="en-US" sz="2400" smtClean="0">
                <a:solidFill>
                  <a:srgbClr val="FF0000"/>
                </a:solidFill>
                <a:cs typeface="Times New Roman" pitchFamily="18" charset="0"/>
              </a:rPr>
              <a:t>all these distances are defined for all numbers of dimensions</a:t>
            </a:r>
            <a:r>
              <a:rPr lang="en-US" sz="2400" smtClean="0">
                <a:cs typeface="Times New Roman" pitchFamily="18" charset="0"/>
              </a:rPr>
              <a:t>.</a:t>
            </a:r>
            <a:endParaRPr lang="en-US" sz="2400" i="1" smtClean="0"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Minkowski Distance</a:t>
            </a:r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5029200" y="5867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Distance Matrices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4800" y="2587625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2" name="Worksheet" r:id="rId4" imgW="1836725" imgH="846287" progId="Excel.Sheet.8">
                  <p:embed/>
                </p:oleObj>
              </mc:Choice>
              <mc:Fallback>
                <p:oleObj name="Worksheet" r:id="rId4" imgW="1836725" imgH="84628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87625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810000" y="1292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2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810000" y="2816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4" name="Worksheet" r:id="rId8" imgW="3055925" imgH="846287" progId="Excel.Sheet.8">
                  <p:embed/>
                </p:oleObj>
              </mc:Choice>
              <mc:Fallback>
                <p:oleObj name="Worksheet" r:id="rId8" imgW="3055925" imgH="84628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6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810000" y="4340225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5" name="Worksheet" r:id="rId10" imgW="3055925" imgH="861243" progId="Excel.Sheet.8">
                  <p:embed/>
                </p:oleObj>
              </mc:Choice>
              <mc:Fallback>
                <p:oleObj name="Worksheet" r:id="rId10" imgW="3055925" imgH="86124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0225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188913"/>
            <a:ext cx="8612187" cy="649287"/>
          </a:xfrm>
        </p:spPr>
        <p:txBody>
          <a:bodyPr/>
          <a:lstStyle/>
          <a:p>
            <a:pPr eaLnBrk="1" hangingPunct="1"/>
            <a:r>
              <a:rPr lang="en-US" smtClean="0"/>
              <a:t>Mahalanobis Distance</a:t>
            </a:r>
          </a:p>
        </p:txBody>
      </p:sp>
      <p:pic>
        <p:nvPicPr>
          <p:cNvPr id="51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 cstate="print"/>
          <a:srcRect l="5222" t="3238" r="7315"/>
          <a:stretch>
            <a:fillRect/>
          </a:stretch>
        </p:blipFill>
        <p:spPr>
          <a:xfrm>
            <a:off x="228600" y="2209800"/>
            <a:ext cx="5105400" cy="3605213"/>
          </a:xfrm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8200" y="1066800"/>
          <a:ext cx="7315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Equation" r:id="rId5" imgW="2552400" imgH="253800" progId="Equation.3">
                  <p:embed/>
                </p:oleObj>
              </mc:Choice>
              <mc:Fallback>
                <p:oleObj name="Equation" r:id="rId5" imgW="25524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152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For red points, the Euclidean distance is 14.7, Mahalanobis distance is 6.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 is the </a:t>
            </a:r>
            <a:r>
              <a:rPr lang="en-US" sz="1800"/>
              <a:t>covariance matrix of the input data </a:t>
            </a:r>
            <a:r>
              <a:rPr lang="en-US" sz="1800" i="1"/>
              <a:t>X</a:t>
            </a:r>
          </a:p>
        </p:txBody>
      </p:sp>
      <p:graphicFrame>
        <p:nvGraphicFramePr>
          <p:cNvPr id="51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638800" y="2971800"/>
          <a:ext cx="342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7" imgW="2209680" imgH="431640" progId="Equation.3">
                  <p:embed/>
                </p:oleObj>
              </mc:Choice>
              <mc:Fallback>
                <p:oleObj name="Equation" r:id="rId7" imgW="22096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3429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Common Properties of a Distance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4789487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en-US" smtClean="0"/>
              <a:t>Distances, such as the Euclidean distance, have some well known properties.</a:t>
            </a:r>
          </a:p>
          <a:p>
            <a:pPr marL="533400" indent="-533400" eaLnBrk="1" hangingPunct="1">
              <a:lnSpc>
                <a:spcPct val="120000"/>
              </a:lnSpc>
            </a:pPr>
            <a:endParaRPr lang="en-US" sz="1400" smtClean="0"/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i="1" smtClean="0"/>
              <a:t>d(p, q) </a:t>
            </a:r>
            <a:r>
              <a:rPr lang="en-US" sz="2000" i="1" smtClean="0">
                <a:sym typeface="Symbol" pitchFamily="18" charset="2"/>
              </a:rPr>
              <a:t></a:t>
            </a:r>
            <a:r>
              <a:rPr lang="en-US" sz="2000" i="1" smtClean="0"/>
              <a:t> 0</a:t>
            </a:r>
            <a:r>
              <a:rPr lang="en-US" sz="2000" smtClean="0"/>
              <a:t>   for all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 and </a:t>
            </a:r>
            <a:r>
              <a:rPr lang="en-US" sz="2000" i="1" smtClean="0"/>
              <a:t>d(p, q) = 0</a:t>
            </a:r>
            <a:r>
              <a:rPr lang="en-US" sz="2000" smtClean="0"/>
              <a:t> only if </a:t>
            </a:r>
            <a:br>
              <a:rPr lang="en-US" sz="2000" smtClean="0"/>
            </a:br>
            <a:r>
              <a:rPr lang="en-US" sz="2000" i="1" smtClean="0"/>
              <a:t>p</a:t>
            </a:r>
            <a:r>
              <a:rPr lang="en-US" sz="2000" smtClean="0"/>
              <a:t> </a:t>
            </a:r>
            <a:r>
              <a:rPr lang="en-US" sz="2000" i="1" smtClean="0"/>
              <a:t>= q</a:t>
            </a:r>
            <a:r>
              <a:rPr lang="en-US" sz="2000" smtClean="0"/>
              <a:t>. (Positive definiteness)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i="1" smtClean="0"/>
              <a:t>d(p, q) = d(q, p)</a:t>
            </a:r>
            <a:r>
              <a:rPr lang="en-US" sz="2000" smtClean="0"/>
              <a:t>   for all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. (Symmetry)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smtClean="0"/>
              <a:t>d</a:t>
            </a:r>
            <a:r>
              <a:rPr lang="en-US" sz="2000" i="1" smtClean="0"/>
              <a:t>(p, r) </a:t>
            </a:r>
            <a:r>
              <a:rPr lang="en-US" sz="2000" i="1" smtClean="0">
                <a:sym typeface="Symbol" pitchFamily="18" charset="2"/>
              </a:rPr>
              <a:t></a:t>
            </a:r>
            <a:r>
              <a:rPr lang="en-US" sz="2000" i="1" smtClean="0"/>
              <a:t> d(p, q) + d(q, r)</a:t>
            </a:r>
            <a:r>
              <a:rPr lang="en-US" sz="2000" smtClean="0"/>
              <a:t>   for all points </a:t>
            </a:r>
            <a:r>
              <a:rPr lang="en-US" sz="2000" i="1" smtClean="0"/>
              <a:t>p</a:t>
            </a:r>
            <a:r>
              <a:rPr lang="en-US" sz="2000" smtClean="0"/>
              <a:t>, </a:t>
            </a:r>
            <a:r>
              <a:rPr lang="en-US" sz="2000" i="1" smtClean="0"/>
              <a:t>q</a:t>
            </a:r>
            <a:r>
              <a:rPr lang="en-US" sz="2000" smtClean="0"/>
              <a:t>, and </a:t>
            </a:r>
            <a:r>
              <a:rPr lang="en-US" sz="2000" i="1" smtClean="0"/>
              <a:t>r</a:t>
            </a:r>
            <a:r>
              <a:rPr lang="en-US" sz="2000" smtClean="0"/>
              <a:t>.  </a:t>
            </a:r>
            <a:br>
              <a:rPr lang="en-US" sz="2000" smtClean="0"/>
            </a:br>
            <a:r>
              <a:rPr lang="en-US" sz="2000" smtClean="0"/>
              <a:t>(Triangle Inequality)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smtClean="0"/>
              <a:t>	where </a:t>
            </a:r>
            <a:r>
              <a:rPr lang="en-US" sz="2400" i="1" smtClean="0"/>
              <a:t>d(p, q)</a:t>
            </a:r>
            <a:r>
              <a:rPr lang="en-US" sz="2400" smtClean="0"/>
              <a:t> is the distance (dissimilarity) between points (data objects), </a:t>
            </a:r>
            <a:r>
              <a:rPr lang="en-US" sz="2400" i="1" smtClean="0"/>
              <a:t>p</a:t>
            </a:r>
            <a:r>
              <a:rPr lang="en-US" sz="2400" smtClean="0"/>
              <a:t> and </a:t>
            </a:r>
            <a:r>
              <a:rPr lang="en-US" sz="2400" i="1" smtClean="0"/>
              <a:t>q</a:t>
            </a:r>
            <a:r>
              <a:rPr lang="en-US" sz="2400" smtClean="0"/>
              <a:t>.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Common Properties of a Similarity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4056062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</a:pPr>
            <a:r>
              <a:rPr lang="en-US" smtClean="0"/>
              <a:t>Similarities, also have some well known properties.</a:t>
            </a:r>
          </a:p>
          <a:p>
            <a:pPr marL="533400" indent="-533400" eaLnBrk="1" hangingPunct="1">
              <a:lnSpc>
                <a:spcPct val="130000"/>
              </a:lnSpc>
            </a:pPr>
            <a:endParaRPr lang="en-US" sz="1400" smtClean="0"/>
          </a:p>
          <a:p>
            <a:pPr marL="990600" lvl="1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000" i="1" smtClean="0"/>
              <a:t>s(p, q) = 1 </a:t>
            </a:r>
            <a:r>
              <a:rPr lang="en-US" sz="2000" smtClean="0"/>
              <a:t>(or maximum similarity) only if </a:t>
            </a:r>
            <a:r>
              <a:rPr lang="en-US" sz="2000" i="1" smtClean="0"/>
              <a:t>p</a:t>
            </a:r>
            <a:r>
              <a:rPr lang="en-US" sz="2000" smtClean="0"/>
              <a:t> </a:t>
            </a:r>
            <a:r>
              <a:rPr lang="en-US" sz="2000" i="1" smtClean="0"/>
              <a:t>= q</a:t>
            </a:r>
            <a:r>
              <a:rPr lang="en-US" sz="2000" smtClean="0"/>
              <a:t>. </a:t>
            </a:r>
            <a:br>
              <a:rPr lang="en-US" sz="2000" smtClean="0"/>
            </a:br>
            <a:endParaRPr lang="en-US" sz="2000" smtClean="0"/>
          </a:p>
          <a:p>
            <a:pPr marL="990600" lvl="1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000" i="1" smtClean="0"/>
              <a:t>s(p, q) = s(q, p)</a:t>
            </a:r>
            <a:r>
              <a:rPr lang="en-US" sz="2000" smtClean="0"/>
              <a:t>   for all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. (Symmetry)</a:t>
            </a:r>
            <a:br>
              <a:rPr lang="en-US" sz="2000" smtClean="0"/>
            </a:br>
            <a:endParaRPr lang="en-US" sz="2000" smtClean="0"/>
          </a:p>
          <a:p>
            <a:pPr marL="533400" indent="-5334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400" smtClean="0"/>
              <a:t>	where </a:t>
            </a:r>
            <a:r>
              <a:rPr lang="en-US" sz="2400" i="1" smtClean="0"/>
              <a:t>s(p, q)</a:t>
            </a:r>
            <a:r>
              <a:rPr lang="en-US" sz="2400" smtClean="0"/>
              <a:t> is the similarity between points (data objects), </a:t>
            </a:r>
            <a:r>
              <a:rPr lang="en-US" sz="2400" i="1" smtClean="0"/>
              <a:t>p</a:t>
            </a:r>
            <a:r>
              <a:rPr lang="en-US" sz="2400" smtClean="0"/>
              <a:t> and </a:t>
            </a:r>
            <a:r>
              <a:rPr lang="en-US" sz="2400" i="1" smtClean="0"/>
              <a:t>q</a:t>
            </a:r>
            <a:r>
              <a:rPr lang="en-US" sz="2400" smtClean="0"/>
              <a:t>.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Similarity Between Binary Vectors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19200"/>
            <a:ext cx="8088313" cy="51816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en-US" sz="2000" smtClean="0"/>
              <a:t>Common situation is that objects, </a:t>
            </a:r>
            <a:r>
              <a:rPr lang="en-US" sz="2000" i="1" smtClean="0"/>
              <a:t>p</a:t>
            </a:r>
            <a:r>
              <a:rPr lang="en-US" sz="2000" smtClean="0"/>
              <a:t> and </a:t>
            </a:r>
            <a:r>
              <a:rPr lang="en-US" sz="2000" i="1" smtClean="0"/>
              <a:t>q</a:t>
            </a:r>
            <a:r>
              <a:rPr lang="en-US" sz="2000" smtClean="0"/>
              <a:t>, have only binary attributes</a:t>
            </a:r>
          </a:p>
          <a:p>
            <a:pPr marL="2171700" lvl="4" indent="-342900" eaLnBrk="1" hangingPunct="1">
              <a:lnSpc>
                <a:spcPct val="120000"/>
              </a:lnSpc>
            </a:pPr>
            <a:endParaRPr lang="en-US" sz="500" smtClean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sz="2000" smtClean="0"/>
              <a:t>Compute similarities using the following quantities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smtClean="0">
                <a:latin typeface="CMMI10" pitchFamily="34" charset="0"/>
              </a:rPr>
              <a:t>	M</a:t>
            </a:r>
            <a:r>
              <a:rPr lang="en-US" sz="1600" baseline="-25000" smtClean="0">
                <a:latin typeface="CMR7" charset="0"/>
              </a:rPr>
              <a:t>01</a:t>
            </a:r>
            <a:r>
              <a:rPr lang="en-US" sz="1600" smtClean="0">
                <a:latin typeface="CMR7" charset="0"/>
              </a:rPr>
              <a:t> </a:t>
            </a:r>
            <a:r>
              <a:rPr lang="en-US" sz="1600" smtClean="0">
                <a:latin typeface="cmr10" pitchFamily="34" charset="0"/>
              </a:rPr>
              <a:t>= the number of attributes where </a:t>
            </a:r>
            <a:r>
              <a:rPr lang="en-US" sz="1600" smtClean="0">
                <a:latin typeface="CMMI10" pitchFamily="34" charset="0"/>
              </a:rPr>
              <a:t>p </a:t>
            </a:r>
            <a:r>
              <a:rPr lang="en-US" sz="1600" smtClean="0">
                <a:latin typeface="cmr10" pitchFamily="34" charset="0"/>
              </a:rPr>
              <a:t>was 0 and </a:t>
            </a:r>
            <a:r>
              <a:rPr lang="en-US" sz="1600" smtClean="0">
                <a:latin typeface="CMMI10" pitchFamily="34" charset="0"/>
              </a:rPr>
              <a:t>q </a:t>
            </a:r>
            <a:r>
              <a:rPr lang="en-US" sz="1600" smtClean="0">
                <a:latin typeface="cmr10" pitchFamily="34" charset="0"/>
              </a:rPr>
              <a:t>was 1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smtClean="0">
                <a:latin typeface="CMMI10" pitchFamily="34" charset="0"/>
              </a:rPr>
              <a:t>	M</a:t>
            </a:r>
            <a:r>
              <a:rPr lang="en-US" sz="1600" baseline="-25000" smtClean="0">
                <a:latin typeface="CMR7" charset="0"/>
              </a:rPr>
              <a:t>10 </a:t>
            </a:r>
            <a:r>
              <a:rPr lang="en-US" sz="1600" smtClean="0">
                <a:latin typeface="cmr10" pitchFamily="34" charset="0"/>
              </a:rPr>
              <a:t>= the number of attributes where </a:t>
            </a:r>
            <a:r>
              <a:rPr lang="en-US" sz="1600" smtClean="0">
                <a:latin typeface="CMMI10" pitchFamily="34" charset="0"/>
              </a:rPr>
              <a:t>p </a:t>
            </a:r>
            <a:r>
              <a:rPr lang="en-US" sz="1600" smtClean="0">
                <a:latin typeface="cmr10" pitchFamily="34" charset="0"/>
              </a:rPr>
              <a:t>was 1 and </a:t>
            </a:r>
            <a:r>
              <a:rPr lang="en-US" sz="1600" smtClean="0">
                <a:latin typeface="CMMI10" pitchFamily="34" charset="0"/>
              </a:rPr>
              <a:t>q </a:t>
            </a:r>
            <a:r>
              <a:rPr lang="en-US" sz="1600" smtClean="0">
                <a:latin typeface="cmr10" pitchFamily="34" charset="0"/>
              </a:rPr>
              <a:t>was 0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smtClean="0">
                <a:latin typeface="CMMI10" pitchFamily="34" charset="0"/>
              </a:rPr>
              <a:t>	M</a:t>
            </a:r>
            <a:r>
              <a:rPr lang="en-US" sz="1600" baseline="-25000" smtClean="0">
                <a:latin typeface="CMR7" charset="0"/>
              </a:rPr>
              <a:t>00</a:t>
            </a:r>
            <a:r>
              <a:rPr lang="en-US" sz="1600" smtClean="0">
                <a:latin typeface="CMR7" charset="0"/>
              </a:rPr>
              <a:t> </a:t>
            </a:r>
            <a:r>
              <a:rPr lang="en-US" sz="1600" smtClean="0">
                <a:latin typeface="cmr10" pitchFamily="34" charset="0"/>
              </a:rPr>
              <a:t>= the number of attributes where </a:t>
            </a:r>
            <a:r>
              <a:rPr lang="en-US" sz="1600" smtClean="0">
                <a:latin typeface="CMMI10" pitchFamily="34" charset="0"/>
              </a:rPr>
              <a:t>p </a:t>
            </a:r>
            <a:r>
              <a:rPr lang="en-US" sz="1600" smtClean="0">
                <a:latin typeface="cmr10" pitchFamily="34" charset="0"/>
              </a:rPr>
              <a:t>was 0 and </a:t>
            </a:r>
            <a:r>
              <a:rPr lang="en-US" sz="1600" smtClean="0">
                <a:latin typeface="CMMI10" pitchFamily="34" charset="0"/>
              </a:rPr>
              <a:t>q </a:t>
            </a:r>
            <a:r>
              <a:rPr lang="en-US" sz="1600" smtClean="0">
                <a:latin typeface="cmr10" pitchFamily="34" charset="0"/>
              </a:rPr>
              <a:t>was 0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smtClean="0">
                <a:latin typeface="CMMI10" pitchFamily="34" charset="0"/>
              </a:rPr>
              <a:t>	M</a:t>
            </a:r>
            <a:r>
              <a:rPr lang="en-US" sz="1600" baseline="-25000" smtClean="0">
                <a:latin typeface="CMR7" charset="0"/>
              </a:rPr>
              <a:t>11</a:t>
            </a:r>
            <a:r>
              <a:rPr lang="en-US" sz="1600" smtClean="0">
                <a:latin typeface="CMR7" charset="0"/>
              </a:rPr>
              <a:t> </a:t>
            </a:r>
            <a:r>
              <a:rPr lang="en-US" sz="1600" smtClean="0">
                <a:latin typeface="cmr10" pitchFamily="34" charset="0"/>
              </a:rPr>
              <a:t>= the number of attributes where </a:t>
            </a:r>
            <a:r>
              <a:rPr lang="en-US" sz="1600" smtClean="0">
                <a:latin typeface="CMMI10" pitchFamily="34" charset="0"/>
              </a:rPr>
              <a:t>p </a:t>
            </a:r>
            <a:r>
              <a:rPr lang="en-US" sz="1600" smtClean="0">
                <a:latin typeface="cmr10" pitchFamily="34" charset="0"/>
              </a:rPr>
              <a:t>was 1 and </a:t>
            </a:r>
            <a:r>
              <a:rPr lang="en-US" sz="1600" smtClean="0">
                <a:latin typeface="CMMI10" pitchFamily="34" charset="0"/>
              </a:rPr>
              <a:t>q </a:t>
            </a:r>
            <a:r>
              <a:rPr lang="en-US" sz="1600" smtClean="0">
                <a:latin typeface="cmr10" pitchFamily="34" charset="0"/>
              </a:rPr>
              <a:t>was 1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700" smtClean="0">
              <a:latin typeface="CMMI10" pitchFamily="34" charset="0"/>
            </a:endParaRPr>
          </a:p>
          <a:p>
            <a:pPr marL="533400" indent="-533400" eaLnBrk="1" hangingPunct="1">
              <a:lnSpc>
                <a:spcPct val="120000"/>
              </a:lnSpc>
            </a:pPr>
            <a:r>
              <a:rPr lang="en-US" sz="2000" smtClean="0"/>
              <a:t>Simple Matching and Jaccard Coefficients 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200" smtClean="0">
                <a:cs typeface="Times New Roman" pitchFamily="18" charset="0"/>
              </a:rPr>
              <a:t>	</a:t>
            </a:r>
            <a:r>
              <a:rPr lang="en-US" sz="1600" smtClean="0">
                <a:cs typeface="Times New Roman" pitchFamily="18" charset="0"/>
              </a:rPr>
              <a:t>SMC =  number of matches / number of attributes 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         		 =  (M</a:t>
            </a:r>
            <a:r>
              <a:rPr lang="en-US" sz="1600" baseline="-30000" smtClean="0">
                <a:cs typeface="Times New Roman" pitchFamily="18" charset="0"/>
              </a:rPr>
              <a:t>11</a:t>
            </a:r>
            <a:r>
              <a:rPr lang="en-US" sz="1600" smtClean="0">
                <a:cs typeface="Times New Roman" pitchFamily="18" charset="0"/>
              </a:rPr>
              <a:t> + M</a:t>
            </a:r>
            <a:r>
              <a:rPr lang="en-US" sz="1600" baseline="-30000" smtClean="0">
                <a:cs typeface="Times New Roman" pitchFamily="18" charset="0"/>
              </a:rPr>
              <a:t>00</a:t>
            </a:r>
            <a:r>
              <a:rPr lang="en-US" sz="1600" smtClean="0">
                <a:cs typeface="Times New Roman" pitchFamily="18" charset="0"/>
              </a:rPr>
              <a:t>) / (M</a:t>
            </a:r>
            <a:r>
              <a:rPr lang="en-US" sz="1600" baseline="-30000" smtClean="0">
                <a:cs typeface="Times New Roman" pitchFamily="18" charset="0"/>
              </a:rPr>
              <a:t>01</a:t>
            </a:r>
            <a:r>
              <a:rPr lang="en-US" sz="1600" smtClean="0">
                <a:cs typeface="Times New Roman" pitchFamily="18" charset="0"/>
              </a:rPr>
              <a:t> + M</a:t>
            </a:r>
            <a:r>
              <a:rPr lang="en-US" sz="1600" baseline="-30000" smtClean="0">
                <a:cs typeface="Times New Roman" pitchFamily="18" charset="0"/>
              </a:rPr>
              <a:t>10</a:t>
            </a:r>
            <a:r>
              <a:rPr lang="en-US" sz="1600" smtClean="0">
                <a:cs typeface="Times New Roman" pitchFamily="18" charset="0"/>
              </a:rPr>
              <a:t> + M</a:t>
            </a:r>
            <a:r>
              <a:rPr lang="en-US" sz="1600" baseline="-30000" smtClean="0">
                <a:cs typeface="Times New Roman" pitchFamily="18" charset="0"/>
              </a:rPr>
              <a:t>11</a:t>
            </a:r>
            <a:r>
              <a:rPr lang="en-US" sz="1600" smtClean="0">
                <a:cs typeface="Times New Roman" pitchFamily="18" charset="0"/>
              </a:rPr>
              <a:t> + M</a:t>
            </a:r>
            <a:r>
              <a:rPr lang="en-US" sz="1600" baseline="-30000" smtClean="0">
                <a:cs typeface="Times New Roman" pitchFamily="18" charset="0"/>
              </a:rPr>
              <a:t>00</a:t>
            </a:r>
            <a:r>
              <a:rPr lang="en-US" sz="1600" smtClean="0">
                <a:cs typeface="Times New Roman" pitchFamily="18" charset="0"/>
              </a:rPr>
              <a:t>)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1800" smtClean="0">
              <a:cs typeface="Times New Roman" pitchFamily="18" charset="0"/>
            </a:endParaRP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J = number of 11 matches / number of not-both-zero attributes values</a:t>
            </a:r>
          </a:p>
          <a:p>
            <a:pPr marL="533400" indent="-5334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   	   = (M</a:t>
            </a:r>
            <a:r>
              <a:rPr lang="en-US" sz="1800" baseline="-30000" smtClean="0">
                <a:cs typeface="Times New Roman" pitchFamily="18" charset="0"/>
              </a:rPr>
              <a:t>11</a:t>
            </a:r>
            <a:r>
              <a:rPr lang="en-US" sz="1800" smtClean="0">
                <a:cs typeface="Times New Roman" pitchFamily="18" charset="0"/>
              </a:rPr>
              <a:t>) / (M</a:t>
            </a:r>
            <a:r>
              <a:rPr lang="en-US" sz="1800" baseline="-30000" smtClean="0">
                <a:cs typeface="Times New Roman" pitchFamily="18" charset="0"/>
              </a:rPr>
              <a:t>01</a:t>
            </a:r>
            <a:r>
              <a:rPr lang="en-US" sz="1800" smtClean="0">
                <a:cs typeface="Times New Roman" pitchFamily="18" charset="0"/>
              </a:rPr>
              <a:t> + M</a:t>
            </a:r>
            <a:r>
              <a:rPr lang="en-US" sz="1800" baseline="-30000" smtClean="0">
                <a:cs typeface="Times New Roman" pitchFamily="18" charset="0"/>
              </a:rPr>
              <a:t>10</a:t>
            </a:r>
            <a:r>
              <a:rPr lang="en-US" sz="1800" smtClean="0">
                <a:cs typeface="Times New Roman" pitchFamily="18" charset="0"/>
              </a:rPr>
              <a:t> + M</a:t>
            </a:r>
            <a:r>
              <a:rPr lang="en-US" sz="1800" baseline="-30000" smtClean="0">
                <a:cs typeface="Times New Roman" pitchFamily="18" charset="0"/>
              </a:rPr>
              <a:t>11</a:t>
            </a:r>
            <a:r>
              <a:rPr lang="en-US" sz="1800" smtClean="0">
                <a:cs typeface="Times New Roman" pitchFamily="18" charset="0"/>
              </a:rPr>
              <a:t>)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mtClean="0"/>
              <a:t>Cosine Similarity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</a:pPr>
            <a:r>
              <a:rPr lang="en-US" sz="2000" smtClean="0">
                <a:cs typeface="Times New Roman" pitchFamily="18" charset="0"/>
              </a:rPr>
              <a:t> If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 and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 are two document vectors, then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             cos(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i="1" smtClean="0">
                <a:cs typeface="Times New Roman" pitchFamily="18" charset="0"/>
              </a:rPr>
              <a:t>, 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 ) =  (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) / ||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|| ||</a:t>
            </a:r>
            <a:r>
              <a:rPr lang="en-US" sz="2000" i="1" smtClean="0">
                <a:cs typeface="Times New Roman" pitchFamily="18" charset="0"/>
              </a:rPr>
              <a:t>d</a:t>
            </a:r>
            <a:r>
              <a:rPr lang="en-US" sz="2000" i="1" baseline="-30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|| , 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   where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smtClean="0">
                <a:cs typeface="Times New Roman" pitchFamily="18" charset="0"/>
              </a:rPr>
              <a:t> indicates vector dot product and || </a:t>
            </a:r>
            <a:r>
              <a:rPr lang="en-US" sz="1600" i="1" smtClean="0">
                <a:cs typeface="Times New Roman" pitchFamily="18" charset="0"/>
              </a:rPr>
              <a:t>d </a:t>
            </a:r>
            <a:r>
              <a:rPr lang="en-US" sz="1600" smtClean="0">
                <a:cs typeface="Times New Roman" pitchFamily="18" charset="0"/>
              </a:rPr>
              <a:t>|| is  the   length of vector 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smtClean="0">
                <a:cs typeface="Times New Roman" pitchFamily="18" charset="0"/>
              </a:rPr>
              <a:t>.</a:t>
            </a:r>
            <a:r>
              <a:rPr lang="en-US" sz="2000" smtClean="0">
                <a:cs typeface="Times New Roman" pitchFamily="18" charset="0"/>
              </a:rPr>
              <a:t>  </a:t>
            </a:r>
          </a:p>
          <a:p>
            <a:pPr marL="2514600" lvl="4" indent="-342900" algn="just" eaLnBrk="1" hangingPunct="1">
              <a:lnSpc>
                <a:spcPct val="120000"/>
              </a:lnSpc>
            </a:pPr>
            <a:endParaRPr lang="en-US" sz="1400" smtClean="0">
              <a:cs typeface="Times New Roman" pitchFamily="18" charset="0"/>
            </a:endParaRPr>
          </a:p>
          <a:p>
            <a:pPr marL="0" indent="0" algn="just" eaLnBrk="1" hangingPunct="1">
              <a:lnSpc>
                <a:spcPct val="120000"/>
              </a:lnSpc>
            </a:pPr>
            <a:r>
              <a:rPr lang="en-US" sz="2000" smtClean="0">
                <a:cs typeface="Times New Roman" pitchFamily="18" charset="0"/>
              </a:rPr>
              <a:t> Example: 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100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i="1" smtClean="0">
                <a:cs typeface="Times New Roman" pitchFamily="18" charset="0"/>
              </a:rPr>
              <a:t>  	</a:t>
            </a:r>
            <a:r>
              <a:rPr lang="en-US" sz="1800" i="1" smtClean="0">
                <a:cs typeface="Times New Roman" pitchFamily="18" charset="0"/>
              </a:rPr>
              <a:t>d</a:t>
            </a:r>
            <a:r>
              <a:rPr lang="en-US" sz="1800" i="1" baseline="-30000" smtClean="0">
                <a:cs typeface="Times New Roman" pitchFamily="18" charset="0"/>
              </a:rPr>
              <a:t>1</a:t>
            </a:r>
            <a:r>
              <a:rPr lang="en-US" sz="1800" i="1" smtClean="0">
                <a:cs typeface="Times New Roman" pitchFamily="18" charset="0"/>
              </a:rPr>
              <a:t> </a:t>
            </a:r>
            <a:r>
              <a:rPr lang="en-US" sz="1800" b="1" smtClean="0">
                <a:cs typeface="Times New Roman" pitchFamily="18" charset="0"/>
              </a:rPr>
              <a:t>=  3 2 0 5 0 0 0 2 0 0 	</a:t>
            </a:r>
            <a:endParaRPr lang="en-US" sz="180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i="1" smtClean="0">
                <a:cs typeface="Times New Roman" pitchFamily="18" charset="0"/>
              </a:rPr>
              <a:t>   	d</a:t>
            </a:r>
            <a:r>
              <a:rPr lang="en-US" sz="1800" i="1" baseline="-30000" smtClean="0">
                <a:cs typeface="Times New Roman" pitchFamily="18" charset="0"/>
              </a:rPr>
              <a:t>2</a:t>
            </a:r>
            <a:r>
              <a:rPr lang="en-US" sz="1800" b="1" smtClean="0">
                <a:cs typeface="Times New Roman" pitchFamily="18" charset="0"/>
              </a:rPr>
              <a:t> =  1 0 0 0 0 0 0 1 0 2</a:t>
            </a:r>
            <a:r>
              <a:rPr lang="en-US" sz="1800" smtClean="0">
                <a:cs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180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i="1" smtClean="0">
                <a:cs typeface="Times New Roman" pitchFamily="18" charset="0"/>
              </a:rPr>
              <a:t>    d</a:t>
            </a:r>
            <a:r>
              <a:rPr lang="en-US" sz="1600" i="1" baseline="-30000" smtClean="0">
                <a:cs typeface="Times New Roman" pitchFamily="18" charset="0"/>
              </a:rPr>
              <a:t>1</a:t>
            </a:r>
            <a:r>
              <a:rPr lang="en-US" sz="1600" smtClean="0">
                <a:cs typeface="Times New Roman" pitchFamily="18" charset="0"/>
              </a:rPr>
              <a:t>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smtClean="0">
                <a:cs typeface="Times New Roman" pitchFamily="18" charset="0"/>
              </a:rPr>
              <a:t> 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i="1" baseline="-30000" smtClean="0">
                <a:cs typeface="Times New Roman" pitchFamily="18" charset="0"/>
              </a:rPr>
              <a:t>2</a:t>
            </a:r>
            <a:r>
              <a:rPr lang="en-US" sz="1600" smtClean="0"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   </a:t>
            </a:r>
            <a:r>
              <a:rPr lang="en-US" sz="1600" smtClean="0">
                <a:cs typeface="Times New Roman" pitchFamily="18" charset="0"/>
              </a:rPr>
              <a:t>||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i="1" baseline="-30000" smtClean="0">
                <a:cs typeface="Times New Roman" pitchFamily="18" charset="0"/>
              </a:rPr>
              <a:t>1</a:t>
            </a:r>
            <a:r>
              <a:rPr lang="en-US" sz="1600" smtClean="0"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smtClean="0">
                <a:cs typeface="Times New Roman" pitchFamily="18" charset="0"/>
              </a:rPr>
              <a:t> =  (42) 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smtClean="0">
                <a:cs typeface="Times New Roman" pitchFamily="18" charset="0"/>
              </a:rPr>
              <a:t> = 6.481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    ||</a:t>
            </a:r>
            <a:r>
              <a:rPr lang="en-US" sz="1600" i="1" smtClean="0">
                <a:cs typeface="Times New Roman" pitchFamily="18" charset="0"/>
              </a:rPr>
              <a:t>d</a:t>
            </a:r>
            <a:r>
              <a:rPr lang="en-US" sz="1600" i="1" baseline="-30000" smtClean="0">
                <a:cs typeface="Times New Roman" pitchFamily="18" charset="0"/>
              </a:rPr>
              <a:t>2</a:t>
            </a:r>
            <a:r>
              <a:rPr lang="en-US" sz="1600" smtClean="0">
                <a:cs typeface="Times New Roman" pitchFamily="18" charset="0"/>
              </a:rPr>
              <a:t>|| = (1*1+0*0+0*0+0*0+0*0+0*0+0*0+1*1+0*0+2*2)</a:t>
            </a:r>
            <a:r>
              <a:rPr lang="en-US" sz="1600" baseline="30000" smtClean="0">
                <a:cs typeface="Times New Roman" pitchFamily="18" charset="0"/>
              </a:rPr>
              <a:t> 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baseline="30000" smtClean="0">
                <a:cs typeface="Times New Roman" pitchFamily="18" charset="0"/>
              </a:rPr>
              <a:t> </a:t>
            </a:r>
            <a:r>
              <a:rPr lang="en-US" sz="1600" smtClean="0">
                <a:cs typeface="Times New Roman" pitchFamily="18" charset="0"/>
              </a:rPr>
              <a:t>= (6) </a:t>
            </a:r>
            <a:r>
              <a:rPr lang="en-US" sz="1600" b="1" baseline="30000" smtClean="0">
                <a:cs typeface="Times New Roman" pitchFamily="18" charset="0"/>
              </a:rPr>
              <a:t>0.5</a:t>
            </a:r>
            <a:r>
              <a:rPr lang="en-US" sz="1600" smtClean="0">
                <a:cs typeface="Times New Roman" pitchFamily="18" charset="0"/>
              </a:rPr>
              <a:t> = 2.245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160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    	cos( </a:t>
            </a:r>
            <a:r>
              <a:rPr lang="en-US" sz="1800" i="1" smtClean="0">
                <a:cs typeface="Times New Roman" pitchFamily="18" charset="0"/>
              </a:rPr>
              <a:t>d</a:t>
            </a:r>
            <a:r>
              <a:rPr lang="en-US" sz="1800" i="1" baseline="-30000" smtClean="0">
                <a:cs typeface="Times New Roman" pitchFamily="18" charset="0"/>
              </a:rPr>
              <a:t>1</a:t>
            </a:r>
            <a:r>
              <a:rPr lang="en-US" sz="1800" i="1" smtClean="0">
                <a:cs typeface="Times New Roman" pitchFamily="18" charset="0"/>
              </a:rPr>
              <a:t>, d</a:t>
            </a:r>
            <a:r>
              <a:rPr lang="en-US" sz="1800" i="1" baseline="-30000" smtClean="0">
                <a:cs typeface="Times New Roman" pitchFamily="18" charset="0"/>
              </a:rPr>
              <a:t>2</a:t>
            </a:r>
            <a:r>
              <a:rPr lang="en-US" sz="1800" smtClean="0">
                <a:cs typeface="Times New Roman" pitchFamily="18" charset="0"/>
              </a:rPr>
              <a:t> ) = .3150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447800"/>
            <a:ext cx="8410575" cy="4125913"/>
          </a:xfrm>
        </p:spPr>
        <p:txBody>
          <a:bodyPr/>
          <a:lstStyle/>
          <a:p>
            <a:pPr eaLnBrk="1" hangingPunct="1">
              <a:lnSpc>
                <a:spcPct val="210000"/>
              </a:lnSpc>
            </a:pPr>
            <a:r>
              <a:rPr lang="en-US" smtClean="0"/>
              <a:t>Correlation measures the linear relationship between objects</a:t>
            </a:r>
          </a:p>
          <a:p>
            <a:pPr eaLnBrk="1" hangingPunct="1">
              <a:lnSpc>
                <a:spcPct val="210000"/>
              </a:lnSpc>
            </a:pPr>
            <a:r>
              <a:rPr lang="en-US" smtClean="0"/>
              <a:t>To compute correlation, we standardize data objects, p and q, and then take their dot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eaLnBrk="1" hangingPunct="1"/>
            <a:r>
              <a:rPr lang="en-US" sz="3200" smtClean="0"/>
              <a:t>Visually Evaluating Correlation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8600" y="990600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Bitmap Image" r:id="rId4" imgW="6035563" imgH="5784081" progId="Paint.Picture">
                  <p:embed/>
                </p:oleObj>
              </mc:Choice>
              <mc:Fallback>
                <p:oleObj name="Bitmap Image" r:id="rId4" imgW="6035563" imgH="57840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182880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Scatter plots showing the similarity from –1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Data 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pPr eaLnBrk="1" hangingPunct="1"/>
            <a:r>
              <a:rPr lang="en-US" smtClean="0"/>
              <a:t>Data that consists of a collection of records, each of which consists of a fixed set of attributes 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971800" y="2438400"/>
          <a:ext cx="341947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5405040" imgH="5778360" progId="Word.Document.8">
                  <p:embed/>
                </p:oleObj>
              </mc:Choice>
              <mc:Fallback>
                <p:oleObj name="Document" r:id="rId4" imgW="5405040" imgH="57783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341947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Density-based clustering require a notion of density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Euclidean density</a:t>
            </a:r>
          </a:p>
          <a:p>
            <a:pPr lvl="2" eaLnBrk="1" hangingPunct="1"/>
            <a:r>
              <a:rPr lang="en-US" smtClean="0"/>
              <a:t> Euclidean density = number of points per unit volume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Probability density 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Graph-based density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Euclidean Density – Cell-based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10575" cy="4114800"/>
          </a:xfrm>
        </p:spPr>
        <p:txBody>
          <a:bodyPr/>
          <a:lstStyle/>
          <a:p>
            <a:pPr eaLnBrk="1" hangingPunct="1"/>
            <a:r>
              <a:rPr lang="en-US" smtClean="0"/>
              <a:t>Simplest approach is to divide region into a number of rectangular cells of equal volume and define density as # of points the cell contains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2652713"/>
            <a:ext cx="7848600" cy="3748087"/>
          </a:xfr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Euclidean Density – Center-based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Euclidean density is the number of points within a specified radius of the point</a:t>
            </a:r>
          </a:p>
          <a:p>
            <a:pPr eaLnBrk="1" hangingPunct="1"/>
            <a:endParaRPr lang="en-US" smtClean="0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77963" y="2479675"/>
            <a:ext cx="5700712" cy="303371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 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10575" cy="2481263"/>
          </a:xfrm>
        </p:spPr>
        <p:txBody>
          <a:bodyPr/>
          <a:lstStyle/>
          <a:p>
            <a:pPr eaLnBrk="1" hangingPunct="1"/>
            <a:r>
              <a:rPr lang="en-US" sz="2400" smtClean="0"/>
              <a:t>If data objects have the same fixed set of </a:t>
            </a:r>
            <a:r>
              <a:rPr lang="en-US" sz="2400" smtClean="0">
                <a:solidFill>
                  <a:srgbClr val="FF0000"/>
                </a:solidFill>
              </a:rPr>
              <a:t>numeric attributes</a:t>
            </a:r>
            <a:r>
              <a:rPr lang="en-US" sz="2400" smtClean="0"/>
              <a:t>, then the data objects can be thought of as points in a multi-dimensional space, where each dimension represents a distinct attribute </a:t>
            </a:r>
          </a:p>
          <a:p>
            <a:pPr lvl="4" eaLnBrk="1" hangingPunct="1"/>
            <a:endParaRPr lang="en-US" sz="1600" smtClean="0"/>
          </a:p>
          <a:p>
            <a:pPr eaLnBrk="1" hangingPunct="1"/>
            <a:r>
              <a:rPr lang="en-US" sz="2400" smtClean="0"/>
              <a:t>Such data set can be represented by an m by n matrix, where there are m rows, one for each object, and n columns, one for each attribute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90600" y="4435475"/>
          <a:ext cx="6705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5705343" imgH="1477198" progId="Visio.Drawing.11">
                  <p:embed/>
                </p:oleObj>
              </mc:Choice>
              <mc:Fallback>
                <p:oleObj name="Visio" r:id="rId4" imgW="5705343" imgH="147719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35475"/>
                        <a:ext cx="67056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 Data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10575" cy="4114800"/>
          </a:xfrm>
        </p:spPr>
        <p:txBody>
          <a:bodyPr/>
          <a:lstStyle/>
          <a:p>
            <a:pPr eaLnBrk="1" hangingPunct="1"/>
            <a:r>
              <a:rPr lang="en-US" smtClean="0"/>
              <a:t>Each document becomes a `term' vector, </a:t>
            </a:r>
          </a:p>
          <a:p>
            <a:pPr lvl="1" eaLnBrk="1" hangingPunct="1"/>
            <a:r>
              <a:rPr lang="en-US" smtClean="0"/>
              <a:t>each term is a component (attribute) of the vector,</a:t>
            </a:r>
          </a:p>
          <a:p>
            <a:pPr lvl="1" eaLnBrk="1" hangingPunct="1"/>
            <a:r>
              <a:rPr lang="en-US" smtClean="0"/>
              <a:t>the value of each component may be the number of times the corresponding term occurs in the document. 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219200" y="3048000"/>
          <a:ext cx="67056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4" imgW="5999104" imgH="2787914" progId="Visio.Drawing.11">
                  <p:embed/>
                </p:oleObj>
              </mc:Choice>
              <mc:Fallback>
                <p:oleObj name="Visio" r:id="rId4" imgW="5999104" imgH="278791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7056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Data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pPr eaLnBrk="1" hangingPunct="1"/>
            <a:r>
              <a:rPr lang="en-US" smtClean="0"/>
              <a:t>A special type of record data, where </a:t>
            </a:r>
          </a:p>
          <a:p>
            <a:pPr lvl="1" eaLnBrk="1" hangingPunct="1"/>
            <a:r>
              <a:rPr lang="en-US" smtClean="0"/>
              <a:t>each record (transaction) involves a set of items.  </a:t>
            </a:r>
          </a:p>
          <a:p>
            <a:pPr lvl="1" eaLnBrk="1" hangingPunct="1"/>
            <a:r>
              <a:rPr lang="en-US" smtClean="0"/>
              <a:t>For example, consider a grocery store.  The set of products purchased by a customer during one shopping trip constitute a transaction, while the individual products that were purchased are the items. 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286000" y="3962400"/>
          <a:ext cx="4495800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4" imgW="3823200" imgH="1999080" progId="Word.Document.8">
                  <p:embed/>
                </p:oleObj>
              </mc:Choice>
              <mc:Fallback>
                <p:oleObj name="Document" r:id="rId4" imgW="3823200" imgH="19990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4495800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146476950</TotalTime>
  <Pages>3</Pages>
  <Words>2539</Words>
  <Application>Microsoft Office PowerPoint</Application>
  <PresentationFormat>On-screen Show (4:3)</PresentationFormat>
  <Paragraphs>403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MS Mincho</vt:lpstr>
      <vt:lpstr>Arial</vt:lpstr>
      <vt:lpstr>CMMI10</vt:lpstr>
      <vt:lpstr>cmr10</vt:lpstr>
      <vt:lpstr>CMR7</vt:lpstr>
      <vt:lpstr>Symbol</vt:lpstr>
      <vt:lpstr>Tahoma</vt:lpstr>
      <vt:lpstr>Times New Roman</vt:lpstr>
      <vt:lpstr>Verdana</vt:lpstr>
      <vt:lpstr>Wingdings</vt:lpstr>
      <vt:lpstr>Blank Presentation</vt:lpstr>
      <vt:lpstr>Document</vt:lpstr>
      <vt:lpstr>Visio</vt:lpstr>
      <vt:lpstr>VISIO</vt:lpstr>
      <vt:lpstr>Equation</vt:lpstr>
      <vt:lpstr>Worksheet</vt:lpstr>
      <vt:lpstr>Bitmap Image</vt:lpstr>
      <vt:lpstr>CE 395 R5- Data Mining  Data </vt:lpstr>
      <vt:lpstr>What is Data?</vt:lpstr>
      <vt:lpstr>PowerPoint Presentation</vt:lpstr>
      <vt:lpstr>Discrete and Continuous Attributes </vt:lpstr>
      <vt:lpstr>Types of data sets </vt:lpstr>
      <vt:lpstr>Record Data </vt:lpstr>
      <vt:lpstr>Data Matrix </vt:lpstr>
      <vt:lpstr>Document Data</vt:lpstr>
      <vt:lpstr>Transaction Data</vt:lpstr>
      <vt:lpstr>Graph Data </vt:lpstr>
      <vt:lpstr>Chemical Data </vt:lpstr>
      <vt:lpstr>Ordered Data </vt:lpstr>
      <vt:lpstr>Ordered Data </vt:lpstr>
      <vt:lpstr>Ordered Data</vt:lpstr>
      <vt:lpstr>Data Quality </vt:lpstr>
      <vt:lpstr>Noise</vt:lpstr>
      <vt:lpstr>Outliers</vt:lpstr>
      <vt:lpstr>Missing Values</vt:lpstr>
      <vt:lpstr>Duplicate Data</vt:lpstr>
      <vt:lpstr>Why Data Preprocessing?</vt:lpstr>
      <vt:lpstr>Major Tasks in Data Preprocessing</vt:lpstr>
      <vt:lpstr>Forms of data preprocessing </vt:lpstr>
      <vt:lpstr>Data Cleaning</vt:lpstr>
      <vt:lpstr>Missing Data</vt:lpstr>
      <vt:lpstr>How to Handle Missing Data?</vt:lpstr>
      <vt:lpstr>Noisy Data</vt:lpstr>
      <vt:lpstr>How to Handle Noisy Data?</vt:lpstr>
      <vt:lpstr>Data Integration</vt:lpstr>
      <vt:lpstr>Handling Redundant Data in Data Integration</vt:lpstr>
      <vt:lpstr>Data Transformation</vt:lpstr>
      <vt:lpstr>Data Preprocessing: Generic Approaches</vt:lpstr>
      <vt:lpstr>Aggregation</vt:lpstr>
      <vt:lpstr>Aggregation</vt:lpstr>
      <vt:lpstr>Sampling </vt:lpstr>
      <vt:lpstr>Sampling (2)</vt:lpstr>
      <vt:lpstr>Sample Size</vt:lpstr>
      <vt:lpstr>Curse of Dimensionality</vt:lpstr>
      <vt:lpstr>Dimensionality Reduction</vt:lpstr>
      <vt:lpstr>Feature Subset Selection</vt:lpstr>
      <vt:lpstr>Feature Subset Selection</vt:lpstr>
      <vt:lpstr>Feature Creation</vt:lpstr>
      <vt:lpstr>Mapping Data to a New Space</vt:lpstr>
      <vt:lpstr>Discretization</vt:lpstr>
      <vt:lpstr>Discretization Using Class Labels</vt:lpstr>
      <vt:lpstr>Data Transformation: Normalization</vt:lpstr>
      <vt:lpstr>Similarity and Dissimilarity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Minkowski Distance</vt:lpstr>
      <vt:lpstr>Mahalanobis Distance</vt:lpstr>
      <vt:lpstr>Common Properties of a Distance</vt:lpstr>
      <vt:lpstr>Common Properties of a Similarity</vt:lpstr>
      <vt:lpstr>Similarity Between Binary Vectors</vt:lpstr>
      <vt:lpstr>Cosine Similarity</vt:lpstr>
      <vt:lpstr>Correlation</vt:lpstr>
      <vt:lpstr>Visually Evaluating Correlation</vt:lpstr>
      <vt:lpstr>Density</vt:lpstr>
      <vt:lpstr>Euclidean Density – Cell-based</vt:lpstr>
      <vt:lpstr>Euclidean Density – Center-based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Data</dc:title>
  <dc:subject/>
  <dc:creator>Caldas, Carlos H</dc:creator>
  <cp:keywords/>
  <dc:description/>
  <cp:lastModifiedBy>Caldas, Carlos H</cp:lastModifiedBy>
  <cp:revision>377</cp:revision>
  <cp:lastPrinted>2001-08-28T17:59:37Z</cp:lastPrinted>
  <dcterms:created xsi:type="dcterms:W3CDTF">1998-03-18T13:44:31Z</dcterms:created>
  <dcterms:modified xsi:type="dcterms:W3CDTF">2018-01-25T15:51:36Z</dcterms:modified>
</cp:coreProperties>
</file>