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31" r:id="rId2"/>
    <p:sldId id="632" r:id="rId3"/>
    <p:sldId id="600" r:id="rId4"/>
    <p:sldId id="538" r:id="rId5"/>
    <p:sldId id="518" r:id="rId6"/>
    <p:sldId id="582" r:id="rId7"/>
    <p:sldId id="543" r:id="rId8"/>
    <p:sldId id="583" r:id="rId9"/>
    <p:sldId id="584" r:id="rId10"/>
    <p:sldId id="585" r:id="rId11"/>
    <p:sldId id="586" r:id="rId12"/>
    <p:sldId id="587" r:id="rId13"/>
    <p:sldId id="588" r:id="rId14"/>
    <p:sldId id="602" r:id="rId15"/>
    <p:sldId id="589" r:id="rId16"/>
    <p:sldId id="638" r:id="rId17"/>
    <p:sldId id="592" r:id="rId18"/>
    <p:sldId id="591" r:id="rId19"/>
    <p:sldId id="629" r:id="rId20"/>
    <p:sldId id="630" r:id="rId21"/>
    <p:sldId id="626" r:id="rId22"/>
    <p:sldId id="523" r:id="rId23"/>
    <p:sldId id="593" r:id="rId24"/>
    <p:sldId id="524" r:id="rId25"/>
    <p:sldId id="544" r:id="rId26"/>
    <p:sldId id="594" r:id="rId27"/>
    <p:sldId id="525" r:id="rId28"/>
    <p:sldId id="597" r:id="rId29"/>
    <p:sldId id="599" r:id="rId30"/>
    <p:sldId id="557" r:id="rId31"/>
    <p:sldId id="606" r:id="rId32"/>
    <p:sldId id="603" r:id="rId33"/>
    <p:sldId id="639" r:id="rId34"/>
    <p:sldId id="640" r:id="rId35"/>
    <p:sldId id="641" r:id="rId36"/>
    <p:sldId id="634" r:id="rId37"/>
    <p:sldId id="642" r:id="rId38"/>
    <p:sldId id="643" r:id="rId39"/>
    <p:sldId id="527" r:id="rId40"/>
    <p:sldId id="556" r:id="rId41"/>
    <p:sldId id="528" r:id="rId42"/>
    <p:sldId id="598" r:id="rId43"/>
    <p:sldId id="530" r:id="rId44"/>
    <p:sldId id="620" r:id="rId45"/>
    <p:sldId id="622" r:id="rId46"/>
    <p:sldId id="623" r:id="rId47"/>
    <p:sldId id="624" r:id="rId48"/>
    <p:sldId id="625" r:id="rId49"/>
    <p:sldId id="618" r:id="rId50"/>
    <p:sldId id="644" r:id="rId51"/>
    <p:sldId id="541" r:id="rId52"/>
    <p:sldId id="559" r:id="rId53"/>
    <p:sldId id="637" r:id="rId54"/>
    <p:sldId id="590" r:id="rId55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howGuide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18660"/>
    </p:cViewPr>
  </p:sorterViewPr>
  <p:notesViewPr>
    <p:cSldViewPr showGuides="1">
      <p:cViewPr varScale="1">
        <p:scale>
          <a:sx n="83" d="100"/>
          <a:sy n="83" d="100"/>
        </p:scale>
        <p:origin x="-840" y="-66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566" y="4387442"/>
            <a:ext cx="5099436" cy="415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3" tIns="48049" rIns="96093" bIns="48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1675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69925"/>
            <a:ext cx="4470400" cy="3354388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52" y="4248474"/>
            <a:ext cx="5327184" cy="4023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0138" y="671513"/>
            <a:ext cx="4468812" cy="3352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6860" y="4246946"/>
            <a:ext cx="4886771" cy="402398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634" tIns="43817" rIns="87634" bIns="438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701675"/>
            <a:ext cx="4597400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701675"/>
            <a:ext cx="4597400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701675"/>
            <a:ext cx="4597400" cy="344805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7398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6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4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21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11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457200" indent="-4572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lequest.com/Person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leques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2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43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2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7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Classification</a:t>
            </a:r>
            <a:br>
              <a:rPr lang="en-US" sz="3200" i="1" dirty="0"/>
            </a:br>
            <a:r>
              <a:rPr lang="en-US" sz="3200" i="1" dirty="0"/>
              <a:t>(Part I)</a:t>
            </a:r>
          </a:p>
        </p:txBody>
      </p:sp>
    </p:spTree>
    <p:extLst>
      <p:ext uri="{BB962C8B-B14F-4D97-AF65-F5344CB8AC3E}">
        <p14:creationId xmlns:p14="http://schemas.microsoft.com/office/powerpoint/2010/main" val="580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/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/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/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/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/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SLIQ,SPRINT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Example</a:t>
            </a:r>
            <a:r>
              <a:rPr lang="en-US" dirty="0"/>
              <a:t>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4713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Simple depth-first construction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Uses Information Gain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Sorts Continuous Attributes at each node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Needs entire data to fit in memory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Unsuitable for Large Datasets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You can download the software from:</a:t>
            </a:r>
            <a:br>
              <a:rPr lang="en-US" sz="2400" dirty="0"/>
            </a:br>
            <a:r>
              <a:rPr lang="en-US" sz="2000" dirty="0">
                <a:hlinkClick r:id="rId3"/>
              </a:rPr>
              <a:t>http://www.rulequest.com/Personal/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See5: commercial version (free demo available):</a:t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http://www.rulequest.com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8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Let D</a:t>
            </a:r>
            <a:r>
              <a:rPr lang="en-US" sz="2000" baseline="-25000" dirty="0">
                <a:cs typeface="+mn-cs"/>
              </a:rPr>
              <a:t>t</a:t>
            </a:r>
            <a:r>
              <a:rPr lang="en-US" sz="2000" dirty="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/>
          <p:cNvSpPr>
            <a:spLocks noChangeArrowheads="1"/>
          </p:cNvSpPr>
          <p:nvPr/>
        </p:nvSpPr>
        <p:spPr bwMode="auto">
          <a:xfrm>
            <a:off x="60198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/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/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/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/>
          <p:cNvSpPr>
            <a:spLocks noChangeShapeType="1"/>
          </p:cNvSpPr>
          <p:nvPr/>
        </p:nvSpPr>
        <p:spPr bwMode="auto">
          <a:xfrm flipH="1">
            <a:off x="67056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69342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/>
          <p:cNvSpPr txBox="1">
            <a:spLocks noChangeArrowheads="1"/>
          </p:cNvSpPr>
          <p:nvPr/>
        </p:nvSpPr>
        <p:spPr bwMode="auto">
          <a:xfrm>
            <a:off x="65532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?</a:t>
            </a:r>
          </a:p>
        </p:txBody>
      </p:sp>
      <p:graphicFrame>
        <p:nvGraphicFramePr>
          <p:cNvPr id="21514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/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/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Classification: Definition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9563"/>
            <a:ext cx="8305800" cy="47450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Given a collection of records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Each record contains a set of </a:t>
            </a:r>
            <a:r>
              <a:rPr lang="en-US" sz="2000" i="1">
                <a:solidFill>
                  <a:srgbClr val="CC0000"/>
                </a:solidFill>
              </a:rPr>
              <a:t>attributes</a:t>
            </a:r>
            <a:r>
              <a:rPr lang="en-US" sz="2000"/>
              <a:t>, one of the attributes is the </a:t>
            </a:r>
            <a:r>
              <a:rPr lang="en-US" sz="2000" i="1">
                <a:solidFill>
                  <a:srgbClr val="CC0000"/>
                </a:solidFill>
              </a:rPr>
              <a:t>class</a:t>
            </a:r>
            <a:r>
              <a:rPr lang="en-US" sz="2000"/>
              <a:t>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Find a </a:t>
            </a:r>
            <a:r>
              <a:rPr lang="en-US" i="1">
                <a:solidFill>
                  <a:srgbClr val="CC0000"/>
                </a:solidFill>
              </a:rPr>
              <a:t>model</a:t>
            </a:r>
            <a:r>
              <a:rPr lang="en-US"/>
              <a:t>  for class attribute as a function of the values of other attributes.</a:t>
            </a:r>
          </a:p>
          <a:p>
            <a:pPr>
              <a:lnSpc>
                <a:spcPct val="110000"/>
              </a:lnSpc>
            </a:pPr>
            <a:r>
              <a:rPr lang="en-US"/>
              <a:t>Goal: </a:t>
            </a:r>
            <a:r>
              <a:rPr lang="en-US" u="sng"/>
              <a:t>previously unseen</a:t>
            </a:r>
            <a:r>
              <a:rPr lang="en-US"/>
              <a:t> records should be assigned a class as accurately as possible.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Usually, the given data set is divided into </a:t>
            </a:r>
            <a:r>
              <a:rPr lang="en-US" sz="2000" i="1">
                <a:solidFill>
                  <a:srgbClr val="CC0000"/>
                </a:solidFill>
              </a:rPr>
              <a:t>training and test sets</a:t>
            </a:r>
            <a:r>
              <a:rPr lang="en-US" sz="2000"/>
              <a:t>, with training set used to build the model and test set used to validate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/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/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/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/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/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/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specifying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Depends on number of ways to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2-way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Multi-way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 smtClean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 smtClean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sz="2400" dirty="0" smtClean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 smtClean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 smtClean="0"/>
              <a:t>Divides values into two subsets</a:t>
            </a:r>
          </a:p>
        </p:txBody>
      </p:sp>
      <p:graphicFrame>
        <p:nvGraphicFramePr>
          <p:cNvPr id="28675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/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 dirty="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 dirty="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/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/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mtClean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mtClean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mtClean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 can be more compute intensive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Nodes with </a:t>
            </a:r>
            <a:r>
              <a:rPr lang="en-US" dirty="0">
                <a:solidFill>
                  <a:srgbClr val="FF0000"/>
                </a:solidFill>
              </a:rPr>
              <a:t>purer</a:t>
            </a:r>
            <a:r>
              <a:rPr lang="en-US" dirty="0"/>
              <a:t> class distribution are preferred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defRPr/>
            </a:pPr>
            <a:r>
              <a:rPr lang="en-US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3379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/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MRI 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/>
              <a:t>Entropy</a:t>
            </a:r>
            <a:endParaRPr lang="en-US" sz="2400" dirty="0"/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/>
              <a:t>Gini Index</a:t>
            </a:r>
            <a:endParaRPr lang="en-US" sz="2400" dirty="0">
              <a:cs typeface="+mn-cs"/>
            </a:endParaRP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Misclassification error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8910984"/>
              </p:ext>
            </p:extLst>
          </p:nvPr>
        </p:nvGraphicFramePr>
        <p:xfrm>
          <a:off x="1146048" y="3429000"/>
          <a:ext cx="3733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048" y="3429000"/>
                        <a:ext cx="3733800" cy="823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25282766"/>
              </p:ext>
            </p:extLst>
          </p:nvPr>
        </p:nvGraphicFramePr>
        <p:xfrm>
          <a:off x="1143000" y="2207647"/>
          <a:ext cx="594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5" imgW="4165600" imgH="444500" progId="Equation.3">
                  <p:embed/>
                </p:oleObj>
              </mc:Choice>
              <mc:Fallback>
                <p:oleObj name="Equation" r:id="rId5" imgW="4165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7647"/>
                        <a:ext cx="5943600" cy="631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7933"/>
              </p:ext>
            </p:extLst>
          </p:nvPr>
        </p:nvGraphicFramePr>
        <p:xfrm>
          <a:off x="1143000" y="4938713"/>
          <a:ext cx="3657600" cy="48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7" imgW="3073400" imgH="406400" progId="Equation.3">
                  <p:embed/>
                </p:oleObj>
              </mc:Choice>
              <mc:Fallback>
                <p:oleObj name="Equation" r:id="rId7" imgW="30734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38713"/>
                        <a:ext cx="3657600" cy="48044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marL="1257300" lvl="2" indent="-342900">
              <a:defRPr/>
            </a:pPr>
            <a:r>
              <a:rPr lang="en-US" dirty="0"/>
              <a:t>Compute impurity measure of each child node</a:t>
            </a:r>
          </a:p>
          <a:p>
            <a:pPr marL="1257300" lvl="2" indent="-342900">
              <a:defRPr/>
            </a:pPr>
            <a:r>
              <a:rPr lang="en-US" dirty="0"/>
              <a:t>M is the weighted impurity of children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954372" name="Text Box 4"/>
          <p:cNvSpPr txBox="1">
            <a:spLocks noChangeArrowheads="1"/>
          </p:cNvSpPr>
          <p:nvPr/>
        </p:nvSpPr>
        <p:spPr bwMode="auto">
          <a:xfrm>
            <a:off x="2362200" y="4114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Gain = P –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Finding the Best Split</a:t>
            </a:r>
          </a:p>
        </p:txBody>
      </p:sp>
      <p:sp>
        <p:nvSpPr>
          <p:cNvPr id="36866" name="Oval 4"/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/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/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/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/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/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/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2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4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5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6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897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898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0" name="AutoShape 44"/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1" name="AutoShape 45"/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2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3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Entropy</a:t>
            </a:r>
            <a:endParaRPr lang="en-US">
              <a:cs typeface="+mj-cs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Entropy at a given node t: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endParaRPr lang="en-US" dirty="0"/>
          </a:p>
          <a:p>
            <a:pPr lvl="4">
              <a:lnSpc>
                <a:spcPct val="90000"/>
              </a:lnSpc>
              <a:defRPr/>
            </a:pPr>
            <a:endParaRPr lang="en-US" dirty="0">
              <a:latin typeface="Times New Roman" charset="0"/>
            </a:endParaRPr>
          </a:p>
          <a:p>
            <a:pPr lvl="4">
              <a:lnSpc>
                <a:spcPct val="90000"/>
              </a:lnSpc>
              <a:defRPr/>
            </a:pPr>
            <a:endParaRPr lang="en-US" dirty="0">
              <a:latin typeface="Times New Roman" charset="0"/>
            </a:endParaRPr>
          </a:p>
          <a:p>
            <a:pPr marL="1085850" lvl="2" indent="-22860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/>
              <a:t>(NOTE: </a:t>
            </a:r>
            <a:r>
              <a:rPr lang="en-US" sz="2000" i="1" dirty="0">
                <a:latin typeface="Times New Roman" charset="0"/>
              </a:rPr>
              <a:t>p( j | t) </a:t>
            </a:r>
            <a:r>
              <a:rPr lang="en-US" sz="2000" dirty="0"/>
              <a:t>is the relative frequency of class j at node t).</a:t>
            </a:r>
            <a:endParaRPr lang="en-US" dirty="0"/>
          </a:p>
          <a:p>
            <a:pPr lvl="4">
              <a:lnSpc>
                <a:spcPct val="90000"/>
              </a:lnSpc>
              <a:defRPr/>
            </a:pPr>
            <a:endParaRPr lang="en-US" dirty="0">
              <a:latin typeface="Times New Roman" charset="0"/>
            </a:endParaRPr>
          </a:p>
          <a:p>
            <a:pPr marL="1085850" lvl="2" indent="-228600">
              <a:lnSpc>
                <a:spcPct val="90000"/>
              </a:lnSpc>
              <a:buFont typeface="Wingdings" charset="0"/>
              <a:buChar char="u"/>
              <a:defRPr/>
            </a:pPr>
            <a:r>
              <a:rPr lang="en-US" dirty="0"/>
              <a:t>Maximum (log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 when records are equally distributed among all classes implying least information</a:t>
            </a:r>
          </a:p>
          <a:p>
            <a:pPr marL="1085850" lvl="2" indent="-228600">
              <a:lnSpc>
                <a:spcPct val="90000"/>
              </a:lnSpc>
              <a:buFont typeface="Wingdings" charset="0"/>
              <a:buChar char="u"/>
              <a:defRPr/>
            </a:pPr>
            <a:r>
              <a:rPr lang="en-US" dirty="0"/>
              <a:t>Minimum (0.0) when all records belong to one class, implying most information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Entropy based computations are quite similar to the GINI index computations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2057400" y="1752600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3" imgW="4165600" imgH="444500" progId="Equation.3">
                  <p:embed/>
                </p:oleObj>
              </mc:Choice>
              <mc:Fallback>
                <p:oleObj name="Equation" r:id="rId3" imgW="4165600" imgH="444500" progId="Equation.3">
                  <p:embed/>
                  <p:pic>
                    <p:nvPicPr>
                      <p:cNvPr id="512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9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522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522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graphicFrame>
        <p:nvGraphicFramePr>
          <p:cNvPr id="52232" name="Object 10"/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5223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7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Information Gain: 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1146175" lvl="2" indent="-228600">
              <a:buFont typeface="Wingdings" charset="0"/>
              <a:buNone/>
              <a:defRPr/>
            </a:pPr>
            <a:endParaRPr lang="en-US" sz="2000" dirty="0"/>
          </a:p>
          <a:p>
            <a:pPr marL="1146175" lvl="2" indent="-228600">
              <a:buFont typeface="Wingdings" charset="0"/>
              <a:buNone/>
              <a:defRPr/>
            </a:pPr>
            <a:endParaRPr lang="en-US" sz="2000" dirty="0"/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/>
              <a:t>		Parent Node, p is split into k partitions;</a:t>
            </a: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 is number of records in partition i</a:t>
            </a:r>
          </a:p>
          <a:p>
            <a:pPr lvl="4">
              <a:defRPr/>
            </a:pPr>
            <a:endParaRPr lang="en-US" sz="1800" dirty="0">
              <a:latin typeface="Times New Roman" charset="0"/>
            </a:endParaRP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Choose the split that achieves most reduction (maximizes GAIN)</a:t>
            </a:r>
          </a:p>
          <a:p>
            <a:pPr lvl="4">
              <a:defRPr/>
            </a:pPr>
            <a:endParaRPr lang="en-US" sz="1800" dirty="0">
              <a:latin typeface="Times New Roman" charset="0"/>
            </a:endParaRP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Used in the ID3 and C4.5 decision tree algorithms</a:t>
            </a:r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1752600" y="1676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532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6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86800" cy="64928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006595" name="Object 3"/>
          <p:cNvGraphicFramePr>
            <a:graphicFrameLocks noGrp="1"/>
          </p:cNvGraphicFramePr>
          <p:nvPr>
            <p:ph type="body" idx="1"/>
          </p:nvPr>
        </p:nvGraphicFramePr>
        <p:xfrm>
          <a:off x="1905000" y="1371600"/>
          <a:ext cx="70104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Worksheet" r:id="rId4" imgW="5778000" imgH="3948840" progId="Excel.Sheet.8">
                  <p:embed/>
                </p:oleObj>
              </mc:Choice>
              <mc:Fallback>
                <p:oleObj name="Worksheet" r:id="rId4" imgW="5778000" imgH="3948840" progId="Excel.Sheet.8">
                  <p:embed/>
                  <p:pic>
                    <p:nvPicPr>
                      <p:cNvPr id="100659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70104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228600" y="2362200"/>
            <a:ext cx="1600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sz="2400" b="0">
                <a:latin typeface="Tahoma" pitchFamily="34" charset="0"/>
              </a:rPr>
              <a:t>This follows an  example from Quinlan’s ID3</a:t>
            </a:r>
          </a:p>
        </p:txBody>
      </p:sp>
    </p:spTree>
    <p:extLst>
      <p:ext uri="{BB962C8B-B14F-4D97-AF65-F5344CB8AC3E}">
        <p14:creationId xmlns:p14="http://schemas.microsoft.com/office/powerpoint/2010/main" val="5006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542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0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Gain Ratio: 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000" dirty="0"/>
          </a:p>
          <a:p>
            <a:pPr marL="742950" lvl="1" indent="-285750">
              <a:buFont typeface="Arial" charset="0"/>
              <a:buChar char="–"/>
              <a:defRPr/>
            </a:pPr>
            <a:endParaRPr lang="en-US" sz="2000" dirty="0"/>
          </a:p>
          <a:p>
            <a:pPr marL="1146175" lvl="2" indent="-228600">
              <a:buFont typeface="Wingdings" charset="0"/>
              <a:buChar char="u"/>
              <a:defRPr/>
            </a:pPr>
            <a:endParaRPr lang="en-US" sz="1800" dirty="0"/>
          </a:p>
          <a:p>
            <a:pPr marL="1146175" lvl="2" indent="-228600">
              <a:buFont typeface="Wingdings" charset="0"/>
              <a:buChar char="u"/>
              <a:defRPr/>
            </a:pPr>
            <a:endParaRPr lang="en-US" sz="1800" dirty="0"/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1800" dirty="0"/>
              <a:t>Parent Node, p is split into k partitions</a:t>
            </a: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1800" dirty="0" err="1"/>
              <a:t>n</a:t>
            </a:r>
            <a:r>
              <a:rPr lang="en-US" sz="1800" baseline="-25000" dirty="0" err="1"/>
              <a:t>i</a:t>
            </a:r>
            <a:r>
              <a:rPr lang="en-US" sz="1800" dirty="0"/>
              <a:t> is the number of records in partition i</a:t>
            </a:r>
          </a:p>
          <a:p>
            <a:pPr marL="1146175" lvl="2" indent="-228600">
              <a:buFont typeface="Wingdings" charset="0"/>
              <a:buNone/>
              <a:defRPr/>
            </a:pPr>
            <a:endParaRPr lang="en-US" sz="700" dirty="0"/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000" dirty="0"/>
              <a:t>Adjusts Information Gain by the entropy of the partitioning (</a:t>
            </a:r>
            <a:r>
              <a:rPr lang="en-US" sz="2000" dirty="0" err="1"/>
              <a:t>SplitINFO</a:t>
            </a:r>
            <a:r>
              <a:rPr lang="en-US" sz="2000" dirty="0"/>
              <a:t>). </a:t>
            </a:r>
          </a:p>
          <a:p>
            <a:pPr marL="1146175" lvl="2" indent="-228600">
              <a:buFont typeface="Wingdings" charset="0"/>
              <a:buChar char="u"/>
              <a:defRPr/>
            </a:pPr>
            <a:r>
              <a:rPr lang="en-US" sz="1800" dirty="0"/>
              <a:t>Higher entropy partitioning (large number of small partitions) is penalized!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000" dirty="0"/>
              <a:t>Used in C4.5 algorithm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000" dirty="0"/>
              <a:t>Designed to overcome the disadvantage of Information Gain</a:t>
            </a:r>
          </a:p>
        </p:txBody>
      </p:sp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609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3" imgW="3340100" imgH="800100" progId="Equation.3">
                  <p:embed/>
                </p:oleObj>
              </mc:Choice>
              <mc:Fallback>
                <p:oleObj name="Equation" r:id="rId3" imgW="3340100" imgH="800100" progId="Equation.3">
                  <p:embed/>
                  <p:pic>
                    <p:nvPicPr>
                      <p:cNvPr id="552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6"/>
          <p:cNvGraphicFramePr>
            <a:graphicFrameLocks noChangeAspect="1"/>
          </p:cNvGraphicFramePr>
          <p:nvPr/>
        </p:nvGraphicFramePr>
        <p:xfrm>
          <a:off x="4800600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5" imgW="2959100" imgH="723900" progId="Equation.3">
                  <p:embed/>
                </p:oleObj>
              </mc:Choice>
              <mc:Fallback>
                <p:oleObj name="Equation" r:id="rId5" imgW="2959100" imgH="723900" progId="Equation.3">
                  <p:embed/>
                  <p:pic>
                    <p:nvPicPr>
                      <p:cNvPr id="553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/>
            </a:r>
            <a:br>
              <a:rPr lang="en-US" altLang="en-US" sz="2000" smtClean="0">
                <a:ea typeface="ＭＳ Ｐゴシック" panose="020B0600070205080204" pitchFamily="34" charset="-128"/>
              </a:rPr>
            </a:br>
            <a:r>
              <a:rPr lang="en-US" altLang="en-US" sz="2000" smtClean="0">
                <a:ea typeface="ＭＳ Ｐゴシック" panose="020B0600070205080204" pitchFamily="34" charset="-128"/>
              </a:rPr>
              <a:t>(NOTE: </a:t>
            </a:r>
            <a:r>
              <a:rPr lang="en-US" altLang="en-US" sz="2000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 j | t)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is the relative frequency of class j at node t).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Maximum (1 - 1/n</a:t>
            </a:r>
            <a:r>
              <a:rPr lang="en-US" altLang="en-US" sz="2400" baseline="-25000" smtClean="0">
                <a:ea typeface="ＭＳ Ｐゴシック" panose="020B0600070205080204" pitchFamily="34" charset="-128"/>
              </a:rPr>
              <a:t>c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Minimum (0.0) when all records belong to one class, implying most interesting information</a:t>
            </a:r>
          </a:p>
          <a:p>
            <a:pPr lvl="1">
              <a:lnSpc>
                <a:spcPct val="90000"/>
              </a:lnSpc>
            </a:pPr>
            <a:endParaRPr lang="en-US" altLang="en-US" sz="2400" baseline="-2500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2743200" y="17780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780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graphicFrame>
        <p:nvGraphicFramePr>
          <p:cNvPr id="9218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219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219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graphicFrame>
        <p:nvGraphicFramePr>
          <p:cNvPr id="39942" name="Object 11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Computing Gini Index for a Collection of Nodes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When a node p is split into k partitions (children)</a:t>
            </a:r>
          </a:p>
          <a:p>
            <a:pPr marL="342900" indent="-342900">
              <a:buFont typeface="Monotype Sort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342900" indent="-34290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	</a:t>
            </a:r>
          </a:p>
          <a:p>
            <a:pPr marL="342900" indent="-342900">
              <a:buFont typeface="Monotype Sorts" charset="0"/>
              <a:buNone/>
              <a:defRPr/>
            </a:pPr>
            <a:endParaRPr lang="en-US" sz="2400" dirty="0">
              <a:cs typeface="+mn-cs"/>
            </a:endParaRPr>
          </a:p>
          <a:p>
            <a:pPr marL="342900" indent="-34290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	where,	</a:t>
            </a:r>
            <a:r>
              <a:rPr lang="en-US" sz="2400" dirty="0" err="1">
                <a:cs typeface="+mn-cs"/>
              </a:rPr>
              <a:t>n</a:t>
            </a:r>
            <a:r>
              <a:rPr lang="en-US" sz="2400" baseline="-25000" dirty="0" err="1">
                <a:cs typeface="+mn-cs"/>
              </a:rPr>
              <a:t>i</a:t>
            </a:r>
            <a:r>
              <a:rPr lang="en-US" sz="2400" dirty="0">
                <a:cs typeface="+mn-cs"/>
              </a:rPr>
              <a:t> = number of records at child i,</a:t>
            </a:r>
          </a:p>
          <a:p>
            <a:pPr marL="342900" indent="-342900">
              <a:buFont typeface="Monotype Sorts" charset="0"/>
              <a:buNone/>
              <a:defRPr/>
            </a:pPr>
            <a:r>
              <a:rPr lang="en-US" sz="2400" dirty="0">
                <a:cs typeface="+mn-cs"/>
              </a:rPr>
              <a:t>    			n</a:t>
            </a:r>
            <a:r>
              <a:rPr lang="en-US" sz="2400" baseline="-25000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 = number of records at parent node p.</a:t>
            </a:r>
          </a:p>
          <a:p>
            <a:pPr marL="342900" indent="-342900">
              <a:buFont typeface="Monotype Sorts" charset="0"/>
              <a:buNone/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Choose the attribute that minimizes weighted average Gini index of the children</a:t>
            </a:r>
          </a:p>
          <a:p>
            <a:pPr lvl="4">
              <a:defRPr/>
            </a:pPr>
            <a:endParaRPr lang="en-US" sz="1800" dirty="0">
              <a:latin typeface="Times New Roman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Gini index is used in decision tree algorithms such as CART, SLIQ, SPRINT</a:t>
            </a:r>
            <a:endParaRPr lang="en-US" sz="3200" dirty="0">
              <a:cs typeface="+mn-cs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2590800" y="16764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/>
              <a:t>Splits into two partitions</a:t>
            </a:r>
          </a:p>
          <a:p>
            <a:r>
              <a:rPr lang="en-US" altLang="en-US" sz="2400" b="0"/>
              <a:t>Effect of Weighing partitions: </a:t>
            </a:r>
          </a:p>
          <a:p>
            <a:pPr lvl="1"/>
            <a:r>
              <a:rPr lang="en-US" altLang="en-US" sz="2400" b="0"/>
              <a:t>Larger and Purer Partitions are sought for.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/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/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/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/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 each distinct value, gather counts for each class in the dataset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/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&lt; v and A </a:t>
            </a:r>
            <a:r>
              <a:rPr lang="en-US" sz="2000" dirty="0">
                <a:sym typeface="Symbol" charset="0"/>
              </a:rPr>
              <a:t>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/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6089" name="Text Box 7"/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6090" name="Line 8"/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/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/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/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/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/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39" name="Text Box 7"/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0" name="Line 8"/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/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/>
          <p:cNvSpPr/>
          <p:nvPr/>
        </p:nvSpPr>
        <p:spPr bwMode="auto">
          <a:xfrm>
            <a:off x="2133600" y="4821238"/>
            <a:ext cx="16764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/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/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4" name="Text Box 7"/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5" name="Line 8"/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/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/>
          <p:cNvSpPr/>
          <p:nvPr/>
        </p:nvSpPr>
        <p:spPr bwMode="auto">
          <a:xfrm>
            <a:off x="2133600" y="4821238"/>
            <a:ext cx="16637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992688" y="4856163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/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/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Support Vector Machines</a:t>
            </a:r>
          </a:p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Gain Ratio: 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000" dirty="0"/>
          </a:p>
          <a:p>
            <a:pPr marL="742950" lvl="1" indent="-285750">
              <a:buFont typeface="Arial" charset="0"/>
              <a:buChar char="–"/>
              <a:defRPr/>
            </a:pPr>
            <a:endParaRPr lang="en-US" sz="2000" dirty="0"/>
          </a:p>
          <a:p>
            <a:pPr marL="1146175" lvl="2" indent="-228600">
              <a:buFont typeface="Wingdings" charset="0"/>
              <a:buChar char="u"/>
              <a:defRPr/>
            </a:pPr>
            <a:endParaRPr lang="en-US" sz="1800" dirty="0"/>
          </a:p>
          <a:p>
            <a:pPr marL="1146175" lvl="2" indent="-228600">
              <a:buFont typeface="Wingdings" charset="0"/>
              <a:buChar char="u"/>
              <a:defRPr/>
            </a:pPr>
            <a:endParaRPr lang="en-US" sz="1800" dirty="0"/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1800" dirty="0"/>
              <a:t>Parent Node, p is split into k partitions</a:t>
            </a:r>
          </a:p>
          <a:p>
            <a:pPr marL="1146175" lvl="2" indent="-228600">
              <a:buFont typeface="Wingdings" charset="0"/>
              <a:buNone/>
              <a:defRPr/>
            </a:pPr>
            <a:r>
              <a:rPr lang="en-US" sz="1800" dirty="0" err="1"/>
              <a:t>n</a:t>
            </a:r>
            <a:r>
              <a:rPr lang="en-US" sz="1800" baseline="-25000" dirty="0" err="1"/>
              <a:t>i</a:t>
            </a:r>
            <a:r>
              <a:rPr lang="en-US" sz="1800" dirty="0"/>
              <a:t> is the number of records in partition </a:t>
            </a:r>
            <a:r>
              <a:rPr lang="en-US" sz="1800" dirty="0" err="1"/>
              <a:t>i</a:t>
            </a:r>
            <a:endParaRPr lang="en-US" sz="1800" dirty="0"/>
          </a:p>
          <a:p>
            <a:pPr marL="1146175" lvl="2" indent="-228600">
              <a:buFont typeface="Wingdings" charset="0"/>
              <a:buNone/>
              <a:defRPr/>
            </a:pPr>
            <a:endParaRPr lang="en-US" sz="700" dirty="0"/>
          </a:p>
        </p:txBody>
      </p:sp>
      <p:graphicFrame>
        <p:nvGraphicFramePr>
          <p:cNvPr id="56323" name="Object 5"/>
          <p:cNvGraphicFramePr>
            <a:graphicFrameLocks noChangeAspect="1"/>
          </p:cNvGraphicFramePr>
          <p:nvPr/>
        </p:nvGraphicFramePr>
        <p:xfrm>
          <a:off x="609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3340100" imgH="800100" progId="Equation.3">
                  <p:embed/>
                </p:oleObj>
              </mc:Choice>
              <mc:Fallback>
                <p:oleObj name="Equation" r:id="rId3" imgW="3340100" imgH="800100" progId="Equation.3">
                  <p:embed/>
                  <p:pic>
                    <p:nvPicPr>
                      <p:cNvPr id="563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/>
          <p:cNvGraphicFramePr>
            <a:graphicFrameLocks noChangeAspect="1"/>
          </p:cNvGraphicFramePr>
          <p:nvPr/>
        </p:nvGraphicFramePr>
        <p:xfrm>
          <a:off x="4800600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5" imgW="2959100" imgH="723900" progId="Equation.3">
                  <p:embed/>
                </p:oleObj>
              </mc:Choice>
              <mc:Fallback>
                <p:oleObj name="Equation" r:id="rId5" imgW="2959100" imgH="723900" progId="Equation.3">
                  <p:embed/>
                  <p:pic>
                    <p:nvPicPr>
                      <p:cNvPr id="563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Document" r:id="rId7" imgW="5854700" imgH="4000500" progId="Word.Document.8">
                  <p:embed/>
                </p:oleObj>
              </mc:Choice>
              <mc:Fallback>
                <p:oleObj name="Document" r:id="rId7" imgW="5854700" imgH="4000500" progId="Word.Document.8">
                  <p:embed/>
                  <p:pic>
                    <p:nvPicPr>
                      <p:cNvPr id="563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Document" r:id="rId9" imgW="5854700" imgH="4000500" progId="Word.Document.8">
                  <p:embed/>
                </p:oleObj>
              </mc:Choice>
              <mc:Fallback>
                <p:oleObj name="Document" r:id="rId9" imgW="5854700" imgH="4000500" progId="Word.Document.8">
                  <p:embed/>
                  <p:pic>
                    <p:nvPicPr>
                      <p:cNvPr id="563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Document" r:id="rId11" imgW="6210300" imgH="3187700" progId="Word.Document.8">
                  <p:embed/>
                </p:oleObj>
              </mc:Choice>
              <mc:Fallback>
                <p:oleObj name="Document" r:id="rId11" imgW="6210300" imgH="3187700" progId="Word.Document.8">
                  <p:embed/>
                  <p:pic>
                    <p:nvPicPr>
                      <p:cNvPr id="563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/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/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/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</p:spTree>
    <p:extLst>
      <p:ext uri="{BB962C8B-B14F-4D97-AF65-F5344CB8AC3E}">
        <p14:creationId xmlns:p14="http://schemas.microsoft.com/office/powerpoint/2010/main" val="7795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Classification error at a node t :</a:t>
            </a:r>
          </a:p>
          <a:p>
            <a:pPr marL="342900" indent="-342900"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 marL="342900" indent="-342900"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Maximum (1 - 1/</a:t>
            </a:r>
            <a:r>
              <a:rPr lang="en-US" sz="2400" dirty="0" err="1"/>
              <a:t>n</a:t>
            </a:r>
            <a:r>
              <a:rPr lang="en-US" sz="2400" baseline="-25000" dirty="0" err="1"/>
              <a:t>c</a:t>
            </a:r>
            <a:r>
              <a:rPr lang="en-US" sz="2400" dirty="0"/>
              <a:t>) when records are equally distributed among all classes, implying least interesting information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Minimum (0) when all records belong to one class, implying most interesting information</a:t>
            </a: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1752600" y="19812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3" imgW="3073400" imgH="406400" progId="Equation.3">
                  <p:embed/>
                </p:oleObj>
              </mc:Choice>
              <mc:Fallback>
                <p:oleObj name="Equation" r:id="rId3" imgW="30734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graphicFrame>
        <p:nvGraphicFramePr>
          <p:cNvPr id="58376" name="Object 10"/>
          <p:cNvGraphicFramePr>
            <a:graphicFrameLocks noChangeAspect="1"/>
          </p:cNvGraphicFramePr>
          <p:nvPr/>
        </p:nvGraphicFramePr>
        <p:xfrm>
          <a:off x="1828800" y="12192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9" imgW="3073400" imgH="406400" progId="Equation.3">
                  <p:embed/>
                </p:oleObj>
              </mc:Choice>
              <mc:Fallback>
                <p:oleObj name="Equation" r:id="rId9" imgW="30734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47894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Stop expanding a node when all the records belong to the same class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Stop expanding a node when all the records have similar attribute values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Early termination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2988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Can easily handle redundant or irrelevant attributes (unless the attributes are interacting)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Disadvantages: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Space of possible decision trees is exponentially large. Greedy approaches are often unable to find the best tree.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Does not take into account interactions between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/>
              <a:t>Each decision boundary involves only a single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18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19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/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/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123</TotalTime>
  <Pages>3</Pages>
  <Words>2099</Words>
  <Application>Microsoft Office PowerPoint</Application>
  <PresentationFormat>On-screen Show (4:3)</PresentationFormat>
  <Paragraphs>517</Paragraphs>
  <Slides>54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Monotype Sorts</vt:lpstr>
      <vt:lpstr>Symbol</vt:lpstr>
      <vt:lpstr>Tahoma</vt:lpstr>
      <vt:lpstr>Times New Roman</vt:lpstr>
      <vt:lpstr>Verdana</vt:lpstr>
      <vt:lpstr>Wingdings</vt:lpstr>
      <vt:lpstr>LC.BRev.FY97</vt:lpstr>
      <vt:lpstr>Visio</vt:lpstr>
      <vt:lpstr>Document</vt:lpstr>
      <vt:lpstr>Equation</vt:lpstr>
      <vt:lpstr>Worksheet</vt:lpstr>
      <vt:lpstr>CE 395 R5 - Data Mining  Classification (Part I)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Algorithm Example: C4.5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Entropy</vt:lpstr>
      <vt:lpstr>Computing Entropy of a Single Node</vt:lpstr>
      <vt:lpstr>Computing Information Gain After Splitting</vt:lpstr>
      <vt:lpstr>Example</vt:lpstr>
      <vt:lpstr>Problem with large number of partitions</vt:lpstr>
      <vt:lpstr>Gain Ratio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Gain Ratio</vt:lpstr>
      <vt:lpstr>Measure of Impurity: Classification Error</vt:lpstr>
      <vt:lpstr>Computing Error of a Single Node</vt:lpstr>
      <vt:lpstr>Stopping Criteria for Tree Induction</vt:lpstr>
      <vt:lpstr>Decision Tree Based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Caldas, Carlos H</cp:lastModifiedBy>
  <cp:revision>17</cp:revision>
  <cp:lastPrinted>2018-02-15T17:23:53Z</cp:lastPrinted>
  <dcterms:created xsi:type="dcterms:W3CDTF">2018-02-04T02:22:56Z</dcterms:created>
  <dcterms:modified xsi:type="dcterms:W3CDTF">2018-02-15T18:07:58Z</dcterms:modified>
</cp:coreProperties>
</file>