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645" r:id="rId2"/>
    <p:sldId id="568" r:id="rId3"/>
    <p:sldId id="598" r:id="rId4"/>
    <p:sldId id="599" r:id="rId5"/>
    <p:sldId id="600" r:id="rId6"/>
    <p:sldId id="601" r:id="rId7"/>
    <p:sldId id="602" r:id="rId8"/>
    <p:sldId id="603" r:id="rId9"/>
    <p:sldId id="606" r:id="rId10"/>
    <p:sldId id="597" r:id="rId11"/>
    <p:sldId id="534" r:id="rId12"/>
    <p:sldId id="521" r:id="rId13"/>
    <p:sldId id="607" r:id="rId14"/>
    <p:sldId id="524" r:id="rId15"/>
    <p:sldId id="525" r:id="rId16"/>
    <p:sldId id="526" r:id="rId17"/>
    <p:sldId id="535" r:id="rId18"/>
    <p:sldId id="615" r:id="rId19"/>
    <p:sldId id="616" r:id="rId20"/>
    <p:sldId id="617" r:id="rId21"/>
    <p:sldId id="618" r:id="rId22"/>
    <p:sldId id="619" r:id="rId23"/>
    <p:sldId id="620" r:id="rId24"/>
    <p:sldId id="621" r:id="rId25"/>
    <p:sldId id="622" r:id="rId26"/>
    <p:sldId id="624" r:id="rId27"/>
    <p:sldId id="625" r:id="rId28"/>
    <p:sldId id="626" r:id="rId29"/>
    <p:sldId id="627" r:id="rId30"/>
    <p:sldId id="628" r:id="rId31"/>
    <p:sldId id="630" r:id="rId32"/>
    <p:sldId id="646" r:id="rId33"/>
    <p:sldId id="647" r:id="rId34"/>
  </p:sldIdLst>
  <p:sldSz cx="9144000" cy="6858000" type="screen4x3"/>
  <p:notesSz cx="6950075" cy="92360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4743" autoAdjust="0"/>
    <p:restoredTop sz="94551" autoAdjust="0"/>
  </p:normalViewPr>
  <p:slideViewPr>
    <p:cSldViewPr>
      <p:cViewPr varScale="1">
        <p:scale>
          <a:sx n="105" d="100"/>
          <a:sy n="105" d="100"/>
        </p:scale>
        <p:origin x="1338" y="10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2188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72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4450" y="4387454"/>
            <a:ext cx="5099585" cy="41536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089" tIns="48047" rIns="96089" bIns="48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701675"/>
            <a:ext cx="4594225" cy="3446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870923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7725" cy="3492500"/>
          </a:xfrm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81" y="4424030"/>
            <a:ext cx="5619887" cy="419026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59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38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16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87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42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49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04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9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2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38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83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6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4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30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99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9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4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23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55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2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85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4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9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96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143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44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0" y="639603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0" i="1" dirty="0">
                <a:latin typeface="Verdana" pitchFamily="34" charset="0"/>
              </a:rPr>
              <a:t>Reference:</a:t>
            </a:r>
          </a:p>
          <a:p>
            <a:pPr>
              <a:defRPr/>
            </a:pPr>
            <a:r>
              <a:rPr lang="en-US" sz="1200" b="0" i="1" dirty="0">
                <a:latin typeface="Verdana" pitchFamily="34" charset="0"/>
              </a:rPr>
              <a:t>- Tan, P., Steinbach, M., </a:t>
            </a:r>
            <a:r>
              <a:rPr lang="en-US" sz="1200" b="0" i="1" dirty="0" err="1" smtClean="0">
                <a:latin typeface="Verdana" pitchFamily="34" charset="0"/>
              </a:rPr>
              <a:t>Karpatne</a:t>
            </a:r>
            <a:r>
              <a:rPr lang="en-US" sz="1200" b="0" i="1" dirty="0" smtClean="0">
                <a:latin typeface="Verdana" pitchFamily="34" charset="0"/>
              </a:rPr>
              <a:t>, A., and </a:t>
            </a:r>
            <a:r>
              <a:rPr lang="en-US" sz="1200" b="0" i="1" dirty="0">
                <a:latin typeface="Verdana" pitchFamily="34" charset="0"/>
              </a:rPr>
              <a:t>Kumar, V. </a:t>
            </a:r>
            <a:r>
              <a:rPr lang="en-US" sz="1200" b="0" i="1" dirty="0" smtClean="0">
                <a:latin typeface="Verdana" pitchFamily="34" charset="0"/>
              </a:rPr>
              <a:t>Introduction </a:t>
            </a:r>
            <a:r>
              <a:rPr lang="en-US" sz="1200" b="0" i="1" dirty="0">
                <a:latin typeface="Verdana" pitchFamily="34" charset="0"/>
              </a:rPr>
              <a:t>to Data Mining, </a:t>
            </a:r>
            <a:r>
              <a:rPr lang="en-US" sz="1200" b="0" i="1" dirty="0" smtClean="0">
                <a:latin typeface="Verdana" pitchFamily="34" charset="0"/>
              </a:rPr>
              <a:t>2</a:t>
            </a:r>
            <a:r>
              <a:rPr lang="en-US" sz="1200" b="0" i="1" baseline="30000" dirty="0" smtClean="0">
                <a:latin typeface="Verdana" pitchFamily="34" charset="0"/>
              </a:rPr>
              <a:t>nd</a:t>
            </a:r>
            <a:r>
              <a:rPr lang="en-US" sz="1200" b="0" i="1" dirty="0" smtClean="0">
                <a:latin typeface="Verdana" pitchFamily="34" charset="0"/>
              </a:rPr>
              <a:t> Edition</a:t>
            </a:r>
            <a:r>
              <a:rPr lang="en-US" sz="1200" b="0" i="1" dirty="0">
                <a:latin typeface="Verdana" pitchFamily="34" charset="0"/>
              </a:rPr>
              <a:t>, </a:t>
            </a:r>
            <a:r>
              <a:rPr lang="en-US" sz="1200" b="0" i="1" dirty="0" smtClean="0">
                <a:latin typeface="Verdana" pitchFamily="34" charset="0"/>
              </a:rPr>
              <a:t>Pearson</a:t>
            </a:r>
            <a:endParaRPr lang="en-US" sz="1200" b="0" i="1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8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6.emf"/><Relationship Id="rId1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250" y="2819400"/>
            <a:ext cx="8583613" cy="1752600"/>
          </a:xfrm>
        </p:spPr>
        <p:txBody>
          <a:bodyPr/>
          <a:lstStyle/>
          <a:p>
            <a:pPr algn="ctr"/>
            <a:r>
              <a:rPr lang="en-US" dirty="0" smtClean="0"/>
              <a:t>CE 395 R5 - Data </a:t>
            </a:r>
            <a:r>
              <a:rPr lang="en-US" dirty="0"/>
              <a:t>Mining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/>
              <a:t>Classification</a:t>
            </a:r>
            <a:br>
              <a:rPr lang="en-US" sz="3200" i="1" dirty="0"/>
            </a:br>
            <a:r>
              <a:rPr lang="en-US" sz="3200" i="1" dirty="0" smtClean="0"/>
              <a:t>(</a:t>
            </a:r>
            <a:r>
              <a:rPr lang="en-US" sz="3200" i="1" smtClean="0"/>
              <a:t>Decision Trees - Part </a:t>
            </a:r>
            <a:r>
              <a:rPr lang="en-US" sz="3200" i="1" dirty="0" smtClean="0"/>
              <a:t>II)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88009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Reasons for Model Overfitting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Limited Training Size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>High Model Complexity</a:t>
            </a:r>
          </a:p>
          <a:p>
            <a:endParaRPr lang="en-US" altLang="en-US" sz="500" dirty="0" smtClean="0"/>
          </a:p>
          <a:p>
            <a:pPr lvl="1"/>
            <a:r>
              <a:rPr lang="en-US" altLang="en-US" sz="2400" dirty="0" smtClean="0"/>
              <a:t>Multiple Comparison Procedure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Overfitting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Overfitting results in decision trees that are </a:t>
            </a:r>
            <a:r>
              <a:rPr lang="en-US" altLang="en-US" u="sng"/>
              <a:t>more complex</a:t>
            </a:r>
            <a:r>
              <a:rPr lang="en-US" altLang="en-US"/>
              <a:t> than necessary</a:t>
            </a:r>
          </a:p>
          <a:p>
            <a:endParaRPr lang="en-US" altLang="en-US"/>
          </a:p>
          <a:p>
            <a:r>
              <a:rPr lang="en-US" altLang="en-US"/>
              <a:t>Training error does not provide a good estimate of how well the tree will perform on previously unseen records</a:t>
            </a:r>
          </a:p>
          <a:p>
            <a:endParaRPr lang="en-US" altLang="en-US"/>
          </a:p>
          <a:p>
            <a:r>
              <a:rPr lang="en-US" altLang="en-US"/>
              <a:t>Need ways for estimating generalization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Model Selection</a:t>
            </a:r>
            <a:endParaRPr lang="en-US" altLang="en-US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Performed during model </a:t>
            </a:r>
            <a:r>
              <a:rPr lang="en-US" altLang="en-US" dirty="0" smtClean="0">
                <a:solidFill>
                  <a:srgbClr val="000000"/>
                </a:solidFill>
              </a:rPr>
              <a:t>building</a:t>
            </a:r>
          </a:p>
          <a:p>
            <a:pPr>
              <a:lnSpc>
                <a:spcPct val="90000"/>
              </a:lnSpc>
            </a:pP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Purpose is to ensure that model is not overly complex (to avoid </a:t>
            </a:r>
            <a:r>
              <a:rPr lang="en-US" altLang="en-US" dirty="0" err="1">
                <a:solidFill>
                  <a:srgbClr val="000000"/>
                </a:solidFill>
              </a:rPr>
              <a:t>overfitting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en-US" sz="10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Need </a:t>
            </a:r>
            <a:r>
              <a:rPr lang="en-US" altLang="en-US" dirty="0">
                <a:solidFill>
                  <a:srgbClr val="000000"/>
                </a:solidFill>
              </a:rPr>
              <a:t>to estimate generalization error</a:t>
            </a:r>
          </a:p>
          <a:p>
            <a:pPr lvl="1"/>
            <a:r>
              <a:rPr lang="en-US" altLang="en-US" dirty="0" smtClean="0"/>
              <a:t>Using Validation Set</a:t>
            </a:r>
            <a:endParaRPr lang="en-US" altLang="en-US" dirty="0">
              <a:latin typeface="Times New Roman" charset="0"/>
            </a:endParaRPr>
          </a:p>
          <a:p>
            <a:pPr lvl="1"/>
            <a:endParaRPr lang="en-US" altLang="en-US" sz="500" dirty="0" smtClean="0"/>
          </a:p>
          <a:p>
            <a:pPr lvl="1"/>
            <a:r>
              <a:rPr lang="en-US" altLang="en-US" dirty="0" smtClean="0"/>
              <a:t>Incorporating </a:t>
            </a:r>
            <a:r>
              <a:rPr lang="en-US" altLang="en-US" dirty="0"/>
              <a:t>Model </a:t>
            </a:r>
            <a:r>
              <a:rPr lang="en-US" altLang="en-US" dirty="0" smtClean="0"/>
              <a:t>Complexity</a:t>
            </a:r>
          </a:p>
          <a:p>
            <a:pPr lvl="1"/>
            <a:endParaRPr lang="en-US" altLang="en-US" sz="500" dirty="0" smtClean="0"/>
          </a:p>
          <a:p>
            <a:pPr lvl="1"/>
            <a:r>
              <a:rPr lang="en-US" altLang="en-US" dirty="0" smtClean="0"/>
              <a:t>Estimating Statistical Bounds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80400" cy="533400"/>
          </a:xfrm>
        </p:spPr>
        <p:txBody>
          <a:bodyPr/>
          <a:lstStyle/>
          <a:p>
            <a:r>
              <a:rPr lang="en-US" altLang="en-US" sz="2000" dirty="0" smtClean="0"/>
              <a:t>Model Selection:</a:t>
            </a:r>
            <a:br>
              <a:rPr lang="en-US" altLang="en-US" sz="2000" dirty="0" smtClean="0"/>
            </a:br>
            <a:r>
              <a:rPr lang="en-US" altLang="en-US" dirty="0" smtClean="0"/>
              <a:t>Using </a:t>
            </a:r>
            <a:r>
              <a:rPr lang="en-US" altLang="en-US" dirty="0"/>
              <a:t>Validation Set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Divide </a:t>
            </a:r>
            <a:r>
              <a:rPr lang="en-US" altLang="en-US" u="sng"/>
              <a:t>training</a:t>
            </a:r>
            <a:r>
              <a:rPr lang="en-US" altLang="en-US"/>
              <a:t> data into two parts:</a:t>
            </a:r>
          </a:p>
          <a:p>
            <a:pPr lvl="1"/>
            <a:r>
              <a:rPr lang="en-US" altLang="en-US"/>
              <a:t>Training set: </a:t>
            </a:r>
          </a:p>
          <a:p>
            <a:pPr lvl="2"/>
            <a:r>
              <a:rPr lang="en-US" altLang="en-US"/>
              <a:t> use for model building</a:t>
            </a:r>
          </a:p>
          <a:p>
            <a:pPr lvl="1"/>
            <a:r>
              <a:rPr lang="en-US" altLang="en-US"/>
              <a:t>Validation set: </a:t>
            </a:r>
          </a:p>
          <a:p>
            <a:pPr lvl="2"/>
            <a:r>
              <a:rPr lang="en-US" altLang="en-US"/>
              <a:t> use for estimating generalization error</a:t>
            </a:r>
          </a:p>
          <a:p>
            <a:pPr lvl="2"/>
            <a:r>
              <a:rPr lang="en-US" altLang="en-US"/>
              <a:t> Note: validation set is not the same as test set</a:t>
            </a:r>
          </a:p>
          <a:p>
            <a:pPr lvl="2"/>
            <a:endParaRPr lang="en-US" altLang="en-US"/>
          </a:p>
          <a:p>
            <a:r>
              <a:rPr lang="en-US" altLang="en-US"/>
              <a:t>Drawback:</a:t>
            </a:r>
          </a:p>
          <a:p>
            <a:pPr lvl="1"/>
            <a:r>
              <a:rPr lang="en-US" altLang="en-US"/>
              <a:t>Less data available for training</a:t>
            </a:r>
          </a:p>
        </p:txBody>
      </p:sp>
    </p:spTree>
    <p:extLst>
      <p:ext uri="{BB962C8B-B14F-4D97-AF65-F5344CB8AC3E}">
        <p14:creationId xmlns:p14="http://schemas.microsoft.com/office/powerpoint/2010/main" val="3056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Model Selection for Decision Trees</a:t>
            </a:r>
            <a:endParaRPr lang="en-US" altLang="en-US" dirty="0"/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r>
              <a:rPr lang="en-US" altLang="en-US" sz="2400">
                <a:solidFill>
                  <a:srgbClr val="FF0000"/>
                </a:solidFill>
              </a:rPr>
              <a:t>Pre-Pruning (Early Stopping Rule)</a:t>
            </a:r>
          </a:p>
          <a:p>
            <a:pPr lvl="1"/>
            <a:r>
              <a:rPr lang="en-US" altLang="en-US" sz="2400"/>
              <a:t>Stop the algorithm before it becomes a fully-grown tree</a:t>
            </a:r>
          </a:p>
          <a:p>
            <a:pPr lvl="1"/>
            <a:r>
              <a:rPr lang="en-US" altLang="en-US" sz="2400"/>
              <a:t>Typical stopping conditions for a node:</a:t>
            </a:r>
          </a:p>
          <a:p>
            <a:pPr lvl="2"/>
            <a:r>
              <a:rPr lang="en-US" altLang="en-US" sz="2000"/>
              <a:t> Stop if all instances belong to the same class</a:t>
            </a:r>
          </a:p>
          <a:p>
            <a:pPr lvl="2"/>
            <a:r>
              <a:rPr lang="en-US" altLang="en-US" sz="2000"/>
              <a:t> Stop if all the attribute values are the same</a:t>
            </a:r>
          </a:p>
          <a:p>
            <a:pPr lvl="1"/>
            <a:r>
              <a:rPr lang="en-US" altLang="en-US" sz="2400"/>
              <a:t>More restrictive conditions:</a:t>
            </a:r>
          </a:p>
          <a:p>
            <a:pPr lvl="2"/>
            <a:r>
              <a:rPr lang="en-US" altLang="en-US" sz="2000"/>
              <a:t> Stop if number of instances is less than some user-specified threshold</a:t>
            </a:r>
          </a:p>
          <a:p>
            <a:pPr lvl="2"/>
            <a:r>
              <a:rPr lang="en-US" altLang="en-US" sz="2000"/>
              <a:t> Stop if class distribution of instances are independent of the available features (e.g., using </a:t>
            </a:r>
            <a:r>
              <a:rPr lang="en-US" altLang="en-US" sz="2000">
                <a:sym typeface="Symbol" charset="2"/>
              </a:rPr>
              <a:t></a:t>
            </a:r>
            <a:r>
              <a:rPr lang="en-US" altLang="en-US" sz="2000" baseline="30000">
                <a:sym typeface="Symbol" charset="2"/>
              </a:rPr>
              <a:t> 2</a:t>
            </a:r>
            <a:r>
              <a:rPr lang="en-US" altLang="en-US" sz="2000">
                <a:sym typeface="Symbol" charset="2"/>
              </a:rPr>
              <a:t> test)</a:t>
            </a:r>
            <a:endParaRPr lang="en-US" altLang="en-US" sz="2000" baseline="30000"/>
          </a:p>
          <a:p>
            <a:pPr lvl="2"/>
            <a:r>
              <a:rPr lang="en-US" altLang="en-US" sz="2000"/>
              <a:t> Stop if expanding the current node does not improve impurity</a:t>
            </a:r>
            <a:br>
              <a:rPr lang="en-US" altLang="en-US" sz="2000"/>
            </a:br>
            <a:r>
              <a:rPr lang="en-US" altLang="en-US" sz="2000"/>
              <a:t>    measures (e.g., Gini or information gain).</a:t>
            </a:r>
          </a:p>
          <a:p>
            <a:pPr lvl="2"/>
            <a:r>
              <a:rPr lang="en-US" altLang="en-US" sz="2000"/>
              <a:t> Stop if estimated generalization error falls below certain threshold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 for Decision Trees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Post-pruning</a:t>
            </a:r>
          </a:p>
          <a:p>
            <a:pPr lvl="1"/>
            <a:r>
              <a:rPr lang="en-US" altLang="en-US"/>
              <a:t>Grow decision tree to its entirety</a:t>
            </a:r>
          </a:p>
          <a:p>
            <a:pPr lvl="1"/>
            <a:r>
              <a:rPr lang="en-US" altLang="en-US"/>
              <a:t>Subtree replacement</a:t>
            </a:r>
          </a:p>
          <a:p>
            <a:pPr lvl="2"/>
            <a:r>
              <a:rPr lang="en-US" altLang="en-US"/>
              <a:t> Trim the nodes of the decision tree in a bottom-up fashion</a:t>
            </a:r>
          </a:p>
          <a:p>
            <a:pPr lvl="2"/>
            <a:r>
              <a:rPr lang="en-US" altLang="en-US"/>
              <a:t> If generalization error improves after trimming, replace sub-tree by a leaf node </a:t>
            </a:r>
          </a:p>
          <a:p>
            <a:pPr lvl="2"/>
            <a:r>
              <a:rPr lang="en-US" altLang="en-US"/>
              <a:t> Class label of leaf node is determined from majority class of instances in the sub-tree</a:t>
            </a:r>
          </a:p>
          <a:p>
            <a:pPr lvl="1"/>
            <a:r>
              <a:rPr lang="en-US" altLang="en-US"/>
              <a:t>Subtree raising</a:t>
            </a:r>
          </a:p>
          <a:p>
            <a:pPr lvl="2"/>
            <a:r>
              <a:rPr lang="en-US" altLang="en-US"/>
              <a:t> Replace subtree with most frequently used branch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Post-Pruning</a:t>
            </a:r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1447800" y="3017838"/>
          <a:ext cx="46894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1" name="VISIO" r:id="rId3" imgW="4689544" imgH="2395148" progId="Visio.Drawing.6">
                  <p:embed/>
                </p:oleObj>
              </mc:Choice>
              <mc:Fallback>
                <p:oleObj name="VISIO" r:id="rId3" imgW="4689544" imgH="2395148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17838"/>
                        <a:ext cx="4689475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204" name="Group 4"/>
          <p:cNvGraphicFramePr>
            <a:graphicFrameLocks noGrp="1"/>
          </p:cNvGraphicFramePr>
          <p:nvPr/>
        </p:nvGraphicFramePr>
        <p:xfrm>
          <a:off x="914400" y="1524000"/>
          <a:ext cx="1905000" cy="1219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 = 10/30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4495800" y="1066800"/>
            <a:ext cx="46482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Training Error (Before splitting) = 10/30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Pessimistic error = (10 + 0.5)/30 = 10.5/30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Training Error (After splitting) = 9/30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Pessimistic error (After splitting)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	= (9 + 4 </a:t>
            </a:r>
            <a:r>
              <a:rPr lang="en-US" altLang="en-US" sz="1800">
                <a:sym typeface="Symbol" charset="2"/>
              </a:rPr>
              <a:t> 0.5)/30 = 11/30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>
                <a:solidFill>
                  <a:srgbClr val="FF0000"/>
                </a:solidFill>
              </a:rPr>
              <a:t>PRUNE!</a:t>
            </a:r>
          </a:p>
        </p:txBody>
      </p:sp>
      <p:graphicFrame>
        <p:nvGraphicFramePr>
          <p:cNvPr id="947218" name="Group 18"/>
          <p:cNvGraphicFramePr>
            <a:graphicFrameLocks noGrp="1"/>
          </p:cNvGraphicFramePr>
          <p:nvPr/>
        </p:nvGraphicFramePr>
        <p:xfrm>
          <a:off x="1524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29" name="Group 29"/>
          <p:cNvGraphicFramePr>
            <a:graphicFrameLocks noGrp="1"/>
          </p:cNvGraphicFramePr>
          <p:nvPr/>
        </p:nvGraphicFramePr>
        <p:xfrm>
          <a:off x="19812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40" name="Group 40"/>
          <p:cNvGraphicFramePr>
            <a:graphicFrameLocks noGrp="1"/>
          </p:cNvGraphicFramePr>
          <p:nvPr/>
        </p:nvGraphicFramePr>
        <p:xfrm>
          <a:off x="38100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51" name="Group 51"/>
          <p:cNvGraphicFramePr>
            <a:graphicFrameLocks noGrp="1"/>
          </p:cNvGraphicFramePr>
          <p:nvPr/>
        </p:nvGraphicFramePr>
        <p:xfrm>
          <a:off x="56388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Post-pruning</a:t>
            </a:r>
          </a:p>
        </p:txBody>
      </p:sp>
      <p:graphicFrame>
        <p:nvGraphicFramePr>
          <p:cNvPr id="32770" name="Object 26"/>
          <p:cNvGraphicFramePr>
            <a:graphicFrameLocks noGrp="1" noChangeAspect="1"/>
          </p:cNvGraphicFramePr>
          <p:nvPr>
            <p:ph idx="1"/>
          </p:nvPr>
        </p:nvGraphicFramePr>
        <p:xfrm>
          <a:off x="1106488" y="1016000"/>
          <a:ext cx="7199312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Visio" r:id="rId3" imgW="9791700" imgH="7327900" progId="Visio.Drawing.6">
                  <p:embed/>
                </p:oleObj>
              </mc:Choice>
              <mc:Fallback>
                <p:oleObj name="Visio" r:id="rId3" imgW="9791700" imgH="7327900" progId="Visio.Drawing.6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1016000"/>
                        <a:ext cx="7199312" cy="538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Missing Attribute Values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458913"/>
            <a:ext cx="8410575" cy="4789487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/>
              <a:t>Missing values affect decision tree construction in three different ways:</a:t>
            </a:r>
          </a:p>
          <a:p>
            <a:pPr lvl="1">
              <a:lnSpc>
                <a:spcPct val="160000"/>
              </a:lnSpc>
            </a:pPr>
            <a:r>
              <a:rPr lang="en-US"/>
              <a:t>Affects how impurity measures are computed</a:t>
            </a:r>
          </a:p>
          <a:p>
            <a:pPr lvl="1">
              <a:lnSpc>
                <a:spcPct val="160000"/>
              </a:lnSpc>
            </a:pPr>
            <a:r>
              <a:rPr lang="en-US"/>
              <a:t>Affects how to distribute instance with missing value to child nodes</a:t>
            </a:r>
          </a:p>
          <a:p>
            <a:pPr lvl="1">
              <a:lnSpc>
                <a:spcPct val="160000"/>
              </a:lnSpc>
            </a:pPr>
            <a:r>
              <a:rPr lang="en-US"/>
              <a:t>Affects how a test instance with missing value is classified</a:t>
            </a:r>
          </a:p>
        </p:txBody>
      </p:sp>
    </p:spTree>
    <p:extLst>
      <p:ext uri="{BB962C8B-B14F-4D97-AF65-F5344CB8AC3E}">
        <p14:creationId xmlns:p14="http://schemas.microsoft.com/office/powerpoint/2010/main" val="235636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Impurity Measure</a:t>
            </a:r>
          </a:p>
        </p:txBody>
      </p:sp>
      <p:graphicFrame>
        <p:nvGraphicFramePr>
          <p:cNvPr id="951299" name="Object 3"/>
          <p:cNvGraphicFramePr>
            <a:graphicFrameLocks noChangeAspect="1"/>
          </p:cNvGraphicFramePr>
          <p:nvPr/>
        </p:nvGraphicFramePr>
        <p:xfrm>
          <a:off x="457200" y="1219200"/>
          <a:ext cx="3894138" cy="417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Document" r:id="rId4" imgW="5423570" imgH="5776579" progId="Word.Document.8">
                  <p:embed/>
                </p:oleObj>
              </mc:Choice>
              <mc:Fallback>
                <p:oleObj name="Document" r:id="rId4" imgW="5423570" imgH="5776579" progId="Word.Document.8">
                  <p:embed/>
                  <p:pic>
                    <p:nvPicPr>
                      <p:cNvPr id="951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3894138" cy="417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300" name="Object 4"/>
          <p:cNvGraphicFramePr>
            <a:graphicFrameLocks noChangeAspect="1"/>
          </p:cNvGraphicFramePr>
          <p:nvPr/>
        </p:nvGraphicFramePr>
        <p:xfrm>
          <a:off x="5334000" y="2209800"/>
          <a:ext cx="320040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Document" r:id="rId6" imgW="6366600" imgH="3406680" progId="Word.Document.8">
                  <p:embed/>
                </p:oleObj>
              </mc:Choice>
              <mc:Fallback>
                <p:oleObj name="Document" r:id="rId6" imgW="6366600" imgH="3406680" progId="Word.Document.8">
                  <p:embed/>
                  <p:pic>
                    <p:nvPicPr>
                      <p:cNvPr id="951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09800"/>
                        <a:ext cx="3200400" cy="170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1301" name="Text Box 5"/>
          <p:cNvSpPr txBox="1">
            <a:spLocks noChangeArrowheads="1"/>
          </p:cNvSpPr>
          <p:nvPr/>
        </p:nvSpPr>
        <p:spPr bwMode="auto">
          <a:xfrm>
            <a:off x="4343400" y="3733800"/>
            <a:ext cx="4648200" cy="2566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</a:rPr>
              <a:t>Split on Refund: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 </a:t>
            </a:r>
            <a:r>
              <a:rPr lang="en-US" sz="1800" dirty="0"/>
              <a:t>Entropy </a:t>
            </a:r>
            <a:r>
              <a:rPr lang="en-US" sz="1800" dirty="0" smtClean="0"/>
              <a:t>(Refund=Yes</a:t>
            </a:r>
            <a:r>
              <a:rPr lang="en-US" sz="1800" dirty="0"/>
              <a:t>) = 0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 </a:t>
            </a:r>
            <a:r>
              <a:rPr lang="en-US" sz="1800" dirty="0"/>
              <a:t>Entropy(Refund=No</a:t>
            </a:r>
            <a:r>
              <a:rPr lang="en-US" sz="1800" dirty="0"/>
              <a:t>) </a:t>
            </a:r>
            <a:br>
              <a:rPr lang="en-US" sz="1800" dirty="0"/>
            </a:br>
            <a:r>
              <a:rPr lang="en-US" sz="1800" dirty="0"/>
              <a:t>    = </a:t>
            </a:r>
            <a:r>
              <a:rPr lang="en-US" sz="1800" dirty="0" smtClean="0"/>
              <a:t>- (</a:t>
            </a:r>
            <a:r>
              <a:rPr lang="en-US" sz="1800" dirty="0"/>
              <a:t>2/6)log(2/6) – (4/6)log(4/6) = 0.9183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 </a:t>
            </a:r>
            <a:r>
              <a:rPr lang="en-US" sz="1800" dirty="0" smtClean="0"/>
              <a:t>Entropy(Children</a:t>
            </a:r>
            <a:r>
              <a:rPr lang="en-US" sz="1800" dirty="0"/>
              <a:t>) </a:t>
            </a:r>
            <a:br>
              <a:rPr lang="en-US" sz="1800" dirty="0"/>
            </a:br>
            <a:r>
              <a:rPr lang="en-US" sz="1800" dirty="0"/>
              <a:t>    = 0.3 (0) + 0.6 (0.9183) = 0.551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Gain = 0.9 </a:t>
            </a:r>
            <a:r>
              <a:rPr lang="en-US" sz="1800" dirty="0">
                <a:sym typeface="Symbol" pitchFamily="18" charset="2"/>
              </a:rPr>
              <a:t> (0.8813 – 0.551) = 0.3303</a:t>
            </a:r>
            <a:endParaRPr lang="en-US" sz="1800" dirty="0"/>
          </a:p>
        </p:txBody>
      </p:sp>
      <p:sp>
        <p:nvSpPr>
          <p:cNvPr id="951302" name="Line 6"/>
          <p:cNvSpPr>
            <a:spLocks noChangeShapeType="1"/>
          </p:cNvSpPr>
          <p:nvPr/>
        </p:nvSpPr>
        <p:spPr bwMode="auto">
          <a:xfrm>
            <a:off x="1143000" y="51816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1303" name="Text Box 7"/>
          <p:cNvSpPr txBox="1">
            <a:spLocks noChangeArrowheads="1"/>
          </p:cNvSpPr>
          <p:nvPr/>
        </p:nvSpPr>
        <p:spPr bwMode="auto">
          <a:xfrm>
            <a:off x="1676400" y="5410200"/>
            <a:ext cx="11430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Missing value</a:t>
            </a:r>
          </a:p>
        </p:txBody>
      </p:sp>
      <p:sp>
        <p:nvSpPr>
          <p:cNvPr id="951304" name="Text Box 8"/>
          <p:cNvSpPr txBox="1">
            <a:spLocks noChangeArrowheads="1"/>
          </p:cNvSpPr>
          <p:nvPr/>
        </p:nvSpPr>
        <p:spPr bwMode="auto">
          <a:xfrm>
            <a:off x="4419600" y="1066800"/>
            <a:ext cx="449580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</a:rPr>
              <a:t>Before Splitting: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    </a:t>
            </a:r>
            <a:r>
              <a:rPr lang="en-US" sz="1800" dirty="0" smtClean="0"/>
              <a:t>Entropy (Parent</a:t>
            </a:r>
            <a:r>
              <a:rPr lang="en-US" sz="1800" dirty="0"/>
              <a:t>) </a:t>
            </a:r>
            <a:br>
              <a:rPr lang="en-US" sz="1800" dirty="0"/>
            </a:br>
            <a:r>
              <a:rPr lang="en-US" sz="1800" dirty="0"/>
              <a:t>    = -0.3 log(0.3)-(0.7)log(0.7) = 0.8813</a:t>
            </a:r>
          </a:p>
        </p:txBody>
      </p:sp>
    </p:spTree>
    <p:extLst>
      <p:ext uri="{BB962C8B-B14F-4D97-AF65-F5344CB8AC3E}">
        <p14:creationId xmlns:p14="http://schemas.microsoft.com/office/powerpoint/2010/main" val="157045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0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 Errors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Training errors (apparent errors)</a:t>
            </a:r>
          </a:p>
          <a:p>
            <a:pPr lvl="1"/>
            <a:r>
              <a:rPr lang="en-US" altLang="en-US"/>
              <a:t>Errors committed on the training set</a:t>
            </a:r>
          </a:p>
          <a:p>
            <a:pPr lvl="1"/>
            <a:endParaRPr lang="en-US" altLang="en-US"/>
          </a:p>
          <a:p>
            <a:r>
              <a:rPr lang="en-US" altLang="en-US"/>
              <a:t>Test errors</a:t>
            </a:r>
          </a:p>
          <a:p>
            <a:pPr lvl="1"/>
            <a:r>
              <a:rPr lang="en-US" altLang="en-US"/>
              <a:t>Errors committed on the test set</a:t>
            </a:r>
          </a:p>
          <a:p>
            <a:pPr lvl="1"/>
            <a:endParaRPr lang="en-US" altLang="en-US"/>
          </a:p>
          <a:p>
            <a:r>
              <a:rPr lang="en-US" altLang="en-US"/>
              <a:t>Generalization errors</a:t>
            </a:r>
          </a:p>
          <a:p>
            <a:pPr lvl="1"/>
            <a:r>
              <a:rPr lang="en-US" altLang="en-US"/>
              <a:t>Expected error of a model over random selection of records from same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 Instances</a:t>
            </a:r>
          </a:p>
        </p:txBody>
      </p:sp>
      <p:graphicFrame>
        <p:nvGraphicFramePr>
          <p:cNvPr id="952323" name="Object 1027"/>
          <p:cNvGraphicFramePr>
            <a:graphicFrameLocks noChangeAspect="1"/>
          </p:cNvGraphicFramePr>
          <p:nvPr/>
        </p:nvGraphicFramePr>
        <p:xfrm>
          <a:off x="381000" y="1219200"/>
          <a:ext cx="35115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0" name="Document" r:id="rId4" imgW="5442690" imgH="5295737" progId="Word.Document.8">
                  <p:embed/>
                </p:oleObj>
              </mc:Choice>
              <mc:Fallback>
                <p:oleObj name="Document" r:id="rId4" imgW="5442690" imgH="5295737" progId="Word.Document.8">
                  <p:embed/>
                  <p:pic>
                    <p:nvPicPr>
                      <p:cNvPr id="952323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19200"/>
                        <a:ext cx="3511550" cy="338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24" name="Line 1028"/>
          <p:cNvSpPr>
            <a:spLocks noChangeShapeType="1"/>
          </p:cNvSpPr>
          <p:nvPr/>
        </p:nvSpPr>
        <p:spPr bwMode="auto">
          <a:xfrm>
            <a:off x="2689225" y="4911725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2325" name="Line 1029"/>
          <p:cNvSpPr>
            <a:spLocks noChangeShapeType="1"/>
          </p:cNvSpPr>
          <p:nvPr/>
        </p:nvSpPr>
        <p:spPr bwMode="auto">
          <a:xfrm flipH="1">
            <a:off x="1316038" y="4911725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2326" name="Text Box 1030"/>
          <p:cNvSpPr txBox="1">
            <a:spLocks noChangeArrowheads="1"/>
          </p:cNvSpPr>
          <p:nvPr/>
        </p:nvSpPr>
        <p:spPr bwMode="auto">
          <a:xfrm>
            <a:off x="1833563" y="4648200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sz="1600">
                <a:solidFill>
                  <a:srgbClr val="2D1993"/>
                </a:solidFill>
              </a:rPr>
              <a:t>Refund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952327" name="Text Box 1031"/>
          <p:cNvSpPr txBox="1">
            <a:spLocks noChangeArrowheads="1"/>
          </p:cNvSpPr>
          <p:nvPr/>
        </p:nvSpPr>
        <p:spPr bwMode="auto">
          <a:xfrm>
            <a:off x="1069975" y="48768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sz="1600" b="0"/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952328" name="Text Box 1032"/>
          <p:cNvSpPr txBox="1">
            <a:spLocks noChangeArrowheads="1"/>
          </p:cNvSpPr>
          <p:nvPr/>
        </p:nvSpPr>
        <p:spPr bwMode="auto">
          <a:xfrm>
            <a:off x="3051175" y="4876800"/>
            <a:ext cx="685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/>
              <a:t>No</a:t>
            </a:r>
          </a:p>
        </p:txBody>
      </p:sp>
      <p:graphicFrame>
        <p:nvGraphicFramePr>
          <p:cNvPr id="952329" name="Object 1033"/>
          <p:cNvGraphicFramePr>
            <a:graphicFrameLocks noChangeAspect="1"/>
          </p:cNvGraphicFramePr>
          <p:nvPr/>
        </p:nvGraphicFramePr>
        <p:xfrm>
          <a:off x="0" y="5495925"/>
          <a:ext cx="18081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1" name="Document" r:id="rId6" imgW="4408049" imgH="1653433" progId="Word.Document.8">
                  <p:embed/>
                </p:oleObj>
              </mc:Choice>
              <mc:Fallback>
                <p:oleObj name="Document" r:id="rId6" imgW="4408049" imgH="1653433" progId="Word.Document.8">
                  <p:embed/>
                  <p:pic>
                    <p:nvPicPr>
                      <p:cNvPr id="952329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95925"/>
                        <a:ext cx="1808163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30" name="Object 1034"/>
          <p:cNvGraphicFramePr>
            <a:graphicFrameLocks noChangeAspect="1"/>
          </p:cNvGraphicFramePr>
          <p:nvPr/>
        </p:nvGraphicFramePr>
        <p:xfrm>
          <a:off x="2062163" y="5486400"/>
          <a:ext cx="19304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2" name="Document" r:id="rId8" imgW="4687993" imgH="1653433" progId="Word.Document.8">
                  <p:embed/>
                </p:oleObj>
              </mc:Choice>
              <mc:Fallback>
                <p:oleObj name="Document" r:id="rId8" imgW="4687993" imgH="1653433" progId="Word.Document.8">
                  <p:embed/>
                  <p:pic>
                    <p:nvPicPr>
                      <p:cNvPr id="95233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5486400"/>
                        <a:ext cx="19304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31" name="Line 1035"/>
          <p:cNvSpPr>
            <a:spLocks noChangeShapeType="1"/>
          </p:cNvSpPr>
          <p:nvPr/>
        </p:nvSpPr>
        <p:spPr bwMode="auto">
          <a:xfrm>
            <a:off x="6875463" y="3006725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2332" name="Line 1036"/>
          <p:cNvSpPr>
            <a:spLocks noChangeShapeType="1"/>
          </p:cNvSpPr>
          <p:nvPr/>
        </p:nvSpPr>
        <p:spPr bwMode="auto">
          <a:xfrm flipH="1">
            <a:off x="5502275" y="3006725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2333" name="Text Box 1037"/>
          <p:cNvSpPr txBox="1">
            <a:spLocks noChangeArrowheads="1"/>
          </p:cNvSpPr>
          <p:nvPr/>
        </p:nvSpPr>
        <p:spPr bwMode="auto">
          <a:xfrm>
            <a:off x="6019800" y="2743200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sz="1600">
                <a:solidFill>
                  <a:srgbClr val="2D1993"/>
                </a:solidFill>
              </a:rPr>
              <a:t>Refund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952334" name="Text Box 1038"/>
          <p:cNvSpPr txBox="1">
            <a:spLocks noChangeArrowheads="1"/>
          </p:cNvSpPr>
          <p:nvPr/>
        </p:nvSpPr>
        <p:spPr bwMode="auto">
          <a:xfrm>
            <a:off x="5256213" y="29718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sz="1600" b="0"/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952335" name="Object 1039"/>
          <p:cNvGraphicFramePr>
            <a:graphicFrameLocks noChangeAspect="1"/>
          </p:cNvGraphicFramePr>
          <p:nvPr/>
        </p:nvGraphicFramePr>
        <p:xfrm>
          <a:off x="4800600" y="1600200"/>
          <a:ext cx="36512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3" name="Document" r:id="rId10" imgW="5102860" imgH="1450803" progId="Word.Document.8">
                  <p:embed/>
                </p:oleObj>
              </mc:Choice>
              <mc:Fallback>
                <p:oleObj name="Document" r:id="rId10" imgW="5102860" imgH="1450803" progId="Word.Document.8">
                  <p:embed/>
                  <p:pic>
                    <p:nvPicPr>
                      <p:cNvPr id="952335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00200"/>
                        <a:ext cx="365125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36" name="Text Box 1040"/>
          <p:cNvSpPr txBox="1">
            <a:spLocks noChangeArrowheads="1"/>
          </p:cNvSpPr>
          <p:nvPr/>
        </p:nvSpPr>
        <p:spPr bwMode="auto">
          <a:xfrm>
            <a:off x="7237413" y="2971800"/>
            <a:ext cx="685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/>
              <a:t>No</a:t>
            </a:r>
          </a:p>
        </p:txBody>
      </p:sp>
      <p:graphicFrame>
        <p:nvGraphicFramePr>
          <p:cNvPr id="952337" name="Object 1041"/>
          <p:cNvGraphicFramePr>
            <a:graphicFrameLocks noChangeAspect="1"/>
          </p:cNvGraphicFramePr>
          <p:nvPr/>
        </p:nvGraphicFramePr>
        <p:xfrm>
          <a:off x="6629400" y="3505200"/>
          <a:ext cx="1989138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4" name="Document" r:id="rId12" imgW="4790087" imgH="1653433" progId="Word.Document.8">
                  <p:embed/>
                </p:oleObj>
              </mc:Choice>
              <mc:Fallback>
                <p:oleObj name="Document" r:id="rId12" imgW="4790087" imgH="1653433" progId="Word.Document.8">
                  <p:embed/>
                  <p:pic>
                    <p:nvPicPr>
                      <p:cNvPr id="952337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505200"/>
                        <a:ext cx="1989138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38" name="Text Box 1042"/>
          <p:cNvSpPr txBox="1">
            <a:spLocks noChangeArrowheads="1"/>
          </p:cNvSpPr>
          <p:nvPr/>
        </p:nvSpPr>
        <p:spPr bwMode="auto">
          <a:xfrm>
            <a:off x="4572000" y="4343400"/>
            <a:ext cx="4038600" cy="1741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Probability that Refund=Yes is 3/9</a:t>
            </a:r>
          </a:p>
          <a:p>
            <a:pPr>
              <a:spcBef>
                <a:spcPct val="50000"/>
              </a:spcBef>
            </a:pPr>
            <a:r>
              <a:rPr lang="en-US" sz="1800"/>
              <a:t>Probability that Refund=No is 6/9</a:t>
            </a:r>
          </a:p>
          <a:p>
            <a:pPr>
              <a:spcBef>
                <a:spcPct val="50000"/>
              </a:spcBef>
            </a:pPr>
            <a:r>
              <a:rPr lang="en-US" sz="1800"/>
              <a:t>Assign record to the left child with weight = 3/9 and to the right child with weight = 6/9</a:t>
            </a:r>
          </a:p>
        </p:txBody>
      </p:sp>
      <p:graphicFrame>
        <p:nvGraphicFramePr>
          <p:cNvPr id="952339" name="Object 1043"/>
          <p:cNvGraphicFramePr>
            <a:graphicFrameLocks noGrp="1" noChangeAspect="1"/>
          </p:cNvGraphicFramePr>
          <p:nvPr>
            <p:ph idx="1"/>
          </p:nvPr>
        </p:nvGraphicFramePr>
        <p:xfrm>
          <a:off x="4559300" y="3335338"/>
          <a:ext cx="19304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5" name="Document" r:id="rId14" imgW="4790087" imgH="1653433" progId="Word.Document.8">
                  <p:embed/>
                </p:oleObj>
              </mc:Choice>
              <mc:Fallback>
                <p:oleObj name="Document" r:id="rId14" imgW="4790087" imgH="1653433" progId="Word.Document.8">
                  <p:embed/>
                  <p:pic>
                    <p:nvPicPr>
                      <p:cNvPr id="952339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3335338"/>
                        <a:ext cx="193040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Issues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10000"/>
              </a:lnSpc>
            </a:pPr>
            <a:r>
              <a:rPr lang="en-US" dirty="0" smtClean="0"/>
              <a:t>Model Evaluation</a:t>
            </a:r>
          </a:p>
          <a:p>
            <a:pPr>
              <a:lnSpc>
                <a:spcPct val="210000"/>
              </a:lnSpc>
            </a:pPr>
            <a:r>
              <a:rPr lang="en-US" dirty="0" smtClean="0"/>
              <a:t>Data </a:t>
            </a:r>
            <a:r>
              <a:rPr lang="en-US" dirty="0"/>
              <a:t>Fragmentation</a:t>
            </a:r>
          </a:p>
          <a:p>
            <a:pPr>
              <a:lnSpc>
                <a:spcPct val="210000"/>
              </a:lnSpc>
            </a:pPr>
            <a:r>
              <a:rPr lang="en-US" dirty="0"/>
              <a:t>Search Strategy</a:t>
            </a:r>
          </a:p>
          <a:p>
            <a:pPr>
              <a:lnSpc>
                <a:spcPct val="210000"/>
              </a:lnSpc>
            </a:pPr>
            <a:r>
              <a:rPr lang="en-US" dirty="0"/>
              <a:t>Expressiveness</a:t>
            </a:r>
          </a:p>
          <a:p>
            <a:pPr>
              <a:lnSpc>
                <a:spcPct val="210000"/>
              </a:lnSpc>
            </a:pPr>
            <a:r>
              <a:rPr lang="en-US" dirty="0"/>
              <a:t>Tree Replication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7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Fragmentation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Number of instances gets smaller as you traverse down the tree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Number of instances at the leaf nodes could be too small to make any statistically significant decision</a:t>
            </a:r>
          </a:p>
        </p:txBody>
      </p:sp>
    </p:spTree>
    <p:extLst>
      <p:ext uri="{BB962C8B-B14F-4D97-AF65-F5344CB8AC3E}">
        <p14:creationId xmlns:p14="http://schemas.microsoft.com/office/powerpoint/2010/main" val="383626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Strategy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Finding an optimal decision tree is NP-hard</a:t>
            </a:r>
          </a:p>
          <a:p>
            <a:pPr lvl="4"/>
            <a:endParaRPr lang="en-US"/>
          </a:p>
          <a:p>
            <a:r>
              <a:rPr lang="en-US"/>
              <a:t>The algorithm presented so far uses a greedy, top-down, recursive partitioning strategy to induce a reasonable solution</a:t>
            </a:r>
          </a:p>
          <a:p>
            <a:pPr lvl="4"/>
            <a:endParaRPr lang="en-US"/>
          </a:p>
          <a:p>
            <a:r>
              <a:rPr lang="en-US"/>
              <a:t>Other strategies?</a:t>
            </a:r>
          </a:p>
          <a:p>
            <a:pPr lvl="1"/>
            <a:r>
              <a:rPr lang="en-US"/>
              <a:t>Bottom-up</a:t>
            </a:r>
          </a:p>
          <a:p>
            <a:pPr lvl="1"/>
            <a:r>
              <a:rPr lang="en-US"/>
              <a:t>Bi-directional</a:t>
            </a:r>
          </a:p>
        </p:txBody>
      </p:sp>
    </p:spTree>
    <p:extLst>
      <p:ext uri="{BB962C8B-B14F-4D97-AF65-F5344CB8AC3E}">
        <p14:creationId xmlns:p14="http://schemas.microsoft.com/office/powerpoint/2010/main" val="140995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Expressiveness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458913"/>
            <a:ext cx="8410575" cy="4713287"/>
          </a:xfrm>
        </p:spPr>
        <p:txBody>
          <a:bodyPr/>
          <a:lstStyle/>
          <a:p>
            <a:pPr>
              <a:lnSpc>
                <a:spcPct val="220000"/>
              </a:lnSpc>
            </a:pPr>
            <a:r>
              <a:rPr lang="en-US" sz="2400" dirty="0"/>
              <a:t>Decision tree provides expressive representation for learning discrete-valued function</a:t>
            </a:r>
          </a:p>
          <a:p>
            <a:pPr lvl="4">
              <a:lnSpc>
                <a:spcPct val="220000"/>
              </a:lnSpc>
            </a:pPr>
            <a:endParaRPr lang="en-US" sz="1600" dirty="0"/>
          </a:p>
          <a:p>
            <a:pPr>
              <a:lnSpc>
                <a:spcPct val="220000"/>
              </a:lnSpc>
            </a:pPr>
            <a:r>
              <a:rPr lang="en-US" sz="2400" dirty="0"/>
              <a:t>Not expressive enough for modeling continuous variables</a:t>
            </a:r>
          </a:p>
          <a:p>
            <a:pPr lvl="1">
              <a:lnSpc>
                <a:spcPct val="220000"/>
              </a:lnSpc>
            </a:pPr>
            <a:r>
              <a:rPr lang="en-US" sz="2000" dirty="0"/>
              <a:t>Particularly when test condition involves only a single attribute</a:t>
            </a:r>
          </a:p>
          <a:p>
            <a:pPr lvl="1">
              <a:lnSpc>
                <a:spcPct val="220000"/>
              </a:lnSpc>
              <a:buFontTx/>
              <a:buNone/>
            </a:pPr>
            <a:r>
              <a:rPr lang="en-US" sz="2000" dirty="0"/>
              <a:t>   at-a-time</a:t>
            </a:r>
          </a:p>
        </p:txBody>
      </p:sp>
    </p:spTree>
    <p:extLst>
      <p:ext uri="{BB962C8B-B14F-4D97-AF65-F5344CB8AC3E}">
        <p14:creationId xmlns:p14="http://schemas.microsoft.com/office/powerpoint/2010/main" val="28881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Replication</a:t>
            </a:r>
          </a:p>
        </p:txBody>
      </p:sp>
      <p:graphicFrame>
        <p:nvGraphicFramePr>
          <p:cNvPr id="960515" name="Object 3"/>
          <p:cNvGraphicFramePr>
            <a:graphicFrameLocks noChangeAspect="1"/>
          </p:cNvGraphicFramePr>
          <p:nvPr/>
        </p:nvGraphicFramePr>
        <p:xfrm>
          <a:off x="1676400" y="1143000"/>
          <a:ext cx="5867400" cy="431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VISIO" r:id="rId4" imgW="9533880" imgH="7019280" progId="Visio.Drawing.11">
                  <p:embed/>
                </p:oleObj>
              </mc:Choice>
              <mc:Fallback>
                <p:oleObj name="VISIO" r:id="rId4" imgW="9533880" imgH="7019280" progId="Visio.Drawing.11">
                  <p:embed/>
                  <p:pic>
                    <p:nvPicPr>
                      <p:cNvPr id="960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43000"/>
                        <a:ext cx="5867400" cy="431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0516" name="Text Box 4"/>
          <p:cNvSpPr txBox="1">
            <a:spLocks noChangeArrowheads="1"/>
          </p:cNvSpPr>
          <p:nvPr/>
        </p:nvSpPr>
        <p:spPr bwMode="auto">
          <a:xfrm>
            <a:off x="533400" y="5805488"/>
            <a:ext cx="8001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Same subtree appears in multiple branches</a:t>
            </a:r>
          </a:p>
        </p:txBody>
      </p:sp>
    </p:spTree>
    <p:extLst>
      <p:ext uri="{BB962C8B-B14F-4D97-AF65-F5344CB8AC3E}">
        <p14:creationId xmlns:p14="http://schemas.microsoft.com/office/powerpoint/2010/main" val="179301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Metrics for Performance Evaluation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Focus on the predictive capability of a model</a:t>
            </a:r>
          </a:p>
          <a:p>
            <a:pPr lvl="1"/>
            <a:r>
              <a:rPr lang="en-US"/>
              <a:t>Rather than how fast it takes to classify or build models, scalability, etc.</a:t>
            </a:r>
          </a:p>
          <a:p>
            <a:r>
              <a:rPr lang="en-US"/>
              <a:t>Confusion Matrix:</a:t>
            </a:r>
          </a:p>
        </p:txBody>
      </p:sp>
      <p:graphicFrame>
        <p:nvGraphicFramePr>
          <p:cNvPr id="963588" name="Group 4"/>
          <p:cNvGraphicFramePr>
            <a:graphicFrameLocks noGrp="1"/>
          </p:cNvGraphicFramePr>
          <p:nvPr/>
        </p:nvGraphicFramePr>
        <p:xfrm>
          <a:off x="381000" y="33782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3611" name="Text Box 27"/>
          <p:cNvSpPr txBox="1">
            <a:spLocks noChangeArrowheads="1"/>
          </p:cNvSpPr>
          <p:nvPr/>
        </p:nvSpPr>
        <p:spPr bwMode="auto">
          <a:xfrm>
            <a:off x="6629400" y="4292600"/>
            <a:ext cx="2209800" cy="1262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a: TP (true positive)</a:t>
            </a:r>
          </a:p>
          <a:p>
            <a:pPr>
              <a:spcBef>
                <a:spcPct val="50000"/>
              </a:spcBef>
            </a:pPr>
            <a:r>
              <a:rPr lang="en-US"/>
              <a:t>b: FN (false negative)</a:t>
            </a:r>
          </a:p>
          <a:p>
            <a:pPr>
              <a:spcBef>
                <a:spcPct val="50000"/>
              </a:spcBef>
            </a:pPr>
            <a:r>
              <a:rPr lang="en-US"/>
              <a:t>c: FP (false positive)</a:t>
            </a:r>
          </a:p>
          <a:p>
            <a:pPr>
              <a:spcBef>
                <a:spcPct val="50000"/>
              </a:spcBef>
            </a:pPr>
            <a:r>
              <a:rPr lang="en-US"/>
              <a:t>d: TN (true negative)</a:t>
            </a:r>
          </a:p>
        </p:txBody>
      </p:sp>
    </p:spTree>
    <p:extLst>
      <p:ext uri="{BB962C8B-B14F-4D97-AF65-F5344CB8AC3E}">
        <p14:creationId xmlns:p14="http://schemas.microsoft.com/office/powerpoint/2010/main" val="299700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Metrics for Performance Evaluation…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Most widely-used metric:</a:t>
            </a:r>
          </a:p>
          <a:p>
            <a:endParaRPr lang="en-US"/>
          </a:p>
        </p:txBody>
      </p:sp>
      <p:graphicFrame>
        <p:nvGraphicFramePr>
          <p:cNvPr id="964612" name="Group 4"/>
          <p:cNvGraphicFramePr>
            <a:graphicFrameLocks noGrp="1"/>
          </p:cNvGraphicFramePr>
          <p:nvPr/>
        </p:nvGraphicFramePr>
        <p:xfrm>
          <a:off x="1524000" y="1219200"/>
          <a:ext cx="6096000" cy="28219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4635" name="Object 27"/>
          <p:cNvGraphicFramePr>
            <a:graphicFrameLocks noChangeAspect="1"/>
          </p:cNvGraphicFramePr>
          <p:nvPr/>
        </p:nvGraphicFramePr>
        <p:xfrm>
          <a:off x="609600" y="5105400"/>
          <a:ext cx="75834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4" imgW="5663880" imgH="723600" progId="Equation.3">
                  <p:embed/>
                </p:oleObj>
              </mc:Choice>
              <mc:Fallback>
                <p:oleObj name="Equation" r:id="rId4" imgW="5663880" imgH="723600" progId="Equation.3">
                  <p:embed/>
                  <p:pic>
                    <p:nvPicPr>
                      <p:cNvPr id="9646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05400"/>
                        <a:ext cx="7583488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49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 of Accuracy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458913"/>
            <a:ext cx="8486775" cy="48656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Consider a 2-class problem</a:t>
            </a:r>
          </a:p>
          <a:p>
            <a:pPr lvl="1">
              <a:lnSpc>
                <a:spcPct val="120000"/>
              </a:lnSpc>
            </a:pPr>
            <a:r>
              <a:rPr lang="en-US"/>
              <a:t>Number of Class 0 examples = 9990</a:t>
            </a:r>
          </a:p>
          <a:p>
            <a:pPr lvl="1">
              <a:lnSpc>
                <a:spcPct val="120000"/>
              </a:lnSpc>
            </a:pPr>
            <a:r>
              <a:rPr lang="en-US"/>
              <a:t>Number of Class 1 examples = 10</a:t>
            </a:r>
          </a:p>
          <a:p>
            <a:pPr lvl="1"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If model predicts everything to be class 0, accuracy is 9990/10000 = 99.9 %</a:t>
            </a:r>
          </a:p>
          <a:p>
            <a:pPr lvl="1">
              <a:lnSpc>
                <a:spcPct val="120000"/>
              </a:lnSpc>
            </a:pPr>
            <a:r>
              <a:rPr lang="en-US"/>
              <a:t>Accuracy is misleading because model does not detect any class 1 example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9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Matrix</a:t>
            </a:r>
          </a:p>
        </p:txBody>
      </p:sp>
      <p:graphicFrame>
        <p:nvGraphicFramePr>
          <p:cNvPr id="966659" name="Group 3"/>
          <p:cNvGraphicFramePr>
            <a:graphicFrameLocks noGrp="1"/>
          </p:cNvGraphicFramePr>
          <p:nvPr/>
        </p:nvGraphicFramePr>
        <p:xfrm>
          <a:off x="1447800" y="16256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   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C(Yes|Yes)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C(No|Yes)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C(Yes|No)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C(No|No)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6682" name="Rectangle 26"/>
          <p:cNvSpPr>
            <a:spLocks noChangeArrowheads="1"/>
          </p:cNvSpPr>
          <p:nvPr/>
        </p:nvSpPr>
        <p:spPr bwMode="auto">
          <a:xfrm>
            <a:off x="685800" y="5105400"/>
            <a:ext cx="784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92100" indent="-292100">
              <a:spcBef>
                <a:spcPct val="50000"/>
              </a:spcBef>
            </a:pPr>
            <a:r>
              <a:rPr lang="en-US" sz="2400" b="0"/>
              <a:t>C(i|j): Cost of misclassifying class j example as class i</a:t>
            </a:r>
          </a:p>
        </p:txBody>
      </p:sp>
    </p:spTree>
    <p:extLst>
      <p:ext uri="{BB962C8B-B14F-4D97-AF65-F5344CB8AC3E}">
        <p14:creationId xmlns:p14="http://schemas.microsoft.com/office/powerpoint/2010/main" val="44271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Data Set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5943600" y="1295400"/>
            <a:ext cx="2971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800" dirty="0" smtClean="0"/>
              <a:t>Two class problem: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 smtClean="0">
                <a:solidFill>
                  <a:srgbClr val="0070C0"/>
                </a:solidFill>
              </a:rPr>
              <a:t>+ : 5200 instances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800" dirty="0" smtClean="0">
                <a:solidFill>
                  <a:srgbClr val="0070C0"/>
                </a:solidFill>
              </a:rPr>
              <a:t> </a:t>
            </a:r>
            <a:r>
              <a:rPr lang="en-US" altLang="en-US" sz="1400" dirty="0" smtClean="0">
                <a:solidFill>
                  <a:srgbClr val="0070C0"/>
                </a:solidFill>
              </a:rPr>
              <a:t>5000 instances generated from a Gaussian centered at (10,10)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 smtClean="0">
                <a:solidFill>
                  <a:srgbClr val="0070C0"/>
                </a:solidFill>
              </a:rPr>
              <a:t> 200 noisy instances added</a:t>
            </a:r>
            <a:r>
              <a:rPr lang="en-US" altLang="en-US" sz="1800" dirty="0" smtClean="0"/>
              <a:t>	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 smtClean="0">
                <a:solidFill>
                  <a:srgbClr val="FF0000"/>
                </a:solidFill>
              </a:rPr>
              <a:t>o : 5200 instances 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 smtClean="0">
                <a:solidFill>
                  <a:srgbClr val="FF0000"/>
                </a:solidFill>
              </a:rPr>
              <a:t> Generated from a uniform distribution</a:t>
            </a:r>
          </a:p>
          <a:p>
            <a:pPr>
              <a:spcBef>
                <a:spcPct val="50000"/>
              </a:spcBef>
              <a:defRPr/>
            </a:pPr>
            <a:endParaRPr lang="en-US" altLang="en-US" sz="1800" dirty="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 smtClean="0"/>
              <a:t>10 % of the data used for training and 90% of the data used for testing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endParaRPr lang="en-US" altLang="en-US" sz="1800" dirty="0" smtClean="0">
              <a:sym typeface="Symbol" pitchFamily="18" charset="2"/>
            </a:endParaRPr>
          </a:p>
        </p:txBody>
      </p:sp>
      <p:pic>
        <p:nvPicPr>
          <p:cNvPr id="717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612900"/>
            <a:ext cx="5715000" cy="4140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Cost of Classification</a:t>
            </a:r>
          </a:p>
        </p:txBody>
      </p:sp>
      <p:graphicFrame>
        <p:nvGraphicFramePr>
          <p:cNvPr id="967683" name="Group 1027"/>
          <p:cNvGraphicFramePr>
            <a:graphicFrameLocks noGrp="1"/>
          </p:cNvGraphicFramePr>
          <p:nvPr/>
        </p:nvGraphicFramePr>
        <p:xfrm>
          <a:off x="2895600" y="11430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Cost Matrix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7706" name="Group 1050"/>
          <p:cNvGraphicFramePr>
            <a:graphicFrameLocks noGrp="1"/>
          </p:cNvGraphicFramePr>
          <p:nvPr/>
        </p:nvGraphicFramePr>
        <p:xfrm>
          <a:off x="685800" y="3276600"/>
          <a:ext cx="3581400" cy="176403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Model M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7729" name="Group 1073"/>
          <p:cNvGraphicFramePr>
            <a:graphicFrameLocks noGrp="1"/>
          </p:cNvGraphicFramePr>
          <p:nvPr/>
        </p:nvGraphicFramePr>
        <p:xfrm>
          <a:off x="4953000" y="3276600"/>
          <a:ext cx="3581400" cy="176403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Model M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7752" name="Rectangle 1096"/>
          <p:cNvSpPr>
            <a:spLocks noChangeArrowheads="1"/>
          </p:cNvSpPr>
          <p:nvPr/>
        </p:nvSpPr>
        <p:spPr bwMode="auto">
          <a:xfrm>
            <a:off x="7620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</a:pPr>
            <a:r>
              <a:rPr lang="en-US" sz="2400" b="0"/>
              <a:t>Accuracy = 80%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</a:pPr>
            <a:r>
              <a:rPr lang="en-US" sz="2400" b="0"/>
              <a:t>Cost = 3910</a:t>
            </a:r>
          </a:p>
        </p:txBody>
      </p:sp>
      <p:sp>
        <p:nvSpPr>
          <p:cNvPr id="967753" name="Rectangle 1097"/>
          <p:cNvSpPr>
            <a:spLocks noChangeArrowheads="1"/>
          </p:cNvSpPr>
          <p:nvPr/>
        </p:nvSpPr>
        <p:spPr bwMode="auto">
          <a:xfrm>
            <a:off x="51816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</a:pPr>
            <a:r>
              <a:rPr lang="en-US" sz="2400" b="0"/>
              <a:t>Accuracy = 90%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</a:pPr>
            <a:r>
              <a:rPr lang="en-US" sz="2400" b="0"/>
              <a:t>Cost = 4255</a:t>
            </a:r>
          </a:p>
        </p:txBody>
      </p:sp>
    </p:spTree>
    <p:extLst>
      <p:ext uri="{BB962C8B-B14F-4D97-AF65-F5344CB8AC3E}">
        <p14:creationId xmlns:p14="http://schemas.microsoft.com/office/powerpoint/2010/main" val="267780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for Performance Evaluation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How to obtain a reliable estimate of performance?</a:t>
            </a:r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Performance of a model may depend on other factors besides the learning algorithm:</a:t>
            </a:r>
          </a:p>
          <a:p>
            <a:pPr lvl="1">
              <a:lnSpc>
                <a:spcPct val="120000"/>
              </a:lnSpc>
            </a:pPr>
            <a:r>
              <a:rPr lang="en-US"/>
              <a:t>Class distribution</a:t>
            </a:r>
          </a:p>
          <a:p>
            <a:pPr lvl="1">
              <a:lnSpc>
                <a:spcPct val="120000"/>
              </a:lnSpc>
            </a:pPr>
            <a:r>
              <a:rPr lang="en-US"/>
              <a:t>Cost of misclassification</a:t>
            </a:r>
          </a:p>
          <a:p>
            <a:pPr lvl="1">
              <a:lnSpc>
                <a:spcPct val="120000"/>
              </a:lnSpc>
            </a:pPr>
            <a:r>
              <a:rPr lang="en-US"/>
              <a:t>Size of training and test sets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Model Evaluation</a:t>
            </a:r>
            <a:endParaRPr lang="en-US" altLang="en-US" dirty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981" y="1066800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Purpose</a:t>
            </a:r>
            <a:r>
              <a:rPr lang="en-US" altLang="en-US" sz="2400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To estimate performance of classifier on previously unseen data (test set)</a:t>
            </a:r>
          </a:p>
          <a:p>
            <a:endParaRPr lang="en-US" altLang="en-US" sz="1000" dirty="0" smtClean="0"/>
          </a:p>
          <a:p>
            <a:r>
              <a:rPr lang="en-US" altLang="en-US" sz="2400" dirty="0" smtClean="0"/>
              <a:t>Holdout</a:t>
            </a:r>
          </a:p>
          <a:p>
            <a:pPr lvl="1"/>
            <a:r>
              <a:rPr lang="en-US" altLang="en-US" sz="2400" dirty="0" smtClean="0"/>
              <a:t>Reserve k% for training and (100-k)% for testing </a:t>
            </a:r>
          </a:p>
          <a:p>
            <a:pPr lvl="1"/>
            <a:r>
              <a:rPr lang="en-US" altLang="en-US" sz="2400" dirty="0" smtClean="0"/>
              <a:t>Random subsampling: repeated holdout</a:t>
            </a:r>
          </a:p>
          <a:p>
            <a:r>
              <a:rPr lang="en-US" altLang="en-US" sz="2400" dirty="0" smtClean="0"/>
              <a:t>Cross validation</a:t>
            </a:r>
          </a:p>
          <a:p>
            <a:pPr lvl="1"/>
            <a:r>
              <a:rPr lang="en-US" altLang="en-US" sz="2400" dirty="0" smtClean="0"/>
              <a:t>Partition data into k disjoint subsets</a:t>
            </a:r>
          </a:p>
          <a:p>
            <a:pPr lvl="1"/>
            <a:r>
              <a:rPr lang="en-US" altLang="en-US" sz="2400" dirty="0" smtClean="0"/>
              <a:t>k-fold: train on k-1 partitions, test on the remaining one</a:t>
            </a:r>
          </a:p>
          <a:p>
            <a:pPr lvl="1"/>
            <a:r>
              <a:rPr lang="en-US" altLang="en-US" sz="2400" dirty="0" smtClean="0"/>
              <a:t>Leave-one-out:   k=n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755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3-fold cross-validation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54250"/>
            <a:ext cx="5664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2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Increasing number of nodes in Decision Trees</a:t>
            </a:r>
          </a:p>
        </p:txBody>
      </p:sp>
      <p:pic>
        <p:nvPicPr>
          <p:cNvPr id="819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Decision Tree with 4 nodes</a:t>
            </a:r>
          </a:p>
        </p:txBody>
      </p:sp>
      <p:pic>
        <p:nvPicPr>
          <p:cNvPr id="9218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pic>
        <p:nvPicPr>
          <p:cNvPr id="9219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8950" y="1079500"/>
            <a:ext cx="4083050" cy="2959100"/>
          </a:xfrm>
        </p:spPr>
      </p:pic>
      <p:pic>
        <p:nvPicPr>
          <p:cNvPr id="922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57400"/>
            <a:ext cx="446087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21" name="Straight Arrow Connector 2"/>
          <p:cNvCxnSpPr>
            <a:cxnSpLocks noChangeShapeType="1"/>
          </p:cNvCxnSpPr>
          <p:nvPr/>
        </p:nvCxnSpPr>
        <p:spPr bwMode="auto">
          <a:xfrm flipV="1">
            <a:off x="990600" y="5099050"/>
            <a:ext cx="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9223" name="TextBox 10"/>
          <p:cNvSpPr txBox="1">
            <a:spLocks noChangeArrowheads="1"/>
          </p:cNvSpPr>
          <p:nvPr/>
        </p:nvSpPr>
        <p:spPr bwMode="auto">
          <a:xfrm>
            <a:off x="5181600" y="5105400"/>
            <a:ext cx="2784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boundaries on Training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Decision Tree with 50 nodes</a:t>
            </a:r>
          </a:p>
        </p:txBody>
      </p:sp>
      <p:pic>
        <p:nvPicPr>
          <p:cNvPr id="10242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pic>
        <p:nvPicPr>
          <p:cNvPr id="10243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1413"/>
            <a:ext cx="3200400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770063"/>
            <a:ext cx="4918075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45" name="Straight Arrow Connector 5"/>
          <p:cNvCxnSpPr>
            <a:cxnSpLocks noChangeShapeType="1"/>
          </p:cNvCxnSpPr>
          <p:nvPr/>
        </p:nvCxnSpPr>
        <p:spPr bwMode="auto">
          <a:xfrm flipV="1">
            <a:off x="3124200" y="5334000"/>
            <a:ext cx="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10247" name="TextBox 7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10248" name="TextBox 8"/>
          <p:cNvSpPr txBox="1">
            <a:spLocks noChangeArrowheads="1"/>
          </p:cNvSpPr>
          <p:nvPr/>
        </p:nvSpPr>
        <p:spPr bwMode="auto">
          <a:xfrm>
            <a:off x="5181600" y="5108575"/>
            <a:ext cx="2784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boundaries on Training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Which tree is better?</a:t>
            </a:r>
          </a:p>
        </p:txBody>
      </p:sp>
      <p:pic>
        <p:nvPicPr>
          <p:cNvPr id="11266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pic>
        <p:nvPicPr>
          <p:cNvPr id="11267" name="Picture 2"/>
          <p:cNvPicPr>
            <a:picLocks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0980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08125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1828800" y="4097338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 with 4 nodes</a:t>
            </a:r>
          </a:p>
        </p:txBody>
      </p: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5486400" y="4799013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 with 50 nodes</a:t>
            </a:r>
          </a:p>
        </p:txBody>
      </p: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2286000" y="4462463"/>
            <a:ext cx="2743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Which tree is better ?</a:t>
            </a:r>
          </a:p>
        </p:txBody>
      </p:sp>
      <p:cxnSp>
        <p:nvCxnSpPr>
          <p:cNvPr id="11272" name="Straight Arrow Connector 10"/>
          <p:cNvCxnSpPr>
            <a:cxnSpLocks noChangeShapeType="1"/>
          </p:cNvCxnSpPr>
          <p:nvPr/>
        </p:nvCxnSpPr>
        <p:spPr bwMode="auto">
          <a:xfrm flipV="1">
            <a:off x="1066800" y="4097338"/>
            <a:ext cx="762000" cy="812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Straight Arrow Connector 12"/>
          <p:cNvCxnSpPr>
            <a:cxnSpLocks noChangeShapeType="1"/>
          </p:cNvCxnSpPr>
          <p:nvPr/>
        </p:nvCxnSpPr>
        <p:spPr bwMode="auto">
          <a:xfrm flipV="1">
            <a:off x="3276600" y="4572000"/>
            <a:ext cx="1981200" cy="609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Overfitting</a:t>
            </a:r>
          </a:p>
        </p:txBody>
      </p:sp>
      <p:sp>
        <p:nvSpPr>
          <p:cNvPr id="12290" name="Text Box 7"/>
          <p:cNvSpPr txBox="1">
            <a:spLocks noChangeArrowheads="1"/>
          </p:cNvSpPr>
          <p:nvPr/>
        </p:nvSpPr>
        <p:spPr bwMode="auto">
          <a:xfrm>
            <a:off x="304800" y="5029200"/>
            <a:ext cx="8686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Underfitting</a:t>
            </a:r>
            <a:r>
              <a:rPr lang="en-US" altLang="en-US" sz="1800" b="0"/>
              <a:t>: when model is too simple, both training and test errors are large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Overfitting</a:t>
            </a:r>
            <a:r>
              <a:rPr lang="en-US" altLang="en-US" sz="1800" b="0"/>
              <a:t>: when model is too complex, training error is small but test error is large</a:t>
            </a:r>
            <a:endParaRPr lang="en-US" altLang="en-US" sz="1800" b="0">
              <a:sym typeface="Symbol" charset="2"/>
            </a:endParaRPr>
          </a:p>
        </p:txBody>
      </p:sp>
      <p:pic>
        <p:nvPicPr>
          <p:cNvPr id="12291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4350" y="914400"/>
            <a:ext cx="5048250" cy="3657600"/>
          </a:xfrm>
          <a:noFill/>
        </p:spPr>
      </p:pic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914400"/>
            <a:ext cx="50482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Overfitting</a:t>
            </a:r>
          </a:p>
        </p:txBody>
      </p:sp>
      <p:pic>
        <p:nvPicPr>
          <p:cNvPr id="1331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47650" y="838200"/>
            <a:ext cx="5048250" cy="3657600"/>
          </a:xfrm>
          <a:noFill/>
        </p:spPr>
      </p:pic>
      <p:pic>
        <p:nvPicPr>
          <p:cNvPr id="1331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38200"/>
            <a:ext cx="5257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9" t="9634" r="13583" b="75781"/>
          <a:stretch>
            <a:fillRect/>
          </a:stretch>
        </p:blipFill>
        <p:spPr bwMode="auto">
          <a:xfrm>
            <a:off x="7543800" y="1143000"/>
            <a:ext cx="1181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4619625" y="4419600"/>
            <a:ext cx="449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Using twice the number of data instances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04800" y="4953000"/>
            <a:ext cx="86868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US" altLang="en-US" sz="1800" b="0">
                <a:sym typeface="Symbol" charset="2"/>
              </a:rPr>
              <a:t>If training data is under-representative, testing errors increase and training errors decrease on increasing number of nodes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US" altLang="en-US" sz="1800" b="0">
                <a:sym typeface="Symbol" charset="2"/>
              </a:rPr>
              <a:t>Increasing the size of training data reduces the difference between training and testing errors at a given number of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434</TotalTime>
  <Pages>3</Pages>
  <Words>1115</Words>
  <Application>Microsoft Office PowerPoint</Application>
  <PresentationFormat>On-screen Show (4:3)</PresentationFormat>
  <Paragraphs>288</Paragraphs>
  <Slides>33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Monotype Sorts</vt:lpstr>
      <vt:lpstr>Symbol</vt:lpstr>
      <vt:lpstr>Tahoma</vt:lpstr>
      <vt:lpstr>Times New Roman</vt:lpstr>
      <vt:lpstr>Verdana</vt:lpstr>
      <vt:lpstr>Wingdings</vt:lpstr>
      <vt:lpstr>LC.BRev.FY97</vt:lpstr>
      <vt:lpstr>VISIO</vt:lpstr>
      <vt:lpstr>Visio</vt:lpstr>
      <vt:lpstr>Document</vt:lpstr>
      <vt:lpstr>Equation</vt:lpstr>
      <vt:lpstr>CE 395 R5 - Data Mining  Classification (Decision Trees - Part II)</vt:lpstr>
      <vt:lpstr>Classification Errors</vt:lpstr>
      <vt:lpstr>Example Data Set</vt:lpstr>
      <vt:lpstr>Increasing number of nodes in Decision Trees</vt:lpstr>
      <vt:lpstr>Decision Tree with 4 nodes</vt:lpstr>
      <vt:lpstr>Decision Tree with 50 nodes</vt:lpstr>
      <vt:lpstr>Which tree is better?</vt:lpstr>
      <vt:lpstr>Model Overfitting</vt:lpstr>
      <vt:lpstr>Model Overfitting</vt:lpstr>
      <vt:lpstr>Reasons for Model Overfitting</vt:lpstr>
      <vt:lpstr>Notes on Overfitting</vt:lpstr>
      <vt:lpstr>Model Selection</vt:lpstr>
      <vt:lpstr>Model Selection: Using Validation Set</vt:lpstr>
      <vt:lpstr>Model Selection for Decision Trees</vt:lpstr>
      <vt:lpstr>Model Selection for Decision Trees</vt:lpstr>
      <vt:lpstr>Example of Post-Pruning</vt:lpstr>
      <vt:lpstr>Examples of Post-pruning</vt:lpstr>
      <vt:lpstr>Handling Missing Attribute Values</vt:lpstr>
      <vt:lpstr>Computing Impurity Measure</vt:lpstr>
      <vt:lpstr>Distribute Instances</vt:lpstr>
      <vt:lpstr>Other Issues</vt:lpstr>
      <vt:lpstr>Data Fragmentation</vt:lpstr>
      <vt:lpstr>Search Strategy</vt:lpstr>
      <vt:lpstr>Expressiveness</vt:lpstr>
      <vt:lpstr>Tree Replication</vt:lpstr>
      <vt:lpstr>Metrics for Performance Evaluation</vt:lpstr>
      <vt:lpstr>Metrics for Performance Evaluation…</vt:lpstr>
      <vt:lpstr>Limitation of Accuracy</vt:lpstr>
      <vt:lpstr>Cost Matrix</vt:lpstr>
      <vt:lpstr>Computing Cost of Classification</vt:lpstr>
      <vt:lpstr>Methods for Performance Evaluation</vt:lpstr>
      <vt:lpstr>Model Evaluation</vt:lpstr>
      <vt:lpstr>Cross-validation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anujkarpatne@gmail.com</dc:creator>
  <cp:lastModifiedBy>Caldas, Carlos H</cp:lastModifiedBy>
  <cp:revision>26</cp:revision>
  <cp:lastPrinted>2018-02-14T21:31:48Z</cp:lastPrinted>
  <dcterms:created xsi:type="dcterms:W3CDTF">2018-02-06T01:04:33Z</dcterms:created>
  <dcterms:modified xsi:type="dcterms:W3CDTF">2018-02-15T18:17:49Z</dcterms:modified>
</cp:coreProperties>
</file>