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27" r:id="rId2"/>
    <p:sldId id="516" r:id="rId3"/>
    <p:sldId id="557" r:id="rId4"/>
    <p:sldId id="517" r:id="rId5"/>
    <p:sldId id="523" r:id="rId6"/>
    <p:sldId id="558" r:id="rId7"/>
    <p:sldId id="559" r:id="rId8"/>
    <p:sldId id="583" r:id="rId9"/>
    <p:sldId id="560" r:id="rId10"/>
    <p:sldId id="561" r:id="rId11"/>
    <p:sldId id="522" r:id="rId12"/>
    <p:sldId id="524" r:id="rId13"/>
    <p:sldId id="546" r:id="rId14"/>
    <p:sldId id="547" r:id="rId15"/>
    <p:sldId id="568" r:id="rId16"/>
    <p:sldId id="530" r:id="rId17"/>
    <p:sldId id="554" r:id="rId18"/>
    <p:sldId id="555" r:id="rId19"/>
    <p:sldId id="556" r:id="rId20"/>
    <p:sldId id="538" r:id="rId21"/>
    <p:sldId id="628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5" r:id="rId31"/>
    <p:sldId id="629" r:id="rId32"/>
    <p:sldId id="599" r:id="rId33"/>
    <p:sldId id="600" r:id="rId34"/>
    <p:sldId id="630" r:id="rId35"/>
    <p:sldId id="631" r:id="rId36"/>
    <p:sldId id="632" r:id="rId37"/>
    <p:sldId id="633" r:id="rId38"/>
    <p:sldId id="634" r:id="rId39"/>
    <p:sldId id="616" r:id="rId40"/>
    <p:sldId id="609" r:id="rId41"/>
    <p:sldId id="635" r:id="rId42"/>
    <p:sldId id="636" r:id="rId43"/>
    <p:sldId id="617" r:id="rId44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524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716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566" y="4387442"/>
            <a:ext cx="5099436" cy="4153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98" tIns="48051" rIns="96098" bIns="480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701675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44525"/>
            <a:ext cx="4300537" cy="3227388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377" y="4086909"/>
            <a:ext cx="5061287" cy="38709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44525"/>
            <a:ext cx="4300537" cy="3227388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377" y="4086909"/>
            <a:ext cx="5061287" cy="38709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9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44525"/>
            <a:ext cx="4300537" cy="3227388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377" y="4086909"/>
            <a:ext cx="5061287" cy="38709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1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Classification</a:t>
            </a:r>
            <a:br>
              <a:rPr lang="en-US" sz="3200" i="1" dirty="0"/>
            </a:br>
            <a:r>
              <a:rPr lang="en-US" sz="3200" i="1" dirty="0" smtClean="0"/>
              <a:t>(Rule-Based)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074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Ordering Schemes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Rule-based ordering</a:t>
            </a:r>
          </a:p>
          <a:p>
            <a:pPr lvl="1"/>
            <a:r>
              <a:rPr lang="en-US" altLang="en-US" sz="2000" smtClean="0"/>
              <a:t>Individual rules are ranked based on their quality</a:t>
            </a:r>
          </a:p>
          <a:p>
            <a:r>
              <a:rPr lang="en-US" altLang="en-US" smtClean="0"/>
              <a:t>Class-based ordering</a:t>
            </a:r>
          </a:p>
          <a:p>
            <a:pPr lvl="1"/>
            <a:r>
              <a:rPr lang="en-US" altLang="en-US" sz="2000" smtClean="0"/>
              <a:t>Rules that belong to the same class appear together</a:t>
            </a:r>
            <a:endParaRPr lang="en-US" altLang="en-US" smtClean="0"/>
          </a:p>
        </p:txBody>
      </p:sp>
      <p:graphicFrame>
        <p:nvGraphicFramePr>
          <p:cNvPr id="1331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3319463"/>
          <a:ext cx="77724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19463"/>
                        <a:ext cx="77724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Building Classification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Direct Method: </a:t>
            </a:r>
          </a:p>
          <a:p>
            <a:pPr lvl="2"/>
            <a:r>
              <a:rPr lang="en-US" altLang="en-US" dirty="0" smtClean="0"/>
              <a:t> Extract rules directly from data</a:t>
            </a:r>
          </a:p>
          <a:p>
            <a:pPr lvl="2"/>
            <a:r>
              <a:rPr lang="en-US" altLang="en-US" dirty="0" smtClean="0"/>
              <a:t> Examples: RIPPER, CN2, </a:t>
            </a:r>
            <a:r>
              <a:rPr lang="en-US" altLang="en-US" dirty="0" err="1" smtClean="0"/>
              <a:t>Holte’s</a:t>
            </a:r>
            <a:r>
              <a:rPr lang="en-US" altLang="en-US" dirty="0" smtClean="0"/>
              <a:t> 1R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Indirect Method:</a:t>
            </a:r>
          </a:p>
          <a:p>
            <a:pPr lvl="2"/>
            <a:r>
              <a:rPr lang="en-US" altLang="en-US" dirty="0" smtClean="0"/>
              <a:t> Extract rules from other classification models (e.g. </a:t>
            </a:r>
            <a:br>
              <a:rPr lang="en-US" altLang="en-US" dirty="0" smtClean="0"/>
            </a:br>
            <a:r>
              <a:rPr lang="en-US" altLang="en-US" dirty="0" smtClean="0"/>
              <a:t>   decision trees, neural networks,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).</a:t>
            </a:r>
          </a:p>
          <a:p>
            <a:pPr lvl="2"/>
            <a:r>
              <a:rPr lang="en-US" altLang="en-US" dirty="0" smtClean="0"/>
              <a:t> Examples: C4.5rules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Sequential Covering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Start from an empty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Grow a rule using the Learn-One-Rule function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Remove training records covered by the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Repeat Step (2) and (3) until stopping criterion is met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84338"/>
                        <a:ext cx="3235325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Visio" r:id="rId5" imgW="3236976" imgH="3643884" progId="Visio.Drawing.11">
                  <p:embed/>
                </p:oleObj>
              </mc:Choice>
              <mc:Fallback>
                <p:oleObj name="Visio" r:id="rId5" imgW="3236976" imgH="36438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323532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Covering…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Visio" r:id="rId3" imgW="3261360" imgH="3578352" progId="Visio.Drawing.11">
                  <p:embed/>
                </p:oleObj>
              </mc:Choice>
              <mc:Fallback>
                <p:oleObj name="Visio" r:id="rId3" imgW="3261360" imgH="357835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591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2845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Methods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Visio" r:id="rId3" imgW="9464650" imgH="4227659" progId="Visio.Drawing.6">
                  <p:embed/>
                </p:oleObj>
              </mc:Choice>
              <mc:Fallback>
                <p:oleObj name="Visio" r:id="rId3" imgW="9464650" imgH="422765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Method: C4.5rules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Extract rules from an </a:t>
            </a:r>
            <a:r>
              <a:rPr lang="en-US" altLang="en-US" dirty="0" err="1" smtClean="0"/>
              <a:t>unpruned</a:t>
            </a:r>
            <a:r>
              <a:rPr lang="en-US" altLang="en-US" dirty="0" smtClean="0"/>
              <a:t> decision tree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each rule, r: A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consider an alternative rule r′: </a:t>
            </a:r>
            <a:r>
              <a:rPr lang="en-US" altLang="en-US" dirty="0" smtClean="0"/>
              <a:t>A′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 where A′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Prune if one of the alternative rules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Repeat until we can no longer improve generalization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C4.5rules: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(Give Birth=No, Can Fly=Yes) </a:t>
            </a:r>
            <a:r>
              <a:rPr lang="en-US" altLang="en-US" b="0">
                <a:sym typeface="Symbol" pitchFamily="18" charset="2"/>
              </a:rPr>
              <a:t>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 )  Amphibians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VISIO" r:id="rId3" imgW="7467600" imgH="6882384" progId="Visio.Drawing.6">
                  <p:embed/>
                </p:oleObj>
              </mc:Choice>
              <mc:Fallback>
                <p:oleObj name="VISIO" r:id="rId3" imgW="7467600" imgH="688238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RIPPER: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(Live in Water=Yes) </a:t>
            </a:r>
            <a:r>
              <a:rPr lang="en-US" altLang="en-US" b="0">
                <a:sym typeface="Symbol" pitchFamily="18" charset="2"/>
              </a:rPr>
              <a:t>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</a:t>
            </a:r>
            <a:br>
              <a:rPr lang="en-US" altLang="en-US" b="0">
                <a:sym typeface="Symbol" pitchFamily="18" charset="2"/>
              </a:rPr>
            </a:br>
            <a:r>
              <a:rPr lang="en-US" altLang="en-US" b="0">
                <a:sym typeface="Symbol" pitchFamily="18" charset="2"/>
              </a:rPr>
              <a:t>	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()  Mammals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C4.5 and C4.5rules: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RIPPER: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Rule-Based Classifier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Classify records by using a collection of “if…then…” rules</a:t>
            </a:r>
          </a:p>
          <a:p>
            <a:pPr lvl="4"/>
            <a:endParaRPr lang="en-US" altLang="en-US" sz="1000" smtClean="0"/>
          </a:p>
          <a:p>
            <a:r>
              <a:rPr lang="en-US" altLang="en-US" smtClean="0"/>
              <a:t>Rule:    (</a:t>
            </a:r>
            <a:r>
              <a:rPr lang="en-US" altLang="en-US" i="1" smtClean="0"/>
              <a:t>Condition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itchFamily="18" charset="2"/>
              </a:rPr>
              <a:t> </a:t>
            </a:r>
            <a:r>
              <a:rPr lang="en-US" altLang="en-US" i="1" smtClean="0">
                <a:sym typeface="Symbol" pitchFamily="18" charset="2"/>
              </a:rPr>
              <a:t>y</a:t>
            </a:r>
          </a:p>
          <a:p>
            <a:pPr lvl="1"/>
            <a:r>
              <a:rPr lang="en-US" altLang="en-US" sz="2400" smtClean="0"/>
              <a:t>where </a:t>
            </a:r>
          </a:p>
          <a:p>
            <a:pPr lvl="2"/>
            <a:r>
              <a:rPr lang="en-US" altLang="en-US" sz="2000" i="1" smtClean="0"/>
              <a:t> Condition</a:t>
            </a:r>
            <a:r>
              <a:rPr lang="en-US" altLang="en-US" sz="2000" smtClean="0"/>
              <a:t> is a conjunctions of attributes </a:t>
            </a:r>
          </a:p>
          <a:p>
            <a:pPr lvl="2"/>
            <a:r>
              <a:rPr lang="en-US" altLang="en-US" sz="2000" i="1" smtClean="0"/>
              <a:t> y</a:t>
            </a:r>
            <a:r>
              <a:rPr lang="en-US" altLang="en-US" sz="2000" smtClean="0"/>
              <a:t> is the class label</a:t>
            </a:r>
          </a:p>
          <a:p>
            <a:pPr lvl="1"/>
            <a:r>
              <a:rPr lang="en-US" altLang="en-US" sz="2400" i="1" smtClean="0"/>
              <a:t>LHS</a:t>
            </a:r>
            <a:r>
              <a:rPr lang="en-US" altLang="en-US" sz="2400" smtClean="0"/>
              <a:t>: rule antecedent or condition</a:t>
            </a:r>
          </a:p>
          <a:p>
            <a:pPr lvl="1"/>
            <a:r>
              <a:rPr lang="en-US" altLang="en-US" sz="2400" i="1" smtClean="0"/>
              <a:t>RHS</a:t>
            </a:r>
            <a:r>
              <a:rPr lang="en-US" altLang="en-US" sz="2400" smtClean="0"/>
              <a:t>: rule consequent</a:t>
            </a:r>
          </a:p>
          <a:p>
            <a:pPr lvl="1"/>
            <a:r>
              <a:rPr lang="en-US" altLang="en-US" sz="2400" smtClean="0"/>
              <a:t>Examples of classification rules:</a:t>
            </a:r>
          </a:p>
          <a:p>
            <a:pPr lvl="2"/>
            <a:r>
              <a:rPr lang="en-US" altLang="en-US" sz="2000" smtClean="0"/>
              <a:t> (Blood Type=Warm) </a:t>
            </a:r>
            <a:r>
              <a:rPr lang="en-US" altLang="en-US" sz="2000" smtClean="0">
                <a:sym typeface="Symbol" pitchFamily="18" charset="2"/>
              </a:rPr>
              <a:t> </a:t>
            </a:r>
            <a:r>
              <a:rPr lang="en-US" altLang="en-US" sz="2000" smtClean="0"/>
              <a:t>(Lay Eggs=Yes) </a:t>
            </a:r>
            <a:r>
              <a:rPr lang="en-US" altLang="en-US" sz="2000" smtClean="0">
                <a:sym typeface="Symbol" pitchFamily="18" charset="2"/>
              </a:rPr>
              <a:t> Birds</a:t>
            </a:r>
          </a:p>
          <a:p>
            <a:pPr lvl="2"/>
            <a:r>
              <a:rPr lang="en-US" altLang="en-US" sz="2000" smtClean="0">
                <a:sym typeface="Symbol" pitchFamily="18" charset="2"/>
              </a:rPr>
              <a:t> (Taxable Income &lt; 50K)  (Refund=Yes)  Evade=No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Rule-Based Classifiers</a:t>
            </a:r>
          </a:p>
        </p:txBody>
      </p:sp>
      <p:sp>
        <p:nvSpPr>
          <p:cNvPr id="3584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Has characteristics quite similar to decision trees</a:t>
            </a:r>
          </a:p>
          <a:p>
            <a:pPr lvl="1"/>
            <a:r>
              <a:rPr lang="en-US" altLang="en-US" dirty="0" smtClean="0"/>
              <a:t>As highly expressive as decision trees</a:t>
            </a:r>
          </a:p>
          <a:p>
            <a:pPr lvl="1"/>
            <a:r>
              <a:rPr lang="en-US" altLang="en-US" dirty="0" smtClean="0"/>
              <a:t>Easy to interpret</a:t>
            </a:r>
          </a:p>
          <a:p>
            <a:pPr lvl="1"/>
            <a:r>
              <a:rPr lang="en-US" altLang="en-US" dirty="0" smtClean="0"/>
              <a:t>Performance comparable to decision trees</a:t>
            </a:r>
          </a:p>
          <a:p>
            <a:pPr lvl="1"/>
            <a:r>
              <a:rPr lang="en-US" altLang="en-US" dirty="0" smtClean="0"/>
              <a:t>Can handle redundant attributes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Better suited for handling imbalanced classes</a:t>
            </a:r>
          </a:p>
          <a:p>
            <a:endParaRPr lang="en-US" altLang="en-US" dirty="0"/>
          </a:p>
          <a:p>
            <a:r>
              <a:rPr lang="en-US" altLang="en-US" dirty="0" smtClean="0"/>
              <a:t>Harder to handle missing values in the test set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Classification</a:t>
            </a:r>
            <a:br>
              <a:rPr lang="en-US" sz="3200" i="1" dirty="0"/>
            </a:br>
            <a:r>
              <a:rPr lang="en-US" sz="3200" i="1" dirty="0" smtClean="0"/>
              <a:t>(</a:t>
            </a:r>
            <a:r>
              <a:rPr lang="en-US" sz="3200" i="1" dirty="0" err="1" smtClean="0"/>
              <a:t>kNN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220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Based Classifiers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Rote-learner</a:t>
            </a:r>
          </a:p>
          <a:p>
            <a:pPr marL="1258888" lvl="2" indent="-344488"/>
            <a:r>
              <a:rPr lang="en-US" altLang="en-US" dirty="0" smtClean="0"/>
              <a:t>Memorizes entire training data and performs classification only if attributes of record match one of the training examples exactly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Nearest neighbor</a:t>
            </a:r>
          </a:p>
          <a:p>
            <a:pPr marL="1258888" lvl="2" indent="-344488"/>
            <a:r>
              <a:rPr lang="en-US" altLang="en-US" dirty="0" smtClean="0"/>
              <a:t>Uses </a:t>
            </a:r>
            <a:r>
              <a:rPr lang="en-US" altLang="en-US" dirty="0"/>
              <a:t>k “closest” points (nearest neighbors) for performing classification</a:t>
            </a:r>
          </a:p>
          <a:p>
            <a:pPr marL="1258888" lvl="2" indent="-344488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18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Basic idea:</a:t>
            </a:r>
          </a:p>
          <a:p>
            <a:pPr lvl="1"/>
            <a:r>
              <a:rPr lang="en-US" alt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32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</a:t>
            </a:r>
            <a:r>
              <a:rPr lang="en-US" altLang="en-US" sz="1800" b="0" dirty="0" smtClean="0"/>
              <a:t>labeled records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1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    K-nearest neighbors of a record x are data points that have the k smallest </a:t>
            </a:r>
            <a:r>
              <a:rPr lang="en-US" altLang="en-US" sz="2400" b="0" dirty="0" smtClean="0"/>
              <a:t>distances </a:t>
            </a:r>
            <a:r>
              <a:rPr lang="en-US" altLang="en-US" sz="2400" b="0" dirty="0"/>
              <a:t>to x</a:t>
            </a:r>
          </a:p>
        </p:txBody>
      </p:sp>
    </p:spTree>
    <p:extLst>
      <p:ext uri="{BB962C8B-B14F-4D97-AF65-F5344CB8AC3E}">
        <p14:creationId xmlns:p14="http://schemas.microsoft.com/office/powerpoint/2010/main" val="33693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 nearest-neighbor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Voronoi Diagram</a:t>
            </a:r>
          </a:p>
        </p:txBody>
      </p:sp>
    </p:spTree>
    <p:extLst>
      <p:ext uri="{BB962C8B-B14F-4D97-AF65-F5344CB8AC3E}">
        <p14:creationId xmlns:p14="http://schemas.microsoft.com/office/powerpoint/2010/main" val="8629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Compute distance between two points:</a:t>
            </a:r>
          </a:p>
          <a:p>
            <a:pPr lvl="1"/>
            <a:r>
              <a:rPr lang="en-US" altLang="en-US" dirty="0" smtClean="0"/>
              <a:t>Euclidean distance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Determine the class from nearest neighbor list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ake the majority vote of class labels among the k-nearest neighbors</a:t>
            </a:r>
          </a:p>
          <a:p>
            <a:pPr lvl="1"/>
            <a:r>
              <a:rPr lang="en-US" altLang="en-US" dirty="0" smtClean="0"/>
              <a:t>Weigh the vote according to distance</a:t>
            </a:r>
          </a:p>
          <a:p>
            <a:pPr lvl="2"/>
            <a:r>
              <a:rPr lang="en-US" altLang="en-US" dirty="0" smtClean="0"/>
              <a:t> weight factor, w = 1/d</a:t>
            </a:r>
            <a:r>
              <a:rPr lang="en-US" altLang="en-US" baseline="30000" dirty="0" smtClean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7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Choosing the value of k:</a:t>
            </a:r>
          </a:p>
          <a:p>
            <a:pPr lvl="1"/>
            <a:r>
              <a:rPr lang="en-US" altLang="en-US" sz="2400" smtClean="0"/>
              <a:t>If k is too small, sensitive to noise points</a:t>
            </a:r>
          </a:p>
          <a:p>
            <a:pPr lvl="1"/>
            <a:r>
              <a:rPr lang="en-US" altLang="en-US" sz="2400" smtClean="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9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Scaling issues</a:t>
            </a:r>
          </a:p>
          <a:p>
            <a:pPr lvl="1"/>
            <a:r>
              <a:rPr lang="en-US" altLang="en-US" smtClean="0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 height of a person may vary from 1.5m to 1.8m</a:t>
            </a:r>
          </a:p>
          <a:p>
            <a:pPr lvl="2"/>
            <a:r>
              <a:rPr lang="en-US" altLang="en-US" smtClean="0"/>
              <a:t> weight of a person may vary from 90lb to 300lb</a:t>
            </a:r>
          </a:p>
          <a:p>
            <a:pPr lvl="2"/>
            <a:r>
              <a:rPr lang="en-US" altLang="en-US" smtClean="0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22723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Rule-based Classifier (Example)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572000"/>
            <a:ext cx="6781800" cy="2209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R1: (Give Birth = no) </a:t>
            </a:r>
            <a:r>
              <a:rPr lang="en-US" altLang="en-US" sz="2000" smtClean="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R2: (Give Birth = no) </a:t>
            </a:r>
            <a:r>
              <a:rPr lang="en-US" altLang="en-US" sz="2000" smtClean="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R3: (Give Birth = yes) </a:t>
            </a:r>
            <a:r>
              <a:rPr lang="en-US" altLang="en-US" sz="2000" smtClean="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R4: (Give Birth = no) </a:t>
            </a:r>
            <a:r>
              <a:rPr lang="en-US" altLang="en-US" sz="2000" smtClean="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R5: (Live in Water</a:t>
            </a:r>
            <a:r>
              <a:rPr lang="en-US" altLang="en-US" sz="2000" smtClean="0">
                <a:sym typeface="Symbol" pitchFamily="18" charset="2"/>
              </a:rPr>
              <a:t> = sometimes)  Amphibians</a:t>
            </a:r>
            <a:endParaRPr lang="en-US" altLang="en-US" sz="1800" smtClean="0">
              <a:sym typeface="Symbol" pitchFamily="18" charset="2"/>
            </a:endParaRPr>
          </a:p>
        </p:txBody>
      </p:sp>
      <p:pic>
        <p:nvPicPr>
          <p:cNvPr id="4100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18500" cy="5181600"/>
          </a:xfrm>
        </p:spPr>
        <p:txBody>
          <a:bodyPr/>
          <a:lstStyle/>
          <a:p>
            <a:r>
              <a:rPr lang="en-US" altLang="en-US" sz="2400" dirty="0" smtClean="0"/>
              <a:t>k-NN classifiers are lazy learners since they do not build models explicitly</a:t>
            </a:r>
          </a:p>
          <a:p>
            <a:r>
              <a:rPr lang="en-US" altLang="en-US" sz="2400" dirty="0" smtClean="0"/>
              <a:t>Classifying unknown records are relatively expensive</a:t>
            </a:r>
          </a:p>
          <a:p>
            <a:r>
              <a:rPr lang="en-US" altLang="en-US" sz="2400" dirty="0" smtClean="0"/>
              <a:t>Can produce arbitrarily shaped decision boundaries</a:t>
            </a:r>
          </a:p>
          <a:p>
            <a:r>
              <a:rPr lang="en-US" altLang="en-US" sz="2400" dirty="0" smtClean="0"/>
              <a:t>Easy to handle variable interactions since the decisions are based on local information</a:t>
            </a:r>
          </a:p>
          <a:p>
            <a:r>
              <a:rPr lang="en-US" altLang="en-US" sz="2400" dirty="0" smtClean="0"/>
              <a:t>Selection of right proximity measure is essential</a:t>
            </a:r>
          </a:p>
          <a:p>
            <a:r>
              <a:rPr lang="en-US" altLang="en-US" sz="2400" dirty="0" smtClean="0"/>
              <a:t>Superfluous or redundant attributes can create problems</a:t>
            </a:r>
          </a:p>
          <a:p>
            <a:r>
              <a:rPr lang="en-US" altLang="en-US" sz="2400" dirty="0" smtClean="0"/>
              <a:t>Missing attributes are hard to handle</a:t>
            </a:r>
          </a:p>
          <a:p>
            <a:pPr lvl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5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Classification</a:t>
            </a:r>
            <a:br>
              <a:rPr lang="en-US" sz="3200" i="1" dirty="0"/>
            </a:br>
            <a:r>
              <a:rPr lang="en-US" sz="3200" i="1" dirty="0" smtClean="0"/>
              <a:t>(Bayesian)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189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44775" y="4770438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3" imgW="1600200" imgH="419100" progId="Equation.3">
                  <p:embed/>
                </p:oleObj>
              </mc:Choice>
              <mc:Fallback>
                <p:oleObj name="Equation" r:id="rId3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70438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953000" y="2057400"/>
          <a:ext cx="3048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5" imgW="1256755" imgH="863225" progId="Equation.3">
                  <p:embed/>
                </p:oleObj>
              </mc:Choice>
              <mc:Fallback>
                <p:oleObj name="Equation" r:id="rId5" imgW="1256755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048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6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Bayes Theorem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Given: </a:t>
            </a:r>
          </a:p>
          <a:p>
            <a:pPr lvl="1">
              <a:defRPr/>
            </a:pPr>
            <a:r>
              <a:rPr lang="en-US" altLang="en-US" sz="2200" smtClean="0">
                <a:ea typeface="ＭＳ Ｐゴシック" pitchFamily="34" charset="-128"/>
              </a:rPr>
              <a:t>A doctor knows that meningitis causes stiff neck 50% of the time</a:t>
            </a:r>
          </a:p>
          <a:p>
            <a:pPr lvl="1">
              <a:defRPr/>
            </a:pPr>
            <a:r>
              <a:rPr lang="en-US" altLang="en-US" sz="2200" smtClean="0">
                <a:ea typeface="ＭＳ Ｐゴシック" pitchFamily="34" charset="-128"/>
              </a:rPr>
              <a:t>Prior probability of any patient having meningitis is 1/50,000</a:t>
            </a:r>
          </a:p>
          <a:p>
            <a:pPr lvl="1">
              <a:defRPr/>
            </a:pPr>
            <a:r>
              <a:rPr lang="en-US" altLang="en-US" sz="2200" smtClean="0">
                <a:ea typeface="ＭＳ Ｐゴシック" pitchFamily="34" charset="-128"/>
              </a:rPr>
              <a:t>Prior probability of any patient having stiff neck is 1/20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20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 If a patient has stiff neck, 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the probability he/she has meningitis?</a:t>
            </a:r>
            <a:endParaRPr lang="en-US" altLang="ja-JP" sz="220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mtClean="0">
              <a:ea typeface="ＭＳ Ｐゴシック" pitchFamily="34" charset="-128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609600" y="4800600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6362700" imgH="787400" progId="Equation.3">
                  <p:embed/>
                </p:oleObj>
              </mc:Choice>
              <mc:Fallback>
                <p:oleObj name="Equation" r:id="rId3" imgW="6362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2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r>
              <a:rPr lang="en-US"/>
              <a:t>Consider each attribute and class label as random variables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Given a record with attributes (A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) </a:t>
            </a:r>
          </a:p>
          <a:p>
            <a:pPr lvl="1"/>
            <a:r>
              <a:rPr lang="en-US"/>
              <a:t>Goal is to predict class C</a:t>
            </a:r>
          </a:p>
          <a:p>
            <a:pPr lvl="1"/>
            <a:r>
              <a:rPr lang="en-US"/>
              <a:t>Specifically, we want to find the value of C that maximizes P(C|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 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Can we estimate P(C|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 </a:t>
            </a:r>
            <a:r>
              <a:rPr lang="en-US"/>
              <a:t>) directly from data?</a:t>
            </a:r>
          </a:p>
        </p:txBody>
      </p:sp>
    </p:spTree>
    <p:extLst>
      <p:ext uri="{BB962C8B-B14F-4D97-AF65-F5344CB8AC3E}">
        <p14:creationId xmlns:p14="http://schemas.microsoft.com/office/powerpoint/2010/main" val="315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Approach: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compute the posterior probability P(C | A</a:t>
            </a:r>
            <a:r>
              <a:rPr lang="en-US" sz="2000" baseline="-25000"/>
              <a:t>1</a:t>
            </a:r>
            <a:r>
              <a:rPr lang="en-US" sz="2000"/>
              <a:t>, A</a:t>
            </a:r>
            <a:r>
              <a:rPr lang="en-US" sz="2000" baseline="-25000"/>
              <a:t>2</a:t>
            </a:r>
            <a:r>
              <a:rPr lang="en-US" sz="2000"/>
              <a:t>, …, A</a:t>
            </a:r>
            <a:r>
              <a:rPr lang="en-US" sz="2000" baseline="-25000"/>
              <a:t>n</a:t>
            </a:r>
            <a:r>
              <a:rPr lang="en-US" sz="2000"/>
              <a:t>) for all values of C using the Bayes theorem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  <a:buFontTx/>
              <a:buNone/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Choose value of C that maximizes </a:t>
            </a:r>
            <a:br>
              <a:rPr lang="en-US" sz="2000"/>
            </a:br>
            <a:r>
              <a:rPr lang="en-US" sz="2000"/>
              <a:t>		P(C | A</a:t>
            </a:r>
            <a:r>
              <a:rPr lang="en-US" sz="2000" baseline="-25000"/>
              <a:t>1</a:t>
            </a:r>
            <a:r>
              <a:rPr lang="en-US" sz="2000"/>
              <a:t>, A</a:t>
            </a:r>
            <a:r>
              <a:rPr lang="en-US" sz="2000" baseline="-25000"/>
              <a:t>2</a:t>
            </a:r>
            <a:r>
              <a:rPr lang="en-US" sz="2000"/>
              <a:t>, …, A</a:t>
            </a:r>
            <a:r>
              <a:rPr lang="en-US" sz="2000" baseline="-25000"/>
              <a:t>n</a:t>
            </a:r>
            <a:r>
              <a:rPr lang="en-US" sz="2000"/>
              <a:t>)</a:t>
            </a:r>
            <a:br>
              <a:rPr lang="en-US" sz="2000"/>
            </a:b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Equivalent to choosing value of C that maximizes</a:t>
            </a:r>
            <a:br>
              <a:rPr lang="en-US" sz="2000"/>
            </a:br>
            <a:r>
              <a:rPr lang="en-US" sz="2000"/>
              <a:t>     	P(A</a:t>
            </a:r>
            <a:r>
              <a:rPr lang="en-US" sz="2000" baseline="-25000"/>
              <a:t>1</a:t>
            </a:r>
            <a:r>
              <a:rPr lang="en-US" sz="2000"/>
              <a:t>, A</a:t>
            </a:r>
            <a:r>
              <a:rPr lang="en-US" sz="2000" baseline="-25000"/>
              <a:t>2</a:t>
            </a:r>
            <a:r>
              <a:rPr lang="en-US" sz="2000"/>
              <a:t>, …, A</a:t>
            </a:r>
            <a:r>
              <a:rPr lang="en-US" sz="2000" baseline="-25000"/>
              <a:t>n</a:t>
            </a:r>
            <a:r>
              <a:rPr lang="en-US" sz="2000"/>
              <a:t>|C) P(C)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400"/>
              <a:t>How to estimate 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 C )?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828800" y="247967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4" imgW="4863960" imgH="799920" progId="Equation.3">
                  <p:embed/>
                </p:oleObj>
              </mc:Choice>
              <mc:Fallback>
                <p:oleObj name="Equation" r:id="rId4" imgW="4863960" imgH="799920" progId="Equation.3">
                  <p:embed/>
                  <p:pic>
                    <p:nvPicPr>
                      <p:cNvPr id="1070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7967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0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Assume independence among attributes A</a:t>
            </a:r>
            <a:r>
              <a:rPr lang="en-US" baseline="-25000"/>
              <a:t>i</a:t>
            </a:r>
            <a:r>
              <a:rPr lang="en-US" sz="2400"/>
              <a:t> when class is given:    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P(A</a:t>
            </a:r>
            <a:r>
              <a:rPr lang="en-US" sz="2000" baseline="-25000"/>
              <a:t>1</a:t>
            </a:r>
            <a:r>
              <a:rPr lang="en-US" sz="2000"/>
              <a:t>, A</a:t>
            </a:r>
            <a:r>
              <a:rPr lang="en-US" sz="2000" baseline="-25000"/>
              <a:t>2</a:t>
            </a:r>
            <a:r>
              <a:rPr lang="en-US" sz="2000"/>
              <a:t>, …, A</a:t>
            </a:r>
            <a:r>
              <a:rPr lang="en-US" sz="2000" baseline="-25000"/>
              <a:t>n </a:t>
            </a:r>
            <a:r>
              <a:rPr lang="en-US" sz="2000"/>
              <a:t>|C) = P(A</a:t>
            </a:r>
            <a:r>
              <a:rPr lang="en-US" sz="2000" baseline="-25000"/>
              <a:t>1</a:t>
            </a:r>
            <a:r>
              <a:rPr lang="en-US" sz="2000"/>
              <a:t>| C</a:t>
            </a:r>
            <a:r>
              <a:rPr lang="en-US" sz="2000" baseline="-25000"/>
              <a:t>j</a:t>
            </a:r>
            <a:r>
              <a:rPr lang="en-US" sz="2000"/>
              <a:t>) P(A</a:t>
            </a:r>
            <a:r>
              <a:rPr lang="en-US" sz="2000" baseline="-25000"/>
              <a:t>2</a:t>
            </a:r>
            <a:r>
              <a:rPr lang="en-US" sz="2000"/>
              <a:t>| C</a:t>
            </a:r>
            <a:r>
              <a:rPr lang="en-US" sz="2000" baseline="-25000"/>
              <a:t>j</a:t>
            </a:r>
            <a:r>
              <a:rPr lang="en-US" sz="2000"/>
              <a:t>)… P(A</a:t>
            </a:r>
            <a:r>
              <a:rPr lang="en-US" sz="2000" baseline="-25000"/>
              <a:t>n</a:t>
            </a:r>
            <a:r>
              <a:rPr lang="en-US" sz="2000"/>
              <a:t>| C</a:t>
            </a:r>
            <a:r>
              <a:rPr lang="en-US" sz="2000" baseline="-25000"/>
              <a:t>j</a:t>
            </a:r>
            <a:r>
              <a:rPr lang="en-US" sz="2000"/>
              <a:t>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Can estimate P(A</a:t>
            </a:r>
            <a:r>
              <a:rPr lang="en-US" baseline="-25000"/>
              <a:t>i</a:t>
            </a:r>
            <a:r>
              <a:rPr lang="en-US" sz="2000"/>
              <a:t>| C</a:t>
            </a:r>
            <a:r>
              <a:rPr lang="en-US" baseline="-25000"/>
              <a:t>j</a:t>
            </a:r>
            <a:r>
              <a:rPr lang="en-US" sz="2000"/>
              <a:t>) for all A</a:t>
            </a:r>
            <a:r>
              <a:rPr lang="en-US" baseline="-25000"/>
              <a:t>i</a:t>
            </a:r>
            <a:r>
              <a:rPr lang="en-US" sz="2000"/>
              <a:t> and C</a:t>
            </a:r>
            <a:r>
              <a:rPr lang="en-US" baseline="-25000"/>
              <a:t>j</a:t>
            </a:r>
            <a:r>
              <a:rPr lang="en-US" sz="2000"/>
              <a:t>.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sz="2000"/>
          </a:p>
          <a:p>
            <a:pPr lvl="1">
              <a:lnSpc>
                <a:spcPct val="150000"/>
              </a:lnSpc>
            </a:pPr>
            <a:r>
              <a:rPr lang="en-US" sz="2000"/>
              <a:t>New point is classified to C</a:t>
            </a:r>
            <a:r>
              <a:rPr lang="en-US" sz="2000" baseline="-25000"/>
              <a:t>j</a:t>
            </a:r>
            <a:r>
              <a:rPr lang="en-US" sz="2000"/>
              <a:t> if  P(C</a:t>
            </a:r>
            <a:r>
              <a:rPr lang="en-US" sz="2000" baseline="-25000"/>
              <a:t>j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</a:t>
            </a:r>
            <a:r>
              <a:rPr lang="en-US" sz="2000"/>
              <a:t> P(A</a:t>
            </a:r>
            <a:r>
              <a:rPr lang="en-US" sz="2000" baseline="-25000"/>
              <a:t>i</a:t>
            </a:r>
            <a:r>
              <a:rPr lang="en-US" sz="2000"/>
              <a:t>| C</a:t>
            </a:r>
            <a:r>
              <a:rPr lang="en-US" sz="2000" baseline="-25000"/>
              <a:t>j</a:t>
            </a:r>
            <a:r>
              <a:rPr lang="en-US" sz="2000"/>
              <a:t>)  is maximal.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066800"/>
            <a:ext cx="457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Class:  P(C) = N</a:t>
            </a:r>
            <a:r>
              <a:rPr lang="en-US" baseline="-25000"/>
              <a:t>c</a:t>
            </a:r>
            <a:r>
              <a:rPr lang="en-US"/>
              <a:t>/N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e.g.,  P(No) = 7/10, </a:t>
            </a:r>
            <a:br>
              <a:rPr lang="en-US" sz="2000"/>
            </a:br>
            <a:r>
              <a:rPr lang="en-US" sz="2000"/>
              <a:t>	      P(Yes) = 3/10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/>
              <a:t>For discrete attributes:</a:t>
            </a:r>
            <a:br>
              <a:rPr lang="en-US"/>
            </a:br>
            <a:r>
              <a:rPr lang="en-US" sz="900"/>
              <a:t>  </a:t>
            </a:r>
            <a:br>
              <a:rPr lang="en-US" sz="900"/>
            </a:br>
            <a:r>
              <a:rPr lang="en-US"/>
              <a:t>     P(A</a:t>
            </a:r>
            <a:r>
              <a:rPr lang="en-US" baseline="-25000"/>
              <a:t>i</a:t>
            </a:r>
            <a:r>
              <a:rPr lang="en-US"/>
              <a:t> | C</a:t>
            </a:r>
            <a:r>
              <a:rPr lang="en-US" baseline="-25000"/>
              <a:t>k</a:t>
            </a:r>
            <a:r>
              <a:rPr lang="en-US"/>
              <a:t>) = |A</a:t>
            </a:r>
            <a:r>
              <a:rPr lang="en-US" baseline="-25000"/>
              <a:t>ik</a:t>
            </a:r>
            <a:r>
              <a:rPr lang="en-US"/>
              <a:t>|/ N</a:t>
            </a:r>
            <a:r>
              <a:rPr lang="en-US" baseline="-25000"/>
              <a:t>c </a:t>
            </a:r>
          </a:p>
          <a:p>
            <a:pPr lvl="1">
              <a:lnSpc>
                <a:spcPct val="90000"/>
              </a:lnSpc>
            </a:pPr>
            <a:endParaRPr lang="en-US" sz="700"/>
          </a:p>
          <a:p>
            <a:pPr lvl="1">
              <a:lnSpc>
                <a:spcPct val="120000"/>
              </a:lnSpc>
            </a:pPr>
            <a:r>
              <a:rPr lang="en-US" sz="2000"/>
              <a:t>where |A</a:t>
            </a:r>
            <a:r>
              <a:rPr lang="en-US" sz="2000" baseline="-25000"/>
              <a:t>ik</a:t>
            </a:r>
            <a:r>
              <a:rPr lang="en-US" sz="2000"/>
              <a:t>| is number of instances having attribute A</a:t>
            </a:r>
            <a:r>
              <a:rPr lang="en-US" sz="2000" baseline="-25000"/>
              <a:t>i</a:t>
            </a:r>
            <a:r>
              <a:rPr lang="en-US" sz="2000"/>
              <a:t> and belongs to class C</a:t>
            </a:r>
            <a:r>
              <a:rPr lang="en-US" sz="2000" baseline="-25000"/>
              <a:t>k</a:t>
            </a: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/>
              <a:t>Examples:</a:t>
            </a:r>
            <a:br>
              <a:rPr lang="en-US" sz="2000"/>
            </a:br>
            <a:endParaRPr lang="en-US" sz="70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1800"/>
              <a:t>	P(Status=Married|No) = 4/7</a:t>
            </a:r>
            <a:r>
              <a:rPr lang="en-US" sz="1800" baseline="-25000"/>
              <a:t/>
            </a:r>
            <a:br>
              <a:rPr lang="en-US" sz="1800" baseline="-25000"/>
            </a:br>
            <a:r>
              <a:rPr lang="en-US" sz="1800"/>
              <a:t>P(Refund=Yes|Yes)=0</a:t>
            </a:r>
            <a:endParaRPr lang="en-US" sz="1800" baseline="-25000"/>
          </a:p>
        </p:txBody>
      </p:sp>
      <p:sp>
        <p:nvSpPr>
          <p:cNvPr id="1072132" name="Text Box 4"/>
          <p:cNvSpPr txBox="1">
            <a:spLocks noChangeArrowheads="1"/>
          </p:cNvSpPr>
          <p:nvPr/>
        </p:nvSpPr>
        <p:spPr bwMode="auto">
          <a:xfrm>
            <a:off x="8153400" y="3276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graphicFrame>
        <p:nvGraphicFramePr>
          <p:cNvPr id="1072133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VISIO" r:id="rId4" imgW="4390200" imgH="5341320" progId="Visio.Drawing.11">
                  <p:embed/>
                </p:oleObj>
              </mc:Choice>
              <mc:Fallback>
                <p:oleObj name="VISIO" r:id="rId4" imgW="4390200" imgH="5341320" progId="Visio.Drawing.11">
                  <p:embed/>
                  <p:pic>
                    <p:nvPicPr>
                      <p:cNvPr id="1072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39" name="Object 3"/>
          <p:cNvGraphicFramePr>
            <a:graphicFrameLocks noGrp="1"/>
          </p:cNvGraphicFramePr>
          <p:nvPr>
            <p:ph type="body" idx="1"/>
          </p:nvPr>
        </p:nvGraphicFramePr>
        <p:xfrm>
          <a:off x="1828800" y="1143000"/>
          <a:ext cx="5334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Worksheet" r:id="rId4" imgW="6094080" imgH="4453200" progId="Excel.Sheet.8">
                  <p:embed/>
                </p:oleObj>
              </mc:Choice>
              <mc:Fallback>
                <p:oleObj name="Worksheet" r:id="rId4" imgW="6094080" imgH="4453200" progId="Excel.Sheet.8">
                  <p:embed/>
                  <p:pic>
                    <p:nvPicPr>
                      <p:cNvPr id="111513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334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0" name="Text Box 4"/>
          <p:cNvSpPr txBox="1">
            <a:spLocks noChangeArrowheads="1"/>
          </p:cNvSpPr>
          <p:nvPr/>
        </p:nvSpPr>
        <p:spPr bwMode="auto">
          <a:xfrm>
            <a:off x="304800" y="5181600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0">
                <a:latin typeface="Tahoma" pitchFamily="34" charset="0"/>
              </a:rPr>
              <a:t>Classes:</a:t>
            </a:r>
          </a:p>
          <a:p>
            <a:pPr eaLnBrk="1" hangingPunct="1"/>
            <a:r>
              <a:rPr lang="en-US" sz="1800" b="0">
                <a:latin typeface="Tahoma" pitchFamily="34" charset="0"/>
              </a:rPr>
              <a:t>	 C1:buys_computer= ‘yes’; C2:buys_computer= ‘no’</a:t>
            </a:r>
          </a:p>
          <a:p>
            <a:pPr eaLnBrk="1" hangingPunct="1"/>
            <a:r>
              <a:rPr lang="en-US" sz="1800" b="0">
                <a:latin typeface="Tahoma" pitchFamily="34" charset="0"/>
              </a:rPr>
              <a:t>Unknown sample:</a:t>
            </a:r>
          </a:p>
          <a:p>
            <a:pPr eaLnBrk="1" hangingPunct="1"/>
            <a:r>
              <a:rPr lang="en-US" sz="1800" b="0">
                <a:latin typeface="Tahoma" pitchFamily="34" charset="0"/>
              </a:rPr>
              <a:t>	 X =(age&lt;=30, Income=medium, Student=yes, Credit rating= Fair)</a:t>
            </a:r>
          </a:p>
        </p:txBody>
      </p:sp>
      <p:sp>
        <p:nvSpPr>
          <p:cNvPr id="1115141" name="Rectangle 5"/>
          <p:cNvSpPr>
            <a:spLocks noChangeArrowheads="1"/>
          </p:cNvSpPr>
          <p:nvPr/>
        </p:nvSpPr>
        <p:spPr bwMode="auto">
          <a:xfrm>
            <a:off x="228600" y="304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latin typeface="Tahoma" pitchFamily="34" charset="0"/>
              </a:rPr>
              <a:t>Naïve Bayesian Classifier:  Example</a:t>
            </a:r>
          </a:p>
        </p:txBody>
      </p:sp>
    </p:spTree>
    <p:extLst>
      <p:ext uri="{BB962C8B-B14F-4D97-AF65-F5344CB8AC3E}">
        <p14:creationId xmlns:p14="http://schemas.microsoft.com/office/powerpoint/2010/main" val="24110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Worksheet" r:id="rId3" imgW="6057900" imgH="4241800" progId="Excel.Sheet.8">
                  <p:embed/>
                </p:oleObj>
              </mc:Choice>
              <mc:Fallback>
                <p:oleObj name="Worksheet" r:id="rId3" imgW="6057900" imgH="42418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name="Worksheet" r:id="rId5" imgW="4876800" imgH="393700" progId="Excel.Sheet.8">
                  <p:embed/>
                </p:oleObj>
              </mc:Choice>
              <mc:Fallback>
                <p:oleObj name="Worksheet" r:id="rId5" imgW="4876800" imgH="39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 smtClean="0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 smtClean="0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 smtClean="0"/>
              <a:t>=&gt; Mammals</a:t>
            </a:r>
          </a:p>
        </p:txBody>
      </p:sp>
    </p:spTree>
    <p:extLst>
      <p:ext uri="{BB962C8B-B14F-4D97-AF65-F5344CB8AC3E}">
        <p14:creationId xmlns:p14="http://schemas.microsoft.com/office/powerpoint/2010/main" val="237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Rule-Based Classifier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rule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covers</a:t>
            </a:r>
            <a:r>
              <a:rPr lang="en-US" altLang="en-US" smtClean="0"/>
              <a:t> an instance </a:t>
            </a:r>
            <a:r>
              <a:rPr lang="en-US" altLang="en-US" b="1" smtClean="0"/>
              <a:t>x </a:t>
            </a:r>
            <a:r>
              <a:rPr lang="en-US" altLang="en-US" smtClean="0"/>
              <a:t>if the attributes of the instance satisfy the condition of the rule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62000" y="23622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838200" y="5410200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R1 covers a hawk =&gt; Bird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R3 covers the grizzly bear =&gt; Mammal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5126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448175"/>
            <a:ext cx="8458200" cy="733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For continuous attributes: </a:t>
            </a: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Discretization:</a:t>
            </a:r>
            <a:r>
              <a:rPr lang="en-US" dirty="0"/>
              <a:t> Partition the range into bins: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Replace continuous value with bin value</a:t>
            </a:r>
          </a:p>
          <a:p>
            <a:pPr marL="1752600" lvl="3" indent="-381000">
              <a:defRPr/>
            </a:pPr>
            <a:r>
              <a:rPr lang="en-US" dirty="0">
                <a:latin typeface="Times New Roman" charset="0"/>
              </a:rPr>
              <a:t>Attribute changed from continuous to ordinal</a:t>
            </a:r>
          </a:p>
          <a:p>
            <a:pPr marL="1752600" lvl="3" indent="-381000">
              <a:defRPr/>
            </a:pPr>
            <a:endParaRPr lang="en-US" dirty="0">
              <a:latin typeface="Times New Roman" charset="0"/>
            </a:endParaRP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Assume attribute follows a normal distribution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Once probability distribution is known, use it to estimate the conditional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781800" y="25146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1652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Normal distribution: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One for each 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,Y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>
              <a:buFont typeface="Arial" charset="0"/>
              <a:buChar char="–"/>
              <a:defRPr/>
            </a:pPr>
            <a:endParaRPr lang="en-US" sz="800" dirty="0"/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For (Income, Class=No):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If Class=No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mean = 110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181600" y="1512888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5" imgW="1803400" imgH="584200" progId="Equation.3">
                  <p:embed/>
                </p:oleObj>
              </mc:Choice>
              <mc:Fallback>
                <p:oleObj name="Equation" r:id="rId5" imgW="1803400" imgH="58420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2888"/>
                        <a:ext cx="3352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2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143000" y="1357313"/>
          <a:ext cx="735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3" imgW="2832100" imgH="203200" progId="Equation.3">
                  <p:embed/>
                </p:oleObj>
              </mc:Choice>
              <mc:Fallback>
                <p:oleObj name="Equation" r:id="rId3" imgW="2832100" imgH="203200" progId="Equation.3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35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2362200"/>
            <a:ext cx="4953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/>
            </a:pPr>
            <a:r>
              <a:rPr lang="en-US" altLang="en-US" b="0" dirty="0" smtClean="0"/>
              <a:t>P(Yes</a:t>
            </a:r>
            <a:r>
              <a:rPr lang="en-US" altLang="en-US" b="0" dirty="0"/>
              <a:t>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/>
            </a:pPr>
            <a:r>
              <a:rPr lang="en-US" altLang="en-US" b="0" dirty="0"/>
              <a:t>P(No) = 7/10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/>
            </a:pPr>
            <a:r>
              <a:rPr lang="en-US" altLang="en-US" b="0" dirty="0" smtClean="0"/>
              <a:t>P(X </a:t>
            </a:r>
            <a:r>
              <a:rPr lang="en-US" altLang="en-US" b="0" dirty="0" smtClean="0"/>
              <a:t>| No) = P(Refund=No | No)</a:t>
            </a:r>
            <a:br>
              <a:rPr lang="en-US" altLang="en-US" b="0" dirty="0" smtClean="0"/>
            </a:br>
            <a:r>
              <a:rPr lang="en-US" altLang="en-US" b="0" dirty="0" smtClean="0"/>
              <a:t>		 </a:t>
            </a:r>
            <a:r>
              <a:rPr lang="en-US" altLang="en-US" b="0" dirty="0" smtClean="0">
                <a:sym typeface="Symbol" charset="2"/>
              </a:rPr>
              <a:t> P(Divorced | </a:t>
            </a:r>
            <a:r>
              <a:rPr lang="en-US" altLang="en-US" b="0" dirty="0" smtClean="0"/>
              <a:t>No)</a:t>
            </a:r>
            <a:br>
              <a:rPr lang="en-US" altLang="en-US" b="0" dirty="0" smtClean="0"/>
            </a:br>
            <a:r>
              <a:rPr lang="en-US" altLang="en-US" b="0" dirty="0" smtClean="0"/>
              <a:t>		 </a:t>
            </a:r>
            <a:r>
              <a:rPr lang="en-US" altLang="en-US" b="0" dirty="0" smtClean="0">
                <a:sym typeface="Symbol" charset="2"/>
              </a:rPr>
              <a:t></a:t>
            </a:r>
            <a:r>
              <a:rPr lang="en-US" altLang="en-US" b="0" dirty="0" smtClean="0"/>
              <a:t> P(Income=120K | No)</a:t>
            </a:r>
            <a:br>
              <a:rPr lang="en-US" altLang="en-US" b="0" dirty="0" smtClean="0"/>
            </a:br>
            <a:r>
              <a:rPr lang="en-US" altLang="en-US" b="0" dirty="0" smtClean="0"/>
              <a:t>	              = 4/7 </a:t>
            </a:r>
            <a:r>
              <a:rPr lang="en-US" altLang="en-US" b="0" dirty="0" smtClean="0">
                <a:sym typeface="Symbol" charset="2"/>
              </a:rPr>
              <a:t> 1/7  0.0072 = 0.0006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700" b="0" dirty="0" smtClean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/>
            </a:pPr>
            <a:r>
              <a:rPr lang="en-US" altLang="en-US" b="0" dirty="0" smtClean="0"/>
              <a:t>P(X | Yes) = P(Refund=No | Yes)</a:t>
            </a:r>
            <a:br>
              <a:rPr lang="en-US" altLang="en-US" b="0" dirty="0" smtClean="0"/>
            </a:br>
            <a:r>
              <a:rPr lang="en-US" altLang="en-US" b="0" dirty="0" smtClean="0"/>
              <a:t>   	                  </a:t>
            </a:r>
            <a:r>
              <a:rPr lang="en-US" altLang="en-US" b="0" dirty="0" smtClean="0">
                <a:sym typeface="Symbol" charset="2"/>
              </a:rPr>
              <a:t> P(Divorced | </a:t>
            </a:r>
            <a:r>
              <a:rPr lang="en-US" altLang="en-US" b="0" dirty="0" smtClean="0"/>
              <a:t>Yes)</a:t>
            </a:r>
            <a:br>
              <a:rPr lang="en-US" altLang="en-US" b="0" dirty="0" smtClean="0"/>
            </a:br>
            <a:r>
              <a:rPr lang="en-US" altLang="en-US" b="0" dirty="0" smtClean="0"/>
              <a:t>   	                  </a:t>
            </a:r>
            <a:r>
              <a:rPr lang="en-US" altLang="en-US" b="0" dirty="0" smtClean="0">
                <a:sym typeface="Symbol" charset="2"/>
              </a:rPr>
              <a:t></a:t>
            </a:r>
            <a:r>
              <a:rPr lang="en-US" altLang="en-US" b="0" dirty="0" smtClean="0"/>
              <a:t> P(Income=120K | Yes)</a:t>
            </a:r>
            <a:br>
              <a:rPr lang="en-US" altLang="en-US" b="0" dirty="0" smtClean="0"/>
            </a:br>
            <a:r>
              <a:rPr lang="en-US" altLang="en-US" b="0" dirty="0" smtClean="0"/>
              <a:t>	               = 1 </a:t>
            </a:r>
            <a:r>
              <a:rPr lang="en-US" altLang="en-US" b="0" dirty="0" smtClean="0">
                <a:sym typeface="Symbol" charset="2"/>
              </a:rPr>
              <a:t> 1/3  1.2  10</a:t>
            </a:r>
            <a:r>
              <a:rPr lang="en-US" altLang="en-US" b="0" baseline="30000" dirty="0" smtClean="0">
                <a:sym typeface="Symbol" charset="2"/>
              </a:rPr>
              <a:t>-9</a:t>
            </a:r>
            <a:r>
              <a:rPr lang="en-US" altLang="en-US" b="0" dirty="0" smtClean="0">
                <a:sym typeface="Symbol" charset="2"/>
              </a:rPr>
              <a:t> = 4  10</a:t>
            </a:r>
            <a:r>
              <a:rPr lang="en-US" altLang="en-US" b="0" baseline="30000" dirty="0" smtClean="0">
                <a:sym typeface="Symbol" charset="2"/>
              </a:rPr>
              <a:t>-10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700" b="0" dirty="0" smtClean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600" b="0" dirty="0" smtClean="0"/>
              <a:t>Since </a:t>
            </a:r>
            <a:r>
              <a:rPr lang="en-US" altLang="en-US" sz="1600" b="0" dirty="0" smtClean="0"/>
              <a:t>P(</a:t>
            </a:r>
            <a:r>
              <a:rPr lang="en-US" altLang="en-US" sz="1600" b="0" dirty="0" err="1" smtClean="0"/>
              <a:t>X|No</a:t>
            </a:r>
            <a:r>
              <a:rPr lang="en-US" altLang="en-US" sz="1600" b="0" dirty="0" smtClean="0"/>
              <a:t>)P(No) &gt; P(</a:t>
            </a:r>
            <a:r>
              <a:rPr lang="en-US" altLang="en-US" sz="1600" b="0" dirty="0" err="1" smtClean="0"/>
              <a:t>X|Yes</a:t>
            </a:r>
            <a:r>
              <a:rPr lang="en-US" altLang="en-US" sz="1600" b="0" dirty="0" smtClean="0"/>
              <a:t>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600" b="0" dirty="0" smtClean="0"/>
              <a:t>Therefore P(</a:t>
            </a:r>
            <a:r>
              <a:rPr lang="en-US" altLang="en-US" sz="1600" b="0" dirty="0" err="1" smtClean="0"/>
              <a:t>No|X</a:t>
            </a:r>
            <a:r>
              <a:rPr lang="en-US" altLang="en-US" sz="1600" b="0" dirty="0" smtClean="0"/>
              <a:t>) &gt; P(</a:t>
            </a:r>
            <a:r>
              <a:rPr lang="en-US" altLang="en-US" sz="1600" b="0" dirty="0" err="1" smtClean="0"/>
              <a:t>Yes|X</a:t>
            </a:r>
            <a:r>
              <a:rPr lang="en-US" altLang="en-US" sz="1600" b="0" dirty="0" smtClean="0"/>
              <a:t>)</a:t>
            </a:r>
            <a:br>
              <a:rPr lang="en-US" altLang="en-US" sz="1600" b="0" dirty="0" smtClean="0"/>
            </a:br>
            <a:r>
              <a:rPr lang="en-US" altLang="en-US" sz="1600" b="0" dirty="0" smtClean="0"/>
              <a:t>      </a:t>
            </a:r>
            <a:r>
              <a:rPr lang="en-US" altLang="en-US" sz="1800" b="0" dirty="0" smtClean="0">
                <a:sym typeface="Symbol" charset="2"/>
              </a:rPr>
              <a:t>=&gt; Class = No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28600" y="1981200"/>
            <a:ext cx="3316421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 smtClean="0"/>
              <a:t>P(Refund </a:t>
            </a:r>
            <a:r>
              <a:rPr lang="en-US" altLang="en-US" sz="1400" b="0" dirty="0"/>
              <a:t>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 smtClean="0"/>
              <a:t>P(Refund </a:t>
            </a:r>
            <a:r>
              <a:rPr lang="en-US" altLang="en-US" sz="1400" b="0" dirty="0"/>
              <a:t>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 smtClean="0"/>
              <a:t>P(Marital </a:t>
            </a:r>
            <a:r>
              <a:rPr lang="en-US" altLang="en-US" sz="1400" b="0" dirty="0"/>
              <a:t>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 smtClean="0"/>
              <a:t>P(Marital </a:t>
            </a:r>
            <a:r>
              <a:rPr lang="en-US" altLang="en-US" sz="1400" b="0" dirty="0"/>
              <a:t>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4595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Naïve Bayes (Summary)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isolated noise points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irrelevant attributes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Independence assumption may not hold for some attributes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  <p:extLst>
      <p:ext uri="{BB962C8B-B14F-4D97-AF65-F5344CB8AC3E}">
        <p14:creationId xmlns:p14="http://schemas.microsoft.com/office/powerpoint/2010/main" val="18346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Coverage and 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160837" cy="5181600"/>
          </a:xfrm>
        </p:spPr>
        <p:txBody>
          <a:bodyPr/>
          <a:lstStyle/>
          <a:p>
            <a:r>
              <a:rPr lang="en-US" altLang="en-US" dirty="0" smtClean="0"/>
              <a:t>Coverage of a rule:</a:t>
            </a:r>
          </a:p>
          <a:p>
            <a:pPr lvl="1"/>
            <a:r>
              <a:rPr lang="en-US" altLang="en-US" dirty="0" smtClean="0"/>
              <a:t>Fraction of records that satisfy the antecedent of a rule</a:t>
            </a:r>
          </a:p>
          <a:p>
            <a:r>
              <a:rPr lang="en-US" altLang="en-US" dirty="0" smtClean="0"/>
              <a:t>Accuracy of a rule:</a:t>
            </a:r>
          </a:p>
          <a:p>
            <a:pPr lvl="1"/>
            <a:r>
              <a:rPr lang="en-US" altLang="en-US" dirty="0" smtClean="0"/>
              <a:t>Fraction of records that satisfy the antecedent that also </a:t>
            </a:r>
            <a:r>
              <a:rPr lang="en-US" altLang="en-US" smtClean="0"/>
              <a:t>satisfy the consequent </a:t>
            </a:r>
            <a:r>
              <a:rPr lang="en-US" altLang="en-US" dirty="0" smtClean="0"/>
              <a:t>of a rule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029200" y="1177925"/>
          <a:ext cx="3890963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3" imgW="5415994" imgH="5778378" progId="Word.Document.8">
                  <p:embed/>
                </p:oleObj>
              </mc:Choice>
              <mc:Fallback>
                <p:oleObj name="Document" r:id="rId3" imgW="5415994" imgH="577837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77925"/>
                        <a:ext cx="3890963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4572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(Status=Single)  No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    Coverage = 40%,  Accuracy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does Rule-based Classifier Work?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838200" y="11430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685800" y="4724400"/>
            <a:ext cx="746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lemur triggers rule R3, so it is classified as a mammal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turtle triggers both R4 and R5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dogfish shark triggers none of the rules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717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352800"/>
            <a:ext cx="8296275" cy="965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Characteristics of Rule Sets: Strategy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Mutually exclusive rules</a:t>
            </a:r>
          </a:p>
          <a:p>
            <a:pPr lvl="1"/>
            <a:r>
              <a:rPr lang="en-US" altLang="en-US" smtClean="0"/>
              <a:t>Classifier contains mutually exclusive rules if the rules are independent of each other</a:t>
            </a:r>
          </a:p>
          <a:p>
            <a:pPr lvl="1"/>
            <a:r>
              <a:rPr lang="en-US" altLang="en-US" smtClean="0"/>
              <a:t>Every record is covered by at most one rule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Exhaustive rules</a:t>
            </a:r>
          </a:p>
          <a:p>
            <a:pPr lvl="1"/>
            <a:r>
              <a:rPr lang="en-US" altLang="en-US" smtClean="0"/>
              <a:t>Classifier has exhaustive coverage if it accounts for every possible combination of attribute values</a:t>
            </a:r>
          </a:p>
          <a:p>
            <a:pPr lvl="1"/>
            <a:r>
              <a:rPr lang="en-US" altLang="en-US" smtClean="0"/>
              <a:t>Each record is covered by at least one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of Rule Sets: Strategy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Rules are not mutually exclusive</a:t>
            </a:r>
          </a:p>
          <a:p>
            <a:pPr lvl="1"/>
            <a:r>
              <a:rPr lang="en-US" altLang="en-US" dirty="0" smtClean="0"/>
              <a:t>A record may trigger more than one rule</a:t>
            </a:r>
          </a:p>
          <a:p>
            <a:pPr lvl="1"/>
            <a:r>
              <a:rPr lang="en-US" altLang="en-US" dirty="0" smtClean="0"/>
              <a:t>Solution?</a:t>
            </a:r>
          </a:p>
          <a:p>
            <a:pPr marL="1258888" lvl="2" indent="-344488"/>
            <a:r>
              <a:rPr lang="en-US" altLang="en-US" dirty="0" smtClean="0"/>
              <a:t>Ordered rule set</a:t>
            </a:r>
          </a:p>
          <a:p>
            <a:pPr marL="1258888" lvl="2" indent="-344488"/>
            <a:r>
              <a:rPr lang="en-US" altLang="en-US" dirty="0" smtClean="0"/>
              <a:t>Unordered rule set – use voting schemes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Rules are not exhaustive</a:t>
            </a:r>
          </a:p>
          <a:p>
            <a:pPr lvl="1"/>
            <a:r>
              <a:rPr lang="en-US" altLang="en-US" dirty="0" smtClean="0"/>
              <a:t>A record may not trigger any rules</a:t>
            </a:r>
          </a:p>
          <a:p>
            <a:pPr lvl="1"/>
            <a:r>
              <a:rPr lang="en-US" altLang="en-US" dirty="0" smtClean="0"/>
              <a:t>Solution?</a:t>
            </a:r>
          </a:p>
          <a:p>
            <a:pPr marL="1258888" lvl="2" indent="-344488"/>
            <a:r>
              <a:rPr lang="en-US" altLang="en-US" dirty="0"/>
              <a:t>Use a default class</a:t>
            </a:r>
          </a:p>
        </p:txBody>
      </p:sp>
    </p:spTree>
    <p:extLst>
      <p:ext uri="{BB962C8B-B14F-4D97-AF65-F5344CB8AC3E}">
        <p14:creationId xmlns:p14="http://schemas.microsoft.com/office/powerpoint/2010/main" val="37565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Ordered Rule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Rules are rank ordered according to their priority</a:t>
            </a:r>
          </a:p>
          <a:p>
            <a:pPr lvl="1"/>
            <a:r>
              <a:rPr lang="en-US" altLang="en-US" sz="2000" smtClean="0"/>
              <a:t>An ordered rule set is known as a decision list</a:t>
            </a:r>
          </a:p>
          <a:p>
            <a:r>
              <a:rPr lang="en-US" altLang="en-US" smtClean="0"/>
              <a:t>When a test record is presented to the classifier </a:t>
            </a:r>
          </a:p>
          <a:p>
            <a:pPr lvl="1"/>
            <a:r>
              <a:rPr lang="en-US" altLang="en-US" sz="2000" smtClean="0"/>
              <a:t>It is assigned to the class label of the highest ranked rule it has triggered</a:t>
            </a:r>
          </a:p>
          <a:p>
            <a:pPr lvl="1"/>
            <a:r>
              <a:rPr lang="en-US" altLang="en-US" sz="2000" smtClean="0"/>
              <a:t>If none of the rules fired, it is assigned to the default class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71600" y="3886200"/>
            <a:ext cx="61722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pic>
        <p:nvPicPr>
          <p:cNvPr id="12293" name="Picture 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864225"/>
            <a:ext cx="8001000" cy="460375"/>
          </a:xfrm>
          <a:noFill/>
        </p:spPr>
      </p:pic>
      <p:sp>
        <p:nvSpPr>
          <p:cNvPr id="12294" name="Line 74"/>
          <p:cNvSpPr>
            <a:spLocks noChangeShapeType="1"/>
          </p:cNvSpPr>
          <p:nvPr/>
        </p:nvSpPr>
        <p:spPr bwMode="auto">
          <a:xfrm flipH="1">
            <a:off x="8382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5"/>
          <p:cNvSpPr>
            <a:spLocks noChangeShapeType="1"/>
          </p:cNvSpPr>
          <p:nvPr/>
        </p:nvSpPr>
        <p:spPr bwMode="auto">
          <a:xfrm>
            <a:off x="8382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76"/>
          <p:cNvSpPr>
            <a:spLocks noChangeShapeType="1"/>
          </p:cNvSpPr>
          <p:nvPr/>
        </p:nvSpPr>
        <p:spPr bwMode="auto">
          <a:xfrm flipH="1">
            <a:off x="1066800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77"/>
          <p:cNvSpPr>
            <a:spLocks noChangeShapeType="1"/>
          </p:cNvSpPr>
          <p:nvPr/>
        </p:nvSpPr>
        <p:spPr bwMode="auto">
          <a:xfrm>
            <a:off x="10668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146477963</TotalTime>
  <Pages>3</Pages>
  <Words>1870</Words>
  <Application>Microsoft Office PowerPoint</Application>
  <PresentationFormat>On-screen Show (4:3)</PresentationFormat>
  <Paragraphs>301</Paragraphs>
  <Slides>43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ＭＳ Ｐゴシック</vt:lpstr>
      <vt:lpstr>Arial</vt:lpstr>
      <vt:lpstr>Monotype Sorts</vt:lpstr>
      <vt:lpstr>Symbol</vt:lpstr>
      <vt:lpstr>Tahoma</vt:lpstr>
      <vt:lpstr>Times New Roman</vt:lpstr>
      <vt:lpstr>Verdana</vt:lpstr>
      <vt:lpstr>Wingdings</vt:lpstr>
      <vt:lpstr>LC.BRev.FY97</vt:lpstr>
      <vt:lpstr>Document</vt:lpstr>
      <vt:lpstr>Visio</vt:lpstr>
      <vt:lpstr>VISIO</vt:lpstr>
      <vt:lpstr>Worksheet</vt:lpstr>
      <vt:lpstr>Equation</vt:lpstr>
      <vt:lpstr>Microsoft Visio Drawing</vt:lpstr>
      <vt:lpstr>Microsoft Equation 3.0</vt:lpstr>
      <vt:lpstr>CE 395 R5 - Data Mining  Classification (Rule-Based)</vt:lpstr>
      <vt:lpstr>Rule-Based Classifier</vt:lpstr>
      <vt:lpstr>Rule-based Classifier (Example)</vt:lpstr>
      <vt:lpstr>Application of Rule-Based Classifier</vt:lpstr>
      <vt:lpstr>Rule Coverage and Accuracy</vt:lpstr>
      <vt:lpstr>How does Rule-based Classifier Work?</vt:lpstr>
      <vt:lpstr>Characteristics of Rule Sets: Strategy 1</vt:lpstr>
      <vt:lpstr>Characteristics of Rule Sets: Strategy 2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Indirect Methods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CE 395 R5 - Data Mining  Classification (kNN)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CE 395 R5 - Data Mining  Classification (Bayesian)</vt:lpstr>
      <vt:lpstr>Bayes Classifier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PowerPoint Presentation</vt:lpstr>
      <vt:lpstr>Example of Naïve Bayes Classifier</vt:lpstr>
      <vt:lpstr>Estimate Probabilities from Data</vt:lpstr>
      <vt:lpstr>Estimate Probabilities from Data</vt:lpstr>
      <vt:lpstr>Example of Naïve Bayes Classifier</vt:lpstr>
      <vt:lpstr>Naïve Bayes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Caldas, Carlos H</cp:lastModifiedBy>
  <cp:revision>375</cp:revision>
  <cp:lastPrinted>2018-02-23T14:19:18Z</cp:lastPrinted>
  <dcterms:created xsi:type="dcterms:W3CDTF">1998-03-18T13:44:31Z</dcterms:created>
  <dcterms:modified xsi:type="dcterms:W3CDTF">2018-03-02T14:31:19Z</dcterms:modified>
</cp:coreProperties>
</file>