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63" r:id="rId2"/>
  </p:sldMasterIdLst>
  <p:notesMasterIdLst>
    <p:notesMasterId r:id="rId31"/>
  </p:notesMasterIdLst>
  <p:handoutMasterIdLst>
    <p:handoutMasterId r:id="rId32"/>
  </p:handoutMasterIdLst>
  <p:sldIdLst>
    <p:sldId id="693" r:id="rId3"/>
    <p:sldId id="600" r:id="rId4"/>
    <p:sldId id="601" r:id="rId5"/>
    <p:sldId id="602" r:id="rId6"/>
    <p:sldId id="603" r:id="rId7"/>
    <p:sldId id="604" r:id="rId8"/>
    <p:sldId id="605" r:id="rId9"/>
    <p:sldId id="664" r:id="rId10"/>
    <p:sldId id="665" r:id="rId11"/>
    <p:sldId id="666" r:id="rId12"/>
    <p:sldId id="667" r:id="rId13"/>
    <p:sldId id="668" r:id="rId14"/>
    <p:sldId id="669" r:id="rId15"/>
    <p:sldId id="670" r:id="rId16"/>
    <p:sldId id="671" r:id="rId17"/>
    <p:sldId id="672" r:id="rId18"/>
    <p:sldId id="679" r:id="rId19"/>
    <p:sldId id="678" r:id="rId20"/>
    <p:sldId id="680" r:id="rId21"/>
    <p:sldId id="608" r:id="rId22"/>
    <p:sldId id="681" r:id="rId23"/>
    <p:sldId id="610" r:id="rId24"/>
    <p:sldId id="611" r:id="rId25"/>
    <p:sldId id="691" r:id="rId26"/>
    <p:sldId id="694" r:id="rId27"/>
    <p:sldId id="612" r:id="rId28"/>
    <p:sldId id="613" r:id="rId29"/>
    <p:sldId id="692" r:id="rId30"/>
  </p:sldIdLst>
  <p:sldSz cx="9144000" cy="6858000" type="screen4x3"/>
  <p:notesSz cx="6950075" cy="9236075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0" userDrawn="1">
          <p15:clr>
            <a:srgbClr val="A4A3A4"/>
          </p15:clr>
        </p15:guide>
        <p15:guide id="2" pos="219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1" autoAdjust="0"/>
    <p:restoredTop sz="94518" autoAdjust="0"/>
  </p:normalViewPr>
  <p:slideViewPr>
    <p:cSldViewPr showGuides="1">
      <p:cViewPr varScale="1">
        <p:scale>
          <a:sx n="105" d="100"/>
          <a:sy n="105" d="100"/>
        </p:scale>
        <p:origin x="1530" y="108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0" d="100"/>
          <a:sy n="50" d="100"/>
        </p:scale>
        <p:origin x="-1836" y="-84"/>
      </p:cViewPr>
      <p:guideLst>
        <p:guide orient="horz" pos="2910"/>
        <p:guide pos="219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000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845" y="4387767"/>
            <a:ext cx="5100813" cy="41527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095" tIns="48050" rIns="96095" bIns="480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700088"/>
            <a:ext cx="4597400" cy="34496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1313179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4413" y="644525"/>
            <a:ext cx="4300537" cy="3227388"/>
          </a:xfrm>
          <a:ln/>
        </p:spPr>
      </p:sp>
      <p:sp>
        <p:nvSpPr>
          <p:cNvPr id="99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377" y="4086909"/>
            <a:ext cx="5061287" cy="387095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83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4413" y="644525"/>
            <a:ext cx="4300537" cy="3227388"/>
          </a:xfrm>
          <a:ln/>
        </p:spPr>
      </p:sp>
      <p:sp>
        <p:nvSpPr>
          <p:cNvPr id="99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377" y="4086909"/>
            <a:ext cx="5061287" cy="387095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87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1625" y="188913"/>
            <a:ext cx="2152650" cy="5384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2088" y="188913"/>
            <a:ext cx="6307137" cy="5384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88" y="188913"/>
            <a:ext cx="8612187" cy="895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2425" y="1458913"/>
            <a:ext cx="4129088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3913" y="1458913"/>
            <a:ext cx="4129087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33913" y="3592513"/>
            <a:ext cx="4129087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88" y="188913"/>
            <a:ext cx="8612187" cy="895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425" y="1458913"/>
            <a:ext cx="4129088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3913" y="1458913"/>
            <a:ext cx="4129087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33913" y="3592513"/>
            <a:ext cx="4129087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64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96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2198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36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25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0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500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7836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31626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684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765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993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103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67618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425" y="1458913"/>
            <a:ext cx="412908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1458913"/>
            <a:ext cx="412908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2088" y="188913"/>
            <a:ext cx="8612187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1458913"/>
            <a:ext cx="84105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Third Level</a:t>
            </a: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0" y="6396038"/>
            <a:ext cx="9144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0" i="1" dirty="0">
                <a:latin typeface="Verdana" pitchFamily="34" charset="0"/>
              </a:rPr>
              <a:t>Reference:</a:t>
            </a:r>
          </a:p>
          <a:p>
            <a:pPr>
              <a:defRPr/>
            </a:pPr>
            <a:r>
              <a:rPr lang="en-US" sz="1200" b="0" i="1" dirty="0">
                <a:latin typeface="Verdana" pitchFamily="34" charset="0"/>
              </a:rPr>
              <a:t>- Tan, P., Steinbach, M., </a:t>
            </a:r>
            <a:r>
              <a:rPr lang="en-US" sz="1200" b="0" i="1" dirty="0" err="1" smtClean="0">
                <a:latin typeface="Verdana" pitchFamily="34" charset="0"/>
              </a:rPr>
              <a:t>Karpatne</a:t>
            </a:r>
            <a:r>
              <a:rPr lang="en-US" sz="1200" b="0" i="1" dirty="0" smtClean="0">
                <a:latin typeface="Verdana" pitchFamily="34" charset="0"/>
              </a:rPr>
              <a:t>, A., and </a:t>
            </a:r>
            <a:r>
              <a:rPr lang="en-US" sz="1200" b="0" i="1" dirty="0">
                <a:latin typeface="Verdana" pitchFamily="34" charset="0"/>
              </a:rPr>
              <a:t>Kumar, V. </a:t>
            </a:r>
            <a:r>
              <a:rPr lang="en-US" sz="1200" b="0" i="1" dirty="0" smtClean="0">
                <a:latin typeface="Verdana" pitchFamily="34" charset="0"/>
              </a:rPr>
              <a:t>Introduction </a:t>
            </a:r>
            <a:r>
              <a:rPr lang="en-US" sz="1200" b="0" i="1" dirty="0">
                <a:latin typeface="Verdana" pitchFamily="34" charset="0"/>
              </a:rPr>
              <a:t>to Data Mining, </a:t>
            </a:r>
            <a:r>
              <a:rPr lang="en-US" sz="1200" b="0" i="1" dirty="0" smtClean="0">
                <a:latin typeface="Verdana" pitchFamily="34" charset="0"/>
              </a:rPr>
              <a:t>2</a:t>
            </a:r>
            <a:r>
              <a:rPr lang="en-US" sz="1200" b="0" i="1" baseline="30000" dirty="0" smtClean="0">
                <a:latin typeface="Verdana" pitchFamily="34" charset="0"/>
              </a:rPr>
              <a:t>nd</a:t>
            </a:r>
            <a:r>
              <a:rPr lang="en-US" sz="1200" b="0" i="1" dirty="0" smtClean="0">
                <a:latin typeface="Verdana" pitchFamily="34" charset="0"/>
              </a:rPr>
              <a:t> Edition</a:t>
            </a:r>
            <a:r>
              <a:rPr lang="en-US" sz="1200" b="0" i="1" dirty="0">
                <a:latin typeface="Verdana" pitchFamily="34" charset="0"/>
              </a:rPr>
              <a:t>, </a:t>
            </a:r>
            <a:r>
              <a:rPr lang="en-US" sz="1200" b="0" i="1" dirty="0" smtClean="0">
                <a:latin typeface="Verdana" pitchFamily="34" charset="0"/>
              </a:rPr>
              <a:t>Pearson</a:t>
            </a:r>
            <a:endParaRPr lang="en-US" sz="1200" b="0" i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05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.ist.psu.edu/burges98tutorial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6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0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2250" y="2819400"/>
            <a:ext cx="8583613" cy="1752600"/>
          </a:xfrm>
        </p:spPr>
        <p:txBody>
          <a:bodyPr/>
          <a:lstStyle/>
          <a:p>
            <a:pPr algn="ctr"/>
            <a:r>
              <a:rPr lang="en-US" dirty="0" smtClean="0"/>
              <a:t>CE 395 R5 - Data </a:t>
            </a:r>
            <a:r>
              <a:rPr lang="en-US" dirty="0"/>
              <a:t>Mining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200" i="1" dirty="0"/>
              <a:t>Classification</a:t>
            </a:r>
            <a:br>
              <a:rPr lang="en-US" sz="3200" i="1" dirty="0"/>
            </a:br>
            <a:r>
              <a:rPr lang="en-US" sz="3200" i="1" dirty="0" smtClean="0"/>
              <a:t>(SVM)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285989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SVM – Model Building (2)</a:t>
            </a:r>
          </a:p>
        </p:txBody>
      </p:sp>
      <p:sp>
        <p:nvSpPr>
          <p:cNvPr id="1573891" name="Text Box 3"/>
          <p:cNvSpPr txBox="1">
            <a:spLocks noChangeArrowheads="1"/>
          </p:cNvSpPr>
          <p:nvPr/>
        </p:nvSpPr>
        <p:spPr bwMode="auto">
          <a:xfrm>
            <a:off x="231775" y="1163638"/>
            <a:ext cx="7167563" cy="13096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3200" b="0">
                <a:latin typeface="Tahoma" pitchFamily="34" charset="0"/>
              </a:rPr>
              <a:t>Separating hyperplane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b="0">
                <a:latin typeface="Tahoma" pitchFamily="34" charset="0"/>
              </a:rPr>
              <a:t> Separates positive from the negative examples</a:t>
            </a:r>
          </a:p>
          <a:p>
            <a:pPr lvl="2">
              <a:buFont typeface="Wingdings" pitchFamily="2" charset="2"/>
              <a:buNone/>
            </a:pPr>
            <a:endParaRPr lang="en-US" sz="2400" b="0">
              <a:latin typeface="Tahoma" pitchFamily="34" charset="0"/>
            </a:endParaRPr>
          </a:p>
        </p:txBody>
      </p:sp>
      <p:pic>
        <p:nvPicPr>
          <p:cNvPr id="157389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47800" y="2362200"/>
            <a:ext cx="6403975" cy="3662363"/>
          </a:xfrm>
          <a:noFill/>
          <a:ln/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SVM – Model Building (3)</a:t>
            </a:r>
          </a:p>
        </p:txBody>
      </p:sp>
      <p:graphicFrame>
        <p:nvGraphicFramePr>
          <p:cNvPr id="1574915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546100" y="2295525"/>
          <a:ext cx="33274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927" name="Equation" r:id="rId3" imgW="736560" imgH="177480" progId="Equation.3">
                  <p:embed/>
                </p:oleObj>
              </mc:Choice>
              <mc:Fallback>
                <p:oleObj name="Equation" r:id="rId3" imgW="73656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2295525"/>
                        <a:ext cx="3327400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4916" name="Text Box 4"/>
          <p:cNvSpPr txBox="1">
            <a:spLocks noChangeArrowheads="1"/>
          </p:cNvSpPr>
          <p:nvPr/>
        </p:nvSpPr>
        <p:spPr bwMode="auto">
          <a:xfrm>
            <a:off x="0" y="1162050"/>
            <a:ext cx="7086600" cy="9445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3200" b="0">
                <a:latin typeface="Tahoma" pitchFamily="34" charset="0"/>
              </a:rPr>
              <a:t>Points in the hyperplane satisfy</a:t>
            </a:r>
          </a:p>
          <a:p>
            <a:pPr lvl="1">
              <a:buFont typeface="Wingdings" pitchFamily="2" charset="2"/>
              <a:buNone/>
            </a:pPr>
            <a:endParaRPr lang="en-US" sz="2400" b="0">
              <a:latin typeface="Tahoma" pitchFamily="34" charset="0"/>
            </a:endParaRPr>
          </a:p>
        </p:txBody>
      </p:sp>
      <p:sp>
        <p:nvSpPr>
          <p:cNvPr id="1574917" name="Text Box 5"/>
          <p:cNvSpPr txBox="1">
            <a:spLocks noChangeArrowheads="1"/>
          </p:cNvSpPr>
          <p:nvPr/>
        </p:nvSpPr>
        <p:spPr bwMode="auto">
          <a:xfrm>
            <a:off x="207963" y="4419600"/>
            <a:ext cx="8936037" cy="1917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 b="0">
                <a:latin typeface="Times New Roman" pitchFamily="18" charset="0"/>
              </a:rPr>
              <a:t>Where,</a:t>
            </a:r>
          </a:p>
          <a:p>
            <a:endParaRPr lang="en-US" sz="2400" b="0">
              <a:latin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b="0" i="1">
                <a:latin typeface="Times New Roman" pitchFamily="18" charset="0"/>
              </a:rPr>
              <a:t>w </a:t>
            </a:r>
            <a:r>
              <a:rPr lang="en-US" sz="2400" b="0">
                <a:latin typeface="Times New Roman" pitchFamily="18" charset="0"/>
              </a:rPr>
              <a:t>is normal to the hyperplane</a:t>
            </a:r>
          </a:p>
          <a:p>
            <a:pPr>
              <a:buFont typeface="Wingdings" pitchFamily="2" charset="2"/>
              <a:buChar char="§"/>
            </a:pPr>
            <a:r>
              <a:rPr lang="en-US" sz="2400" b="0">
                <a:latin typeface="Times New Roman" pitchFamily="18" charset="0"/>
              </a:rPr>
              <a:t>|</a:t>
            </a:r>
            <a:r>
              <a:rPr lang="en-US" sz="2400" b="0" i="1">
                <a:latin typeface="Times New Roman" pitchFamily="18" charset="0"/>
              </a:rPr>
              <a:t>b</a:t>
            </a:r>
            <a:r>
              <a:rPr lang="en-US" sz="2400" b="0">
                <a:latin typeface="Times New Roman" pitchFamily="18" charset="0"/>
              </a:rPr>
              <a:t>| / ||</a:t>
            </a:r>
            <a:r>
              <a:rPr lang="en-US" sz="2400" b="0" i="1">
                <a:latin typeface="Times New Roman" pitchFamily="18" charset="0"/>
              </a:rPr>
              <a:t>w</a:t>
            </a:r>
            <a:r>
              <a:rPr lang="en-US" sz="2400" b="0">
                <a:latin typeface="Times New Roman" pitchFamily="18" charset="0"/>
              </a:rPr>
              <a:t>|| is the perpendicular distance from the hyperplane to the origin</a:t>
            </a:r>
          </a:p>
          <a:p>
            <a:pPr>
              <a:buFont typeface="Wingdings" pitchFamily="2" charset="2"/>
              <a:buChar char="§"/>
            </a:pPr>
            <a:r>
              <a:rPr lang="en-US" sz="2400" b="0">
                <a:latin typeface="Times New Roman" pitchFamily="18" charset="0"/>
              </a:rPr>
              <a:t>||</a:t>
            </a:r>
            <a:r>
              <a:rPr lang="en-US" sz="2400" b="0" i="1">
                <a:latin typeface="Times New Roman" pitchFamily="18" charset="0"/>
              </a:rPr>
              <a:t>w</a:t>
            </a:r>
            <a:r>
              <a:rPr lang="en-US" sz="2400" b="0">
                <a:latin typeface="Times New Roman" pitchFamily="18" charset="0"/>
              </a:rPr>
              <a:t>|| is the Euclidian norm of </a:t>
            </a:r>
            <a:r>
              <a:rPr lang="en-US" sz="2400" b="0" i="1">
                <a:latin typeface="Times New Roman" pitchFamily="18" charset="0"/>
              </a:rPr>
              <a:t>w</a:t>
            </a:r>
          </a:p>
        </p:txBody>
      </p:sp>
      <p:pic>
        <p:nvPicPr>
          <p:cNvPr id="1574918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4114800" y="2024063"/>
            <a:ext cx="4543425" cy="2598737"/>
          </a:xfrm>
          <a:noFill/>
          <a:ln/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SVM – Model Building (4)</a:t>
            </a:r>
          </a:p>
        </p:txBody>
      </p:sp>
      <p:sp>
        <p:nvSpPr>
          <p:cNvPr id="1575939" name="Text Box 3"/>
          <p:cNvSpPr txBox="1">
            <a:spLocks noChangeArrowheads="1"/>
          </p:cNvSpPr>
          <p:nvPr/>
        </p:nvSpPr>
        <p:spPr bwMode="auto">
          <a:xfrm>
            <a:off x="111125" y="1162050"/>
            <a:ext cx="8920163" cy="3381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b="0">
                <a:latin typeface="Tahoma" pitchFamily="34" charset="0"/>
              </a:rPr>
              <a:t>Let d</a:t>
            </a:r>
            <a:r>
              <a:rPr lang="en-US" sz="2400" b="0" baseline="-25000">
                <a:latin typeface="Tahoma" pitchFamily="34" charset="0"/>
              </a:rPr>
              <a:t>+</a:t>
            </a:r>
            <a:r>
              <a:rPr lang="en-US" sz="2400" b="0">
                <a:latin typeface="Tahoma" pitchFamily="34" charset="0"/>
              </a:rPr>
              <a:t> (d</a:t>
            </a:r>
            <a:r>
              <a:rPr lang="en-US" sz="2400" b="0" baseline="-25000">
                <a:latin typeface="Tahoma" pitchFamily="34" charset="0"/>
              </a:rPr>
              <a:t>-</a:t>
            </a:r>
            <a:r>
              <a:rPr lang="en-US" sz="2400" b="0">
                <a:latin typeface="Tahoma" pitchFamily="34" charset="0"/>
              </a:rPr>
              <a:t>) be the shortest distance from the separating hyperplane to the closest positive (negative) example.</a:t>
            </a:r>
          </a:p>
          <a:p>
            <a:pPr>
              <a:buFont typeface="Wingdings" pitchFamily="2" charset="2"/>
              <a:buChar char="§"/>
            </a:pPr>
            <a:endParaRPr lang="en-US" sz="2400" b="0">
              <a:latin typeface="Tahoma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b="0">
                <a:latin typeface="Tahoma" pitchFamily="34" charset="0"/>
              </a:rPr>
              <a:t>The margin of the separating hyperplane is given by:</a:t>
            </a:r>
          </a:p>
          <a:p>
            <a:pPr>
              <a:buFont typeface="Wingdings" pitchFamily="2" charset="2"/>
              <a:buNone/>
            </a:pPr>
            <a:r>
              <a:rPr lang="en-US" sz="1800" b="0">
                <a:latin typeface="Tahoma" pitchFamily="34" charset="0"/>
              </a:rPr>
              <a:t>	 </a:t>
            </a:r>
            <a:r>
              <a:rPr lang="en-US" sz="2400" b="0">
                <a:latin typeface="Tahoma" pitchFamily="34" charset="0"/>
              </a:rPr>
              <a:t>d</a:t>
            </a:r>
            <a:r>
              <a:rPr lang="en-US" sz="2400" b="0" baseline="-25000">
                <a:latin typeface="Tahoma" pitchFamily="34" charset="0"/>
              </a:rPr>
              <a:t>+</a:t>
            </a:r>
            <a:r>
              <a:rPr lang="en-US" sz="2400" b="0">
                <a:latin typeface="Tahoma" pitchFamily="34" charset="0"/>
              </a:rPr>
              <a:t>  +  d</a:t>
            </a:r>
            <a:r>
              <a:rPr lang="en-US" sz="2400" b="0" baseline="-25000">
                <a:latin typeface="Tahoma" pitchFamily="34" charset="0"/>
              </a:rPr>
              <a:t>-</a:t>
            </a:r>
          </a:p>
          <a:p>
            <a:pPr>
              <a:buFont typeface="Wingdings" pitchFamily="2" charset="2"/>
              <a:buNone/>
            </a:pPr>
            <a:endParaRPr lang="en-US" sz="2400" b="0" baseline="-25000">
              <a:latin typeface="Tahoma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b="0">
                <a:latin typeface="Tahoma" pitchFamily="34" charset="0"/>
              </a:rPr>
              <a:t>For the linearly separable case, the support vector algorithm looks for the separating hyperplane with largest margin.</a:t>
            </a:r>
          </a:p>
          <a:p>
            <a:pPr>
              <a:buFont typeface="Wingdings" pitchFamily="2" charset="2"/>
              <a:buNone/>
            </a:pPr>
            <a:endParaRPr lang="en-US" sz="2400" b="0" baseline="-25000"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endParaRPr lang="en-US" sz="2400" b="0" baseline="-25000">
              <a:latin typeface="Tahoma" pitchFamily="34" charset="0"/>
            </a:endParaRPr>
          </a:p>
        </p:txBody>
      </p:sp>
      <p:pic>
        <p:nvPicPr>
          <p:cNvPr id="157594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14600" y="4114800"/>
            <a:ext cx="4038600" cy="2559050"/>
          </a:xfrm>
          <a:noFill/>
          <a:ln/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SVM – Model Building (5)</a:t>
            </a:r>
          </a:p>
        </p:txBody>
      </p:sp>
      <p:graphicFrame>
        <p:nvGraphicFramePr>
          <p:cNvPr id="1576963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1295400" y="2971800"/>
          <a:ext cx="4287838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988" name="Equation" r:id="rId3" imgW="1638000" imgH="507960" progId="Equation.3">
                  <p:embed/>
                </p:oleObj>
              </mc:Choice>
              <mc:Fallback>
                <p:oleObj name="Equation" r:id="rId3" imgW="1638000" imgH="5079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971800"/>
                        <a:ext cx="4287838" cy="112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6964" name="Text Box 4"/>
          <p:cNvSpPr txBox="1">
            <a:spLocks noChangeArrowheads="1"/>
          </p:cNvSpPr>
          <p:nvPr/>
        </p:nvSpPr>
        <p:spPr bwMode="auto">
          <a:xfrm>
            <a:off x="111125" y="1466850"/>
            <a:ext cx="8920163" cy="1676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b="0">
                <a:latin typeface="Tahoma" pitchFamily="34" charset="0"/>
              </a:rPr>
              <a:t> Formulation:</a:t>
            </a:r>
          </a:p>
          <a:p>
            <a:pPr>
              <a:buFont typeface="Wingdings" pitchFamily="2" charset="2"/>
              <a:buNone/>
            </a:pPr>
            <a:r>
              <a:rPr lang="en-US" sz="2800" b="0">
                <a:latin typeface="Tahoma" pitchFamily="34" charset="0"/>
              </a:rPr>
              <a:t>	</a:t>
            </a:r>
            <a:r>
              <a:rPr lang="en-US" sz="2400" b="0">
                <a:latin typeface="Tahoma" pitchFamily="34" charset="0"/>
              </a:rPr>
              <a:t>Suppose that all training data satisfy the following constraints	</a:t>
            </a:r>
          </a:p>
          <a:p>
            <a:pPr>
              <a:buFont typeface="Wingdings" pitchFamily="2" charset="2"/>
              <a:buNone/>
            </a:pPr>
            <a:endParaRPr lang="en-US" sz="2400" b="0">
              <a:latin typeface="Tahoma" pitchFamily="34" charset="0"/>
            </a:endParaRPr>
          </a:p>
        </p:txBody>
      </p:sp>
      <p:graphicFrame>
        <p:nvGraphicFramePr>
          <p:cNvPr id="1576965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1219200" y="5334000"/>
          <a:ext cx="436245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989" name="Equation" r:id="rId5" imgW="1473120" imgH="253800" progId="Equation.3">
                  <p:embed/>
                </p:oleObj>
              </mc:Choice>
              <mc:Fallback>
                <p:oleObj name="Equation" r:id="rId5" imgW="1473120" imgH="253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334000"/>
                        <a:ext cx="4362450" cy="63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6966" name="Text Box 6"/>
          <p:cNvSpPr txBox="1">
            <a:spLocks noChangeArrowheads="1"/>
          </p:cNvSpPr>
          <p:nvPr/>
        </p:nvSpPr>
        <p:spPr bwMode="auto">
          <a:xfrm>
            <a:off x="990600" y="4495800"/>
            <a:ext cx="70183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 b="0">
                <a:latin typeface="Tahoma" pitchFamily="34" charset="0"/>
              </a:rPr>
              <a:t>These can be combined into one set of inequalities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SVM – Model Building (6)</a:t>
            </a:r>
          </a:p>
        </p:txBody>
      </p:sp>
      <p:pic>
        <p:nvPicPr>
          <p:cNvPr id="15779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1447800"/>
            <a:ext cx="7620000" cy="4783138"/>
          </a:xfrm>
          <a:noFill/>
          <a:ln/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SVM – Model Building (7)</a:t>
            </a:r>
          </a:p>
        </p:txBody>
      </p:sp>
      <p:sp>
        <p:nvSpPr>
          <p:cNvPr id="1579011" name="Text Box 3"/>
          <p:cNvSpPr txBox="1">
            <a:spLocks noChangeArrowheads="1"/>
          </p:cNvSpPr>
          <p:nvPr/>
        </p:nvSpPr>
        <p:spPr bwMode="auto">
          <a:xfrm>
            <a:off x="644525" y="1417638"/>
            <a:ext cx="7889875" cy="4108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400" b="0">
                <a:latin typeface="Tahoma" pitchFamily="34" charset="0"/>
              </a:rPr>
              <a:t>H</a:t>
            </a:r>
            <a:r>
              <a:rPr lang="en-US" sz="2400" b="0" baseline="-25000">
                <a:latin typeface="Tahoma" pitchFamily="34" charset="0"/>
              </a:rPr>
              <a:t>1</a:t>
            </a:r>
            <a:r>
              <a:rPr lang="en-US" sz="2400" b="0">
                <a:latin typeface="Tahoma" pitchFamily="34" charset="0"/>
              </a:rPr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b="0">
                <a:latin typeface="Tahoma" pitchFamily="34" charset="0"/>
              </a:rPr>
              <a:t>Has w as a normal vector and 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b="0">
                <a:latin typeface="Tahoma" pitchFamily="34" charset="0"/>
              </a:rPr>
              <a:t>Perpendicular distance to the origin |1-</a:t>
            </a:r>
            <a:r>
              <a:rPr lang="en-US" sz="2400" b="0" i="1">
                <a:latin typeface="Tahoma" pitchFamily="34" charset="0"/>
              </a:rPr>
              <a:t>b</a:t>
            </a:r>
            <a:r>
              <a:rPr lang="en-US" sz="2400" b="0">
                <a:latin typeface="Tahoma" pitchFamily="34" charset="0"/>
              </a:rPr>
              <a:t>| / ||</a:t>
            </a:r>
            <a:r>
              <a:rPr lang="en-US" sz="2400" b="0" i="1">
                <a:latin typeface="Tahoma" pitchFamily="34" charset="0"/>
              </a:rPr>
              <a:t>w</a:t>
            </a:r>
            <a:r>
              <a:rPr lang="en-US" sz="2400" b="0">
                <a:latin typeface="Tahoma" pitchFamily="34" charset="0"/>
              </a:rPr>
              <a:t>||</a:t>
            </a:r>
          </a:p>
          <a:p>
            <a:r>
              <a:rPr lang="en-US" sz="2400" b="0">
                <a:latin typeface="Tahoma" pitchFamily="34" charset="0"/>
              </a:rPr>
              <a:t>H</a:t>
            </a:r>
            <a:r>
              <a:rPr lang="en-US" sz="2400" b="0" baseline="-25000">
                <a:latin typeface="Tahoma" pitchFamily="34" charset="0"/>
              </a:rPr>
              <a:t>2</a:t>
            </a:r>
            <a:r>
              <a:rPr lang="en-US" sz="2400" b="0">
                <a:latin typeface="Tahoma" pitchFamily="34" charset="0"/>
              </a:rPr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b="0">
                <a:latin typeface="Tahoma" pitchFamily="34" charset="0"/>
              </a:rPr>
              <a:t>Has w as a normal vector and 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b="0">
                <a:latin typeface="Tahoma" pitchFamily="34" charset="0"/>
              </a:rPr>
              <a:t>Perpendicular distance to the origin |-1-</a:t>
            </a:r>
            <a:r>
              <a:rPr lang="en-US" sz="2400" b="0" i="1">
                <a:latin typeface="Tahoma" pitchFamily="34" charset="0"/>
              </a:rPr>
              <a:t>b</a:t>
            </a:r>
            <a:r>
              <a:rPr lang="en-US" sz="2400" b="0">
                <a:latin typeface="Tahoma" pitchFamily="34" charset="0"/>
              </a:rPr>
              <a:t>| / ||</a:t>
            </a:r>
            <a:r>
              <a:rPr lang="en-US" sz="2400" b="0" i="1">
                <a:latin typeface="Tahoma" pitchFamily="34" charset="0"/>
              </a:rPr>
              <a:t>w</a:t>
            </a:r>
            <a:r>
              <a:rPr lang="en-US" sz="2400" b="0">
                <a:latin typeface="Tahoma" pitchFamily="34" charset="0"/>
              </a:rPr>
              <a:t>||</a:t>
            </a:r>
          </a:p>
          <a:p>
            <a:pPr>
              <a:buFont typeface="Wingdings" pitchFamily="2" charset="2"/>
              <a:buNone/>
            </a:pPr>
            <a:endParaRPr lang="en-US" sz="2400" b="0"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b="0">
                <a:latin typeface="Tahoma" pitchFamily="34" charset="0"/>
              </a:rPr>
              <a:t>Hence, d</a:t>
            </a:r>
            <a:r>
              <a:rPr lang="en-US" sz="2400" b="0" baseline="-25000">
                <a:latin typeface="Tahoma" pitchFamily="34" charset="0"/>
              </a:rPr>
              <a:t>+</a:t>
            </a:r>
            <a:r>
              <a:rPr lang="en-US" sz="2400" b="0">
                <a:latin typeface="Tahoma" pitchFamily="34" charset="0"/>
              </a:rPr>
              <a:t> = d</a:t>
            </a:r>
            <a:r>
              <a:rPr lang="en-US" sz="2400" b="0" baseline="-25000">
                <a:latin typeface="Tahoma" pitchFamily="34" charset="0"/>
              </a:rPr>
              <a:t>-</a:t>
            </a:r>
            <a:r>
              <a:rPr lang="en-US" sz="2400" b="0">
                <a:latin typeface="Tahoma" pitchFamily="34" charset="0"/>
              </a:rPr>
              <a:t> = 1 / ||</a:t>
            </a:r>
            <a:r>
              <a:rPr lang="en-US" sz="2400" b="0" i="1">
                <a:latin typeface="Tahoma" pitchFamily="34" charset="0"/>
              </a:rPr>
              <a:t>w</a:t>
            </a:r>
            <a:r>
              <a:rPr lang="en-US" sz="2400" b="0">
                <a:latin typeface="Tahoma" pitchFamily="34" charset="0"/>
              </a:rPr>
              <a:t>||</a:t>
            </a:r>
          </a:p>
          <a:p>
            <a:pPr>
              <a:buFont typeface="Wingdings" pitchFamily="2" charset="2"/>
              <a:buNone/>
            </a:pPr>
            <a:endParaRPr lang="en-US" sz="2400" b="0"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b="0">
                <a:latin typeface="Tahoma" pitchFamily="34" charset="0"/>
              </a:rPr>
              <a:t>Margin is given by 2 / ||w||</a:t>
            </a:r>
          </a:p>
          <a:p>
            <a:pPr lvl="1">
              <a:buFont typeface="Wingdings" pitchFamily="2" charset="2"/>
              <a:buChar char="§"/>
            </a:pPr>
            <a:endParaRPr lang="en-US" sz="2400" b="0">
              <a:latin typeface="Tahoma" pitchFamily="34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SVM – Model Building (8)</a:t>
            </a:r>
          </a:p>
        </p:txBody>
      </p:sp>
      <p:sp>
        <p:nvSpPr>
          <p:cNvPr id="1580035" name="Text Box 3"/>
          <p:cNvSpPr txBox="1">
            <a:spLocks noChangeArrowheads="1"/>
          </p:cNvSpPr>
          <p:nvPr/>
        </p:nvSpPr>
        <p:spPr bwMode="auto">
          <a:xfrm>
            <a:off x="290513" y="1425575"/>
            <a:ext cx="8551862" cy="1800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800" b="0">
                <a:latin typeface="Tahoma" pitchFamily="34" charset="0"/>
              </a:rPr>
              <a:t>Solution:</a:t>
            </a:r>
          </a:p>
          <a:p>
            <a:r>
              <a:rPr lang="en-US" sz="2800" b="0">
                <a:latin typeface="Tahoma" pitchFamily="34" charset="0"/>
              </a:rPr>
              <a:t>	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b="0">
                <a:latin typeface="Tahoma" pitchFamily="34" charset="0"/>
              </a:rPr>
              <a:t>Minimize ||</a:t>
            </a:r>
            <a:r>
              <a:rPr lang="en-US" sz="2800" b="0" i="1">
                <a:latin typeface="Tahoma" pitchFamily="34" charset="0"/>
              </a:rPr>
              <a:t>w</a:t>
            </a:r>
            <a:r>
              <a:rPr lang="en-US" sz="2800" b="0">
                <a:latin typeface="Tahoma" pitchFamily="34" charset="0"/>
              </a:rPr>
              <a:t>||</a:t>
            </a:r>
            <a:r>
              <a:rPr lang="en-US" sz="2800" b="0" baseline="30000">
                <a:latin typeface="Tahoma" pitchFamily="34" charset="0"/>
              </a:rPr>
              <a:t>2</a:t>
            </a:r>
            <a:r>
              <a:rPr lang="en-US" sz="2800" b="0">
                <a:latin typeface="Tahoma" pitchFamily="34" charset="0"/>
              </a:rPr>
              <a:t> / 2, subject to the constraints:</a:t>
            </a:r>
          </a:p>
          <a:p>
            <a:endParaRPr lang="en-US" sz="2800" b="0">
              <a:latin typeface="Tahoma" pitchFamily="34" charset="0"/>
            </a:endParaRPr>
          </a:p>
        </p:txBody>
      </p:sp>
      <p:graphicFrame>
        <p:nvGraphicFramePr>
          <p:cNvPr id="158003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484438" y="3194050"/>
          <a:ext cx="4144962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048" name="Equation" r:id="rId3" imgW="1473120" imgH="253800" progId="Equation.3">
                  <p:embed/>
                </p:oleObj>
              </mc:Choice>
              <mc:Fallback>
                <p:oleObj name="Equation" r:id="rId3" imgW="1473120" imgH="253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194050"/>
                        <a:ext cx="4144962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0037" name="Text Box 5"/>
          <p:cNvSpPr txBox="1">
            <a:spLocks noChangeArrowheads="1"/>
          </p:cNvSpPr>
          <p:nvPr/>
        </p:nvSpPr>
        <p:spPr bwMode="auto">
          <a:xfrm>
            <a:off x="1219200" y="4267200"/>
            <a:ext cx="4518025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b="0">
                <a:solidFill>
                  <a:srgbClr val="FF0000"/>
                </a:solidFill>
                <a:latin typeface="Tahoma" pitchFamily="34" charset="0"/>
              </a:rPr>
              <a:t>Calculate </a:t>
            </a:r>
            <a:r>
              <a:rPr lang="en-US" sz="2800" b="0" i="1">
                <a:solidFill>
                  <a:srgbClr val="FF0000"/>
                </a:solidFill>
                <a:latin typeface="Tahoma" pitchFamily="34" charset="0"/>
              </a:rPr>
              <a:t>w</a:t>
            </a:r>
            <a:r>
              <a:rPr lang="en-US" sz="2800" b="0">
                <a:solidFill>
                  <a:srgbClr val="FF0000"/>
                </a:solidFill>
                <a:latin typeface="Tahoma" pitchFamily="34" charset="0"/>
              </a:rPr>
              <a:t> and </a:t>
            </a:r>
            <a:r>
              <a:rPr lang="en-US" sz="2800" b="0" i="1">
                <a:solidFill>
                  <a:srgbClr val="FF0000"/>
                </a:solidFill>
                <a:latin typeface="Tahoma" pitchFamily="34" charset="0"/>
              </a:rPr>
              <a:t>b</a:t>
            </a:r>
          </a:p>
          <a:p>
            <a:endParaRPr lang="en-US" sz="2800" b="0">
              <a:solidFill>
                <a:srgbClr val="FF0000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– Model Building </a:t>
            </a:r>
            <a:r>
              <a:rPr lang="en-US" dirty="0" smtClean="0"/>
              <a:t>(9)</a:t>
            </a:r>
            <a:endParaRPr lang="en-US" dirty="0"/>
          </a:p>
        </p:txBody>
      </p:sp>
      <p:sp>
        <p:nvSpPr>
          <p:cNvPr id="1587203" name="Text Box 3"/>
          <p:cNvSpPr txBox="1">
            <a:spLocks noChangeAspect="1" noChangeArrowheads="1"/>
          </p:cNvSpPr>
          <p:nvPr/>
        </p:nvSpPr>
        <p:spPr bwMode="auto">
          <a:xfrm>
            <a:off x="290513" y="1158875"/>
            <a:ext cx="7951787" cy="561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b="0">
                <a:latin typeface="Tahoma" pitchFamily="34" charset="0"/>
              </a:rPr>
              <a:t>Lagrangian formulation</a:t>
            </a:r>
          </a:p>
        </p:txBody>
      </p:sp>
      <p:graphicFrame>
        <p:nvGraphicFramePr>
          <p:cNvPr id="1587204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195388" y="2738438"/>
          <a:ext cx="2627312" cy="151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216" name="Equation" r:id="rId3" imgW="1155600" imgH="787320" progId="Equation.3">
                  <p:embed/>
                </p:oleObj>
              </mc:Choice>
              <mc:Fallback>
                <p:oleObj name="Equation" r:id="rId3" imgW="1155600" imgH="7873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2738438"/>
                        <a:ext cx="2627312" cy="1516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05" name="Text Box 5"/>
          <p:cNvSpPr txBox="1">
            <a:spLocks noChangeArrowheads="1"/>
          </p:cNvSpPr>
          <p:nvPr/>
        </p:nvSpPr>
        <p:spPr bwMode="auto">
          <a:xfrm>
            <a:off x="619125" y="2014538"/>
            <a:ext cx="27320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b="0">
                <a:latin typeface="Tahoma" pitchFamily="34" charset="0"/>
              </a:rPr>
              <a:t> Solution given by</a:t>
            </a:r>
          </a:p>
        </p:txBody>
      </p:sp>
      <p:sp>
        <p:nvSpPr>
          <p:cNvPr id="1587206" name="Text Box 6"/>
          <p:cNvSpPr txBox="1">
            <a:spLocks noChangeArrowheads="1"/>
          </p:cNvSpPr>
          <p:nvPr/>
        </p:nvSpPr>
        <p:spPr bwMode="auto">
          <a:xfrm>
            <a:off x="609600" y="4495800"/>
            <a:ext cx="8169275" cy="1187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b="0">
                <a:latin typeface="Tahoma" pitchFamily="34" charset="0"/>
              </a:rPr>
              <a:t>Where x</a:t>
            </a:r>
            <a:r>
              <a:rPr lang="en-US" sz="2400" b="0" baseline="-25000">
                <a:latin typeface="Tahoma" pitchFamily="34" charset="0"/>
              </a:rPr>
              <a:t>r</a:t>
            </a:r>
            <a:r>
              <a:rPr lang="en-US" sz="2400" b="0">
                <a:latin typeface="Tahoma" pitchFamily="34" charset="0"/>
              </a:rPr>
              <a:t> and x</a:t>
            </a:r>
            <a:r>
              <a:rPr lang="en-US" sz="2400" b="0" baseline="-25000">
                <a:latin typeface="Tahoma" pitchFamily="34" charset="0"/>
              </a:rPr>
              <a:t>s</a:t>
            </a:r>
            <a:r>
              <a:rPr lang="en-US" sz="2400" b="0">
                <a:latin typeface="Tahoma" pitchFamily="34" charset="0"/>
              </a:rPr>
              <a:t> are any support vector from each class satisfying</a:t>
            </a:r>
          </a:p>
          <a:p>
            <a:pPr>
              <a:buFont typeface="Wingdings" pitchFamily="2" charset="2"/>
              <a:buNone/>
            </a:pPr>
            <a:r>
              <a:rPr lang="en-US" sz="2400" b="0">
                <a:latin typeface="Tahoma" pitchFamily="34" charset="0"/>
              </a:rPr>
              <a:t>	</a:t>
            </a:r>
            <a:r>
              <a:rPr lang="en-US" sz="2400" b="0">
                <a:latin typeface="Tahoma" pitchFamily="34" charset="0"/>
                <a:sym typeface="Symbol" pitchFamily="18" charset="2"/>
              </a:rPr>
              <a:t></a:t>
            </a:r>
            <a:r>
              <a:rPr lang="en-US" sz="2400" b="0" baseline="-25000">
                <a:latin typeface="Tahoma" pitchFamily="34" charset="0"/>
                <a:sym typeface="Symbol" pitchFamily="18" charset="2"/>
              </a:rPr>
              <a:t>r</a:t>
            </a:r>
            <a:r>
              <a:rPr lang="en-US" sz="2400" b="0">
                <a:latin typeface="Tahoma" pitchFamily="34" charset="0"/>
                <a:sym typeface="Symbol" pitchFamily="18" charset="2"/>
              </a:rPr>
              <a:t>, </a:t>
            </a:r>
            <a:r>
              <a:rPr lang="en-US" sz="2400" b="0" baseline="-25000">
                <a:latin typeface="Tahoma" pitchFamily="34" charset="0"/>
                <a:sym typeface="Symbol" pitchFamily="18" charset="2"/>
              </a:rPr>
              <a:t>s</a:t>
            </a:r>
            <a:r>
              <a:rPr lang="en-US" sz="2400" b="0">
                <a:latin typeface="Tahoma" pitchFamily="34" charset="0"/>
                <a:sym typeface="Symbol" pitchFamily="18" charset="2"/>
              </a:rPr>
              <a:t> </a:t>
            </a:r>
            <a:r>
              <a:rPr lang="en-US" sz="2400" b="0">
                <a:latin typeface="Tahoma" pitchFamily="34" charset="0"/>
                <a:cs typeface="Times New Roman" pitchFamily="18" charset="0"/>
                <a:sym typeface="Symbol" pitchFamily="18" charset="2"/>
              </a:rPr>
              <a:t>&gt; 0, y</a:t>
            </a:r>
            <a:r>
              <a:rPr lang="en-US" sz="2400" b="0" baseline="-25000">
                <a:latin typeface="Tahoma" pitchFamily="34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400" b="0">
                <a:latin typeface="Tahoma" pitchFamily="34" charset="0"/>
                <a:cs typeface="Times New Roman" pitchFamily="18" charset="0"/>
                <a:sym typeface="Symbol" pitchFamily="18" charset="2"/>
              </a:rPr>
              <a:t> = -1, y</a:t>
            </a:r>
            <a:r>
              <a:rPr lang="en-US" sz="2400" b="0" baseline="-25000">
                <a:latin typeface="Tahoma" pitchFamily="34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sz="2400" b="0">
                <a:latin typeface="Tahoma" pitchFamily="34" charset="0"/>
                <a:cs typeface="Times New Roman" pitchFamily="18" charset="0"/>
                <a:sym typeface="Symbol" pitchFamily="18" charset="2"/>
              </a:rPr>
              <a:t> =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SVM – Classification of New Instances</a:t>
            </a:r>
          </a:p>
        </p:txBody>
      </p:sp>
      <p:graphicFrame>
        <p:nvGraphicFramePr>
          <p:cNvPr id="1586179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05000" y="2895600"/>
          <a:ext cx="5024438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191" name="Equation" r:id="rId3" imgW="1269720" imgH="203040" progId="Equation.3">
                  <p:embed/>
                </p:oleObj>
              </mc:Choice>
              <mc:Fallback>
                <p:oleObj name="Equation" r:id="rId3" imgW="126972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895600"/>
                        <a:ext cx="5024438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158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184275"/>
            <a:ext cx="8382000" cy="448945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800"/>
          </a:p>
          <a:p>
            <a:pPr>
              <a:lnSpc>
                <a:spcPct val="110000"/>
              </a:lnSpc>
            </a:pPr>
            <a:r>
              <a:rPr lang="en-US" sz="2400"/>
              <a:t>Burges, C.J.C. (1998) “A tutorial on support vector machines for pattern recognition.” </a:t>
            </a:r>
            <a:r>
              <a:rPr lang="en-US" sz="2400" i="1"/>
              <a:t>Data Mining and Knowledge Discovery</a:t>
            </a:r>
            <a:r>
              <a:rPr lang="en-US" sz="2400"/>
              <a:t>, 2(2):955-974. </a:t>
            </a:r>
            <a:r>
              <a:rPr lang="en-US" sz="2400">
                <a:hlinkClick r:id="rId2"/>
              </a:rPr>
              <a:t>http://citeseer.ist.psu.edu/burges98tutorial.html</a:t>
            </a:r>
            <a:endParaRPr lang="en-US" sz="2400"/>
          </a:p>
          <a:p>
            <a:pPr>
              <a:lnSpc>
                <a:spcPct val="110000"/>
              </a:lnSpc>
            </a:pPr>
            <a:r>
              <a:rPr lang="en-US" sz="2400"/>
              <a:t>Duda, R. O., Hart, P. E., and Stork, D. G. (2000) Pattern Classification. Wiley-Interscience </a:t>
            </a:r>
          </a:p>
          <a:p>
            <a:pPr>
              <a:lnSpc>
                <a:spcPct val="110000"/>
              </a:lnSpc>
            </a:pPr>
            <a:r>
              <a:rPr lang="en-US" sz="2400"/>
              <a:t>Dibike, Y. B., Velickov, S., Solomatine, D., and Abbott, M. B. (2001) “Model induction with support vector machines: introduction and applications.” </a:t>
            </a:r>
            <a:r>
              <a:rPr lang="en-US" sz="2400" i="1"/>
              <a:t>Journal of Computing in Civil Engineering</a:t>
            </a:r>
            <a:r>
              <a:rPr lang="en-US" sz="2400"/>
              <a:t>, 15(3), 208-216.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Vector Machines (SVM)</a:t>
            </a:r>
          </a:p>
        </p:txBody>
      </p:sp>
      <p:sp>
        <p:nvSpPr>
          <p:cNvPr id="1084419" name="Rectangle 102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943600"/>
            <a:ext cx="8534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Find a linear hyperplane (decision boundary) that will separate the data</a:t>
            </a:r>
          </a:p>
        </p:txBody>
      </p:sp>
      <p:graphicFrame>
        <p:nvGraphicFramePr>
          <p:cNvPr id="1084420" name="Object 102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25688" y="1500188"/>
          <a:ext cx="4930775" cy="365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432" name="Visio" r:id="rId3" imgW="7432040" imgH="7017225" progId="Visio.Drawing.6">
                  <p:embed/>
                </p:oleObj>
              </mc:Choice>
              <mc:Fallback>
                <p:oleObj name="Visio" r:id="rId3" imgW="7432040" imgH="7017225" progId="Visio.Drawing.6">
                  <p:embed/>
                  <p:pic>
                    <p:nvPicPr>
                      <p:cNvPr id="0" name="Picture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8" y="1500188"/>
                        <a:ext cx="4930775" cy="365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Vector Machines</a:t>
            </a:r>
          </a:p>
        </p:txBody>
      </p:sp>
      <p:sp>
        <p:nvSpPr>
          <p:cNvPr id="109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if the problem is not linearly separable?</a:t>
            </a:r>
          </a:p>
        </p:txBody>
      </p:sp>
      <p:graphicFrame>
        <p:nvGraphicFramePr>
          <p:cNvPr id="1092612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209800" y="1917700"/>
          <a:ext cx="4724400" cy="445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624" name="Visio" r:id="rId3" imgW="7432040" imgH="7017225" progId="Visio.Drawing.6">
                  <p:embed/>
                </p:oleObj>
              </mc:Choice>
              <mc:Fallback>
                <p:oleObj name="Visio" r:id="rId3" imgW="7432040" imgH="7017225" progId="Visio.Drawing.6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17700"/>
                        <a:ext cx="4724400" cy="445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92613" name="Group 5"/>
          <p:cNvGrpSpPr>
            <a:grpSpLocks/>
          </p:cNvGrpSpPr>
          <p:nvPr/>
        </p:nvGrpSpPr>
        <p:grpSpPr bwMode="auto">
          <a:xfrm>
            <a:off x="2514600" y="2590800"/>
            <a:ext cx="4038600" cy="3124200"/>
            <a:chOff x="1584" y="1632"/>
            <a:chExt cx="2544" cy="1968"/>
          </a:xfrm>
        </p:grpSpPr>
        <p:sp>
          <p:nvSpPr>
            <p:cNvPr id="1092614" name="Oval 6"/>
            <p:cNvSpPr>
              <a:spLocks noChangeArrowheads="1"/>
            </p:cNvSpPr>
            <p:nvPr/>
          </p:nvSpPr>
          <p:spPr bwMode="auto">
            <a:xfrm>
              <a:off x="1584" y="1632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2615" name="Oval 7"/>
            <p:cNvSpPr>
              <a:spLocks noChangeArrowheads="1"/>
            </p:cNvSpPr>
            <p:nvPr/>
          </p:nvSpPr>
          <p:spPr bwMode="auto">
            <a:xfrm>
              <a:off x="2304" y="2208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2616" name="Oval 8"/>
            <p:cNvSpPr>
              <a:spLocks noChangeArrowheads="1"/>
            </p:cNvSpPr>
            <p:nvPr/>
          </p:nvSpPr>
          <p:spPr bwMode="auto">
            <a:xfrm>
              <a:off x="2208" y="1680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2617" name="Oval 9"/>
            <p:cNvSpPr>
              <a:spLocks noChangeArrowheads="1"/>
            </p:cNvSpPr>
            <p:nvPr/>
          </p:nvSpPr>
          <p:spPr bwMode="auto">
            <a:xfrm>
              <a:off x="2832" y="3264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2618" name="Oval 10"/>
            <p:cNvSpPr>
              <a:spLocks noChangeArrowheads="1"/>
            </p:cNvSpPr>
            <p:nvPr/>
          </p:nvSpPr>
          <p:spPr bwMode="auto">
            <a:xfrm>
              <a:off x="3312" y="2400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2619" name="Oval 11"/>
            <p:cNvSpPr>
              <a:spLocks noChangeArrowheads="1"/>
            </p:cNvSpPr>
            <p:nvPr/>
          </p:nvSpPr>
          <p:spPr bwMode="auto">
            <a:xfrm>
              <a:off x="3792" y="2736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Vector Machines</a:t>
            </a:r>
          </a:p>
        </p:txBody>
      </p:sp>
      <p:sp>
        <p:nvSpPr>
          <p:cNvPr id="109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if the problem is not linearly separable?</a:t>
            </a:r>
          </a:p>
          <a:p>
            <a:pPr lvl="1"/>
            <a:r>
              <a:rPr lang="en-US"/>
              <a:t>Introduce slack variables</a:t>
            </a:r>
          </a:p>
          <a:p>
            <a:pPr lvl="2"/>
            <a:r>
              <a:rPr lang="en-US"/>
              <a:t> Need to minimize:</a:t>
            </a:r>
          </a:p>
          <a:p>
            <a:pPr lvl="2"/>
            <a:endParaRPr lang="en-US"/>
          </a:p>
          <a:p>
            <a:pPr lvl="2"/>
            <a:r>
              <a:rPr lang="en-US"/>
              <a:t> Subject to: </a:t>
            </a:r>
          </a:p>
        </p:txBody>
      </p:sp>
      <p:graphicFrame>
        <p:nvGraphicFramePr>
          <p:cNvPr id="1093636" name="Object 4"/>
          <p:cNvGraphicFramePr>
            <a:graphicFrameLocks noChangeAspect="1"/>
          </p:cNvGraphicFramePr>
          <p:nvPr/>
        </p:nvGraphicFramePr>
        <p:xfrm>
          <a:off x="1808163" y="3657600"/>
          <a:ext cx="5668962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1322" name="Equation" r:id="rId3" imgW="2209680" imgH="482400" progId="Equation.3">
                  <p:embed/>
                </p:oleObj>
              </mc:Choice>
              <mc:Fallback>
                <p:oleObj name="Equation" r:id="rId3" imgW="220968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3657600"/>
                        <a:ext cx="5668962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3637" name="Object 5"/>
          <p:cNvGraphicFramePr>
            <a:graphicFrameLocks noChangeAspect="1"/>
          </p:cNvGraphicFramePr>
          <p:nvPr/>
        </p:nvGraphicFramePr>
        <p:xfrm>
          <a:off x="4648200" y="2133600"/>
          <a:ext cx="358775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1323" name="Equation" r:id="rId5" imgW="1574640" imgH="457200" progId="Equation.3">
                  <p:embed/>
                </p:oleObj>
              </mc:Choice>
              <mc:Fallback>
                <p:oleObj name="Equation" r:id="rId5" imgW="157464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133600"/>
                        <a:ext cx="3587750" cy="1042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3638" name="Oval 6"/>
          <p:cNvSpPr>
            <a:spLocks noChangeArrowheads="1"/>
          </p:cNvSpPr>
          <p:nvPr/>
        </p:nvSpPr>
        <p:spPr bwMode="auto">
          <a:xfrm>
            <a:off x="6400800" y="3657600"/>
            <a:ext cx="1143000" cy="5334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3639" name="Oval 7"/>
          <p:cNvSpPr>
            <a:spLocks noChangeArrowheads="1"/>
          </p:cNvSpPr>
          <p:nvPr/>
        </p:nvSpPr>
        <p:spPr bwMode="auto">
          <a:xfrm>
            <a:off x="6324600" y="4191000"/>
            <a:ext cx="1295400" cy="5334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Nonlinear Support Vector Machines</a:t>
            </a:r>
          </a:p>
        </p:txBody>
      </p:sp>
      <p:sp>
        <p:nvSpPr>
          <p:cNvPr id="109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if decision boundary is not linear?</a:t>
            </a:r>
          </a:p>
        </p:txBody>
      </p:sp>
      <p:pic>
        <p:nvPicPr>
          <p:cNvPr id="1094660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54163" y="1897063"/>
            <a:ext cx="6240462" cy="3676650"/>
          </a:xfrm>
          <a:noFill/>
          <a:ln/>
        </p:spPr>
      </p:pic>
      <p:sp>
        <p:nvSpPr>
          <p:cNvPr id="1094661" name="Arc 5"/>
          <p:cNvSpPr>
            <a:spLocks/>
          </p:cNvSpPr>
          <p:nvPr/>
        </p:nvSpPr>
        <p:spPr bwMode="auto">
          <a:xfrm rot="13286533">
            <a:off x="3276600" y="3386138"/>
            <a:ext cx="3962400" cy="2176462"/>
          </a:xfrm>
          <a:custGeom>
            <a:avLst/>
            <a:gdLst>
              <a:gd name="G0" fmla="+- 0 0 0"/>
              <a:gd name="G1" fmla="+- 21486 0 0"/>
              <a:gd name="G2" fmla="+- 21600 0 0"/>
              <a:gd name="T0" fmla="*/ 2220 w 21600"/>
              <a:gd name="T1" fmla="*/ 0 h 42318"/>
              <a:gd name="T2" fmla="*/ 5710 w 21600"/>
              <a:gd name="T3" fmla="*/ 42318 h 42318"/>
              <a:gd name="T4" fmla="*/ 0 w 21600"/>
              <a:gd name="T5" fmla="*/ 21486 h 42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2318" fill="none" extrusionOk="0">
                <a:moveTo>
                  <a:pt x="2219" y="0"/>
                </a:moveTo>
                <a:cubicBezTo>
                  <a:pt x="13231" y="1138"/>
                  <a:pt x="21600" y="10416"/>
                  <a:pt x="21600" y="21486"/>
                </a:cubicBezTo>
                <a:cubicBezTo>
                  <a:pt x="21600" y="31216"/>
                  <a:pt x="15094" y="39745"/>
                  <a:pt x="5709" y="42317"/>
                </a:cubicBezTo>
              </a:path>
              <a:path w="21600" h="42318" stroke="0" extrusionOk="0">
                <a:moveTo>
                  <a:pt x="2219" y="0"/>
                </a:moveTo>
                <a:cubicBezTo>
                  <a:pt x="13231" y="1138"/>
                  <a:pt x="21600" y="10416"/>
                  <a:pt x="21600" y="21486"/>
                </a:cubicBezTo>
                <a:cubicBezTo>
                  <a:pt x="21600" y="31216"/>
                  <a:pt x="15094" y="39745"/>
                  <a:pt x="5709" y="42317"/>
                </a:cubicBezTo>
                <a:lnTo>
                  <a:pt x="0" y="21486"/>
                </a:lnTo>
                <a:close/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Nonlinear Support Vector Machines</a:t>
            </a:r>
          </a:p>
        </p:txBody>
      </p:sp>
      <p:sp>
        <p:nvSpPr>
          <p:cNvPr id="109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Transform data into higher dimensional space</a:t>
            </a:r>
          </a:p>
        </p:txBody>
      </p:sp>
      <p:pic>
        <p:nvPicPr>
          <p:cNvPr id="1095684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371600" y="1981200"/>
            <a:ext cx="6172200" cy="4629150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Characteristics of SVM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smtClean="0"/>
              <a:t>Since the learning problem is formulated as a convex optimization problem, efficient algorithms are available to find the global minima of the objective function (many of the other methods use greedy approaches and find locally optimal solutions)</a:t>
            </a:r>
          </a:p>
          <a:p>
            <a:r>
              <a:rPr lang="en-US" altLang="en-US" sz="2400" smtClean="0"/>
              <a:t>Overfitting is addressed by maximizing the margin of the decision boundary, but the user still needs to provide the type of kernel function and cost function</a:t>
            </a:r>
          </a:p>
          <a:p>
            <a:r>
              <a:rPr lang="en-US" altLang="en-US" sz="2400" smtClean="0"/>
              <a:t>Difficult to handle missing values</a:t>
            </a:r>
          </a:p>
          <a:p>
            <a:r>
              <a:rPr lang="en-US" altLang="en-US" sz="2400" smtClean="0"/>
              <a:t>Robust to noise</a:t>
            </a:r>
          </a:p>
          <a:p>
            <a:r>
              <a:rPr lang="en-US" altLang="en-US" sz="2400" smtClean="0"/>
              <a:t>High computational complexity for building the model</a:t>
            </a:r>
          </a:p>
        </p:txBody>
      </p:sp>
    </p:spTree>
    <p:extLst>
      <p:ext uri="{BB962C8B-B14F-4D97-AF65-F5344CB8AC3E}">
        <p14:creationId xmlns:p14="http://schemas.microsoft.com/office/powerpoint/2010/main" val="1336269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2250" y="2819400"/>
            <a:ext cx="8583613" cy="1752600"/>
          </a:xfrm>
        </p:spPr>
        <p:txBody>
          <a:bodyPr/>
          <a:lstStyle/>
          <a:p>
            <a:pPr algn="ctr"/>
            <a:r>
              <a:rPr lang="en-US" sz="3200" b="1" dirty="0" smtClean="0"/>
              <a:t>CE 395 R5 - Data </a:t>
            </a:r>
            <a:r>
              <a:rPr lang="en-US" sz="3200" b="1" dirty="0"/>
              <a:t>Mining</a:t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2800" b="1" i="1" dirty="0"/>
              <a:t>Classification</a:t>
            </a:r>
            <a:br>
              <a:rPr lang="en-US" sz="2800" b="1" i="1" dirty="0"/>
            </a:br>
            <a:r>
              <a:rPr lang="en-US" sz="2800" b="1" i="1" dirty="0" smtClean="0"/>
              <a:t>(Ensemble)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420268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Ensemble Methods</a:t>
            </a:r>
          </a:p>
        </p:txBody>
      </p:sp>
      <p:sp>
        <p:nvSpPr>
          <p:cNvPr id="109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Construct a set of classifiers from the training data</a:t>
            </a:r>
          </a:p>
          <a:p>
            <a:endParaRPr lang="en-US"/>
          </a:p>
          <a:p>
            <a:r>
              <a:rPr lang="en-US"/>
              <a:t>Predict class label of previously unseen records by aggregating predictions made by multiple classifiers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Idea</a:t>
            </a:r>
          </a:p>
        </p:txBody>
      </p:sp>
      <p:graphicFrame>
        <p:nvGraphicFramePr>
          <p:cNvPr id="109773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071563" y="1458913"/>
          <a:ext cx="69723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743" name="Visio" r:id="rId3" imgW="9740951" imgH="7320219" progId="Visio.Drawing.6">
                  <p:embed/>
                </p:oleObj>
              </mc:Choice>
              <mc:Fallback>
                <p:oleObj name="Visio" r:id="rId3" imgW="9740951" imgH="7320219" progId="Visio.Drawing.6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1458913"/>
                        <a:ext cx="69723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Types of Ensemble Methods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en-US" dirty="0" smtClean="0"/>
          </a:p>
          <a:p>
            <a:pPr>
              <a:lnSpc>
                <a:spcPct val="90000"/>
              </a:lnSpc>
              <a:defRPr/>
            </a:pPr>
            <a:r>
              <a:rPr lang="en-US" altLang="en-US" dirty="0" smtClean="0"/>
              <a:t>Manipulate data distribution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 smtClean="0"/>
              <a:t>Example: bagging, boosting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 smtClean="0"/>
              <a:t>Manipulate input features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 smtClean="0"/>
              <a:t>Example: random forests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 smtClean="0"/>
              <a:t>Manipulate class labels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 smtClean="0"/>
              <a:t>Example: error-correcting output coding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9CE93EE2-3176-C34E-9E37-C393FED04920}" type="datetime1">
              <a:rPr lang="en-US"/>
              <a:pPr>
                <a:defRPr/>
              </a:pPr>
              <a:t>4/5/2018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2nd Edition</a:t>
            </a:r>
          </a:p>
          <a:p>
            <a:pPr>
              <a:defRPr/>
            </a:pPr>
            <a:r>
              <a:rPr lang="en-US"/>
              <a:t>Tan, Steinbach, Karpatne, Kumar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B720019A-7D5F-4BBA-8307-340E2561808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633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SVM (2)</a:t>
            </a:r>
          </a:p>
        </p:txBody>
      </p:sp>
      <p:sp>
        <p:nvSpPr>
          <p:cNvPr id="108544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943600"/>
            <a:ext cx="8534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One Possible Solution</a:t>
            </a:r>
          </a:p>
        </p:txBody>
      </p:sp>
      <p:graphicFrame>
        <p:nvGraphicFramePr>
          <p:cNvPr id="1085444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25688" y="1500188"/>
          <a:ext cx="4930775" cy="365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456" name="Visio" r:id="rId3" imgW="7432040" imgH="7017225" progId="Visio.Drawing.6">
                  <p:embed/>
                </p:oleObj>
              </mc:Choice>
              <mc:Fallback>
                <p:oleObj name="Visio" r:id="rId3" imgW="7432040" imgH="7017225" progId="Visio.Drawing.6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8" y="1500188"/>
                        <a:ext cx="4930775" cy="365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SVM (3)</a:t>
            </a:r>
          </a:p>
        </p:txBody>
      </p:sp>
      <p:sp>
        <p:nvSpPr>
          <p:cNvPr id="108646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943600"/>
            <a:ext cx="8534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Another possible solution</a:t>
            </a:r>
          </a:p>
        </p:txBody>
      </p:sp>
      <p:graphicFrame>
        <p:nvGraphicFramePr>
          <p:cNvPr id="1086468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25688" y="1495425"/>
          <a:ext cx="4930775" cy="365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480" name="Visio" r:id="rId3" imgW="7432040" imgH="7017225" progId="Visio.Drawing.6">
                  <p:embed/>
                </p:oleObj>
              </mc:Choice>
              <mc:Fallback>
                <p:oleObj name="Visio" r:id="rId3" imgW="7432040" imgH="7017225" progId="Visio.Drawing.6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8" y="1495425"/>
                        <a:ext cx="4930775" cy="365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SVM (4)</a:t>
            </a:r>
          </a:p>
        </p:txBody>
      </p:sp>
      <p:sp>
        <p:nvSpPr>
          <p:cNvPr id="108749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943600"/>
            <a:ext cx="8534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Other possible solutions</a:t>
            </a:r>
          </a:p>
        </p:txBody>
      </p:sp>
      <p:graphicFrame>
        <p:nvGraphicFramePr>
          <p:cNvPr id="1087492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25688" y="1495425"/>
          <a:ext cx="4930775" cy="365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504" name="Visio" r:id="rId3" imgW="7432040" imgH="7017225" progId="Visio.Drawing.6">
                  <p:embed/>
                </p:oleObj>
              </mc:Choice>
              <mc:Fallback>
                <p:oleObj name="Visio" r:id="rId3" imgW="7432040" imgH="7017225" progId="Visio.Drawing.6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8" y="1495425"/>
                        <a:ext cx="4930775" cy="365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7493" name="Line 5"/>
          <p:cNvSpPr>
            <a:spLocks noChangeShapeType="1"/>
          </p:cNvSpPr>
          <p:nvPr/>
        </p:nvSpPr>
        <p:spPr bwMode="auto">
          <a:xfrm>
            <a:off x="2667000" y="2819400"/>
            <a:ext cx="4191000" cy="13716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7494" name="Line 6"/>
          <p:cNvSpPr>
            <a:spLocks noChangeShapeType="1"/>
          </p:cNvSpPr>
          <p:nvPr/>
        </p:nvSpPr>
        <p:spPr bwMode="auto">
          <a:xfrm>
            <a:off x="2667000" y="2590800"/>
            <a:ext cx="4191000" cy="13716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7495" name="Line 7"/>
          <p:cNvSpPr>
            <a:spLocks noChangeShapeType="1"/>
          </p:cNvSpPr>
          <p:nvPr/>
        </p:nvSpPr>
        <p:spPr bwMode="auto">
          <a:xfrm>
            <a:off x="2667000" y="2209800"/>
            <a:ext cx="4191000" cy="22098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7496" name="Line 8"/>
          <p:cNvSpPr>
            <a:spLocks noChangeShapeType="1"/>
          </p:cNvSpPr>
          <p:nvPr/>
        </p:nvSpPr>
        <p:spPr bwMode="auto">
          <a:xfrm>
            <a:off x="2667000" y="2667000"/>
            <a:ext cx="4191000" cy="19050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7497" name="Line 9"/>
          <p:cNvSpPr>
            <a:spLocks noChangeShapeType="1"/>
          </p:cNvSpPr>
          <p:nvPr/>
        </p:nvSpPr>
        <p:spPr bwMode="auto">
          <a:xfrm>
            <a:off x="2667000" y="2438400"/>
            <a:ext cx="4191000" cy="16002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SVM (5)</a:t>
            </a:r>
          </a:p>
        </p:txBody>
      </p:sp>
      <p:sp>
        <p:nvSpPr>
          <p:cNvPr id="108851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638800"/>
            <a:ext cx="8534400" cy="762000"/>
          </a:xfrm>
        </p:spPr>
        <p:txBody>
          <a:bodyPr/>
          <a:lstStyle/>
          <a:p>
            <a:r>
              <a:rPr lang="en-US" sz="2000"/>
              <a:t>Which one is better? B1 or B2?</a:t>
            </a:r>
          </a:p>
          <a:p>
            <a:r>
              <a:rPr lang="en-US" sz="2000"/>
              <a:t>How do you define better?</a:t>
            </a:r>
          </a:p>
        </p:txBody>
      </p:sp>
      <p:graphicFrame>
        <p:nvGraphicFramePr>
          <p:cNvPr id="108851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25688" y="1500188"/>
          <a:ext cx="4930775" cy="365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528" name="Visio" r:id="rId3" imgW="7432040" imgH="7017225" progId="Visio.Drawing.6">
                  <p:embed/>
                </p:oleObj>
              </mc:Choice>
              <mc:Fallback>
                <p:oleObj name="Visio" r:id="rId3" imgW="7432040" imgH="7017225" progId="Visio.Drawing.6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8" y="1500188"/>
                        <a:ext cx="4930775" cy="365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SVM (6)</a:t>
            </a:r>
          </a:p>
        </p:txBody>
      </p:sp>
      <p:sp>
        <p:nvSpPr>
          <p:cNvPr id="108953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62000" y="5486400"/>
            <a:ext cx="76962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Find hyperplane </a:t>
            </a:r>
            <a:r>
              <a:rPr lang="en-US" sz="2000">
                <a:solidFill>
                  <a:srgbClr val="FF0000"/>
                </a:solidFill>
              </a:rPr>
              <a:t>maximizes</a:t>
            </a:r>
            <a:r>
              <a:rPr lang="en-US" sz="2000"/>
              <a:t> the margin =&gt; B1 is better than B2</a:t>
            </a:r>
          </a:p>
        </p:txBody>
      </p:sp>
      <p:graphicFrame>
        <p:nvGraphicFramePr>
          <p:cNvPr id="1089540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25688" y="1500188"/>
          <a:ext cx="4930775" cy="365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552" name="Visio" r:id="rId3" imgW="7432040" imgH="7017225" progId="Visio.Drawing.6">
                  <p:embed/>
                </p:oleObj>
              </mc:Choice>
              <mc:Fallback>
                <p:oleObj name="Visio" r:id="rId3" imgW="7432040" imgH="7017225" progId="Visio.Drawing.6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8" y="1500188"/>
                        <a:ext cx="4930775" cy="365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SVM - Advantages</a:t>
            </a:r>
          </a:p>
        </p:txBody>
      </p:sp>
      <p:sp>
        <p:nvSpPr>
          <p:cNvPr id="1571843" name="Text Box 3"/>
          <p:cNvSpPr txBox="1">
            <a:spLocks noChangeArrowheads="1"/>
          </p:cNvSpPr>
          <p:nvPr/>
        </p:nvSpPr>
        <p:spPr bwMode="auto">
          <a:xfrm>
            <a:off x="685800" y="1524000"/>
            <a:ext cx="7772400" cy="419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lvl="1">
              <a:lnSpc>
                <a:spcPct val="240000"/>
              </a:lnSpc>
              <a:buFont typeface="Wingdings" pitchFamily="2" charset="2"/>
              <a:buChar char="§"/>
            </a:pPr>
            <a:r>
              <a:rPr lang="en-US" sz="2800" b="0">
                <a:latin typeface="Tahoma" pitchFamily="34" charset="0"/>
              </a:rPr>
              <a:t>Mathematical formulation</a:t>
            </a:r>
          </a:p>
          <a:p>
            <a:pPr lvl="1">
              <a:lnSpc>
                <a:spcPct val="240000"/>
              </a:lnSpc>
              <a:buFont typeface="Wingdings" pitchFamily="2" charset="2"/>
              <a:buChar char="§"/>
            </a:pPr>
            <a:r>
              <a:rPr lang="en-US" sz="2800" b="0">
                <a:latin typeface="Tahoma" pitchFamily="34" charset="0"/>
              </a:rPr>
              <a:t>High dimensional feature spaces</a:t>
            </a:r>
          </a:p>
          <a:p>
            <a:pPr lvl="1">
              <a:lnSpc>
                <a:spcPct val="240000"/>
              </a:lnSpc>
              <a:buFont typeface="Wingdings" pitchFamily="2" charset="2"/>
              <a:buChar char="§"/>
            </a:pPr>
            <a:r>
              <a:rPr lang="en-US" sz="2800" b="0">
                <a:latin typeface="Tahoma" pitchFamily="34" charset="0"/>
              </a:rPr>
              <a:t>Generalization</a:t>
            </a:r>
          </a:p>
          <a:p>
            <a:pPr lvl="1">
              <a:lnSpc>
                <a:spcPct val="240000"/>
              </a:lnSpc>
              <a:buFont typeface="Wingdings" pitchFamily="2" charset="2"/>
              <a:buChar char="§"/>
            </a:pPr>
            <a:r>
              <a:rPr lang="en-US" sz="2800" b="0">
                <a:latin typeface="Tahoma" pitchFamily="34" charset="0"/>
              </a:rPr>
              <a:t>Excellent results in some applications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SVM – Model Building</a:t>
            </a:r>
          </a:p>
        </p:txBody>
      </p:sp>
      <p:graphicFrame>
        <p:nvGraphicFramePr>
          <p:cNvPr id="1572867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990600" y="4800600"/>
          <a:ext cx="7199313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879" name="Equation" r:id="rId3" imgW="2133360" imgH="241200" progId="Equation.3">
                  <p:embed/>
                </p:oleObj>
              </mc:Choice>
              <mc:Fallback>
                <p:oleObj name="Equation" r:id="rId3" imgW="213336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800600"/>
                        <a:ext cx="7199313" cy="69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2868" name="Text Box 4"/>
          <p:cNvSpPr txBox="1">
            <a:spLocks noChangeArrowheads="1"/>
          </p:cNvSpPr>
          <p:nvPr/>
        </p:nvSpPr>
        <p:spPr bwMode="auto">
          <a:xfrm>
            <a:off x="568325" y="1468438"/>
            <a:ext cx="8042275" cy="27749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3200" b="0">
                <a:latin typeface="Tahoma" pitchFamily="34" charset="0"/>
              </a:rPr>
              <a:t>Support Vector Machines (SVM)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b="0">
                <a:latin typeface="Tahoma" pitchFamily="34" charset="0"/>
              </a:rPr>
              <a:t>Binary Classification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b="0">
                <a:latin typeface="Tahoma" pitchFamily="34" charset="0"/>
              </a:rPr>
              <a:t>Linearly Separable Case</a:t>
            </a:r>
          </a:p>
          <a:p>
            <a:endParaRPr lang="en-US" sz="2800" b="0">
              <a:latin typeface="Tahoma" pitchFamily="34" charset="0"/>
            </a:endParaRPr>
          </a:p>
          <a:p>
            <a:r>
              <a:rPr lang="en-US" sz="3200" b="0">
                <a:latin typeface="Tahoma" pitchFamily="34" charset="0"/>
              </a:rPr>
              <a:t>Training Data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b="0">
                <a:latin typeface="Tahoma" pitchFamily="34" charset="0"/>
              </a:rPr>
              <a:t>Feature vectors in an </a:t>
            </a:r>
            <a:r>
              <a:rPr lang="en-US" sz="2800" b="0" i="1">
                <a:latin typeface="Tahoma" pitchFamily="34" charset="0"/>
              </a:rPr>
              <a:t>n</a:t>
            </a:r>
            <a:r>
              <a:rPr lang="en-US" sz="2800" b="0">
                <a:latin typeface="Tahoma" pitchFamily="34" charset="0"/>
              </a:rPr>
              <a:t>-dimensional space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146476942</TotalTime>
  <Pages>3</Pages>
  <Words>637</Words>
  <Application>Microsoft Office PowerPoint</Application>
  <PresentationFormat>On-screen Show (4:3)</PresentationFormat>
  <Paragraphs>112</Paragraphs>
  <Slides>28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Monotype Sorts</vt:lpstr>
      <vt:lpstr>Symbol</vt:lpstr>
      <vt:lpstr>Tahoma</vt:lpstr>
      <vt:lpstr>Times New Roman</vt:lpstr>
      <vt:lpstr>Verdana</vt:lpstr>
      <vt:lpstr>Wingdings</vt:lpstr>
      <vt:lpstr>Blank Presentation</vt:lpstr>
      <vt:lpstr>LC.BRev.FY97</vt:lpstr>
      <vt:lpstr>Visio</vt:lpstr>
      <vt:lpstr>Equation</vt:lpstr>
      <vt:lpstr>CE 395 R5 - Data Mining  Classification (SVM)</vt:lpstr>
      <vt:lpstr>Support Vector Machines (SVM)</vt:lpstr>
      <vt:lpstr>SVM (2)</vt:lpstr>
      <vt:lpstr>SVM (3)</vt:lpstr>
      <vt:lpstr>SVM (4)</vt:lpstr>
      <vt:lpstr>SVM (5)</vt:lpstr>
      <vt:lpstr>SVM (6)</vt:lpstr>
      <vt:lpstr>SVM - Advantages</vt:lpstr>
      <vt:lpstr>SVM – Model Building</vt:lpstr>
      <vt:lpstr>SVM – Model Building (2)</vt:lpstr>
      <vt:lpstr>SVM – Model Building (3)</vt:lpstr>
      <vt:lpstr>SVM – Model Building (4)</vt:lpstr>
      <vt:lpstr>SVM – Model Building (5)</vt:lpstr>
      <vt:lpstr>SVM – Model Building (6)</vt:lpstr>
      <vt:lpstr>SVM – Model Building (7)</vt:lpstr>
      <vt:lpstr>SVM – Model Building (8)</vt:lpstr>
      <vt:lpstr>SVM – Model Building (9)</vt:lpstr>
      <vt:lpstr>SVM – Classification of New Instances</vt:lpstr>
      <vt:lpstr>References</vt:lpstr>
      <vt:lpstr>Support Vector Machines</vt:lpstr>
      <vt:lpstr>Support Vector Machines</vt:lpstr>
      <vt:lpstr>Nonlinear Support Vector Machines</vt:lpstr>
      <vt:lpstr>Nonlinear Support Vector Machines</vt:lpstr>
      <vt:lpstr>Characteristics of SVM</vt:lpstr>
      <vt:lpstr>CE 395 R5 - Data Mining  Classification (Ensemble)</vt:lpstr>
      <vt:lpstr>Ensemble Methods</vt:lpstr>
      <vt:lpstr>General Idea</vt:lpstr>
      <vt:lpstr>Types of Ensemble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395R/CE 395R  5- Artificial Intelligence for CEPM  Classification (Part II)</dc:title>
  <dc:subject/>
  <dc:creator>Caldas, Carlos H</dc:creator>
  <cp:keywords/>
  <dc:description/>
  <cp:lastModifiedBy>Caldas, Carlos H</cp:lastModifiedBy>
  <cp:revision>418</cp:revision>
  <cp:lastPrinted>2018-04-05T13:56:44Z</cp:lastPrinted>
  <dcterms:created xsi:type="dcterms:W3CDTF">1998-03-18T13:44:31Z</dcterms:created>
  <dcterms:modified xsi:type="dcterms:W3CDTF">2018-04-05T14:28:12Z</dcterms:modified>
</cp:coreProperties>
</file>