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3" r:id="rId2"/>
  </p:sldMasterIdLst>
  <p:notesMasterIdLst>
    <p:notesMasterId r:id="rId34"/>
  </p:notesMasterIdLst>
  <p:handoutMasterIdLst>
    <p:handoutMasterId r:id="rId35"/>
  </p:handoutMasterIdLst>
  <p:sldIdLst>
    <p:sldId id="664" r:id="rId3"/>
    <p:sldId id="631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658" r:id="rId27"/>
    <p:sldId id="659" r:id="rId28"/>
    <p:sldId id="661" r:id="rId29"/>
    <p:sldId id="662" r:id="rId30"/>
    <p:sldId id="663" r:id="rId31"/>
    <p:sldId id="665" r:id="rId32"/>
    <p:sldId id="666" r:id="rId33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518" autoAdjust="0"/>
  </p:normalViewPr>
  <p:slideViewPr>
    <p:cSldViewPr showGuides="1">
      <p:cViewPr varScale="1">
        <p:scale>
          <a:sx n="105" d="100"/>
          <a:sy n="105" d="100"/>
        </p:scale>
        <p:origin x="1530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1836" y="-8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00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846" y="4387767"/>
            <a:ext cx="5100813" cy="4152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90" tIns="48048" rIns="96090" bIns="48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700088"/>
            <a:ext cx="4597400" cy="3449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31317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639763"/>
            <a:ext cx="4275138" cy="3206750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927" y="4060389"/>
            <a:ext cx="5017734" cy="3845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3913" y="14589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3913" y="35925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3913" y="14589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3913" y="3592513"/>
            <a:ext cx="41290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55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7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37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147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0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4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142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819400"/>
            <a:ext cx="8583613" cy="1752600"/>
          </a:xfrm>
        </p:spPr>
        <p:txBody>
          <a:bodyPr/>
          <a:lstStyle/>
          <a:p>
            <a:pPr algn="ctr"/>
            <a:r>
              <a:rPr lang="en-US" dirty="0" smtClean="0"/>
              <a:t>CE 395 R5 - Data </a:t>
            </a:r>
            <a:r>
              <a:rPr lang="en-US" dirty="0"/>
              <a:t>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Classification &amp; Prediction</a:t>
            </a: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i="1" dirty="0" smtClean="0"/>
              <a:t>(Artificial Neural Networks)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3372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6721475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0">
                <a:latin typeface="Tahoma" pitchFamily="34" charset="0"/>
              </a:rPr>
              <a:t>Input function:</a:t>
            </a: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800" b="0">
              <a:latin typeface="Tahoma" pitchFamily="34" charset="0"/>
            </a:endParaRPr>
          </a:p>
          <a:p>
            <a:r>
              <a:rPr lang="en-US" altLang="en-US" sz="2800" b="0">
                <a:latin typeface="Tahoma" pitchFamily="34" charset="0"/>
              </a:rPr>
              <a:t>Activation function: </a:t>
            </a:r>
          </a:p>
        </p:txBody>
      </p:sp>
      <p:pic>
        <p:nvPicPr>
          <p:cNvPr id="1549315" name="Picture 3" descr="Pictur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3886200" cy="1069975"/>
          </a:xfrm>
          <a:prstGeom prst="rect">
            <a:avLst/>
          </a:prstGeom>
          <a:noFill/>
        </p:spPr>
      </p:pic>
      <p:pic>
        <p:nvPicPr>
          <p:cNvPr id="1549316" name="Picture 4" descr="Picture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029200"/>
            <a:ext cx="3886200" cy="1114425"/>
          </a:xfrm>
          <a:prstGeom prst="rect">
            <a:avLst/>
          </a:prstGeom>
          <a:noFill/>
        </p:spPr>
      </p:pic>
      <p:sp>
        <p:nvSpPr>
          <p:cNvPr id="1549317" name="Text Box 5"/>
          <p:cNvSpPr txBox="1">
            <a:spLocks noChangeArrowheads="1"/>
          </p:cNvSpPr>
          <p:nvPr/>
        </p:nvSpPr>
        <p:spPr bwMode="auto">
          <a:xfrm>
            <a:off x="533400" y="304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NN Computations (2)</a:t>
            </a:r>
            <a:endParaRPr lang="en-US" altLang="en-US" sz="2400" b="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NN Computing Unit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50339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pic>
        <p:nvPicPr>
          <p:cNvPr id="1550340" name="Picture 4" descr="Picture7"/>
          <p:cNvPicPr>
            <a:picLocks noChangeAspect="1" noChangeArrowheads="1"/>
          </p:cNvPicPr>
          <p:nvPr/>
        </p:nvPicPr>
        <p:blipFill rotWithShape="1">
          <a:blip r:embed="rId2" cstate="print"/>
          <a:srcRect l="4997" b="16515"/>
          <a:stretch/>
        </p:blipFill>
        <p:spPr bwMode="auto">
          <a:xfrm>
            <a:off x="609600" y="2362200"/>
            <a:ext cx="7962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Activation Functions</a:t>
            </a:r>
            <a:endParaRPr lang="en-US" altLang="en-US" sz="2400" b="0">
              <a:latin typeface="Tahoma" pitchFamily="34" charset="0"/>
            </a:endParaRPr>
          </a:p>
        </p:txBody>
      </p:sp>
      <p:sp>
        <p:nvSpPr>
          <p:cNvPr id="155136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1534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Use different functions to obtain different models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3 most common choices: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 b="0">
                <a:latin typeface="Tahoma" pitchFamily="34" charset="0"/>
              </a:rPr>
              <a:t>	1) Step function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 b="0">
                <a:latin typeface="Tahoma" pitchFamily="34" charset="0"/>
              </a:rPr>
              <a:t>	2) Sign function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 b="0">
                <a:latin typeface="Tahoma" pitchFamily="34" charset="0"/>
              </a:rPr>
              <a:t>	3) Sigmoid function</a:t>
            </a:r>
          </a:p>
          <a:p>
            <a:pPr>
              <a:buFont typeface="Wingdings" pitchFamily="2" charset="2"/>
              <a:buChar char="§"/>
            </a:pPr>
            <a:endParaRPr lang="en-US" altLang="en-US" sz="2400" b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Activation Functions</a:t>
            </a:r>
            <a:endParaRPr lang="en-US" altLang="en-US" sz="2400" b="0">
              <a:latin typeface="Times New Roman" pitchFamily="18" charset="0"/>
            </a:endParaRPr>
          </a:p>
        </p:txBody>
      </p:sp>
      <p:pic>
        <p:nvPicPr>
          <p:cNvPr id="1552387" name="Picture 3" descr="Picture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13738" cy="4610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Network Structures</a:t>
            </a:r>
          </a:p>
        </p:txBody>
      </p:sp>
      <p:sp>
        <p:nvSpPr>
          <p:cNvPr id="1553411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1553412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9248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Feed-forward:</a:t>
            </a:r>
          </a:p>
          <a:p>
            <a:pPr lvl="1">
              <a:lnSpc>
                <a:spcPct val="170000"/>
              </a:lnSpc>
              <a:buFont typeface="Tahoma" pitchFamily="34" charset="0"/>
              <a:buChar char="–"/>
            </a:pPr>
            <a:r>
              <a:rPr lang="en-US" altLang="en-US" sz="2400" b="0">
                <a:latin typeface="Tahoma" pitchFamily="34" charset="0"/>
              </a:rPr>
              <a:t>	Links can only go in one direction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US" altLang="en-US" sz="2400" b="0">
              <a:latin typeface="Tahoma" pitchFamily="34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Recurrent:</a:t>
            </a:r>
            <a:r>
              <a:rPr lang="en-US" altLang="en-US" sz="2400" b="0">
                <a:latin typeface="Tahoma" pitchFamily="34" charset="0"/>
              </a:rPr>
              <a:t> </a:t>
            </a:r>
          </a:p>
          <a:p>
            <a:pPr lvl="1">
              <a:lnSpc>
                <a:spcPct val="170000"/>
              </a:lnSpc>
              <a:buFont typeface="Tahoma" pitchFamily="34" charset="0"/>
              <a:buChar char="–"/>
            </a:pPr>
            <a:r>
              <a:rPr lang="en-US" altLang="en-US" sz="2400" b="0">
                <a:latin typeface="Tahoma" pitchFamily="34" charset="0"/>
              </a:rPr>
              <a:t>	Links can go anywhere and form arbitrary topologies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 dirty="0" smtClean="0">
                <a:latin typeface="Tahoma" pitchFamily="34" charset="0"/>
              </a:rPr>
              <a:t>Feed-Forward </a:t>
            </a:r>
            <a:r>
              <a:rPr lang="en-US" altLang="en-US" sz="3600" b="0" dirty="0">
                <a:latin typeface="Tahoma" pitchFamily="34" charset="0"/>
              </a:rPr>
              <a:t>Neural Networks (FF NN)</a:t>
            </a:r>
          </a:p>
        </p:txBody>
      </p:sp>
      <p:sp>
        <p:nvSpPr>
          <p:cNvPr id="1554435" name="Text Box 3"/>
          <p:cNvSpPr txBox="1">
            <a:spLocks noChangeArrowheads="1"/>
          </p:cNvSpPr>
          <p:nvPr/>
        </p:nvSpPr>
        <p:spPr bwMode="auto">
          <a:xfrm>
            <a:off x="1371600" y="18288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155443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9248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</a:t>
            </a:r>
            <a:r>
              <a:rPr lang="en-US" altLang="en-US" sz="2800" b="0">
                <a:latin typeface="Tahoma" pitchFamily="34" charset="0"/>
              </a:rPr>
              <a:t>Arranged in layers</a:t>
            </a:r>
          </a:p>
          <a:p>
            <a:pPr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Each unit is linked only in the unit in next layer</a:t>
            </a:r>
          </a:p>
          <a:p>
            <a:pPr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No units are linked between the same layer, back to the previous layer or skipping a layer</a:t>
            </a:r>
          </a:p>
          <a:p>
            <a:pPr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Computations can proceed uniformly from input to output units</a:t>
            </a: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400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Structure of FF NN</a:t>
            </a:r>
          </a:p>
        </p:txBody>
      </p:sp>
      <p:graphicFrame>
        <p:nvGraphicFramePr>
          <p:cNvPr id="15554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77" name="Visio" r:id="rId3" imgW="7962595" imgH="4433250" progId="Visio.Drawing.6">
                  <p:embed/>
                </p:oleObj>
              </mc:Choice>
              <mc:Fallback>
                <p:oleObj name="Visio" r:id="rId3" imgW="7962595" imgH="4433250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54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78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461" name="Text Box 5"/>
          <p:cNvSpPr txBox="1">
            <a:spLocks noChangeArrowheads="1"/>
          </p:cNvSpPr>
          <p:nvPr/>
        </p:nvSpPr>
        <p:spPr bwMode="auto">
          <a:xfrm>
            <a:off x="5105400" y="4800600"/>
            <a:ext cx="3733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Training NN means learning the weights of the neurons</a:t>
            </a:r>
          </a:p>
        </p:txBody>
      </p:sp>
      <p:sp>
        <p:nvSpPr>
          <p:cNvPr id="1555462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Multi-layer Networks</a:t>
            </a:r>
          </a:p>
        </p:txBody>
      </p:sp>
      <p:sp>
        <p:nvSpPr>
          <p:cNvPr id="1557507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1557508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82296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</a:t>
            </a:r>
            <a:r>
              <a:rPr lang="en-US" altLang="en-US" sz="2800" b="0">
                <a:latin typeface="Tahoma" pitchFamily="34" charset="0"/>
              </a:rPr>
              <a:t>Have one or more layers of hidden units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With two possibly very large hidden layers, it is possible to implement any function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endParaRPr lang="en-US" altLang="en-US" sz="2800" b="0">
              <a:latin typeface="Tahoma" pitchFamily="34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Networks without hidden layer are called </a:t>
            </a:r>
            <a:r>
              <a:rPr lang="en-US" altLang="en-US" sz="2800" b="0">
                <a:solidFill>
                  <a:srgbClr val="FF0000"/>
                </a:solidFill>
                <a:latin typeface="Tahoma" pitchFamily="34" charset="0"/>
              </a:rPr>
              <a:t>perceptrons</a:t>
            </a:r>
          </a:p>
          <a:p>
            <a:pPr>
              <a:lnSpc>
                <a:spcPct val="130000"/>
              </a:lnSpc>
            </a:pPr>
            <a:endParaRPr lang="en-US" altLang="en-US" sz="2800" b="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Perceptrons</a:t>
            </a:r>
          </a:p>
        </p:txBody>
      </p:sp>
      <p:sp>
        <p:nvSpPr>
          <p:cNvPr id="1558531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058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First studied in the late 1950s.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The only efficient learning element at that time was for single-layered networks.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Perceptrons are very limited in what they can represent,  but this makes their learning problem much simpler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Today, used as a synonym for a single-layer,  feed-forward network.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Perceptrons</a:t>
            </a:r>
          </a:p>
        </p:txBody>
      </p:sp>
      <p:sp>
        <p:nvSpPr>
          <p:cNvPr id="1559555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pic>
        <p:nvPicPr>
          <p:cNvPr id="1559556" name="Picture 4" descr="Picture9"/>
          <p:cNvPicPr>
            <a:picLocks noChangeAspect="1" noChangeArrowheads="1"/>
          </p:cNvPicPr>
          <p:nvPr/>
        </p:nvPicPr>
        <p:blipFill rotWithShape="1">
          <a:blip r:embed="rId2" cstate="print"/>
          <a:srcRect l="1887" r="2830" b="11297"/>
          <a:stretch/>
        </p:blipFill>
        <p:spPr bwMode="auto">
          <a:xfrm>
            <a:off x="609600" y="11430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04975"/>
            <a:ext cx="8458200" cy="4695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Analogy to Biological Systems </a:t>
            </a:r>
          </a:p>
          <a:p>
            <a:pPr>
              <a:lnSpc>
                <a:spcPct val="130000"/>
              </a:lnSpc>
            </a:pPr>
            <a:r>
              <a:rPr lang="en-US" sz="2400"/>
              <a:t>Massive Parallelism allowing for computational efficiency</a:t>
            </a:r>
          </a:p>
          <a:p>
            <a:pPr>
              <a:lnSpc>
                <a:spcPct val="130000"/>
              </a:lnSpc>
            </a:pPr>
            <a:r>
              <a:rPr lang="en-US" sz="2400"/>
              <a:t>The first learning algorithm came in 1959 (Rosenblatt) who suggested that if a target output value is provided for a single neuron with fixed inputs, one can incrementally change weights to learn to produce these outputs using the </a:t>
            </a:r>
            <a:r>
              <a:rPr lang="en-US" sz="2400">
                <a:solidFill>
                  <a:srgbClr val="FF0000"/>
                </a:solidFill>
              </a:rPr>
              <a:t>perceptron learning rule</a:t>
            </a:r>
          </a:p>
          <a:p>
            <a:endParaRPr lang="en-US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0" dirty="0">
                <a:latin typeface="Tahoma" pitchFamily="34" charset="0"/>
              </a:rPr>
              <a:t>What can </a:t>
            </a:r>
            <a:r>
              <a:rPr lang="en-US" altLang="en-US" sz="2400" b="0" dirty="0" err="1">
                <a:latin typeface="Tahoma" pitchFamily="34" charset="0"/>
              </a:rPr>
              <a:t>perceptrons</a:t>
            </a:r>
            <a:r>
              <a:rPr lang="en-US" altLang="en-US" sz="2400" b="0" dirty="0">
                <a:latin typeface="Tahoma" pitchFamily="34" charset="0"/>
              </a:rPr>
              <a:t> represent ?</a:t>
            </a:r>
          </a:p>
          <a:p>
            <a:pPr lvl="1">
              <a:buFont typeface="Tahoma" pitchFamily="34" charset="0"/>
              <a:buChar char="–"/>
            </a:pPr>
            <a:r>
              <a:rPr lang="en-US" altLang="en-US" sz="2400" b="0" dirty="0">
                <a:latin typeface="Tahoma" pitchFamily="34" charset="0"/>
              </a:rPr>
              <a:t> Linearly separable functions (e.g.: some Boolean functions)</a:t>
            </a:r>
          </a:p>
          <a:p>
            <a:endParaRPr lang="en-US" altLang="en-US" sz="2400" b="0" dirty="0">
              <a:latin typeface="Tahoma" pitchFamily="34" charset="0"/>
            </a:endParaRPr>
          </a:p>
          <a:p>
            <a:r>
              <a:rPr lang="en-US" altLang="en-US" sz="2400" b="0" dirty="0">
                <a:latin typeface="Tahoma" pitchFamily="34" charset="0"/>
              </a:rPr>
              <a:t>Bad news:</a:t>
            </a:r>
          </a:p>
          <a:p>
            <a:pPr lvl="1">
              <a:buFont typeface="Tahoma" pitchFamily="34" charset="0"/>
              <a:buChar char="–"/>
            </a:pPr>
            <a:r>
              <a:rPr lang="en-US" altLang="en-US" sz="2400" b="0" dirty="0">
                <a:latin typeface="Tahoma" pitchFamily="34" charset="0"/>
              </a:rPr>
              <a:t>	There are not many linearly separable functions</a:t>
            </a:r>
          </a:p>
          <a:p>
            <a:endParaRPr lang="en-US" altLang="en-US" sz="2400" b="0" dirty="0">
              <a:latin typeface="Tahoma" pitchFamily="34" charset="0"/>
            </a:endParaRPr>
          </a:p>
          <a:p>
            <a:endParaRPr lang="en-US" altLang="en-US" sz="2400" b="0" dirty="0">
              <a:latin typeface="Tahoma" pitchFamily="34" charset="0"/>
            </a:endParaRPr>
          </a:p>
          <a:p>
            <a:r>
              <a:rPr lang="en-US" altLang="en-US" sz="2400" b="0" dirty="0">
                <a:latin typeface="Tahoma" pitchFamily="34" charset="0"/>
              </a:rPr>
              <a:t>Good news:</a:t>
            </a:r>
          </a:p>
          <a:p>
            <a:pPr lvl="1">
              <a:buFont typeface="Tahoma" pitchFamily="34" charset="0"/>
              <a:buChar char="–"/>
            </a:pPr>
            <a:r>
              <a:rPr lang="en-US" altLang="en-US" sz="2400" b="0" dirty="0">
                <a:latin typeface="Tahoma" pitchFamily="34" charset="0"/>
              </a:rPr>
              <a:t>	There is a perceptron algorithm that will learn </a:t>
            </a:r>
          </a:p>
          <a:p>
            <a:r>
              <a:rPr lang="en-US" altLang="en-US" sz="2400" b="0" dirty="0">
                <a:latin typeface="Tahoma" pitchFamily="34" charset="0"/>
              </a:rPr>
              <a:t>	  any linearly separable function, given enough </a:t>
            </a:r>
          </a:p>
          <a:p>
            <a:r>
              <a:rPr lang="en-US" altLang="en-US" sz="2400" b="0" dirty="0">
                <a:latin typeface="Tahoma" pitchFamily="34" charset="0"/>
              </a:rPr>
              <a:t>	  training examples.</a:t>
            </a:r>
          </a:p>
        </p:txBody>
      </p:sp>
      <p:sp>
        <p:nvSpPr>
          <p:cNvPr id="156057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What can Perceptrons Represent 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Text Box 2"/>
          <p:cNvSpPr txBox="1">
            <a:spLocks noChangeArrowheads="1"/>
          </p:cNvSpPr>
          <p:nvPr/>
        </p:nvSpPr>
        <p:spPr bwMode="auto">
          <a:xfrm>
            <a:off x="381000" y="1905000"/>
            <a:ext cx="8458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0">
                <a:latin typeface="Tahoma" pitchFamily="34" charset="0"/>
              </a:rPr>
              <a:t>- Initial network has a randomly assigned weights</a:t>
            </a:r>
          </a:p>
          <a:p>
            <a:endParaRPr lang="en-US" altLang="en-US" sz="2400" b="0">
              <a:latin typeface="Tahoma" pitchFamily="34" charset="0"/>
            </a:endParaRPr>
          </a:p>
          <a:p>
            <a:r>
              <a:rPr lang="en-US" altLang="en-US" sz="2400" b="0">
                <a:latin typeface="Tahoma" pitchFamily="34" charset="0"/>
              </a:rPr>
              <a:t>- Weight adjustments are made to reduce the difference between the observed and predicted values</a:t>
            </a:r>
          </a:p>
          <a:p>
            <a:endParaRPr lang="en-US" altLang="en-US" sz="2400" b="0">
              <a:latin typeface="Tahoma" pitchFamily="34" charset="0"/>
            </a:endParaRPr>
          </a:p>
          <a:p>
            <a:r>
              <a:rPr lang="en-US" altLang="en-US" sz="2400" b="0">
                <a:latin typeface="Tahoma" pitchFamily="34" charset="0"/>
              </a:rPr>
              <a:t>- Need to repeat the update phase several times in order to achieve convergence.</a:t>
            </a:r>
          </a:p>
          <a:p>
            <a:endParaRPr lang="en-US" altLang="en-US" sz="2400" b="0">
              <a:latin typeface="Tahoma" pitchFamily="34" charset="0"/>
            </a:endParaRPr>
          </a:p>
          <a:p>
            <a:r>
              <a:rPr lang="en-US" altLang="en-US" sz="2400" b="0">
                <a:latin typeface="Tahoma" pitchFamily="34" charset="0"/>
              </a:rPr>
              <a:t>- Updating process is divided into </a:t>
            </a:r>
            <a:r>
              <a:rPr lang="en-US" altLang="en-US" sz="2400" b="0">
                <a:solidFill>
                  <a:srgbClr val="FF0000"/>
                </a:solidFill>
                <a:latin typeface="Tahoma" pitchFamily="34" charset="0"/>
              </a:rPr>
              <a:t>epochs</a:t>
            </a:r>
            <a:r>
              <a:rPr lang="en-US" altLang="en-US" sz="2400" b="0">
                <a:latin typeface="Tahoma" pitchFamily="34" charset="0"/>
              </a:rPr>
              <a:t>, each epoch  </a:t>
            </a:r>
          </a:p>
          <a:p>
            <a:r>
              <a:rPr lang="en-US" altLang="en-US" sz="2400" b="0">
                <a:latin typeface="Tahoma" pitchFamily="34" charset="0"/>
              </a:rPr>
              <a:t>  updates all the weights of the process.</a:t>
            </a:r>
          </a:p>
        </p:txBody>
      </p:sp>
      <p:sp>
        <p:nvSpPr>
          <p:cNvPr id="1561603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NN Learning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NN Learning (2)</a:t>
            </a:r>
          </a:p>
        </p:txBody>
      </p:sp>
      <p:sp>
        <p:nvSpPr>
          <p:cNvPr id="1562627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pic>
        <p:nvPicPr>
          <p:cNvPr id="1562628" name="Picture 4" descr="Picture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29663" cy="42941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Networks (ANN)</a:t>
            </a:r>
          </a:p>
        </p:txBody>
      </p:sp>
      <p:graphicFrame>
        <p:nvGraphicFramePr>
          <p:cNvPr id="15636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76250" y="1579563"/>
          <a:ext cx="8167688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60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579563"/>
                        <a:ext cx="8167688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3652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Output Y is 1 if at least two of the three inputs are equal to 1.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Networks (ANN)</a:t>
            </a:r>
          </a:p>
        </p:txBody>
      </p:sp>
      <p:graphicFrame>
        <p:nvGraphicFramePr>
          <p:cNvPr id="15646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44588" y="1460500"/>
          <a:ext cx="68230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93" name="Visio" r:id="rId4" imgW="6452520" imgH="2630168" progId="Visio.Drawing.6">
                  <p:embed/>
                </p:oleObj>
              </mc:Choice>
              <mc:Fallback>
                <p:oleObj name="Visio" r:id="rId4" imgW="6452520" imgH="2630168" progId="Visio.Drawing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460500"/>
                        <a:ext cx="6823075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4676" name="Object 4"/>
          <p:cNvGraphicFramePr>
            <a:graphicFrameLocks noChangeAspect="1"/>
          </p:cNvGraphicFramePr>
          <p:nvPr/>
        </p:nvGraphicFramePr>
        <p:xfrm>
          <a:off x="1889125" y="4953000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94" name="Equation" r:id="rId6" imgW="2400120" imgH="711000" progId="Equation.3">
                  <p:embed/>
                </p:oleObj>
              </mc:Choice>
              <mc:Fallback>
                <p:oleObj name="Equation" r:id="rId6" imgW="240012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953000"/>
                        <a:ext cx="5432425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Networks (ANN)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58913"/>
            <a:ext cx="4127500" cy="4114800"/>
          </a:xfrm>
        </p:spPr>
        <p:txBody>
          <a:bodyPr/>
          <a:lstStyle/>
          <a:p>
            <a:r>
              <a:rPr lang="en-US" sz="2400"/>
              <a:t>Model is an assembly of inter-connected nodes and weighted links</a:t>
            </a:r>
          </a:p>
          <a:p>
            <a:endParaRPr lang="en-US" sz="2400"/>
          </a:p>
          <a:p>
            <a:r>
              <a:rPr lang="en-US" sz="2400"/>
              <a:t>Output node sums up each of its input value according to the weights of its links</a:t>
            </a:r>
          </a:p>
          <a:p>
            <a:endParaRPr lang="en-US" sz="2400"/>
          </a:p>
          <a:p>
            <a:r>
              <a:rPr lang="en-US" sz="2400"/>
              <a:t>Compare output node against some threshold t</a:t>
            </a:r>
          </a:p>
        </p:txBody>
      </p:sp>
      <p:graphicFrame>
        <p:nvGraphicFramePr>
          <p:cNvPr id="15657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20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5702" name="Text Box 6"/>
          <p:cNvSpPr txBox="1">
            <a:spLocks noChangeArrowheads="1"/>
          </p:cNvSpPr>
          <p:nvPr/>
        </p:nvSpPr>
        <p:spPr bwMode="auto">
          <a:xfrm>
            <a:off x="4648200" y="3962400"/>
            <a:ext cx="2590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Perceptron Model</a:t>
            </a:r>
          </a:p>
        </p:txBody>
      </p:sp>
      <p:graphicFrame>
        <p:nvGraphicFramePr>
          <p:cNvPr id="1565703" name="Object 7"/>
          <p:cNvGraphicFramePr>
            <a:graphicFrameLocks noChangeAspect="1"/>
          </p:cNvGraphicFramePr>
          <p:nvPr/>
        </p:nvGraphicFramePr>
        <p:xfrm>
          <a:off x="5105400" y="4953000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21" name="Equation" r:id="rId5" imgW="1333440" imgH="342720" progId="Equation.3">
                  <p:embed/>
                </p:oleObj>
              </mc:Choice>
              <mc:Fallback>
                <p:oleObj name="Equation" r:id="rId5" imgW="1333440" imgH="342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29019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ChangeArrowheads="1"/>
          </p:cNvSpPr>
          <p:nvPr/>
        </p:nvSpPr>
        <p:spPr bwMode="auto">
          <a:xfrm>
            <a:off x="457200" y="3810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3600" b="0">
                <a:latin typeface="Tahoma" pitchFamily="34" charset="0"/>
              </a:rPr>
              <a:t>Introduction to Backpropagation</a:t>
            </a:r>
          </a:p>
        </p:txBody>
      </p:sp>
      <p:sp>
        <p:nvSpPr>
          <p:cNvPr id="1566723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4582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400" b="0"/>
              <a:t> </a:t>
            </a:r>
            <a:r>
              <a:rPr lang="en-US" altLang="en-US" sz="2800" b="0">
                <a:latin typeface="Tahoma" pitchFamily="34" charset="0"/>
              </a:rPr>
              <a:t>In 1969 a method for learning in multi-layer network, Backpropagation, was invented by Bryson and Ho.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The Backpropagation algorithm is a sensible approach for dividing the contribution of each weight.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Works basically the same as perceptrons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en-US" sz="2800" b="0">
                <a:latin typeface="Tahoma" pitchFamily="34" charset="0"/>
              </a:rPr>
              <a:t> Can model complex functions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Text Box 2"/>
          <p:cNvSpPr txBox="1">
            <a:spLocks noChangeArrowheads="1"/>
          </p:cNvSpPr>
          <p:nvPr/>
        </p:nvSpPr>
        <p:spPr bwMode="auto">
          <a:xfrm>
            <a:off x="381000" y="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Backpropagation Algorithm(1)</a:t>
            </a:r>
          </a:p>
        </p:txBody>
      </p:sp>
      <p:sp>
        <p:nvSpPr>
          <p:cNvPr id="1568771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pic>
        <p:nvPicPr>
          <p:cNvPr id="1568773" name="Picture 5" descr="backpropagation algorithm"/>
          <p:cNvPicPr>
            <a:picLocks noChangeAspect="1" noChangeArrowheads="1"/>
          </p:cNvPicPr>
          <p:nvPr/>
        </p:nvPicPr>
        <p:blipFill>
          <a:blip r:embed="rId2" cstate="print"/>
          <a:srcRect l="1599" t="2040" r="4796" b="4082"/>
          <a:stretch>
            <a:fillRect/>
          </a:stretch>
        </p:blipFill>
        <p:spPr bwMode="auto">
          <a:xfrm>
            <a:off x="838200" y="804863"/>
            <a:ext cx="7620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8774" name="Text Box 6"/>
          <p:cNvSpPr txBox="1">
            <a:spLocks noChangeArrowheads="1"/>
          </p:cNvSpPr>
          <p:nvPr/>
        </p:nvSpPr>
        <p:spPr bwMode="auto">
          <a:xfrm>
            <a:off x="5334000" y="6248400"/>
            <a:ext cx="28924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(source: Han and Kamber, 2001)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Backpropagation Algorithm(2)</a:t>
            </a:r>
          </a:p>
        </p:txBody>
      </p:sp>
      <p:sp>
        <p:nvSpPr>
          <p:cNvPr id="1569795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1569796" name="Text Box 4"/>
          <p:cNvSpPr txBox="1">
            <a:spLocks noChangeArrowheads="1"/>
          </p:cNvSpPr>
          <p:nvPr/>
        </p:nvSpPr>
        <p:spPr bwMode="auto">
          <a:xfrm>
            <a:off x="457200" y="2051050"/>
            <a:ext cx="8001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0">
                <a:latin typeface="Tahoma" pitchFamily="34" charset="0"/>
              </a:rPr>
              <a:t>The ideas of the algorithm can be summarized as follows:</a:t>
            </a:r>
          </a:p>
          <a:p>
            <a:endParaRPr lang="en-US" altLang="en-US" sz="2400" b="0">
              <a:latin typeface="Tahoma" pitchFamily="34" charset="0"/>
            </a:endParaRPr>
          </a:p>
          <a:p>
            <a:endParaRPr lang="en-US" altLang="en-US" sz="2400" b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Computes the error term for the output units using the observed error</a:t>
            </a:r>
          </a:p>
          <a:p>
            <a:pPr>
              <a:buFont typeface="Wingdings" pitchFamily="2" charset="2"/>
              <a:buChar char="§"/>
            </a:pPr>
            <a:endParaRPr lang="en-US" altLang="en-US" sz="2400" b="0">
              <a:latin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b="0">
                <a:latin typeface="Tahoma" pitchFamily="34" charset="0"/>
              </a:rPr>
              <a:t> From output layer, repeat propagating the error term back to the previous layer and updating the weights between the two layers until the earliest hidden layer is reached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Examples of Backpropagation Learning</a:t>
            </a:r>
          </a:p>
        </p:txBody>
      </p:sp>
      <p:sp>
        <p:nvSpPr>
          <p:cNvPr id="1570819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pic>
        <p:nvPicPr>
          <p:cNvPr id="1570820" name="Picture 4" descr="Picture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53260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Definition of Neural Network</a:t>
            </a:r>
            <a:endParaRPr lang="en-US" altLang="en-US" sz="2400" b="0">
              <a:latin typeface="Tahoma" pitchFamily="34" charset="0"/>
            </a:endParaRPr>
          </a:p>
        </p:txBody>
      </p:sp>
      <p:sp>
        <p:nvSpPr>
          <p:cNvPr id="1542147" name="Text Box 3"/>
          <p:cNvSpPr txBox="1">
            <a:spLocks noChangeArrowheads="1"/>
          </p:cNvSpPr>
          <p:nvPr/>
        </p:nvSpPr>
        <p:spPr bwMode="auto">
          <a:xfrm>
            <a:off x="381000" y="1524001"/>
            <a:ext cx="8305800" cy="404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40000"/>
              </a:lnSpc>
              <a:buFont typeface="Wingdings" pitchFamily="2" charset="2"/>
              <a:buChar char="§"/>
            </a:pPr>
            <a:r>
              <a:rPr lang="en-US" altLang="en-US" sz="2800" b="0" dirty="0">
                <a:latin typeface="Tahoma" pitchFamily="34" charset="0"/>
              </a:rPr>
              <a:t> A Neural Network is a system composed of many simple processing elements operating in parallel which can acquire, store, and utilize experiential </a:t>
            </a:r>
            <a:r>
              <a:rPr lang="en-US" altLang="en-US" sz="2800" b="0" dirty="0" smtClean="0">
                <a:latin typeface="Tahoma" pitchFamily="34" charset="0"/>
              </a:rPr>
              <a:t>knowledge</a:t>
            </a:r>
            <a:endParaRPr lang="en-US" altLang="en-US" sz="2800" b="0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 in ANN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Number of nodes in input layer </a:t>
            </a:r>
          </a:p>
          <a:p>
            <a:r>
              <a:rPr lang="en-US" altLang="en-US" dirty="0" smtClean="0"/>
              <a:t>Number </a:t>
            </a:r>
            <a:r>
              <a:rPr lang="en-US" altLang="en-US" dirty="0" smtClean="0"/>
              <a:t>of nodes in output layer</a:t>
            </a:r>
          </a:p>
          <a:p>
            <a:r>
              <a:rPr lang="en-US" altLang="en-US" dirty="0" smtClean="0"/>
              <a:t>Number </a:t>
            </a:r>
            <a:r>
              <a:rPr lang="en-US" altLang="en-US" dirty="0" smtClean="0"/>
              <a:t>of nodes in hidden layer</a:t>
            </a:r>
          </a:p>
          <a:p>
            <a:r>
              <a:rPr lang="en-US" altLang="en-US" dirty="0" smtClean="0"/>
              <a:t>Initial weights and biases</a:t>
            </a:r>
          </a:p>
        </p:txBody>
      </p:sp>
    </p:spTree>
    <p:extLst>
      <p:ext uri="{BB962C8B-B14F-4D97-AF65-F5344CB8AC3E}">
        <p14:creationId xmlns:p14="http://schemas.microsoft.com/office/powerpoint/2010/main" val="295848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ANN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Multilayer ANN are universal </a:t>
            </a:r>
            <a:r>
              <a:rPr lang="en-US" altLang="en-US" sz="2400" dirty="0" err="1" smtClean="0"/>
              <a:t>approximators</a:t>
            </a:r>
            <a:r>
              <a:rPr lang="en-US" altLang="en-US" sz="2400" dirty="0" smtClean="0"/>
              <a:t> but could suffer from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if the network is too large</a:t>
            </a:r>
          </a:p>
          <a:p>
            <a:r>
              <a:rPr lang="en-US" altLang="en-US" sz="2400" dirty="0" smtClean="0"/>
              <a:t>Model </a:t>
            </a:r>
            <a:r>
              <a:rPr lang="en-US" altLang="en-US" sz="2400" dirty="0"/>
              <a:t>building can be very time consuming, but testing can be very fast </a:t>
            </a:r>
            <a:endParaRPr lang="en-US" altLang="en-US" sz="2400" dirty="0" smtClean="0"/>
          </a:p>
          <a:p>
            <a:r>
              <a:rPr lang="en-US" altLang="en-US" sz="2400" dirty="0" smtClean="0"/>
              <a:t>Can handle redundant attributes because weights are automatically learnt</a:t>
            </a:r>
          </a:p>
          <a:p>
            <a:r>
              <a:rPr lang="en-US" altLang="en-US" sz="2400" dirty="0" smtClean="0"/>
              <a:t>Sensitive to noise in training data</a:t>
            </a:r>
          </a:p>
          <a:p>
            <a:r>
              <a:rPr lang="en-US" altLang="en-US" sz="2400" dirty="0" smtClean="0"/>
              <a:t>Difficult to handle missing attributes</a:t>
            </a:r>
          </a:p>
        </p:txBody>
      </p:sp>
    </p:spTree>
    <p:extLst>
      <p:ext uri="{BB962C8B-B14F-4D97-AF65-F5344CB8AC3E}">
        <p14:creationId xmlns:p14="http://schemas.microsoft.com/office/powerpoint/2010/main" val="1649572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Neural Network Components</a:t>
            </a:r>
            <a:endParaRPr lang="en-US" altLang="en-US" sz="2400" b="0">
              <a:latin typeface="Tahoma" pitchFamily="34" charset="0"/>
            </a:endParaRPr>
          </a:p>
        </p:txBody>
      </p:sp>
      <p:sp>
        <p:nvSpPr>
          <p:cNvPr id="1543171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79248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0"/>
              <a:t>- </a:t>
            </a:r>
            <a:r>
              <a:rPr lang="en-US" altLang="en-US" sz="2800" b="0">
                <a:latin typeface="Tahoma" pitchFamily="34" charset="0"/>
              </a:rPr>
              <a:t>Each element is a node called unit</a:t>
            </a: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800" b="0">
              <a:latin typeface="Tahoma" pitchFamily="34" charset="0"/>
            </a:endParaRPr>
          </a:p>
          <a:p>
            <a:r>
              <a:rPr lang="en-US" altLang="en-US" sz="2800" b="0">
                <a:latin typeface="Tahoma" pitchFamily="34" charset="0"/>
              </a:rPr>
              <a:t>- Units are connected by links</a:t>
            </a:r>
          </a:p>
          <a:p>
            <a:endParaRPr lang="en-US" altLang="en-US" sz="2800" b="0">
              <a:latin typeface="Tahoma" pitchFamily="34" charset="0"/>
            </a:endParaRPr>
          </a:p>
          <a:p>
            <a:endParaRPr lang="en-US" altLang="en-US" sz="2800" b="0">
              <a:latin typeface="Tahoma" pitchFamily="34" charset="0"/>
            </a:endParaRPr>
          </a:p>
          <a:p>
            <a:r>
              <a:rPr lang="en-US" altLang="en-US" sz="2800" b="0">
                <a:latin typeface="Tahoma" pitchFamily="34" charset="0"/>
              </a:rPr>
              <a:t>- Each link has a numeric weight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Neurons vs. Units (2)</a:t>
            </a:r>
            <a:endParaRPr lang="en-US" altLang="en-US" sz="2400" b="0">
              <a:latin typeface="Times New Roman" pitchFamily="18" charset="0"/>
            </a:endParaRPr>
          </a:p>
        </p:txBody>
      </p:sp>
      <p:pic>
        <p:nvPicPr>
          <p:cNvPr id="1544195" name="Picture 3" descr="Picture2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93150" cy="45815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Computing Elements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45219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0">
                <a:solidFill>
                  <a:schemeClr val="bg1"/>
                </a:solidFill>
              </a:rPr>
              <a:t>A typical unit:</a:t>
            </a:r>
          </a:p>
        </p:txBody>
      </p:sp>
      <p:pic>
        <p:nvPicPr>
          <p:cNvPr id="1545220" name="Picture 4" descr="Picture3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242300" cy="35877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Building a Neural Network</a:t>
            </a:r>
          </a:p>
        </p:txBody>
      </p:sp>
      <p:sp>
        <p:nvSpPr>
          <p:cNvPr id="1546243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01000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0">
                <a:latin typeface="Tahoma" pitchFamily="34" charset="0"/>
              </a:rPr>
              <a:t>Require decisions on:</a:t>
            </a:r>
          </a:p>
          <a:p>
            <a:endParaRPr lang="en-US" altLang="en-US" sz="2800" b="0">
              <a:latin typeface="Tahoma" pitchFamily="34" charset="0"/>
            </a:endParaRPr>
          </a:p>
          <a:p>
            <a:r>
              <a:rPr lang="en-US" altLang="en-US" sz="2800" b="0">
                <a:latin typeface="Tahoma" pitchFamily="34" charset="0"/>
              </a:rPr>
              <a:t>- </a:t>
            </a:r>
            <a:r>
              <a:rPr lang="en-US" altLang="en-US" sz="2400" b="0">
                <a:latin typeface="Tahoma" pitchFamily="34" charset="0"/>
              </a:rPr>
              <a:t>The number of units to use</a:t>
            </a:r>
          </a:p>
          <a:p>
            <a:endParaRPr lang="en-US" altLang="en-US" sz="2400" b="0">
              <a:latin typeface="Tahoma" pitchFamily="34" charset="0"/>
            </a:endParaRPr>
          </a:p>
          <a:p>
            <a:endParaRPr lang="en-US" altLang="en-US" sz="2400" b="0">
              <a:latin typeface="Tahoma" pitchFamily="34" charset="0"/>
            </a:endParaRPr>
          </a:p>
          <a:p>
            <a:r>
              <a:rPr lang="en-US" altLang="en-US" sz="2400" b="0">
                <a:latin typeface="Tahoma" pitchFamily="34" charset="0"/>
              </a:rPr>
              <a:t>- The type of units required</a:t>
            </a:r>
          </a:p>
          <a:p>
            <a:endParaRPr lang="en-US" altLang="en-US" sz="2400" b="0">
              <a:latin typeface="Tahoma" pitchFamily="34" charset="0"/>
            </a:endParaRPr>
          </a:p>
          <a:p>
            <a:endParaRPr lang="en-US" altLang="en-US" sz="2400" b="0">
              <a:latin typeface="Tahoma" pitchFamily="34" charset="0"/>
            </a:endParaRPr>
          </a:p>
          <a:p>
            <a:r>
              <a:rPr lang="en-US" altLang="en-US" sz="2400" b="0">
                <a:latin typeface="Tahoma" pitchFamily="34" charset="0"/>
              </a:rPr>
              <a:t>- Connection between the units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/>
              <a:t>Neural Network Example</a:t>
            </a:r>
          </a:p>
        </p:txBody>
      </p:sp>
      <p:sp>
        <p:nvSpPr>
          <p:cNvPr id="1547267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en-US" sz="2400" b="0">
              <a:solidFill>
                <a:schemeClr val="bg1"/>
              </a:solidFill>
            </a:endParaRPr>
          </a:p>
        </p:txBody>
      </p:sp>
      <p:pic>
        <p:nvPicPr>
          <p:cNvPr id="1547268" name="Picture 4" descr="Picture4W"/>
          <p:cNvPicPr>
            <a:picLocks noChangeAspect="1" noChangeArrowheads="1"/>
          </p:cNvPicPr>
          <p:nvPr/>
        </p:nvPicPr>
        <p:blipFill rotWithShape="1">
          <a:blip r:embed="rId2" cstate="print"/>
          <a:srcRect l="908" t="1991" b="22350"/>
          <a:stretch/>
        </p:blipFill>
        <p:spPr bwMode="auto">
          <a:xfrm>
            <a:off x="457200" y="2590799"/>
            <a:ext cx="8312150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0">
                <a:latin typeface="Tahoma" pitchFamily="34" charset="0"/>
              </a:rPr>
              <a:t>NN Computations</a:t>
            </a:r>
            <a:endParaRPr lang="en-US" altLang="en-US" sz="2400" b="0">
              <a:latin typeface="Tahoma" pitchFamily="34" charset="0"/>
            </a:endParaRPr>
          </a:p>
        </p:txBody>
      </p:sp>
      <p:sp>
        <p:nvSpPr>
          <p:cNvPr id="1548291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820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b="0"/>
              <a:t>- </a:t>
            </a:r>
            <a:r>
              <a:rPr lang="en-US" altLang="en-US" sz="2800" b="0">
                <a:latin typeface="Tahoma" pitchFamily="34" charset="0"/>
              </a:rPr>
              <a:t>2 components: Linear and Non-linear</a:t>
            </a:r>
          </a:p>
          <a:p>
            <a:pPr>
              <a:lnSpc>
                <a:spcPct val="130000"/>
              </a:lnSpc>
            </a:pPr>
            <a:endParaRPr lang="en-US" altLang="en-US" sz="2800" b="0"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endParaRPr lang="en-US" altLang="en-US" sz="2400" b="0"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b="0">
                <a:latin typeface="Tahoma" pitchFamily="34" charset="0"/>
              </a:rPr>
              <a:t>- </a:t>
            </a:r>
            <a:r>
              <a:rPr lang="en-US" altLang="en-US" sz="2800" b="0">
                <a:latin typeface="Tahoma" pitchFamily="34" charset="0"/>
              </a:rPr>
              <a:t>Linear: Input function</a:t>
            </a:r>
          </a:p>
          <a:p>
            <a:pPr>
              <a:lnSpc>
                <a:spcPct val="130000"/>
              </a:lnSpc>
            </a:pPr>
            <a:r>
              <a:rPr lang="en-US" altLang="en-US" sz="2400" b="0">
                <a:latin typeface="Tahoma" pitchFamily="34" charset="0"/>
              </a:rPr>
              <a:t>	- calculate weighted sum of all inputs</a:t>
            </a:r>
          </a:p>
          <a:p>
            <a:pPr>
              <a:lnSpc>
                <a:spcPct val="130000"/>
              </a:lnSpc>
            </a:pPr>
            <a:endParaRPr lang="en-US" altLang="en-US" sz="2400" b="0"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endParaRPr lang="en-US" altLang="en-US" sz="2400" b="0"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b="0">
                <a:latin typeface="Tahoma" pitchFamily="34" charset="0"/>
              </a:rPr>
              <a:t>- </a:t>
            </a:r>
            <a:r>
              <a:rPr lang="en-US" altLang="en-US" sz="2800" b="0">
                <a:latin typeface="Tahoma" pitchFamily="34" charset="0"/>
              </a:rPr>
              <a:t>Non-linear: Activation function</a:t>
            </a:r>
          </a:p>
          <a:p>
            <a:pPr>
              <a:lnSpc>
                <a:spcPct val="130000"/>
              </a:lnSpc>
            </a:pPr>
            <a:r>
              <a:rPr lang="en-US" altLang="en-US" sz="2400" b="0">
                <a:latin typeface="Tahoma" pitchFamily="34" charset="0"/>
              </a:rPr>
              <a:t>	- transform sum into activation level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146477038</TotalTime>
  <Pages>3</Pages>
  <Words>728</Words>
  <Application>Microsoft Office PowerPoint</Application>
  <PresentationFormat>On-screen Show (4:3)</PresentationFormat>
  <Paragraphs>143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Monotype Sorts</vt:lpstr>
      <vt:lpstr>Tahoma</vt:lpstr>
      <vt:lpstr>Times New Roman</vt:lpstr>
      <vt:lpstr>Verdana</vt:lpstr>
      <vt:lpstr>Wingdings</vt:lpstr>
      <vt:lpstr>Blank Presentation</vt:lpstr>
      <vt:lpstr>LC.BRev.FY97</vt:lpstr>
      <vt:lpstr>Visio</vt:lpstr>
      <vt:lpstr>Equation</vt:lpstr>
      <vt:lpstr>CE 395 R5 - Data Mining  Classification &amp; Prediction (Artificial Neural Networks)</vt:lpstr>
      <vt:lpstr>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FF 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 (ANN)</vt:lpstr>
      <vt:lpstr>Artificial Neural Networks (ANN)</vt:lpstr>
      <vt:lpstr>Artificial Neural Networks (ANN)</vt:lpstr>
      <vt:lpstr>PowerPoint Presentation</vt:lpstr>
      <vt:lpstr>PowerPoint Presentation</vt:lpstr>
      <vt:lpstr>PowerPoint Presentation</vt:lpstr>
      <vt:lpstr>PowerPoint Presentation</vt:lpstr>
      <vt:lpstr>Design Issues in ANN</vt:lpstr>
      <vt:lpstr>Characteristics of 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Classification (Part II)</dc:title>
  <dc:subject/>
  <dc:creator>Caldas, Carlos H</dc:creator>
  <cp:keywords/>
  <dc:description/>
  <cp:lastModifiedBy>Caldas, Carlos H</cp:lastModifiedBy>
  <cp:revision>417</cp:revision>
  <cp:lastPrinted>2018-02-28T19:49:18Z</cp:lastPrinted>
  <dcterms:created xsi:type="dcterms:W3CDTF">1998-03-18T13:44:31Z</dcterms:created>
  <dcterms:modified xsi:type="dcterms:W3CDTF">2018-02-28T19:49:53Z</dcterms:modified>
</cp:coreProperties>
</file>