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97"/>
  </p:notesMasterIdLst>
  <p:handoutMasterIdLst>
    <p:handoutMasterId r:id="rId98"/>
  </p:handoutMasterIdLst>
  <p:sldIdLst>
    <p:sldId id="641" r:id="rId2"/>
    <p:sldId id="516" r:id="rId3"/>
    <p:sldId id="669" r:id="rId4"/>
    <p:sldId id="670" r:id="rId5"/>
    <p:sldId id="642" r:id="rId6"/>
    <p:sldId id="643" r:id="rId7"/>
    <p:sldId id="644" r:id="rId8"/>
    <p:sldId id="645" r:id="rId9"/>
    <p:sldId id="518" r:id="rId10"/>
    <p:sldId id="519" r:id="rId11"/>
    <p:sldId id="520" r:id="rId12"/>
    <p:sldId id="521" r:id="rId13"/>
    <p:sldId id="522" r:id="rId14"/>
    <p:sldId id="647" r:id="rId15"/>
    <p:sldId id="551" r:id="rId16"/>
    <p:sldId id="671" r:id="rId17"/>
    <p:sldId id="556" r:id="rId18"/>
    <p:sldId id="557" r:id="rId19"/>
    <p:sldId id="558" r:id="rId20"/>
    <p:sldId id="559" r:id="rId21"/>
    <p:sldId id="560" r:id="rId22"/>
    <p:sldId id="562" r:id="rId23"/>
    <p:sldId id="563" r:id="rId24"/>
    <p:sldId id="561" r:id="rId25"/>
    <p:sldId id="564" r:id="rId26"/>
    <p:sldId id="565" r:id="rId27"/>
    <p:sldId id="566" r:id="rId28"/>
    <p:sldId id="567" r:id="rId29"/>
    <p:sldId id="568" r:id="rId30"/>
    <p:sldId id="572" r:id="rId31"/>
    <p:sldId id="569" r:id="rId32"/>
    <p:sldId id="575" r:id="rId33"/>
    <p:sldId id="576" r:id="rId34"/>
    <p:sldId id="577" r:id="rId35"/>
    <p:sldId id="578" r:id="rId36"/>
    <p:sldId id="579" r:id="rId37"/>
    <p:sldId id="580" r:id="rId38"/>
    <p:sldId id="581" r:id="rId39"/>
    <p:sldId id="672" r:id="rId40"/>
    <p:sldId id="673" r:id="rId41"/>
    <p:sldId id="582" r:id="rId42"/>
    <p:sldId id="583" r:id="rId43"/>
    <p:sldId id="584" r:id="rId44"/>
    <p:sldId id="648" r:id="rId45"/>
    <p:sldId id="585" r:id="rId46"/>
    <p:sldId id="586" r:id="rId47"/>
    <p:sldId id="587" r:id="rId48"/>
    <p:sldId id="588" r:id="rId49"/>
    <p:sldId id="589" r:id="rId50"/>
    <p:sldId id="590" r:id="rId51"/>
    <p:sldId id="591" r:id="rId52"/>
    <p:sldId id="592" r:id="rId53"/>
    <p:sldId id="593" r:id="rId54"/>
    <p:sldId id="594" r:id="rId55"/>
    <p:sldId id="674" r:id="rId56"/>
    <p:sldId id="596" r:id="rId57"/>
    <p:sldId id="597" r:id="rId58"/>
    <p:sldId id="598" r:id="rId59"/>
    <p:sldId id="675" r:id="rId60"/>
    <p:sldId id="600" r:id="rId61"/>
    <p:sldId id="601" r:id="rId62"/>
    <p:sldId id="602" r:id="rId63"/>
    <p:sldId id="676" r:id="rId64"/>
    <p:sldId id="604" r:id="rId65"/>
    <p:sldId id="605" r:id="rId66"/>
    <p:sldId id="606" r:id="rId67"/>
    <p:sldId id="607" r:id="rId68"/>
    <p:sldId id="609" r:id="rId69"/>
    <p:sldId id="649" r:id="rId70"/>
    <p:sldId id="612" r:id="rId71"/>
    <p:sldId id="613" r:id="rId72"/>
    <p:sldId id="654" r:id="rId73"/>
    <p:sldId id="615" r:id="rId74"/>
    <p:sldId id="616" r:id="rId75"/>
    <p:sldId id="617" r:id="rId76"/>
    <p:sldId id="661" r:id="rId77"/>
    <p:sldId id="698" r:id="rId78"/>
    <p:sldId id="699" r:id="rId79"/>
    <p:sldId id="660" r:id="rId80"/>
    <p:sldId id="700" r:id="rId81"/>
    <p:sldId id="677" r:id="rId82"/>
    <p:sldId id="620" r:id="rId83"/>
    <p:sldId id="678" r:id="rId84"/>
    <p:sldId id="679" r:id="rId85"/>
    <p:sldId id="680" r:id="rId86"/>
    <p:sldId id="681" r:id="rId87"/>
    <p:sldId id="682" r:id="rId88"/>
    <p:sldId id="683" r:id="rId89"/>
    <p:sldId id="684" r:id="rId90"/>
    <p:sldId id="685" r:id="rId91"/>
    <p:sldId id="686" r:id="rId92"/>
    <p:sldId id="692" r:id="rId93"/>
    <p:sldId id="687" r:id="rId94"/>
    <p:sldId id="688" r:id="rId95"/>
    <p:sldId id="697" r:id="rId96"/>
  </p:sldIdLst>
  <p:sldSz cx="9144000" cy="6858000" type="screen4x3"/>
  <p:notesSz cx="6950075" cy="9236075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0" userDrawn="1">
          <p15:clr>
            <a:srgbClr val="A4A3A4"/>
          </p15:clr>
        </p15:guide>
        <p15:guide id="2" pos="219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861" autoAdjust="0"/>
    <p:restoredTop sz="94627" autoAdjust="0"/>
  </p:normalViewPr>
  <p:slideViewPr>
    <p:cSldViewPr showGuides="1">
      <p:cViewPr varScale="1">
        <p:scale>
          <a:sx n="105" d="100"/>
          <a:sy n="105" d="100"/>
        </p:scale>
        <p:origin x="1530" y="108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7298"/>
    </p:cViewPr>
  </p:sorterViewPr>
  <p:notesViewPr>
    <p:cSldViewPr showGuides="1">
      <p:cViewPr varScale="1">
        <p:scale>
          <a:sx n="83" d="100"/>
          <a:sy n="83" d="100"/>
        </p:scale>
        <p:origin x="-840" y="-66"/>
      </p:cViewPr>
      <p:guideLst>
        <p:guide orient="horz" pos="2910"/>
        <p:guide pos="219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22.xml"/><Relationship Id="rId18" Type="http://schemas.openxmlformats.org/officeDocument/2006/relationships/slide" Target="slides/slide27.xml"/><Relationship Id="rId26" Type="http://schemas.openxmlformats.org/officeDocument/2006/relationships/slide" Target="slides/slide35.xml"/><Relationship Id="rId39" Type="http://schemas.openxmlformats.org/officeDocument/2006/relationships/slide" Target="slides/slide54.xml"/><Relationship Id="rId21" Type="http://schemas.openxmlformats.org/officeDocument/2006/relationships/slide" Target="slides/slide30.xml"/><Relationship Id="rId34" Type="http://schemas.openxmlformats.org/officeDocument/2006/relationships/slide" Target="slides/slide45.xml"/><Relationship Id="rId42" Type="http://schemas.openxmlformats.org/officeDocument/2006/relationships/slide" Target="slides/slide58.xml"/><Relationship Id="rId47" Type="http://schemas.openxmlformats.org/officeDocument/2006/relationships/slide" Target="slides/slide70.xml"/><Relationship Id="rId50" Type="http://schemas.openxmlformats.org/officeDocument/2006/relationships/slide" Target="slides/slide74.xml"/><Relationship Id="rId55" Type="http://schemas.openxmlformats.org/officeDocument/2006/relationships/slide" Target="slides/slide79.xml"/><Relationship Id="rId7" Type="http://schemas.openxmlformats.org/officeDocument/2006/relationships/slide" Target="slides/slide13.xml"/><Relationship Id="rId12" Type="http://schemas.openxmlformats.org/officeDocument/2006/relationships/slide" Target="slides/slide21.xml"/><Relationship Id="rId17" Type="http://schemas.openxmlformats.org/officeDocument/2006/relationships/slide" Target="slides/slide26.xml"/><Relationship Id="rId25" Type="http://schemas.openxmlformats.org/officeDocument/2006/relationships/slide" Target="slides/slide34.xml"/><Relationship Id="rId33" Type="http://schemas.openxmlformats.org/officeDocument/2006/relationships/slide" Target="slides/slide43.xml"/><Relationship Id="rId38" Type="http://schemas.openxmlformats.org/officeDocument/2006/relationships/slide" Target="slides/slide53.xml"/><Relationship Id="rId46" Type="http://schemas.openxmlformats.org/officeDocument/2006/relationships/slide" Target="slides/slide64.xml"/><Relationship Id="rId2" Type="http://schemas.openxmlformats.org/officeDocument/2006/relationships/slide" Target="slides/slide4.xml"/><Relationship Id="rId16" Type="http://schemas.openxmlformats.org/officeDocument/2006/relationships/slide" Target="slides/slide25.xml"/><Relationship Id="rId20" Type="http://schemas.openxmlformats.org/officeDocument/2006/relationships/slide" Target="slides/slide29.xml"/><Relationship Id="rId29" Type="http://schemas.openxmlformats.org/officeDocument/2006/relationships/slide" Target="slides/slide38.xml"/><Relationship Id="rId41" Type="http://schemas.openxmlformats.org/officeDocument/2006/relationships/slide" Target="slides/slide57.xml"/><Relationship Id="rId54" Type="http://schemas.openxmlformats.org/officeDocument/2006/relationships/slide" Target="slides/slide78.xml"/><Relationship Id="rId1" Type="http://schemas.openxmlformats.org/officeDocument/2006/relationships/slide" Target="slides/slide2.xml"/><Relationship Id="rId6" Type="http://schemas.openxmlformats.org/officeDocument/2006/relationships/slide" Target="slides/slide12.xml"/><Relationship Id="rId11" Type="http://schemas.openxmlformats.org/officeDocument/2006/relationships/slide" Target="slides/slide20.xml"/><Relationship Id="rId24" Type="http://schemas.openxmlformats.org/officeDocument/2006/relationships/slide" Target="slides/slide33.xml"/><Relationship Id="rId32" Type="http://schemas.openxmlformats.org/officeDocument/2006/relationships/slide" Target="slides/slide41.xml"/><Relationship Id="rId37" Type="http://schemas.openxmlformats.org/officeDocument/2006/relationships/slide" Target="slides/slide52.xml"/><Relationship Id="rId40" Type="http://schemas.openxmlformats.org/officeDocument/2006/relationships/slide" Target="slides/slide56.xml"/><Relationship Id="rId45" Type="http://schemas.openxmlformats.org/officeDocument/2006/relationships/slide" Target="slides/slide62.xml"/><Relationship Id="rId53" Type="http://schemas.openxmlformats.org/officeDocument/2006/relationships/slide" Target="slides/slide77.xml"/><Relationship Id="rId5" Type="http://schemas.openxmlformats.org/officeDocument/2006/relationships/slide" Target="slides/slide11.xml"/><Relationship Id="rId15" Type="http://schemas.openxmlformats.org/officeDocument/2006/relationships/slide" Target="slides/slide24.xml"/><Relationship Id="rId23" Type="http://schemas.openxmlformats.org/officeDocument/2006/relationships/slide" Target="slides/slide32.xml"/><Relationship Id="rId28" Type="http://schemas.openxmlformats.org/officeDocument/2006/relationships/slide" Target="slides/slide37.xml"/><Relationship Id="rId36" Type="http://schemas.openxmlformats.org/officeDocument/2006/relationships/slide" Target="slides/slide51.xml"/><Relationship Id="rId49" Type="http://schemas.openxmlformats.org/officeDocument/2006/relationships/slide" Target="slides/slide73.xml"/><Relationship Id="rId10" Type="http://schemas.openxmlformats.org/officeDocument/2006/relationships/slide" Target="slides/slide19.xml"/><Relationship Id="rId19" Type="http://schemas.openxmlformats.org/officeDocument/2006/relationships/slide" Target="slides/slide28.xml"/><Relationship Id="rId31" Type="http://schemas.openxmlformats.org/officeDocument/2006/relationships/slide" Target="slides/slide40.xml"/><Relationship Id="rId44" Type="http://schemas.openxmlformats.org/officeDocument/2006/relationships/slide" Target="slides/slide61.xml"/><Relationship Id="rId52" Type="http://schemas.openxmlformats.org/officeDocument/2006/relationships/slide" Target="slides/slide76.xml"/><Relationship Id="rId4" Type="http://schemas.openxmlformats.org/officeDocument/2006/relationships/slide" Target="slides/slide10.xml"/><Relationship Id="rId9" Type="http://schemas.openxmlformats.org/officeDocument/2006/relationships/slide" Target="slides/slide18.xml"/><Relationship Id="rId14" Type="http://schemas.openxmlformats.org/officeDocument/2006/relationships/slide" Target="slides/slide23.xml"/><Relationship Id="rId22" Type="http://schemas.openxmlformats.org/officeDocument/2006/relationships/slide" Target="slides/slide31.xml"/><Relationship Id="rId27" Type="http://schemas.openxmlformats.org/officeDocument/2006/relationships/slide" Target="slides/slide36.xml"/><Relationship Id="rId30" Type="http://schemas.openxmlformats.org/officeDocument/2006/relationships/slide" Target="slides/slide39.xml"/><Relationship Id="rId35" Type="http://schemas.openxmlformats.org/officeDocument/2006/relationships/slide" Target="slides/slide50.xml"/><Relationship Id="rId43" Type="http://schemas.openxmlformats.org/officeDocument/2006/relationships/slide" Target="slides/slide60.xml"/><Relationship Id="rId48" Type="http://schemas.openxmlformats.org/officeDocument/2006/relationships/slide" Target="slides/slide71.xml"/><Relationship Id="rId56" Type="http://schemas.openxmlformats.org/officeDocument/2006/relationships/slide" Target="slides/slide80.xml"/><Relationship Id="rId8" Type="http://schemas.openxmlformats.org/officeDocument/2006/relationships/slide" Target="slides/slide17.xml"/><Relationship Id="rId51" Type="http://schemas.openxmlformats.org/officeDocument/2006/relationships/slide" Target="slides/slide75.xml"/><Relationship Id="rId3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845" y="4387767"/>
            <a:ext cx="5100813" cy="41527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095" tIns="48050" rIns="96095" bIns="480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700088"/>
            <a:ext cx="4597400" cy="34496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2150"/>
            <a:ext cx="4616450" cy="3463925"/>
          </a:xfrm>
          <a:ln/>
        </p:spPr>
      </p:sp>
      <p:sp>
        <p:nvSpPr>
          <p:cNvPr id="168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637" y="4387767"/>
            <a:ext cx="5558801" cy="415591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48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664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132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4799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19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1625" y="188913"/>
            <a:ext cx="2152650" cy="5384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2088" y="188913"/>
            <a:ext cx="6307137" cy="5384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9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425" y="1458913"/>
            <a:ext cx="412908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1458913"/>
            <a:ext cx="412908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2088" y="188913"/>
            <a:ext cx="8612187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679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1458913"/>
            <a:ext cx="84105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Text Box 9"/>
          <p:cNvSpPr txBox="1">
            <a:spLocks noChangeArrowheads="1"/>
          </p:cNvSpPr>
          <p:nvPr userDrawn="1"/>
        </p:nvSpPr>
        <p:spPr bwMode="auto">
          <a:xfrm>
            <a:off x="0" y="6211669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0" i="1" dirty="0">
                <a:latin typeface="Verdana" pitchFamily="34" charset="0"/>
              </a:rPr>
              <a:t>Reference:</a:t>
            </a:r>
          </a:p>
          <a:p>
            <a:pPr marL="171450" indent="-171450">
              <a:buFontTx/>
              <a:buChar char="-"/>
              <a:defRPr/>
            </a:pPr>
            <a:r>
              <a:rPr lang="en-US" sz="1200" b="0" i="1" dirty="0" smtClean="0">
                <a:latin typeface="Verdana" pitchFamily="34" charset="0"/>
              </a:rPr>
              <a:t>Tan</a:t>
            </a:r>
            <a:r>
              <a:rPr lang="en-US" sz="1200" b="0" i="1" dirty="0">
                <a:latin typeface="Verdana" pitchFamily="34" charset="0"/>
              </a:rPr>
              <a:t>, P., Steinbach, M., </a:t>
            </a:r>
            <a:r>
              <a:rPr lang="en-US" sz="1200" b="0" i="1" dirty="0" err="1" smtClean="0">
                <a:latin typeface="Verdana" pitchFamily="34" charset="0"/>
              </a:rPr>
              <a:t>Karpatne</a:t>
            </a:r>
            <a:r>
              <a:rPr lang="en-US" sz="1200" b="0" i="1" dirty="0" smtClean="0">
                <a:latin typeface="Verdana" pitchFamily="34" charset="0"/>
              </a:rPr>
              <a:t>, A., and </a:t>
            </a:r>
            <a:r>
              <a:rPr lang="en-US" sz="1200" b="0" i="1" dirty="0">
                <a:latin typeface="Verdana" pitchFamily="34" charset="0"/>
              </a:rPr>
              <a:t>Kumar, V. </a:t>
            </a:r>
            <a:r>
              <a:rPr lang="en-US" sz="1200" b="0" i="1" dirty="0" smtClean="0">
                <a:latin typeface="Verdana" pitchFamily="34" charset="0"/>
              </a:rPr>
              <a:t>Introduction </a:t>
            </a:r>
            <a:r>
              <a:rPr lang="en-US" sz="1200" b="0" i="1" dirty="0">
                <a:latin typeface="Verdana" pitchFamily="34" charset="0"/>
              </a:rPr>
              <a:t>to Data Mining, </a:t>
            </a:r>
            <a:r>
              <a:rPr lang="en-US" sz="1200" b="0" i="1" dirty="0" smtClean="0">
                <a:latin typeface="Verdana" pitchFamily="34" charset="0"/>
              </a:rPr>
              <a:t>2</a:t>
            </a:r>
            <a:r>
              <a:rPr lang="en-US" sz="1200" b="0" i="1" baseline="30000" dirty="0" smtClean="0">
                <a:latin typeface="Verdana" pitchFamily="34" charset="0"/>
              </a:rPr>
              <a:t>nd</a:t>
            </a:r>
            <a:r>
              <a:rPr lang="en-US" sz="1200" b="0" i="1" dirty="0" smtClean="0">
                <a:latin typeface="Verdana" pitchFamily="34" charset="0"/>
              </a:rPr>
              <a:t> Edition</a:t>
            </a:r>
            <a:r>
              <a:rPr lang="en-US" sz="1200" b="0" i="1" dirty="0">
                <a:latin typeface="Verdana" pitchFamily="34" charset="0"/>
              </a:rPr>
              <a:t>, </a:t>
            </a:r>
            <a:r>
              <a:rPr lang="en-US" sz="1200" b="0" i="1" dirty="0" smtClean="0">
                <a:latin typeface="Verdana" pitchFamily="34" charset="0"/>
              </a:rPr>
              <a:t>Pearson</a:t>
            </a:r>
          </a:p>
          <a:p>
            <a:pPr marL="171450" indent="-171450">
              <a:buFontTx/>
              <a:buChar char="-"/>
              <a:defRPr/>
            </a:pPr>
            <a:r>
              <a:rPr lang="en-US" sz="1200" b="0" i="1" dirty="0" smtClean="0">
                <a:latin typeface="Verdana" pitchFamily="34" charset="0"/>
              </a:rPr>
              <a:t>Han, J., </a:t>
            </a:r>
            <a:r>
              <a:rPr lang="en-US" sz="1200" b="0" i="1" dirty="0" err="1" smtClean="0">
                <a:latin typeface="Verdana" pitchFamily="34" charset="0"/>
              </a:rPr>
              <a:t>Kamber</a:t>
            </a:r>
            <a:r>
              <a:rPr lang="en-US" sz="1200" b="0" i="1" dirty="0" smtClean="0">
                <a:latin typeface="Verdana" pitchFamily="34" charset="0"/>
              </a:rPr>
              <a:t>, M.,</a:t>
            </a:r>
            <a:r>
              <a:rPr lang="en-US" sz="1200" b="0" i="1" baseline="0" dirty="0" smtClean="0">
                <a:latin typeface="Verdana" pitchFamily="34" charset="0"/>
              </a:rPr>
              <a:t> </a:t>
            </a:r>
            <a:r>
              <a:rPr lang="en-US" sz="1200" b="0" i="1" dirty="0" smtClean="0">
                <a:latin typeface="Verdana" pitchFamily="34" charset="0"/>
              </a:rPr>
              <a:t> and Pei, J. Data Mining: Concepts and Techniques, 3</a:t>
            </a:r>
            <a:r>
              <a:rPr lang="en-US" sz="1200" b="0" i="1" baseline="30000" dirty="0" smtClean="0">
                <a:latin typeface="Verdana" pitchFamily="34" charset="0"/>
              </a:rPr>
              <a:t>rd</a:t>
            </a:r>
            <a:r>
              <a:rPr lang="en-US" sz="1200" b="0" i="1" dirty="0" smtClean="0">
                <a:latin typeface="Verdana" pitchFamily="34" charset="0"/>
              </a:rPr>
              <a:t> Edition, Morgan Kauffman</a:t>
            </a:r>
            <a:endParaRPr lang="en-US" sz="1200" b="0" i="1" dirty="0"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8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1.png"/><Relationship Id="rId4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53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54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55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56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7.emf"/><Relationship Id="rId4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71.w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notesSlide" Target="../notesSlides/notesSlide54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7.png"/><Relationship Id="rId5" Type="http://schemas.openxmlformats.org/officeDocument/2006/relationships/oleObject" Target="../embeddings/oleObject16.bin"/><Relationship Id="rId4" Type="http://schemas.openxmlformats.org/officeDocument/2006/relationships/image" Target="../media/image79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wmf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7.wmf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9.wmf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90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86.wmf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94.w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2.wmf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2250" y="2286000"/>
            <a:ext cx="8583613" cy="1752600"/>
          </a:xfrm>
        </p:spPr>
        <p:txBody>
          <a:bodyPr/>
          <a:lstStyle/>
          <a:p>
            <a:r>
              <a:rPr lang="en-US" dirty="0" smtClean="0"/>
              <a:t>CE 395R 5- </a:t>
            </a:r>
            <a:r>
              <a:rPr lang="en-US" dirty="0"/>
              <a:t>Data </a:t>
            </a:r>
            <a:r>
              <a:rPr lang="en-US" dirty="0" smtClean="0"/>
              <a:t>Mining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200" i="1" dirty="0"/>
              <a:t>Clustering</a:t>
            </a:r>
            <a:br>
              <a:rPr lang="en-US" sz="3200" i="1" dirty="0"/>
            </a:br>
            <a:endParaRPr lang="en-US" sz="3200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/>
              <a:t>Types of Clusterings</a:t>
            </a:r>
          </a:p>
        </p:txBody>
      </p:sp>
      <p:sp>
        <p:nvSpPr>
          <p:cNvPr id="153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1458913"/>
            <a:ext cx="8088313" cy="40560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</a:t>
            </a:r>
            <a:r>
              <a:rPr lang="en-US">
                <a:solidFill>
                  <a:srgbClr val="FF0000"/>
                </a:solidFill>
              </a:rPr>
              <a:t>clustering</a:t>
            </a:r>
            <a:r>
              <a:rPr lang="en-US"/>
              <a:t> is a set of clusters</a:t>
            </a:r>
          </a:p>
          <a:p>
            <a:pPr>
              <a:lnSpc>
                <a:spcPct val="90000"/>
              </a:lnSpc>
            </a:pPr>
            <a:endParaRPr lang="en-US" sz="1200"/>
          </a:p>
          <a:p>
            <a:pPr>
              <a:lnSpc>
                <a:spcPct val="90000"/>
              </a:lnSpc>
            </a:pPr>
            <a:r>
              <a:rPr lang="en-US"/>
              <a:t>Important distinction between </a:t>
            </a:r>
            <a:r>
              <a:rPr lang="en-US">
                <a:solidFill>
                  <a:srgbClr val="FF0000"/>
                </a:solidFill>
              </a:rPr>
              <a:t>hierarchical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partitional</a:t>
            </a:r>
            <a:r>
              <a:rPr lang="en-US">
                <a:solidFill>
                  <a:srgbClr val="FFCC00"/>
                </a:solidFill>
              </a:rPr>
              <a:t> </a:t>
            </a:r>
            <a:r>
              <a:rPr lang="en-US"/>
              <a:t>sets of clusters </a:t>
            </a:r>
            <a:endParaRPr lang="en-US">
              <a:solidFill>
                <a:srgbClr val="FFCC00"/>
              </a:solidFill>
            </a:endParaRPr>
          </a:p>
          <a:p>
            <a:pPr>
              <a:lnSpc>
                <a:spcPct val="90000"/>
              </a:lnSpc>
            </a:pPr>
            <a:endParaRPr lang="en-US" sz="1200">
              <a:solidFill>
                <a:srgbClr val="FFCC00"/>
              </a:solidFill>
            </a:endParaRPr>
          </a:p>
          <a:p>
            <a:pPr>
              <a:lnSpc>
                <a:spcPct val="90000"/>
              </a:lnSpc>
            </a:pPr>
            <a:r>
              <a:rPr lang="en-US"/>
              <a:t>Partitional Clustering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 division data objects into non-overlapping subsets (clusters) such that each data object is in exactly one subset</a:t>
            </a:r>
          </a:p>
          <a:p>
            <a:pPr lvl="1">
              <a:lnSpc>
                <a:spcPct val="90000"/>
              </a:lnSpc>
            </a:pPr>
            <a:endParaRPr lang="en-US" sz="1000">
              <a:solidFill>
                <a:srgbClr val="FFCC00"/>
              </a:solidFill>
            </a:endParaRPr>
          </a:p>
          <a:p>
            <a:pPr>
              <a:lnSpc>
                <a:spcPct val="90000"/>
              </a:lnSpc>
            </a:pPr>
            <a:r>
              <a:rPr lang="en-US"/>
              <a:t>Hierarchical clustering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 set of nested clusters organized as a hierarchical tree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/>
              <a:t>Partitional Clustering</a:t>
            </a:r>
          </a:p>
        </p:txBody>
      </p:sp>
      <p:sp>
        <p:nvSpPr>
          <p:cNvPr id="1539076" name="Freeform 4"/>
          <p:cNvSpPr>
            <a:spLocks/>
          </p:cNvSpPr>
          <p:nvPr/>
        </p:nvSpPr>
        <p:spPr bwMode="auto">
          <a:xfrm>
            <a:off x="1254125" y="2517775"/>
            <a:ext cx="96838" cy="101600"/>
          </a:xfrm>
          <a:custGeom>
            <a:avLst/>
            <a:gdLst/>
            <a:ahLst/>
            <a:cxnLst>
              <a:cxn ang="0">
                <a:pos x="61" y="30"/>
              </a:cxn>
              <a:cxn ang="0">
                <a:pos x="55" y="49"/>
              </a:cxn>
              <a:cxn ang="0">
                <a:pos x="43" y="61"/>
              </a:cxn>
              <a:cxn ang="0">
                <a:pos x="24" y="64"/>
              </a:cxn>
              <a:cxn ang="0">
                <a:pos x="9" y="55"/>
              </a:cxn>
              <a:cxn ang="0">
                <a:pos x="0" y="39"/>
              </a:cxn>
              <a:cxn ang="0">
                <a:pos x="0" y="24"/>
              </a:cxn>
              <a:cxn ang="0">
                <a:pos x="9" y="9"/>
              </a:cxn>
              <a:cxn ang="0">
                <a:pos x="24" y="0"/>
              </a:cxn>
              <a:cxn ang="0">
                <a:pos x="43" y="3"/>
              </a:cxn>
              <a:cxn ang="0">
                <a:pos x="55" y="15"/>
              </a:cxn>
              <a:cxn ang="0">
                <a:pos x="61" y="30"/>
              </a:cxn>
            </a:cxnLst>
            <a:rect l="0" t="0" r="r" b="b"/>
            <a:pathLst>
              <a:path w="61" h="64">
                <a:moveTo>
                  <a:pt x="61" y="30"/>
                </a:moveTo>
                <a:lnTo>
                  <a:pt x="55" y="49"/>
                </a:lnTo>
                <a:lnTo>
                  <a:pt x="43" y="61"/>
                </a:lnTo>
                <a:lnTo>
                  <a:pt x="24" y="64"/>
                </a:lnTo>
                <a:lnTo>
                  <a:pt x="9" y="55"/>
                </a:lnTo>
                <a:lnTo>
                  <a:pt x="0" y="39"/>
                </a:lnTo>
                <a:lnTo>
                  <a:pt x="0" y="24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77" name="Freeform 5"/>
          <p:cNvSpPr>
            <a:spLocks/>
          </p:cNvSpPr>
          <p:nvPr/>
        </p:nvSpPr>
        <p:spPr bwMode="auto">
          <a:xfrm>
            <a:off x="1254125" y="2716213"/>
            <a:ext cx="96838" cy="98425"/>
          </a:xfrm>
          <a:custGeom>
            <a:avLst/>
            <a:gdLst/>
            <a:ahLst/>
            <a:cxnLst>
              <a:cxn ang="0">
                <a:pos x="61" y="31"/>
              </a:cxn>
              <a:cxn ang="0">
                <a:pos x="55" y="49"/>
              </a:cxn>
              <a:cxn ang="0">
                <a:pos x="43" y="62"/>
              </a:cxn>
              <a:cxn ang="0">
                <a:pos x="24" y="62"/>
              </a:cxn>
              <a:cxn ang="0">
                <a:pos x="9" y="55"/>
              </a:cxn>
              <a:cxn ang="0">
                <a:pos x="0" y="40"/>
              </a:cxn>
              <a:cxn ang="0">
                <a:pos x="0" y="22"/>
              </a:cxn>
              <a:cxn ang="0">
                <a:pos x="9" y="9"/>
              </a:cxn>
              <a:cxn ang="0">
                <a:pos x="24" y="0"/>
              </a:cxn>
              <a:cxn ang="0">
                <a:pos x="43" y="3"/>
              </a:cxn>
              <a:cxn ang="0">
                <a:pos x="55" y="16"/>
              </a:cxn>
              <a:cxn ang="0">
                <a:pos x="61" y="31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62"/>
                </a:lnTo>
                <a:lnTo>
                  <a:pt x="24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78" name="Freeform 6"/>
          <p:cNvSpPr>
            <a:spLocks/>
          </p:cNvSpPr>
          <p:nvPr/>
        </p:nvSpPr>
        <p:spPr bwMode="auto">
          <a:xfrm>
            <a:off x="1951038" y="4711700"/>
            <a:ext cx="96837" cy="98425"/>
          </a:xfrm>
          <a:custGeom>
            <a:avLst/>
            <a:gdLst/>
            <a:ahLst/>
            <a:cxnLst>
              <a:cxn ang="0">
                <a:pos x="61" y="31"/>
              </a:cxn>
              <a:cxn ang="0">
                <a:pos x="55" y="46"/>
              </a:cxn>
              <a:cxn ang="0">
                <a:pos x="43" y="59"/>
              </a:cxn>
              <a:cxn ang="0">
                <a:pos x="24" y="62"/>
              </a:cxn>
              <a:cxn ang="0">
                <a:pos x="9" y="53"/>
              </a:cxn>
              <a:cxn ang="0">
                <a:pos x="0" y="40"/>
              </a:cxn>
              <a:cxn ang="0">
                <a:pos x="0" y="22"/>
              </a:cxn>
              <a:cxn ang="0">
                <a:pos x="9" y="7"/>
              </a:cxn>
              <a:cxn ang="0">
                <a:pos x="24" y="0"/>
              </a:cxn>
              <a:cxn ang="0">
                <a:pos x="43" y="0"/>
              </a:cxn>
              <a:cxn ang="0">
                <a:pos x="55" y="13"/>
              </a:cxn>
              <a:cxn ang="0">
                <a:pos x="61" y="31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6"/>
                </a:lnTo>
                <a:lnTo>
                  <a:pt x="43" y="59"/>
                </a:lnTo>
                <a:lnTo>
                  <a:pt x="24" y="62"/>
                </a:lnTo>
                <a:lnTo>
                  <a:pt x="9" y="53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0"/>
                </a:lnTo>
                <a:lnTo>
                  <a:pt x="55" y="13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79" name="Freeform 7"/>
          <p:cNvSpPr>
            <a:spLocks/>
          </p:cNvSpPr>
          <p:nvPr/>
        </p:nvSpPr>
        <p:spPr bwMode="auto">
          <a:xfrm>
            <a:off x="1550988" y="2619375"/>
            <a:ext cx="96837" cy="96838"/>
          </a:xfrm>
          <a:custGeom>
            <a:avLst/>
            <a:gdLst/>
            <a:ahLst/>
            <a:cxnLst>
              <a:cxn ang="0">
                <a:pos x="61" y="31"/>
              </a:cxn>
              <a:cxn ang="0">
                <a:pos x="58" y="46"/>
              </a:cxn>
              <a:cxn ang="0">
                <a:pos x="43" y="58"/>
              </a:cxn>
              <a:cxn ang="0">
                <a:pos x="25" y="61"/>
              </a:cxn>
              <a:cxn ang="0">
                <a:pos x="9" y="55"/>
              </a:cxn>
              <a:cxn ang="0">
                <a:pos x="0" y="40"/>
              </a:cxn>
              <a:cxn ang="0">
                <a:pos x="0" y="21"/>
              </a:cxn>
              <a:cxn ang="0">
                <a:pos x="9" y="6"/>
              </a:cxn>
              <a:cxn ang="0">
                <a:pos x="25" y="0"/>
              </a:cxn>
              <a:cxn ang="0">
                <a:pos x="43" y="3"/>
              </a:cxn>
              <a:cxn ang="0">
                <a:pos x="58" y="12"/>
              </a:cxn>
              <a:cxn ang="0">
                <a:pos x="61" y="31"/>
              </a:cxn>
            </a:cxnLst>
            <a:rect l="0" t="0" r="r" b="b"/>
            <a:pathLst>
              <a:path w="61" h="61">
                <a:moveTo>
                  <a:pt x="61" y="31"/>
                </a:moveTo>
                <a:lnTo>
                  <a:pt x="58" y="46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0" name="Freeform 8"/>
          <p:cNvSpPr>
            <a:spLocks/>
          </p:cNvSpPr>
          <p:nvPr/>
        </p:nvSpPr>
        <p:spPr bwMode="auto">
          <a:xfrm>
            <a:off x="1951038" y="3914775"/>
            <a:ext cx="96837" cy="96838"/>
          </a:xfrm>
          <a:custGeom>
            <a:avLst/>
            <a:gdLst/>
            <a:ahLst/>
            <a:cxnLst>
              <a:cxn ang="0">
                <a:pos x="61" y="30"/>
              </a:cxn>
              <a:cxn ang="0">
                <a:pos x="55" y="46"/>
              </a:cxn>
              <a:cxn ang="0">
                <a:pos x="43" y="58"/>
              </a:cxn>
              <a:cxn ang="0">
                <a:pos x="24" y="61"/>
              </a:cxn>
              <a:cxn ang="0">
                <a:pos x="9" y="55"/>
              </a:cxn>
              <a:cxn ang="0">
                <a:pos x="0" y="39"/>
              </a:cxn>
              <a:cxn ang="0">
                <a:pos x="0" y="21"/>
              </a:cxn>
              <a:cxn ang="0">
                <a:pos x="9" y="6"/>
              </a:cxn>
              <a:cxn ang="0">
                <a:pos x="24" y="0"/>
              </a:cxn>
              <a:cxn ang="0">
                <a:pos x="43" y="3"/>
              </a:cxn>
              <a:cxn ang="0">
                <a:pos x="55" y="12"/>
              </a:cxn>
              <a:cxn ang="0">
                <a:pos x="61" y="30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5" y="46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1" name="Freeform 9"/>
          <p:cNvSpPr>
            <a:spLocks/>
          </p:cNvSpPr>
          <p:nvPr/>
        </p:nvSpPr>
        <p:spPr bwMode="auto">
          <a:xfrm>
            <a:off x="2120900" y="1825625"/>
            <a:ext cx="98425" cy="98425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56" y="46"/>
              </a:cxn>
              <a:cxn ang="0">
                <a:pos x="43" y="58"/>
              </a:cxn>
              <a:cxn ang="0">
                <a:pos x="25" y="62"/>
              </a:cxn>
              <a:cxn ang="0">
                <a:pos x="9" y="55"/>
              </a:cxn>
              <a:cxn ang="0">
                <a:pos x="0" y="40"/>
              </a:cxn>
              <a:cxn ang="0">
                <a:pos x="0" y="22"/>
              </a:cxn>
              <a:cxn ang="0">
                <a:pos x="9" y="6"/>
              </a:cxn>
              <a:cxn ang="0">
                <a:pos x="25" y="0"/>
              </a:cxn>
              <a:cxn ang="0">
                <a:pos x="43" y="3"/>
              </a:cxn>
              <a:cxn ang="0">
                <a:pos x="56" y="12"/>
              </a:cxn>
              <a:cxn ang="0">
                <a:pos x="62" y="31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8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6" y="12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2" name="Freeform 10"/>
          <p:cNvSpPr>
            <a:spLocks/>
          </p:cNvSpPr>
          <p:nvPr/>
        </p:nvSpPr>
        <p:spPr bwMode="auto">
          <a:xfrm>
            <a:off x="2351088" y="2020888"/>
            <a:ext cx="96837" cy="96837"/>
          </a:xfrm>
          <a:custGeom>
            <a:avLst/>
            <a:gdLst/>
            <a:ahLst/>
            <a:cxnLst>
              <a:cxn ang="0">
                <a:pos x="61" y="31"/>
              </a:cxn>
              <a:cxn ang="0">
                <a:pos x="55" y="49"/>
              </a:cxn>
              <a:cxn ang="0">
                <a:pos x="43" y="58"/>
              </a:cxn>
              <a:cxn ang="0">
                <a:pos x="24" y="61"/>
              </a:cxn>
              <a:cxn ang="0">
                <a:pos x="9" y="55"/>
              </a:cxn>
              <a:cxn ang="0">
                <a:pos x="0" y="40"/>
              </a:cxn>
              <a:cxn ang="0">
                <a:pos x="0" y="21"/>
              </a:cxn>
              <a:cxn ang="0">
                <a:pos x="9" y="6"/>
              </a:cxn>
              <a:cxn ang="0">
                <a:pos x="24" y="0"/>
              </a:cxn>
              <a:cxn ang="0">
                <a:pos x="43" y="3"/>
              </a:cxn>
              <a:cxn ang="0">
                <a:pos x="55" y="15"/>
              </a:cxn>
              <a:cxn ang="0">
                <a:pos x="61" y="31"/>
              </a:cxn>
            </a:cxnLst>
            <a:rect l="0" t="0" r="r" b="b"/>
            <a:pathLst>
              <a:path w="61" h="61">
                <a:moveTo>
                  <a:pt x="61" y="31"/>
                </a:moveTo>
                <a:lnTo>
                  <a:pt x="55" y="49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3" name="Freeform 11"/>
          <p:cNvSpPr>
            <a:spLocks/>
          </p:cNvSpPr>
          <p:nvPr/>
        </p:nvSpPr>
        <p:spPr bwMode="auto">
          <a:xfrm>
            <a:off x="2447925" y="2317750"/>
            <a:ext cx="96838" cy="101600"/>
          </a:xfrm>
          <a:custGeom>
            <a:avLst/>
            <a:gdLst/>
            <a:ahLst/>
            <a:cxnLst>
              <a:cxn ang="0">
                <a:pos x="61" y="31"/>
              </a:cxn>
              <a:cxn ang="0">
                <a:pos x="58" y="49"/>
              </a:cxn>
              <a:cxn ang="0">
                <a:pos x="43" y="61"/>
              </a:cxn>
              <a:cxn ang="0">
                <a:pos x="28" y="64"/>
              </a:cxn>
              <a:cxn ang="0">
                <a:pos x="9" y="55"/>
              </a:cxn>
              <a:cxn ang="0">
                <a:pos x="0" y="40"/>
              </a:cxn>
              <a:cxn ang="0">
                <a:pos x="0" y="24"/>
              </a:cxn>
              <a:cxn ang="0">
                <a:pos x="9" y="9"/>
              </a:cxn>
              <a:cxn ang="0">
                <a:pos x="28" y="0"/>
              </a:cxn>
              <a:cxn ang="0">
                <a:pos x="43" y="3"/>
              </a:cxn>
              <a:cxn ang="0">
                <a:pos x="58" y="15"/>
              </a:cxn>
              <a:cxn ang="0">
                <a:pos x="61" y="31"/>
              </a:cxn>
            </a:cxnLst>
            <a:rect l="0" t="0" r="r" b="b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8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4" name="Freeform 12"/>
          <p:cNvSpPr>
            <a:spLocks/>
          </p:cNvSpPr>
          <p:nvPr/>
        </p:nvSpPr>
        <p:spPr bwMode="auto">
          <a:xfrm>
            <a:off x="2847975" y="2317750"/>
            <a:ext cx="96838" cy="101600"/>
          </a:xfrm>
          <a:custGeom>
            <a:avLst/>
            <a:gdLst/>
            <a:ahLst/>
            <a:cxnLst>
              <a:cxn ang="0">
                <a:pos x="61" y="31"/>
              </a:cxn>
              <a:cxn ang="0">
                <a:pos x="58" y="49"/>
              </a:cxn>
              <a:cxn ang="0">
                <a:pos x="43" y="61"/>
              </a:cxn>
              <a:cxn ang="0">
                <a:pos x="27" y="64"/>
              </a:cxn>
              <a:cxn ang="0">
                <a:pos x="9" y="55"/>
              </a:cxn>
              <a:cxn ang="0">
                <a:pos x="0" y="40"/>
              </a:cxn>
              <a:cxn ang="0">
                <a:pos x="0" y="24"/>
              </a:cxn>
              <a:cxn ang="0">
                <a:pos x="9" y="9"/>
              </a:cxn>
              <a:cxn ang="0">
                <a:pos x="27" y="0"/>
              </a:cxn>
              <a:cxn ang="0">
                <a:pos x="43" y="3"/>
              </a:cxn>
              <a:cxn ang="0">
                <a:pos x="58" y="15"/>
              </a:cxn>
              <a:cxn ang="0">
                <a:pos x="61" y="31"/>
              </a:cxn>
            </a:cxnLst>
            <a:rect l="0" t="0" r="r" b="b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7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7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5" name="Freeform 13"/>
          <p:cNvSpPr>
            <a:spLocks/>
          </p:cNvSpPr>
          <p:nvPr/>
        </p:nvSpPr>
        <p:spPr bwMode="auto">
          <a:xfrm>
            <a:off x="2647950" y="2117725"/>
            <a:ext cx="96838" cy="103188"/>
          </a:xfrm>
          <a:custGeom>
            <a:avLst/>
            <a:gdLst/>
            <a:ahLst/>
            <a:cxnLst>
              <a:cxn ang="0">
                <a:pos x="61" y="34"/>
              </a:cxn>
              <a:cxn ang="0">
                <a:pos x="58" y="49"/>
              </a:cxn>
              <a:cxn ang="0">
                <a:pos x="43" y="61"/>
              </a:cxn>
              <a:cxn ang="0">
                <a:pos x="28" y="65"/>
              </a:cxn>
              <a:cxn ang="0">
                <a:pos x="9" y="55"/>
              </a:cxn>
              <a:cxn ang="0">
                <a:pos x="0" y="40"/>
              </a:cxn>
              <a:cxn ang="0">
                <a:pos x="0" y="25"/>
              </a:cxn>
              <a:cxn ang="0">
                <a:pos x="9" y="9"/>
              </a:cxn>
              <a:cxn ang="0">
                <a:pos x="28" y="0"/>
              </a:cxn>
              <a:cxn ang="0">
                <a:pos x="43" y="3"/>
              </a:cxn>
              <a:cxn ang="0">
                <a:pos x="58" y="16"/>
              </a:cxn>
              <a:cxn ang="0">
                <a:pos x="61" y="34"/>
              </a:cxn>
            </a:cxnLst>
            <a:rect l="0" t="0" r="r" b="b"/>
            <a:pathLst>
              <a:path w="61" h="65">
                <a:moveTo>
                  <a:pt x="61" y="34"/>
                </a:moveTo>
                <a:lnTo>
                  <a:pt x="58" y="49"/>
                </a:lnTo>
                <a:lnTo>
                  <a:pt x="43" y="61"/>
                </a:lnTo>
                <a:lnTo>
                  <a:pt x="28" y="65"/>
                </a:lnTo>
                <a:lnTo>
                  <a:pt x="9" y="55"/>
                </a:lnTo>
                <a:lnTo>
                  <a:pt x="0" y="40"/>
                </a:lnTo>
                <a:lnTo>
                  <a:pt x="0" y="25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6"/>
                </a:lnTo>
                <a:lnTo>
                  <a:pt x="61" y="34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6" name="Freeform 14"/>
          <p:cNvSpPr>
            <a:spLocks/>
          </p:cNvSpPr>
          <p:nvPr/>
        </p:nvSpPr>
        <p:spPr bwMode="auto">
          <a:xfrm>
            <a:off x="2647950" y="1724025"/>
            <a:ext cx="96838" cy="96838"/>
          </a:xfrm>
          <a:custGeom>
            <a:avLst/>
            <a:gdLst/>
            <a:ahLst/>
            <a:cxnLst>
              <a:cxn ang="0">
                <a:pos x="61" y="30"/>
              </a:cxn>
              <a:cxn ang="0">
                <a:pos x="58" y="49"/>
              </a:cxn>
              <a:cxn ang="0">
                <a:pos x="43" y="61"/>
              </a:cxn>
              <a:cxn ang="0">
                <a:pos x="28" y="61"/>
              </a:cxn>
              <a:cxn ang="0">
                <a:pos x="9" y="55"/>
              </a:cxn>
              <a:cxn ang="0">
                <a:pos x="0" y="40"/>
              </a:cxn>
              <a:cxn ang="0">
                <a:pos x="0" y="21"/>
              </a:cxn>
              <a:cxn ang="0">
                <a:pos x="9" y="9"/>
              </a:cxn>
              <a:cxn ang="0">
                <a:pos x="28" y="0"/>
              </a:cxn>
              <a:cxn ang="0">
                <a:pos x="43" y="3"/>
              </a:cxn>
              <a:cxn ang="0">
                <a:pos x="58" y="15"/>
              </a:cxn>
              <a:cxn ang="0">
                <a:pos x="61" y="30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61"/>
                </a:lnTo>
                <a:lnTo>
                  <a:pt x="28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7" name="Freeform 15"/>
          <p:cNvSpPr>
            <a:spLocks/>
          </p:cNvSpPr>
          <p:nvPr/>
        </p:nvSpPr>
        <p:spPr bwMode="auto">
          <a:xfrm>
            <a:off x="3344863" y="4711700"/>
            <a:ext cx="103187" cy="98425"/>
          </a:xfrm>
          <a:custGeom>
            <a:avLst/>
            <a:gdLst/>
            <a:ahLst/>
            <a:cxnLst>
              <a:cxn ang="0">
                <a:pos x="65" y="31"/>
              </a:cxn>
              <a:cxn ang="0">
                <a:pos x="58" y="46"/>
              </a:cxn>
              <a:cxn ang="0">
                <a:pos x="46" y="59"/>
              </a:cxn>
              <a:cxn ang="0">
                <a:pos x="28" y="62"/>
              </a:cxn>
              <a:cxn ang="0">
                <a:pos x="12" y="53"/>
              </a:cxn>
              <a:cxn ang="0">
                <a:pos x="0" y="40"/>
              </a:cxn>
              <a:cxn ang="0">
                <a:pos x="0" y="22"/>
              </a:cxn>
              <a:cxn ang="0">
                <a:pos x="12" y="7"/>
              </a:cxn>
              <a:cxn ang="0">
                <a:pos x="28" y="0"/>
              </a:cxn>
              <a:cxn ang="0">
                <a:pos x="46" y="0"/>
              </a:cxn>
              <a:cxn ang="0">
                <a:pos x="58" y="13"/>
              </a:cxn>
              <a:cxn ang="0">
                <a:pos x="65" y="31"/>
              </a:cxn>
            </a:cxnLst>
            <a:rect l="0" t="0" r="r" b="b"/>
            <a:pathLst>
              <a:path w="65" h="62">
                <a:moveTo>
                  <a:pt x="65" y="31"/>
                </a:moveTo>
                <a:lnTo>
                  <a:pt x="58" y="46"/>
                </a:lnTo>
                <a:lnTo>
                  <a:pt x="46" y="59"/>
                </a:lnTo>
                <a:lnTo>
                  <a:pt x="28" y="62"/>
                </a:lnTo>
                <a:lnTo>
                  <a:pt x="12" y="53"/>
                </a:lnTo>
                <a:lnTo>
                  <a:pt x="0" y="40"/>
                </a:lnTo>
                <a:lnTo>
                  <a:pt x="0" y="22"/>
                </a:lnTo>
                <a:lnTo>
                  <a:pt x="12" y="7"/>
                </a:lnTo>
                <a:lnTo>
                  <a:pt x="28" y="0"/>
                </a:lnTo>
                <a:lnTo>
                  <a:pt x="46" y="0"/>
                </a:lnTo>
                <a:lnTo>
                  <a:pt x="58" y="13"/>
                </a:lnTo>
                <a:lnTo>
                  <a:pt x="65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8" name="Freeform 16"/>
          <p:cNvSpPr>
            <a:spLocks/>
          </p:cNvSpPr>
          <p:nvPr/>
        </p:nvSpPr>
        <p:spPr bwMode="auto">
          <a:xfrm>
            <a:off x="1550988" y="2220913"/>
            <a:ext cx="96837" cy="96837"/>
          </a:xfrm>
          <a:custGeom>
            <a:avLst/>
            <a:gdLst/>
            <a:ahLst/>
            <a:cxnLst>
              <a:cxn ang="0">
                <a:pos x="61" y="30"/>
              </a:cxn>
              <a:cxn ang="0">
                <a:pos x="58" y="49"/>
              </a:cxn>
              <a:cxn ang="0">
                <a:pos x="43" y="58"/>
              </a:cxn>
              <a:cxn ang="0">
                <a:pos x="25" y="61"/>
              </a:cxn>
              <a:cxn ang="0">
                <a:pos x="9" y="55"/>
              </a:cxn>
              <a:cxn ang="0">
                <a:pos x="0" y="39"/>
              </a:cxn>
              <a:cxn ang="0">
                <a:pos x="0" y="21"/>
              </a:cxn>
              <a:cxn ang="0">
                <a:pos x="9" y="6"/>
              </a:cxn>
              <a:cxn ang="0">
                <a:pos x="25" y="0"/>
              </a:cxn>
              <a:cxn ang="0">
                <a:pos x="43" y="3"/>
              </a:cxn>
              <a:cxn ang="0">
                <a:pos x="58" y="12"/>
              </a:cxn>
              <a:cxn ang="0">
                <a:pos x="61" y="30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9" name="Freeform 17"/>
          <p:cNvSpPr>
            <a:spLocks/>
          </p:cNvSpPr>
          <p:nvPr/>
        </p:nvSpPr>
        <p:spPr bwMode="auto">
          <a:xfrm>
            <a:off x="1223963" y="4410075"/>
            <a:ext cx="98425" cy="98425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56" y="49"/>
              </a:cxn>
              <a:cxn ang="0">
                <a:pos x="43" y="62"/>
              </a:cxn>
              <a:cxn ang="0">
                <a:pos x="25" y="62"/>
              </a:cxn>
              <a:cxn ang="0">
                <a:pos x="9" y="55"/>
              </a:cxn>
              <a:cxn ang="0">
                <a:pos x="0" y="40"/>
              </a:cxn>
              <a:cxn ang="0">
                <a:pos x="0" y="22"/>
              </a:cxn>
              <a:cxn ang="0">
                <a:pos x="9" y="10"/>
              </a:cxn>
              <a:cxn ang="0">
                <a:pos x="25" y="0"/>
              </a:cxn>
              <a:cxn ang="0">
                <a:pos x="43" y="3"/>
              </a:cxn>
              <a:cxn ang="0">
                <a:pos x="56" y="16"/>
              </a:cxn>
              <a:cxn ang="0">
                <a:pos x="62" y="31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9"/>
                </a:lnTo>
                <a:lnTo>
                  <a:pt x="43" y="62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10"/>
                </a:lnTo>
                <a:lnTo>
                  <a:pt x="25" y="0"/>
                </a:lnTo>
                <a:lnTo>
                  <a:pt x="43" y="3"/>
                </a:lnTo>
                <a:lnTo>
                  <a:pt x="56" y="16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90" name="Freeform 18"/>
          <p:cNvSpPr>
            <a:spLocks/>
          </p:cNvSpPr>
          <p:nvPr/>
        </p:nvSpPr>
        <p:spPr bwMode="auto">
          <a:xfrm>
            <a:off x="1254125" y="5008563"/>
            <a:ext cx="96838" cy="98425"/>
          </a:xfrm>
          <a:custGeom>
            <a:avLst/>
            <a:gdLst/>
            <a:ahLst/>
            <a:cxnLst>
              <a:cxn ang="0">
                <a:pos x="61" y="31"/>
              </a:cxn>
              <a:cxn ang="0">
                <a:pos x="55" y="49"/>
              </a:cxn>
              <a:cxn ang="0">
                <a:pos x="43" y="59"/>
              </a:cxn>
              <a:cxn ang="0">
                <a:pos x="24" y="62"/>
              </a:cxn>
              <a:cxn ang="0">
                <a:pos x="9" y="56"/>
              </a:cxn>
              <a:cxn ang="0">
                <a:pos x="0" y="40"/>
              </a:cxn>
              <a:cxn ang="0">
                <a:pos x="0" y="22"/>
              </a:cxn>
              <a:cxn ang="0">
                <a:pos x="9" y="7"/>
              </a:cxn>
              <a:cxn ang="0">
                <a:pos x="24" y="0"/>
              </a:cxn>
              <a:cxn ang="0">
                <a:pos x="43" y="3"/>
              </a:cxn>
              <a:cxn ang="0">
                <a:pos x="55" y="16"/>
              </a:cxn>
              <a:cxn ang="0">
                <a:pos x="61" y="31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59"/>
                </a:lnTo>
                <a:lnTo>
                  <a:pt x="24" y="62"/>
                </a:lnTo>
                <a:lnTo>
                  <a:pt x="9" y="56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91" name="Freeform 19"/>
          <p:cNvSpPr>
            <a:spLocks/>
          </p:cNvSpPr>
          <p:nvPr/>
        </p:nvSpPr>
        <p:spPr bwMode="auto">
          <a:xfrm>
            <a:off x="1720850" y="1990725"/>
            <a:ext cx="98425" cy="98425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56" y="46"/>
              </a:cxn>
              <a:cxn ang="0">
                <a:pos x="43" y="59"/>
              </a:cxn>
              <a:cxn ang="0">
                <a:pos x="25" y="62"/>
              </a:cxn>
              <a:cxn ang="0">
                <a:pos x="10" y="56"/>
              </a:cxn>
              <a:cxn ang="0">
                <a:pos x="0" y="40"/>
              </a:cxn>
              <a:cxn ang="0">
                <a:pos x="0" y="22"/>
              </a:cxn>
              <a:cxn ang="0">
                <a:pos x="10" y="7"/>
              </a:cxn>
              <a:cxn ang="0">
                <a:pos x="25" y="0"/>
              </a:cxn>
              <a:cxn ang="0">
                <a:pos x="43" y="4"/>
              </a:cxn>
              <a:cxn ang="0">
                <a:pos x="56" y="13"/>
              </a:cxn>
              <a:cxn ang="0">
                <a:pos x="62" y="31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9"/>
                </a:lnTo>
                <a:lnTo>
                  <a:pt x="25" y="62"/>
                </a:lnTo>
                <a:lnTo>
                  <a:pt x="10" y="56"/>
                </a:lnTo>
                <a:lnTo>
                  <a:pt x="0" y="40"/>
                </a:lnTo>
                <a:lnTo>
                  <a:pt x="0" y="22"/>
                </a:lnTo>
                <a:lnTo>
                  <a:pt x="10" y="7"/>
                </a:lnTo>
                <a:lnTo>
                  <a:pt x="25" y="0"/>
                </a:lnTo>
                <a:lnTo>
                  <a:pt x="43" y="4"/>
                </a:lnTo>
                <a:lnTo>
                  <a:pt x="56" y="13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92" name="Text Box 20"/>
          <p:cNvSpPr txBox="1">
            <a:spLocks noChangeArrowheads="1"/>
          </p:cNvSpPr>
          <p:nvPr/>
        </p:nvSpPr>
        <p:spPr bwMode="auto">
          <a:xfrm>
            <a:off x="990600" y="5562600"/>
            <a:ext cx="2362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grpSp>
        <p:nvGrpSpPr>
          <p:cNvPr id="1539094" name="Group 22"/>
          <p:cNvGrpSpPr>
            <a:grpSpLocks/>
          </p:cNvGrpSpPr>
          <p:nvPr/>
        </p:nvGrpSpPr>
        <p:grpSpPr bwMode="auto">
          <a:xfrm>
            <a:off x="4724400" y="1295400"/>
            <a:ext cx="3581400" cy="4633913"/>
            <a:chOff x="2976" y="816"/>
            <a:chExt cx="2256" cy="2919"/>
          </a:xfrm>
        </p:grpSpPr>
        <p:graphicFrame>
          <p:nvGraphicFramePr>
            <p:cNvPr id="1539075" name="Object 3"/>
            <p:cNvGraphicFramePr>
              <a:graphicFrameLocks noChangeAspect="1"/>
            </p:cNvGraphicFramePr>
            <p:nvPr/>
          </p:nvGraphicFramePr>
          <p:xfrm>
            <a:off x="2976" y="816"/>
            <a:ext cx="2125" cy="28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087" name="VISIO" r:id="rId4" imgW="1549800" imgH="2097000" progId="Visio.Drawing.11">
                    <p:embed/>
                  </p:oleObj>
                </mc:Choice>
                <mc:Fallback>
                  <p:oleObj name="VISIO" r:id="rId4" imgW="1549800" imgH="2097000" progId="Visio.Drawing.11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816"/>
                          <a:ext cx="2125" cy="28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093" name="Text Box 21"/>
            <p:cNvSpPr txBox="1">
              <a:spLocks noChangeArrowheads="1"/>
            </p:cNvSpPr>
            <p:nvPr/>
          </p:nvSpPr>
          <p:spPr bwMode="auto">
            <a:xfrm>
              <a:off x="3456" y="3504"/>
              <a:ext cx="17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A Partitional  Clustering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/>
              <a:t>Hierarchical Clustering</a:t>
            </a:r>
          </a:p>
        </p:txBody>
      </p:sp>
      <p:graphicFrame>
        <p:nvGraphicFramePr>
          <p:cNvPr id="1713152" name="Object 1024"/>
          <p:cNvGraphicFramePr>
            <a:graphicFrameLocks noChangeAspect="1"/>
          </p:cNvGraphicFramePr>
          <p:nvPr/>
        </p:nvGraphicFramePr>
        <p:xfrm>
          <a:off x="990600" y="3962400"/>
          <a:ext cx="2752725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3200" name="VISIO" r:id="rId4" imgW="2752560" imgH="1960200" progId="Visio.Drawing.11">
                  <p:embed/>
                </p:oleObj>
              </mc:Choice>
              <mc:Fallback>
                <p:oleObj name="VISIO" r:id="rId4" imgW="2752560" imgH="1960200" progId="Visio.Drawing.11">
                  <p:embed/>
                  <p:pic>
                    <p:nvPicPr>
                      <p:cNvPr id="0" name="Picture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962400"/>
                        <a:ext cx="2752725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3153" name="Object 1025"/>
          <p:cNvGraphicFramePr>
            <a:graphicFrameLocks noChangeAspect="1"/>
          </p:cNvGraphicFramePr>
          <p:nvPr/>
        </p:nvGraphicFramePr>
        <p:xfrm>
          <a:off x="914400" y="1447800"/>
          <a:ext cx="2760663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3201" name="VISIO" r:id="rId6" imgW="2761200" imgH="1794600" progId="Visio.Drawing.11">
                  <p:embed/>
                </p:oleObj>
              </mc:Choice>
              <mc:Fallback>
                <p:oleObj name="VISIO" r:id="rId6" imgW="2761200" imgH="1794600" progId="Visio.Drawing.11">
                  <p:embed/>
                  <p:pic>
                    <p:nvPicPr>
                      <p:cNvPr id="0" name="Picture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2760663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3154" name="Object 1026"/>
          <p:cNvGraphicFramePr>
            <a:graphicFrameLocks noChangeAspect="1"/>
          </p:cNvGraphicFramePr>
          <p:nvPr/>
        </p:nvGraphicFramePr>
        <p:xfrm>
          <a:off x="5400675" y="1066800"/>
          <a:ext cx="1773238" cy="228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3202" name="VISIO" r:id="rId8" imgW="1380960" imgH="1779120" progId="Visio.Drawing.11">
                  <p:embed/>
                </p:oleObj>
              </mc:Choice>
              <mc:Fallback>
                <p:oleObj name="VISIO" r:id="rId8" imgW="1380960" imgH="1779120" progId="Visio.Drawing.11">
                  <p:embed/>
                  <p:pic>
                    <p:nvPicPr>
                      <p:cNvPr id="0" name="Picture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1066800"/>
                        <a:ext cx="1773238" cy="228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3155" name="Object 1027"/>
          <p:cNvGraphicFramePr>
            <a:graphicFrameLocks noChangeAspect="1"/>
          </p:cNvGraphicFramePr>
          <p:nvPr/>
        </p:nvGraphicFramePr>
        <p:xfrm>
          <a:off x="5400675" y="3657600"/>
          <a:ext cx="1909763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3203" name="VISIO" r:id="rId10" imgW="1473120" imgH="1760040" progId="Visio.Drawing.11">
                  <p:embed/>
                </p:oleObj>
              </mc:Choice>
              <mc:Fallback>
                <p:oleObj name="VISIO" r:id="rId10" imgW="1473120" imgH="1760040" progId="Visio.Drawing.11">
                  <p:embed/>
                  <p:pic>
                    <p:nvPicPr>
                      <p:cNvPr id="0" name="Picture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3657600"/>
                        <a:ext cx="1909763" cy="228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0103" name="Text Box 7"/>
          <p:cNvSpPr txBox="1">
            <a:spLocks noChangeArrowheads="1"/>
          </p:cNvSpPr>
          <p:nvPr/>
        </p:nvSpPr>
        <p:spPr bwMode="auto">
          <a:xfrm>
            <a:off x="914400" y="3200400"/>
            <a:ext cx="33528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Traditional Hierarchical Clustering</a:t>
            </a:r>
          </a:p>
        </p:txBody>
      </p:sp>
      <p:sp>
        <p:nvSpPr>
          <p:cNvPr id="1540104" name="Text Box 8"/>
          <p:cNvSpPr txBox="1">
            <a:spLocks noChangeArrowheads="1"/>
          </p:cNvSpPr>
          <p:nvPr/>
        </p:nvSpPr>
        <p:spPr bwMode="auto">
          <a:xfrm>
            <a:off x="914400" y="5791200"/>
            <a:ext cx="3581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Non-traditional Hierarchical Clustering</a:t>
            </a:r>
          </a:p>
        </p:txBody>
      </p:sp>
      <p:sp>
        <p:nvSpPr>
          <p:cNvPr id="1540105" name="Text Box 9"/>
          <p:cNvSpPr txBox="1">
            <a:spLocks noChangeArrowheads="1"/>
          </p:cNvSpPr>
          <p:nvPr/>
        </p:nvSpPr>
        <p:spPr bwMode="auto">
          <a:xfrm>
            <a:off x="4800600" y="5791200"/>
            <a:ext cx="3810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Non-traditional Dendrogram</a:t>
            </a:r>
          </a:p>
        </p:txBody>
      </p:sp>
      <p:sp>
        <p:nvSpPr>
          <p:cNvPr id="1540106" name="Text Box 10"/>
          <p:cNvSpPr txBox="1">
            <a:spLocks noChangeArrowheads="1"/>
          </p:cNvSpPr>
          <p:nvPr/>
        </p:nvSpPr>
        <p:spPr bwMode="auto">
          <a:xfrm>
            <a:off x="4800600" y="3200400"/>
            <a:ext cx="33528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Traditional Dendrogram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3200"/>
              <a:t>Other Distinctions Between Sets of Clusters</a:t>
            </a:r>
          </a:p>
        </p:txBody>
      </p:sp>
      <p:sp>
        <p:nvSpPr>
          <p:cNvPr id="154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1458913"/>
            <a:ext cx="8088313" cy="40560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Exclusive versus non-exclusive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In non-exclusive clusterings, points may belong to multiple clusters.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Can represent multiple classes or ‘border’ points</a:t>
            </a:r>
          </a:p>
          <a:p>
            <a:pPr>
              <a:lnSpc>
                <a:spcPct val="80000"/>
              </a:lnSpc>
            </a:pPr>
            <a:r>
              <a:rPr lang="en-US"/>
              <a:t>Fuzzy versus non-fuzzy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In fuzzy clustering, a point belongs to every cluster with some weight between 0 and 1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Weights must sum to 1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Probabilistic clustering has similar characteristics</a:t>
            </a:r>
          </a:p>
          <a:p>
            <a:pPr>
              <a:lnSpc>
                <a:spcPct val="80000"/>
              </a:lnSpc>
            </a:pPr>
            <a:r>
              <a:rPr lang="en-US"/>
              <a:t>Partial versus complete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In some cases, we only want to cluster some of the data</a:t>
            </a:r>
          </a:p>
          <a:p>
            <a:pPr>
              <a:lnSpc>
                <a:spcPct val="80000"/>
              </a:lnSpc>
            </a:pPr>
            <a:r>
              <a:rPr lang="en-US"/>
              <a:t>Heterogeneous versus homogeneous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Cluster of widely different sizes, shapes, and densities</a:t>
            </a:r>
          </a:p>
          <a:p>
            <a:pPr lvl="1">
              <a:lnSpc>
                <a:spcPct val="80000"/>
              </a:lnSpc>
            </a:pPr>
            <a:endParaRPr 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685800"/>
          </a:xfrm>
          <a:noFill/>
          <a:ln/>
        </p:spPr>
        <p:txBody>
          <a:bodyPr lIns="92075" tIns="46038" rIns="92075" bIns="46038"/>
          <a:lstStyle/>
          <a:p>
            <a:r>
              <a:rPr lang="en-US"/>
              <a:t>Major Clustering Approaches</a:t>
            </a:r>
            <a:endParaRPr lang="en-US" sz="4000"/>
          </a:p>
        </p:txBody>
      </p:sp>
      <p:sp>
        <p:nvSpPr>
          <p:cNvPr id="169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47244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30000"/>
              </a:lnSpc>
            </a:pPr>
            <a:r>
              <a:rPr lang="en-US" sz="2400" u="sng"/>
              <a:t>Partitioning algorithms</a:t>
            </a:r>
            <a:r>
              <a:rPr lang="en-US" sz="2400"/>
              <a:t>: Construct various partitions and then evaluate them by some criterion</a:t>
            </a:r>
          </a:p>
          <a:p>
            <a:pPr>
              <a:lnSpc>
                <a:spcPct val="130000"/>
              </a:lnSpc>
            </a:pPr>
            <a:r>
              <a:rPr lang="en-US" sz="2400" u="sng"/>
              <a:t>Hierarchy algorithms</a:t>
            </a:r>
            <a:r>
              <a:rPr lang="en-US" sz="2400"/>
              <a:t>: Create a hierarchical decomposition of the set of data (or objects) using some criterion</a:t>
            </a:r>
          </a:p>
          <a:p>
            <a:pPr>
              <a:lnSpc>
                <a:spcPct val="130000"/>
              </a:lnSpc>
            </a:pPr>
            <a:r>
              <a:rPr lang="en-US" sz="2400" u="sng"/>
              <a:t>Density-based</a:t>
            </a:r>
            <a:r>
              <a:rPr lang="en-US" sz="2400"/>
              <a:t>: based on connectivity and density functions</a:t>
            </a:r>
          </a:p>
          <a:p>
            <a:pPr>
              <a:lnSpc>
                <a:spcPct val="130000"/>
              </a:lnSpc>
            </a:pPr>
            <a:r>
              <a:rPr lang="en-US" sz="2400" u="sng"/>
              <a:t>Grid-based</a:t>
            </a:r>
            <a:r>
              <a:rPr lang="en-US" sz="2400"/>
              <a:t>: based on a multiple-level granularity structure</a:t>
            </a:r>
            <a:endParaRPr lang="en-US" sz="2400" b="1"/>
          </a:p>
          <a:p>
            <a:pPr>
              <a:lnSpc>
                <a:spcPct val="130000"/>
              </a:lnSpc>
            </a:pPr>
            <a:r>
              <a:rPr lang="en-US" sz="2400" u="sng"/>
              <a:t>Model-based</a:t>
            </a:r>
            <a:r>
              <a:rPr lang="en-US" sz="2400"/>
              <a:t>: A model is hypothesized for each of the clusters and the idea is to find the best fit of that model to each other</a:t>
            </a:r>
            <a:endParaRPr lang="en-US" sz="2400" b="1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2088" y="188913"/>
            <a:ext cx="8799512" cy="801687"/>
          </a:xfrm>
        </p:spPr>
        <p:txBody>
          <a:bodyPr/>
          <a:lstStyle/>
          <a:p>
            <a:r>
              <a:rPr lang="en-US" sz="3000"/>
              <a:t>Characteristics of the Input Data Are Important</a:t>
            </a:r>
          </a:p>
        </p:txBody>
      </p:sp>
      <p:sp>
        <p:nvSpPr>
          <p:cNvPr id="158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10575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Type of proximity or density measure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This is a derived measure, but central to clustering  </a:t>
            </a:r>
          </a:p>
          <a:p>
            <a:pPr>
              <a:lnSpc>
                <a:spcPct val="90000"/>
              </a:lnSpc>
            </a:pPr>
            <a:r>
              <a:rPr lang="en-US" sz="2400"/>
              <a:t>Sparseness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Dictates type of similarity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Adds to efficiency</a:t>
            </a:r>
          </a:p>
          <a:p>
            <a:pPr>
              <a:lnSpc>
                <a:spcPct val="90000"/>
              </a:lnSpc>
            </a:pPr>
            <a:r>
              <a:rPr lang="en-US" sz="2400"/>
              <a:t>Attribute type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Dictates type of similarity</a:t>
            </a:r>
          </a:p>
          <a:p>
            <a:pPr>
              <a:lnSpc>
                <a:spcPct val="90000"/>
              </a:lnSpc>
            </a:pPr>
            <a:r>
              <a:rPr lang="en-US" sz="2400"/>
              <a:t>Type of Data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Dictates type of similarity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Other characteristics, e.g., autocorrelation</a:t>
            </a:r>
          </a:p>
          <a:p>
            <a:pPr>
              <a:lnSpc>
                <a:spcPct val="90000"/>
              </a:lnSpc>
            </a:pPr>
            <a:r>
              <a:rPr lang="en-US" sz="2400"/>
              <a:t>Dimensionality</a:t>
            </a:r>
          </a:p>
          <a:p>
            <a:pPr>
              <a:lnSpc>
                <a:spcPct val="90000"/>
              </a:lnSpc>
            </a:pPr>
            <a:r>
              <a:rPr lang="en-US" sz="2400"/>
              <a:t>Noise and Outliers</a:t>
            </a:r>
          </a:p>
          <a:p>
            <a:pPr>
              <a:lnSpc>
                <a:spcPct val="90000"/>
              </a:lnSpc>
            </a:pPr>
            <a:r>
              <a:rPr lang="en-US" sz="2400"/>
              <a:t>Type of Distribution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180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Clustering Algorithms</a:t>
            </a: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K-means and its variants</a:t>
            </a:r>
          </a:p>
          <a:p>
            <a:pPr lvl="4"/>
            <a:endParaRPr lang="en-US" altLang="en-US" smtClean="0"/>
          </a:p>
          <a:p>
            <a:r>
              <a:rPr lang="en-US" altLang="en-US" smtClean="0"/>
              <a:t>Hierarchical clustering</a:t>
            </a:r>
          </a:p>
          <a:p>
            <a:pPr lvl="4"/>
            <a:endParaRPr lang="en-US" altLang="en-US" smtClean="0"/>
          </a:p>
          <a:p>
            <a:r>
              <a:rPr lang="en-US" altLang="en-US" smtClean="0"/>
              <a:t>Density-based clustering</a:t>
            </a:r>
          </a:p>
          <a:p>
            <a:pPr lvl="4"/>
            <a:endParaRPr lang="en-US" altLang="en-US" smtClean="0"/>
          </a:p>
          <a:p>
            <a:pPr lvl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68911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3200"/>
              <a:t>K-means Clustering</a:t>
            </a:r>
          </a:p>
        </p:txBody>
      </p:sp>
      <p:sp>
        <p:nvSpPr>
          <p:cNvPr id="159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1458913"/>
            <a:ext cx="8088313" cy="774700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sz="2200"/>
              <a:t>Partitional clustering approach </a:t>
            </a:r>
          </a:p>
          <a:p>
            <a:pPr marL="533400" indent="-533400">
              <a:lnSpc>
                <a:spcPct val="90000"/>
              </a:lnSpc>
            </a:pPr>
            <a:r>
              <a:rPr lang="en-US" sz="2200"/>
              <a:t>Each cluster is associated with a </a:t>
            </a:r>
            <a:r>
              <a:rPr lang="en-US" sz="2200">
                <a:solidFill>
                  <a:srgbClr val="FFCC00"/>
                </a:solidFill>
              </a:rPr>
              <a:t>centroid</a:t>
            </a:r>
            <a:r>
              <a:rPr lang="en-US" sz="2200"/>
              <a:t> (center point) </a:t>
            </a:r>
          </a:p>
          <a:p>
            <a:pPr marL="533400" indent="-533400">
              <a:lnSpc>
                <a:spcPct val="90000"/>
              </a:lnSpc>
            </a:pPr>
            <a:r>
              <a:rPr lang="en-US" sz="2200"/>
              <a:t>Each point is assigned to the cluster with the closest centroid</a:t>
            </a:r>
          </a:p>
          <a:p>
            <a:pPr marL="533400" indent="-533400">
              <a:lnSpc>
                <a:spcPct val="90000"/>
              </a:lnSpc>
            </a:pPr>
            <a:r>
              <a:rPr lang="en-US" sz="2200"/>
              <a:t>Number of clusters, K, must be specified</a:t>
            </a:r>
          </a:p>
          <a:p>
            <a:pPr marL="533400" indent="-533400">
              <a:lnSpc>
                <a:spcPct val="90000"/>
              </a:lnSpc>
            </a:pPr>
            <a:r>
              <a:rPr lang="en-US" sz="2200"/>
              <a:t>The basic algorithm is very simple</a:t>
            </a:r>
          </a:p>
        </p:txBody>
      </p:sp>
      <p:graphicFrame>
        <p:nvGraphicFramePr>
          <p:cNvPr id="1592324" name="Object 4"/>
          <p:cNvGraphicFramePr>
            <a:graphicFrameLocks noChangeAspect="1"/>
          </p:cNvGraphicFramePr>
          <p:nvPr/>
        </p:nvGraphicFramePr>
        <p:xfrm>
          <a:off x="457200" y="4133850"/>
          <a:ext cx="815340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2336" name="Bitmap Image" r:id="rId4" imgW="9784928" imgH="3177815" progId="PBrush">
                  <p:embed/>
                </p:oleObj>
              </mc:Choice>
              <mc:Fallback>
                <p:oleObj name="Bitmap Image" r:id="rId4" imgW="9784928" imgH="3177815" progId="PBrus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143"/>
                      <a:stretch>
                        <a:fillRect/>
                      </a:stretch>
                    </p:blipFill>
                    <p:spPr bwMode="auto">
                      <a:xfrm>
                        <a:off x="457200" y="4133850"/>
                        <a:ext cx="8153400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3200"/>
              <a:t>K-means Clustering – Details</a:t>
            </a:r>
          </a:p>
        </p:txBody>
      </p:sp>
      <p:sp>
        <p:nvSpPr>
          <p:cNvPr id="159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001000" cy="990600"/>
          </a:xfrm>
        </p:spPr>
        <p:txBody>
          <a:bodyPr/>
          <a:lstStyle/>
          <a:p>
            <a:pPr marL="533400" indent="-533400"/>
            <a:r>
              <a:rPr lang="en-US" sz="2600"/>
              <a:t>Initial centroids are often chosen randomly.</a:t>
            </a:r>
          </a:p>
          <a:p>
            <a:pPr marL="990600" lvl="1" indent="-533400"/>
            <a:r>
              <a:rPr lang="en-US" sz="2000">
                <a:solidFill>
                  <a:srgbClr val="FF0000"/>
                </a:solidFill>
              </a:rPr>
              <a:t>Clusters produced may vary from one run to another</a:t>
            </a:r>
            <a:r>
              <a:rPr lang="en-US" sz="2000"/>
              <a:t>.</a:t>
            </a:r>
          </a:p>
          <a:p>
            <a:pPr marL="533400" indent="-533400"/>
            <a:r>
              <a:rPr lang="en-US" sz="2600"/>
              <a:t>The centroid is (typically) the mean of the points in the cluster.</a:t>
            </a:r>
          </a:p>
          <a:p>
            <a:pPr marL="533400" indent="-533400"/>
            <a:r>
              <a:rPr lang="en-US" sz="2600"/>
              <a:t>‘Closeness’ is measured by Euclidean distance, cosine similarity, correlation, etc.</a:t>
            </a:r>
          </a:p>
          <a:p>
            <a:pPr marL="533400" indent="-533400"/>
            <a:r>
              <a:rPr lang="en-US" sz="2600"/>
              <a:t>K-means will converge for common similarity measures mentioned above.</a:t>
            </a:r>
          </a:p>
          <a:p>
            <a:pPr marL="533400" indent="-533400"/>
            <a:r>
              <a:rPr lang="en-US" sz="2600"/>
              <a:t>Most of the convergence happens in the first few iterations.</a:t>
            </a:r>
          </a:p>
          <a:p>
            <a:pPr marL="990600" lvl="1" indent="-533400">
              <a:buFontTx/>
              <a:buNone/>
            </a:pPr>
            <a:endParaRPr 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3200"/>
              <a:t>Two different K-means Clusterings</a:t>
            </a:r>
          </a:p>
        </p:txBody>
      </p:sp>
      <p:pic>
        <p:nvPicPr>
          <p:cNvPr id="15943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7963" y="990600"/>
            <a:ext cx="3043237" cy="2282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594372" name="Text Box 4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grpSp>
        <p:nvGrpSpPr>
          <p:cNvPr id="1594373" name="Group 5"/>
          <p:cNvGrpSpPr>
            <a:grpSpLocks/>
          </p:cNvGrpSpPr>
          <p:nvPr/>
        </p:nvGrpSpPr>
        <p:grpSpPr bwMode="auto">
          <a:xfrm>
            <a:off x="5105400" y="3660775"/>
            <a:ext cx="3048000" cy="2587625"/>
            <a:chOff x="3216" y="2306"/>
            <a:chExt cx="1920" cy="1630"/>
          </a:xfrm>
        </p:grpSpPr>
        <p:pic>
          <p:nvPicPr>
            <p:cNvPr id="1594374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16" y="2306"/>
              <a:ext cx="1917" cy="14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1594375" name="Text Box 7"/>
            <p:cNvSpPr txBox="1">
              <a:spLocks noChangeArrowheads="1"/>
            </p:cNvSpPr>
            <p:nvPr/>
          </p:nvSpPr>
          <p:spPr bwMode="auto">
            <a:xfrm>
              <a:off x="3408" y="3705"/>
              <a:ext cx="172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Sub-optimal Clustering</a:t>
              </a:r>
            </a:p>
          </p:txBody>
        </p:sp>
      </p:grpSp>
      <p:grpSp>
        <p:nvGrpSpPr>
          <p:cNvPr id="1594376" name="Group 8"/>
          <p:cNvGrpSpPr>
            <a:grpSpLocks/>
          </p:cNvGrpSpPr>
          <p:nvPr/>
        </p:nvGrpSpPr>
        <p:grpSpPr bwMode="auto">
          <a:xfrm>
            <a:off x="990600" y="3660775"/>
            <a:ext cx="3043238" cy="2587625"/>
            <a:chOff x="624" y="2306"/>
            <a:chExt cx="1917" cy="1630"/>
          </a:xfrm>
        </p:grpSpPr>
        <p:pic>
          <p:nvPicPr>
            <p:cNvPr id="1594377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24" y="2306"/>
              <a:ext cx="1917" cy="14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1594378" name="Text Box 10"/>
            <p:cNvSpPr txBox="1">
              <a:spLocks noChangeArrowheads="1"/>
            </p:cNvSpPr>
            <p:nvPr/>
          </p:nvSpPr>
          <p:spPr bwMode="auto">
            <a:xfrm>
              <a:off x="912" y="3705"/>
              <a:ext cx="144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Optimal Clustering</a:t>
              </a:r>
            </a:p>
          </p:txBody>
        </p:sp>
      </p:grpSp>
      <p:sp>
        <p:nvSpPr>
          <p:cNvPr id="1594379" name="Text Box 11"/>
          <p:cNvSpPr txBox="1">
            <a:spLocks noChangeArrowheads="1"/>
          </p:cNvSpPr>
          <p:nvPr/>
        </p:nvSpPr>
        <p:spPr bwMode="auto">
          <a:xfrm>
            <a:off x="5257800" y="1524000"/>
            <a:ext cx="2209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9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Cluster Analysis?</a:t>
            </a:r>
          </a:p>
        </p:txBody>
      </p:sp>
      <p:sp>
        <p:nvSpPr>
          <p:cNvPr id="15349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2425" y="1458913"/>
            <a:ext cx="8410575" cy="1028700"/>
          </a:xfrm>
        </p:spPr>
        <p:txBody>
          <a:bodyPr/>
          <a:lstStyle/>
          <a:p>
            <a:r>
              <a:rPr lang="en-US" sz="2400"/>
              <a:t>Finding groups of objects such that the objects in a group will be similar (or related) to one another and different from (or unrelated to) the objects in other groups</a:t>
            </a:r>
          </a:p>
        </p:txBody>
      </p:sp>
      <p:grpSp>
        <p:nvGrpSpPr>
          <p:cNvPr id="1534982" name="Group 6"/>
          <p:cNvGrpSpPr>
            <a:grpSpLocks/>
          </p:cNvGrpSpPr>
          <p:nvPr/>
        </p:nvGrpSpPr>
        <p:grpSpPr bwMode="auto">
          <a:xfrm>
            <a:off x="3276600" y="3570288"/>
            <a:ext cx="3048000" cy="2678112"/>
            <a:chOff x="2160" y="2544"/>
            <a:chExt cx="1920" cy="1687"/>
          </a:xfrm>
        </p:grpSpPr>
        <p:sp>
          <p:nvSpPr>
            <p:cNvPr id="1534983" name="Line 7"/>
            <p:cNvSpPr>
              <a:spLocks noChangeShapeType="1"/>
            </p:cNvSpPr>
            <p:nvPr/>
          </p:nvSpPr>
          <p:spPr bwMode="auto">
            <a:xfrm>
              <a:off x="2736" y="25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4" name="Line 8"/>
            <p:cNvSpPr>
              <a:spLocks noChangeShapeType="1"/>
            </p:cNvSpPr>
            <p:nvPr/>
          </p:nvSpPr>
          <p:spPr bwMode="auto">
            <a:xfrm>
              <a:off x="2736" y="36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5" name="Freeform 9"/>
            <p:cNvSpPr>
              <a:spLocks/>
            </p:cNvSpPr>
            <p:nvPr/>
          </p:nvSpPr>
          <p:spPr bwMode="auto">
            <a:xfrm>
              <a:off x="2226" y="3696"/>
              <a:ext cx="510" cy="535"/>
            </a:xfrm>
            <a:custGeom>
              <a:avLst/>
              <a:gdLst/>
              <a:ahLst/>
              <a:cxnLst>
                <a:cxn ang="0">
                  <a:pos x="510" y="0"/>
                </a:cxn>
                <a:cxn ang="0">
                  <a:pos x="0" y="535"/>
                </a:cxn>
              </a:cxnLst>
              <a:rect l="0" t="0" r="r" b="b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6" name="AutoShape 10"/>
            <p:cNvSpPr>
              <a:spLocks noChangeArrowheads="1"/>
            </p:cNvSpPr>
            <p:nvPr/>
          </p:nvSpPr>
          <p:spPr bwMode="auto">
            <a:xfrm>
              <a:off x="326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7" name="AutoShape 11"/>
            <p:cNvSpPr>
              <a:spLocks noChangeArrowheads="1"/>
            </p:cNvSpPr>
            <p:nvPr/>
          </p:nvSpPr>
          <p:spPr bwMode="auto">
            <a:xfrm>
              <a:off x="3408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8" name="AutoShape 12"/>
            <p:cNvSpPr>
              <a:spLocks noChangeArrowheads="1"/>
            </p:cNvSpPr>
            <p:nvPr/>
          </p:nvSpPr>
          <p:spPr bwMode="auto">
            <a:xfrm>
              <a:off x="3360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9" name="AutoShape 13"/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0" name="AutoShape 14"/>
            <p:cNvSpPr>
              <a:spLocks noChangeArrowheads="1"/>
            </p:cNvSpPr>
            <p:nvPr/>
          </p:nvSpPr>
          <p:spPr bwMode="auto">
            <a:xfrm>
              <a:off x="3600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1" name="AutoShape 15"/>
            <p:cNvSpPr>
              <a:spLocks noChangeArrowheads="1"/>
            </p:cNvSpPr>
            <p:nvPr/>
          </p:nvSpPr>
          <p:spPr bwMode="auto">
            <a:xfrm>
              <a:off x="3504" y="27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2" name="AutoShape 16"/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3" name="AutoShape 17"/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4" name="AutoShape 18"/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5" name="AutoShape 19"/>
            <p:cNvSpPr>
              <a:spLocks noChangeArrowheads="1"/>
            </p:cNvSpPr>
            <p:nvPr/>
          </p:nvSpPr>
          <p:spPr bwMode="auto">
            <a:xfrm>
              <a:off x="2160" y="32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6" name="AutoShape 20"/>
            <p:cNvSpPr>
              <a:spLocks noChangeArrowheads="1"/>
            </p:cNvSpPr>
            <p:nvPr/>
          </p:nvSpPr>
          <p:spPr bwMode="auto">
            <a:xfrm>
              <a:off x="23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7" name="AutoShape 21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8" name="AutoShape 22"/>
            <p:cNvSpPr>
              <a:spLocks noChangeArrowheads="1"/>
            </p:cNvSpPr>
            <p:nvPr/>
          </p:nvSpPr>
          <p:spPr bwMode="auto">
            <a:xfrm>
              <a:off x="2448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9" name="AutoShape 23"/>
            <p:cNvSpPr>
              <a:spLocks noChangeArrowheads="1"/>
            </p:cNvSpPr>
            <p:nvPr/>
          </p:nvSpPr>
          <p:spPr bwMode="auto">
            <a:xfrm>
              <a:off x="2352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0" name="AutoShape 24"/>
            <p:cNvSpPr>
              <a:spLocks noChangeArrowheads="1"/>
            </p:cNvSpPr>
            <p:nvPr/>
          </p:nvSpPr>
          <p:spPr bwMode="auto">
            <a:xfrm>
              <a:off x="244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1" name="AutoShape 25"/>
            <p:cNvSpPr>
              <a:spLocks noChangeArrowheads="1"/>
            </p:cNvSpPr>
            <p:nvPr/>
          </p:nvSpPr>
          <p:spPr bwMode="auto">
            <a:xfrm>
              <a:off x="2160" y="340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2" name="AutoShape 26"/>
            <p:cNvSpPr>
              <a:spLocks noChangeArrowheads="1"/>
            </p:cNvSpPr>
            <p:nvPr/>
          </p:nvSpPr>
          <p:spPr bwMode="auto">
            <a:xfrm>
              <a:off x="3504" y="355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3" name="AutoShape 27"/>
            <p:cNvSpPr>
              <a:spLocks noChangeArrowheads="1"/>
            </p:cNvSpPr>
            <p:nvPr/>
          </p:nvSpPr>
          <p:spPr bwMode="auto">
            <a:xfrm>
              <a:off x="3792" y="360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4" name="AutoShape 28"/>
            <p:cNvSpPr>
              <a:spLocks noChangeArrowheads="1"/>
            </p:cNvSpPr>
            <p:nvPr/>
          </p:nvSpPr>
          <p:spPr bwMode="auto">
            <a:xfrm>
              <a:off x="3648" y="369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5" name="AutoShape 29"/>
            <p:cNvSpPr>
              <a:spLocks noChangeArrowheads="1"/>
            </p:cNvSpPr>
            <p:nvPr/>
          </p:nvSpPr>
          <p:spPr bwMode="auto">
            <a:xfrm>
              <a:off x="3504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6" name="AutoShape 30"/>
            <p:cNvSpPr>
              <a:spLocks noChangeArrowheads="1"/>
            </p:cNvSpPr>
            <p:nvPr/>
          </p:nvSpPr>
          <p:spPr bwMode="auto">
            <a:xfrm>
              <a:off x="3696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7" name="AutoShape 31"/>
            <p:cNvSpPr>
              <a:spLocks noChangeArrowheads="1"/>
            </p:cNvSpPr>
            <p:nvPr/>
          </p:nvSpPr>
          <p:spPr bwMode="auto">
            <a:xfrm flipV="1">
              <a:off x="3504" y="36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8" name="AutoShape 32"/>
            <p:cNvSpPr>
              <a:spLocks noChangeArrowheads="1"/>
            </p:cNvSpPr>
            <p:nvPr/>
          </p:nvSpPr>
          <p:spPr bwMode="auto">
            <a:xfrm>
              <a:off x="3696" y="350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5009" name="Group 33"/>
          <p:cNvGrpSpPr>
            <a:grpSpLocks/>
          </p:cNvGrpSpPr>
          <p:nvPr/>
        </p:nvGrpSpPr>
        <p:grpSpPr bwMode="auto">
          <a:xfrm>
            <a:off x="5257800" y="2667000"/>
            <a:ext cx="3048000" cy="2514600"/>
            <a:chOff x="3312" y="1584"/>
            <a:chExt cx="1920" cy="1584"/>
          </a:xfrm>
        </p:grpSpPr>
        <p:sp>
          <p:nvSpPr>
            <p:cNvPr id="1535010" name="Line 34"/>
            <p:cNvSpPr>
              <a:spLocks noChangeShapeType="1"/>
            </p:cNvSpPr>
            <p:nvPr/>
          </p:nvSpPr>
          <p:spPr bwMode="auto">
            <a:xfrm flipH="1" flipV="1">
              <a:off x="3312" y="2736"/>
              <a:ext cx="144" cy="432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5011" name="AutoShape 35"/>
            <p:cNvSpPr>
              <a:spLocks noChangeArrowheads="1"/>
            </p:cNvSpPr>
            <p:nvPr/>
          </p:nvSpPr>
          <p:spPr bwMode="auto">
            <a:xfrm>
              <a:off x="3984" y="1584"/>
              <a:ext cx="1248" cy="672"/>
            </a:xfrm>
            <a:prstGeom prst="wedgeRectCallout">
              <a:avLst>
                <a:gd name="adj1" fmla="val -93509"/>
                <a:gd name="adj2" fmla="val 150894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0">
                  <a:latin typeface="Tahoma" pitchFamily="34" charset="0"/>
                </a:rPr>
                <a:t>Inter-cluster distances are maximized</a:t>
              </a:r>
            </a:p>
          </p:txBody>
        </p:sp>
      </p:grpSp>
      <p:grpSp>
        <p:nvGrpSpPr>
          <p:cNvPr id="1535012" name="Group 36"/>
          <p:cNvGrpSpPr>
            <a:grpSpLocks/>
          </p:cNvGrpSpPr>
          <p:nvPr/>
        </p:nvGrpSpPr>
        <p:grpSpPr bwMode="auto">
          <a:xfrm>
            <a:off x="2895600" y="3657600"/>
            <a:ext cx="3276600" cy="2286000"/>
            <a:chOff x="1824" y="2208"/>
            <a:chExt cx="2064" cy="1440"/>
          </a:xfrm>
        </p:grpSpPr>
        <p:sp>
          <p:nvSpPr>
            <p:cNvPr id="1535013" name="Oval 37"/>
            <p:cNvSpPr>
              <a:spLocks noChangeArrowheads="1"/>
            </p:cNvSpPr>
            <p:nvPr/>
          </p:nvSpPr>
          <p:spPr bwMode="auto">
            <a:xfrm>
              <a:off x="1824" y="2592"/>
              <a:ext cx="816" cy="720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14" name="Oval 38"/>
            <p:cNvSpPr>
              <a:spLocks noChangeArrowheads="1"/>
            </p:cNvSpPr>
            <p:nvPr/>
          </p:nvSpPr>
          <p:spPr bwMode="auto">
            <a:xfrm>
              <a:off x="2928" y="2208"/>
              <a:ext cx="720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15" name="Oval 39"/>
            <p:cNvSpPr>
              <a:spLocks noChangeArrowheads="1"/>
            </p:cNvSpPr>
            <p:nvPr/>
          </p:nvSpPr>
          <p:spPr bwMode="auto">
            <a:xfrm>
              <a:off x="3216" y="3024"/>
              <a:ext cx="672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5016" name="Group 40"/>
          <p:cNvGrpSpPr>
            <a:grpSpLocks/>
          </p:cNvGrpSpPr>
          <p:nvPr/>
        </p:nvGrpSpPr>
        <p:grpSpPr bwMode="auto">
          <a:xfrm>
            <a:off x="1295400" y="2971800"/>
            <a:ext cx="2286000" cy="1676400"/>
            <a:chOff x="816" y="1776"/>
            <a:chExt cx="1440" cy="1056"/>
          </a:xfrm>
        </p:grpSpPr>
        <p:sp>
          <p:nvSpPr>
            <p:cNvPr id="1535017" name="Line 41"/>
            <p:cNvSpPr>
              <a:spLocks noChangeShapeType="1"/>
            </p:cNvSpPr>
            <p:nvPr/>
          </p:nvSpPr>
          <p:spPr bwMode="auto">
            <a:xfrm flipV="1">
              <a:off x="2064" y="2736"/>
              <a:ext cx="192" cy="96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5018" name="AutoShape 42"/>
            <p:cNvSpPr>
              <a:spLocks noChangeArrowheads="1"/>
            </p:cNvSpPr>
            <p:nvPr/>
          </p:nvSpPr>
          <p:spPr bwMode="auto">
            <a:xfrm>
              <a:off x="816" y="1776"/>
              <a:ext cx="1248" cy="672"/>
            </a:xfrm>
            <a:prstGeom prst="wedgeRectCallout">
              <a:avLst>
                <a:gd name="adj1" fmla="val 56250"/>
                <a:gd name="adj2" fmla="val 92856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0">
                  <a:latin typeface="Tahoma" pitchFamily="34" charset="0"/>
                </a:rPr>
                <a:t>Intra-cluster distances are minimized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3200"/>
              <a:t>Importance of Choosing Initial Centroids (A)</a:t>
            </a:r>
          </a:p>
        </p:txBody>
      </p:sp>
      <p:sp>
        <p:nvSpPr>
          <p:cNvPr id="1595395" name="Text Box 3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5953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6575" y="1354138"/>
            <a:ext cx="5529263" cy="4148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5953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06575" y="1354138"/>
            <a:ext cx="5529263" cy="4148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59539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06575" y="1354138"/>
            <a:ext cx="5529263" cy="4148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59539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06575" y="1354138"/>
            <a:ext cx="5529263" cy="4148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595400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06575" y="1354138"/>
            <a:ext cx="5529263" cy="4148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595401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06575" y="1354138"/>
            <a:ext cx="5529263" cy="4148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3200"/>
              <a:t>Importance of Choosing Initial Centroids (A)</a:t>
            </a:r>
          </a:p>
        </p:txBody>
      </p:sp>
      <p:sp>
        <p:nvSpPr>
          <p:cNvPr id="1596419" name="Text Box 3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5964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43000"/>
            <a:ext cx="3043238" cy="2282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5964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1143000"/>
            <a:ext cx="3043238" cy="2282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59642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0" y="1143000"/>
            <a:ext cx="3043238" cy="2282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59642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3886200"/>
            <a:ext cx="3043238" cy="2282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596424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43200" y="3886200"/>
            <a:ext cx="3043238" cy="2282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596425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38800" y="3886200"/>
            <a:ext cx="3043238" cy="2282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3200"/>
              <a:t>Importance of Choosing Initial Centroids (B)</a:t>
            </a:r>
          </a:p>
        </p:txBody>
      </p:sp>
      <p:sp>
        <p:nvSpPr>
          <p:cNvPr id="1598467" name="Text Box 3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5984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354138"/>
            <a:ext cx="5529263" cy="4148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5984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1354138"/>
            <a:ext cx="5529263" cy="4148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59847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5000" y="1354138"/>
            <a:ext cx="5529263" cy="4148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59847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5000" y="1354138"/>
            <a:ext cx="5529263" cy="4148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59847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05000" y="1354138"/>
            <a:ext cx="5529263" cy="4148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3200"/>
              <a:t>Importance of Choosing Initial Centroids (B)</a:t>
            </a:r>
          </a:p>
        </p:txBody>
      </p:sp>
      <p:sp>
        <p:nvSpPr>
          <p:cNvPr id="1599491" name="Text Box 3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5994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219200"/>
            <a:ext cx="3043238" cy="2282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59949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1219200"/>
            <a:ext cx="3043238" cy="2282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59949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3810000"/>
            <a:ext cx="3043238" cy="2282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59949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19400" y="3810000"/>
            <a:ext cx="3043238" cy="2282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599496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91200" y="3810000"/>
            <a:ext cx="3043238" cy="2282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K-means Clusters</a:t>
            </a:r>
          </a:p>
        </p:txBody>
      </p:sp>
      <p:sp>
        <p:nvSpPr>
          <p:cNvPr id="159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Most common measure is Sum of Squared Error (SSE)</a:t>
            </a:r>
          </a:p>
          <a:p>
            <a:pPr lvl="1"/>
            <a:r>
              <a:rPr lang="en-US" sz="2000"/>
              <a:t>For each point, the error is the distance to the nearest cluster</a:t>
            </a:r>
          </a:p>
          <a:p>
            <a:pPr lvl="1"/>
            <a:r>
              <a:rPr lang="en-US" sz="2000"/>
              <a:t>To get SSE, we square these errors and sum them.</a:t>
            </a:r>
          </a:p>
          <a:p>
            <a:pPr lvl="1"/>
            <a:endParaRPr lang="en-US" sz="2000"/>
          </a:p>
          <a:p>
            <a:pPr lvl="1">
              <a:buFontTx/>
              <a:buNone/>
            </a:pPr>
            <a:endParaRPr lang="en-US" sz="2000"/>
          </a:p>
          <a:p>
            <a:pPr lvl="1"/>
            <a:endParaRPr lang="en-US" sz="2000"/>
          </a:p>
          <a:p>
            <a:pPr lvl="1"/>
            <a:r>
              <a:rPr lang="en-US" sz="2000" i="1"/>
              <a:t>x </a:t>
            </a:r>
            <a:r>
              <a:rPr lang="en-US" sz="2000"/>
              <a:t>is a data point in cluster </a:t>
            </a:r>
            <a:r>
              <a:rPr lang="en-US" sz="2000" i="1"/>
              <a:t>C</a:t>
            </a:r>
            <a:r>
              <a:rPr lang="en-US" sz="2000" baseline="-25000"/>
              <a:t>i </a:t>
            </a:r>
            <a:r>
              <a:rPr lang="en-US" sz="2000"/>
              <a:t>and </a:t>
            </a:r>
            <a:r>
              <a:rPr lang="en-US" sz="2000" i="1"/>
              <a:t>m</a:t>
            </a:r>
            <a:r>
              <a:rPr lang="en-US" sz="2000" i="1" baseline="-25000"/>
              <a:t>i</a:t>
            </a:r>
            <a:r>
              <a:rPr lang="en-US" sz="2000"/>
              <a:t> is the representative point for cluster </a:t>
            </a:r>
            <a:r>
              <a:rPr lang="en-US" sz="2000" i="1"/>
              <a:t>C</a:t>
            </a:r>
            <a:r>
              <a:rPr lang="en-US" sz="2000" baseline="-25000"/>
              <a:t>i</a:t>
            </a:r>
            <a:r>
              <a:rPr lang="en-US" sz="2000"/>
              <a:t> </a:t>
            </a:r>
          </a:p>
          <a:p>
            <a:pPr lvl="2">
              <a:buFont typeface="Times New Roman" pitchFamily="18" charset="0"/>
              <a:buNone/>
            </a:pPr>
            <a:endParaRPr lang="en-US" sz="1800"/>
          </a:p>
          <a:p>
            <a:pPr lvl="1"/>
            <a:r>
              <a:rPr lang="en-US" sz="2000"/>
              <a:t>Given two clusters, we can choose the one with the smallest error</a:t>
            </a:r>
          </a:p>
          <a:p>
            <a:pPr lvl="1"/>
            <a:r>
              <a:rPr lang="en-US" sz="2000"/>
              <a:t>One easy way to reduce SSE is to increase K, the number of clusters</a:t>
            </a:r>
          </a:p>
          <a:p>
            <a:pPr lvl="2">
              <a:lnSpc>
                <a:spcPct val="90000"/>
              </a:lnSpc>
            </a:pPr>
            <a:endParaRPr lang="en-US" sz="1800"/>
          </a:p>
        </p:txBody>
      </p:sp>
      <p:graphicFrame>
        <p:nvGraphicFramePr>
          <p:cNvPr id="1597444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286000" y="2819400"/>
          <a:ext cx="32099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456" name="Equation" r:id="rId4" imgW="1511280" imgH="457200" progId="Equation.3">
                  <p:embed/>
                </p:oleObj>
              </mc:Choice>
              <mc:Fallback>
                <p:oleObj name="Equation" r:id="rId4" imgW="1511280" imgH="457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819400"/>
                        <a:ext cx="3209925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3200"/>
              <a:t>Problems with Selecting Initial Points</a:t>
            </a:r>
          </a:p>
        </p:txBody>
      </p:sp>
      <p:sp>
        <p:nvSpPr>
          <p:cNvPr id="160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1458913"/>
            <a:ext cx="8088313" cy="774700"/>
          </a:xfrm>
        </p:spPr>
        <p:txBody>
          <a:bodyPr/>
          <a:lstStyle/>
          <a:p>
            <a:pPr marL="533400" indent="-533400">
              <a:lnSpc>
                <a:spcPct val="140000"/>
              </a:lnSpc>
            </a:pPr>
            <a:r>
              <a:rPr lang="en-US" sz="2600"/>
              <a:t>If there are K ‘real’ clusters then the chance of selecting one centroid from each cluster is small. </a:t>
            </a:r>
          </a:p>
          <a:p>
            <a:pPr marL="990600" lvl="1" indent="-533400">
              <a:lnSpc>
                <a:spcPct val="140000"/>
              </a:lnSpc>
            </a:pPr>
            <a:r>
              <a:rPr lang="en-US"/>
              <a:t>Especially when K is large</a:t>
            </a:r>
          </a:p>
          <a:p>
            <a:pPr marL="990600" lvl="1" indent="-533400">
              <a:lnSpc>
                <a:spcPct val="140000"/>
              </a:lnSpc>
            </a:pPr>
            <a:r>
              <a:rPr lang="en-US"/>
              <a:t>Sometimes the initial centroids will readjust themselves in ‘right’ way, and sometimes they don’t</a:t>
            </a:r>
          </a:p>
          <a:p>
            <a:pPr marL="990600" lvl="1" indent="-533400">
              <a:lnSpc>
                <a:spcPct val="140000"/>
              </a:lnSpc>
            </a:pPr>
            <a:r>
              <a:rPr lang="en-US"/>
              <a:t>Consider an example of five pairs of clusters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3200"/>
              <a:t>10 Clusters Example (A)</a:t>
            </a:r>
          </a:p>
        </p:txBody>
      </p:sp>
      <p:sp>
        <p:nvSpPr>
          <p:cNvPr id="1601539" name="Text Box 3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6015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990600"/>
            <a:ext cx="6700838" cy="5027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60154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990600"/>
            <a:ext cx="6700838" cy="5027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60154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990600"/>
            <a:ext cx="6700838" cy="5027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60154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0" y="990600"/>
            <a:ext cx="6700838" cy="5027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601544" name="Text Box 8"/>
          <p:cNvSpPr txBox="1">
            <a:spLocks noChangeArrowheads="1"/>
          </p:cNvSpPr>
          <p:nvPr/>
        </p:nvSpPr>
        <p:spPr bwMode="auto">
          <a:xfrm>
            <a:off x="685800" y="5867400"/>
            <a:ext cx="8001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Starting with two initial centroids in one cluster of each pair of clusters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3200"/>
              <a:t>10 Clusters Example (A)</a:t>
            </a:r>
          </a:p>
        </p:txBody>
      </p:sp>
      <p:pic>
        <p:nvPicPr>
          <p:cNvPr id="16025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063625"/>
            <a:ext cx="3354388" cy="2517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6025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1063625"/>
            <a:ext cx="3354388" cy="2517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60256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3502025"/>
            <a:ext cx="3354388" cy="2517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60256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24400" y="3502025"/>
            <a:ext cx="3354388" cy="2517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602567" name="Text Box 7"/>
          <p:cNvSpPr txBox="1">
            <a:spLocks noChangeArrowheads="1"/>
          </p:cNvSpPr>
          <p:nvPr/>
        </p:nvSpPr>
        <p:spPr bwMode="auto">
          <a:xfrm>
            <a:off x="685800" y="5957888"/>
            <a:ext cx="80010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Starting with two initial centroids in one cluster of each pair of clusters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3200"/>
              <a:t>10 Clusters Example (B)</a:t>
            </a:r>
          </a:p>
        </p:txBody>
      </p:sp>
      <p:sp>
        <p:nvSpPr>
          <p:cNvPr id="1603587" name="Text Box 3"/>
          <p:cNvSpPr txBox="1">
            <a:spLocks noChangeArrowheads="1"/>
          </p:cNvSpPr>
          <p:nvPr/>
        </p:nvSpPr>
        <p:spPr bwMode="auto">
          <a:xfrm>
            <a:off x="1066800" y="5943600"/>
            <a:ext cx="7315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603588" name="Text Box 4"/>
          <p:cNvSpPr txBox="1">
            <a:spLocks noChangeArrowheads="1"/>
          </p:cNvSpPr>
          <p:nvPr/>
        </p:nvSpPr>
        <p:spPr bwMode="auto">
          <a:xfrm>
            <a:off x="685800" y="5957888"/>
            <a:ext cx="8001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Starting with some pairs of clusters having three initial centroids, while other have only one.</a:t>
            </a:r>
          </a:p>
        </p:txBody>
      </p:sp>
      <p:pic>
        <p:nvPicPr>
          <p:cNvPr id="160358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990600"/>
            <a:ext cx="6700838" cy="5027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60359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990600"/>
            <a:ext cx="6700838" cy="5027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60359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990600"/>
            <a:ext cx="6700838" cy="5027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60359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47800" y="990600"/>
            <a:ext cx="6700838" cy="5027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3200"/>
              <a:t>10 Clusters Example (B)</a:t>
            </a:r>
          </a:p>
        </p:txBody>
      </p:sp>
      <p:sp>
        <p:nvSpPr>
          <p:cNvPr id="1604611" name="Text Box 3"/>
          <p:cNvSpPr txBox="1">
            <a:spLocks noChangeArrowheads="1"/>
          </p:cNvSpPr>
          <p:nvPr/>
        </p:nvSpPr>
        <p:spPr bwMode="auto">
          <a:xfrm>
            <a:off x="1066800" y="5943600"/>
            <a:ext cx="7315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604612" name="Text Box 4"/>
          <p:cNvSpPr txBox="1">
            <a:spLocks noChangeArrowheads="1"/>
          </p:cNvSpPr>
          <p:nvPr/>
        </p:nvSpPr>
        <p:spPr bwMode="auto">
          <a:xfrm>
            <a:off x="685800" y="5957888"/>
            <a:ext cx="8001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Starting with some pairs of clusters having three initial centroids, while other have only one.</a:t>
            </a:r>
          </a:p>
        </p:txBody>
      </p:sp>
      <p:pic>
        <p:nvPicPr>
          <p:cNvPr id="16046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990600"/>
            <a:ext cx="3354388" cy="2517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60461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5213" y="990600"/>
            <a:ext cx="3354387" cy="2517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60461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3352800"/>
            <a:ext cx="3354388" cy="2517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60461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6800" y="3352800"/>
            <a:ext cx="3354388" cy="2517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Applications of Cluster Analysis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2400" b="1" smtClean="0"/>
              <a:t>Understanding</a:t>
            </a:r>
          </a:p>
          <a:p>
            <a:pPr lvl="1">
              <a:spcBef>
                <a:spcPct val="20000"/>
              </a:spcBef>
            </a:pPr>
            <a:r>
              <a:rPr lang="en-US" altLang="en-US" sz="2000" smtClean="0"/>
              <a:t>Group related documents for browsing, group genes and proteins that have similar functionality, or group stocks with similar price fluctuations</a:t>
            </a:r>
            <a:endParaRPr lang="en-US" altLang="en-US" sz="2000" b="1" smtClean="0"/>
          </a:p>
          <a:p>
            <a:pPr>
              <a:spcBef>
                <a:spcPct val="20000"/>
              </a:spcBef>
            </a:pPr>
            <a:endParaRPr lang="en-US" altLang="en-US" sz="2400" b="1" smtClean="0"/>
          </a:p>
          <a:p>
            <a:pPr>
              <a:spcBef>
                <a:spcPct val="20000"/>
              </a:spcBef>
            </a:pPr>
            <a:r>
              <a:rPr lang="en-US" altLang="en-US" sz="2400" b="1" smtClean="0"/>
              <a:t>Summarization</a:t>
            </a:r>
          </a:p>
          <a:p>
            <a:pPr lvl="1">
              <a:spcBef>
                <a:spcPct val="20000"/>
              </a:spcBef>
            </a:pPr>
            <a:r>
              <a:rPr lang="en-US" altLang="en-US" sz="2000" smtClean="0"/>
              <a:t>Reduce the size of large data sets</a:t>
            </a:r>
          </a:p>
          <a:p>
            <a:endParaRPr lang="en-US" altLang="en-US" sz="2400" smtClean="0"/>
          </a:p>
        </p:txBody>
      </p:sp>
      <p:graphicFrame>
        <p:nvGraphicFramePr>
          <p:cNvPr id="4100" name="Object 102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343400" y="1193800"/>
          <a:ext cx="48006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9308" name="Document" r:id="rId3" imgW="5620181" imgH="3122232" progId="Word.Document.8">
                  <p:embed/>
                </p:oleObj>
              </mc:Choice>
              <mc:Fallback>
                <p:oleObj name="Document" r:id="rId3" imgW="5620181" imgH="3122232" progId="Word.Document.8">
                  <p:embed/>
                  <p:pic>
                    <p:nvPicPr>
                      <p:cNvPr id="410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193800"/>
                        <a:ext cx="48006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1" name="Picture 1030" descr="precip_aust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4" t="12122" r="11072" b="18182"/>
          <a:stretch>
            <a:fillRect/>
          </a:stretch>
        </p:blipFill>
        <p:spPr>
          <a:xfrm>
            <a:off x="4953000" y="3886200"/>
            <a:ext cx="3657600" cy="2474913"/>
          </a:xfrm>
          <a:noFill/>
        </p:spPr>
      </p:pic>
      <p:sp>
        <p:nvSpPr>
          <p:cNvPr id="4102" name="Text Box 1032"/>
          <p:cNvSpPr txBox="1">
            <a:spLocks noChangeArrowheads="1"/>
          </p:cNvSpPr>
          <p:nvPr/>
        </p:nvSpPr>
        <p:spPr bwMode="auto">
          <a:xfrm>
            <a:off x="4724400" y="5654675"/>
            <a:ext cx="2209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Clustering precipitation in Australia</a:t>
            </a:r>
          </a:p>
        </p:txBody>
      </p:sp>
    </p:spTree>
    <p:extLst>
      <p:ext uri="{BB962C8B-B14F-4D97-AF65-F5344CB8AC3E}">
        <p14:creationId xmlns:p14="http://schemas.microsoft.com/office/powerpoint/2010/main" val="365071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Pre-processing and Post-processing</a:t>
            </a:r>
          </a:p>
        </p:txBody>
      </p:sp>
      <p:sp>
        <p:nvSpPr>
          <p:cNvPr id="160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10575" cy="4114800"/>
          </a:xfrm>
        </p:spPr>
        <p:txBody>
          <a:bodyPr/>
          <a:lstStyle/>
          <a:p>
            <a:r>
              <a:rPr lang="en-US"/>
              <a:t>Pre-processing</a:t>
            </a:r>
          </a:p>
          <a:p>
            <a:pPr lvl="1"/>
            <a:r>
              <a:rPr lang="en-US"/>
              <a:t>Normalize the data</a:t>
            </a:r>
          </a:p>
          <a:p>
            <a:pPr lvl="1"/>
            <a:r>
              <a:rPr lang="en-US"/>
              <a:t>Eliminate outliers</a:t>
            </a:r>
          </a:p>
          <a:p>
            <a:pPr lvl="4"/>
            <a:endParaRPr lang="en-US" sz="700"/>
          </a:p>
          <a:p>
            <a:r>
              <a:rPr lang="en-US"/>
              <a:t>Post-processing</a:t>
            </a:r>
          </a:p>
          <a:p>
            <a:pPr lvl="1"/>
            <a:r>
              <a:rPr lang="en-US"/>
              <a:t>Eliminate small clusters that may represent outliers</a:t>
            </a:r>
          </a:p>
          <a:p>
            <a:pPr lvl="1"/>
            <a:r>
              <a:rPr lang="en-US"/>
              <a:t>Split ‘loose’ clusters, i.e., clusters with relatively high SSE</a:t>
            </a:r>
          </a:p>
          <a:p>
            <a:pPr lvl="1"/>
            <a:r>
              <a:rPr lang="en-US"/>
              <a:t>Merge clusters that are ‘close’ and that have relatively low SSE</a:t>
            </a:r>
          </a:p>
          <a:p>
            <a:pPr lvl="1">
              <a:buFontTx/>
              <a:buNone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Solutions to Initial Centroids Problem</a:t>
            </a:r>
          </a:p>
        </p:txBody>
      </p:sp>
      <p:sp>
        <p:nvSpPr>
          <p:cNvPr id="160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Multiple runs</a:t>
            </a:r>
          </a:p>
          <a:p>
            <a:pPr lvl="1">
              <a:lnSpc>
                <a:spcPct val="90000"/>
              </a:lnSpc>
            </a:pPr>
            <a:r>
              <a:rPr lang="en-US"/>
              <a:t>Helps, but probability is not on your side</a:t>
            </a:r>
          </a:p>
          <a:p>
            <a:pPr>
              <a:lnSpc>
                <a:spcPct val="90000"/>
              </a:lnSpc>
            </a:pPr>
            <a:r>
              <a:rPr lang="en-US"/>
              <a:t>Sample and use hierarchical clustering to determine initial centroids</a:t>
            </a:r>
          </a:p>
          <a:p>
            <a:pPr>
              <a:lnSpc>
                <a:spcPct val="90000"/>
              </a:lnSpc>
            </a:pPr>
            <a:r>
              <a:rPr lang="en-US"/>
              <a:t>Select more than k initial centroids and then select among these initial centroids</a:t>
            </a:r>
          </a:p>
          <a:p>
            <a:pPr lvl="1">
              <a:lnSpc>
                <a:spcPct val="90000"/>
              </a:lnSpc>
            </a:pPr>
            <a:r>
              <a:rPr lang="en-US"/>
              <a:t>Select most widely separated</a:t>
            </a:r>
          </a:p>
          <a:p>
            <a:pPr>
              <a:lnSpc>
                <a:spcPct val="90000"/>
              </a:lnSpc>
            </a:pPr>
            <a:r>
              <a:rPr lang="en-US"/>
              <a:t>Postprocessing</a:t>
            </a:r>
          </a:p>
          <a:p>
            <a:pPr>
              <a:lnSpc>
                <a:spcPct val="90000"/>
              </a:lnSpc>
            </a:pPr>
            <a:r>
              <a:rPr lang="en-US"/>
              <a:t>Bisecting K-means</a:t>
            </a:r>
          </a:p>
          <a:p>
            <a:pPr lvl="1">
              <a:lnSpc>
                <a:spcPct val="90000"/>
              </a:lnSpc>
            </a:pPr>
            <a:r>
              <a:rPr lang="en-US"/>
              <a:t>Not as susceptible to initialization issues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 of K-means</a:t>
            </a:r>
          </a:p>
        </p:txBody>
      </p:sp>
      <p:sp>
        <p:nvSpPr>
          <p:cNvPr id="161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K-means has problems when clusters are of differing </a:t>
            </a:r>
          </a:p>
          <a:p>
            <a:pPr lvl="1"/>
            <a:r>
              <a:rPr lang="en-US"/>
              <a:t>Sizes</a:t>
            </a:r>
          </a:p>
          <a:p>
            <a:pPr lvl="1"/>
            <a:r>
              <a:rPr lang="en-US"/>
              <a:t>Densities</a:t>
            </a:r>
          </a:p>
          <a:p>
            <a:pPr lvl="1"/>
            <a:r>
              <a:rPr lang="en-US"/>
              <a:t>Non-globular shapes</a:t>
            </a:r>
          </a:p>
          <a:p>
            <a:endParaRPr lang="en-US"/>
          </a:p>
          <a:p>
            <a:r>
              <a:rPr lang="en-US"/>
              <a:t>K-means has problems when the data contains outliers.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3200"/>
              <a:t>Limitations of K-means: Differing Sizes</a:t>
            </a:r>
          </a:p>
        </p:txBody>
      </p:sp>
      <p:sp>
        <p:nvSpPr>
          <p:cNvPr id="161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1458913"/>
            <a:ext cx="8088313" cy="7747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en-US"/>
          </a:p>
          <a:p>
            <a:pPr marL="990600" lvl="1" indent="-533400">
              <a:lnSpc>
                <a:spcPct val="90000"/>
              </a:lnSpc>
            </a:pPr>
            <a:endParaRPr lang="en-US"/>
          </a:p>
          <a:p>
            <a:pPr marL="990600" lvl="1" indent="-533400">
              <a:lnSpc>
                <a:spcPct val="90000"/>
              </a:lnSpc>
            </a:pPr>
            <a:endParaRPr lang="en-US" sz="2000"/>
          </a:p>
          <a:p>
            <a:pPr marL="990600" lvl="1" indent="-533400">
              <a:lnSpc>
                <a:spcPct val="90000"/>
              </a:lnSpc>
              <a:buFontTx/>
              <a:buNone/>
            </a:pPr>
            <a:endParaRPr lang="en-US" sz="2000"/>
          </a:p>
        </p:txBody>
      </p:sp>
      <p:pic>
        <p:nvPicPr>
          <p:cNvPr id="16128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61280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1447800"/>
            <a:ext cx="4268788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612806" name="Text Box 6"/>
          <p:cNvSpPr txBox="1">
            <a:spLocks noChangeArrowheads="1"/>
          </p:cNvSpPr>
          <p:nvPr/>
        </p:nvSpPr>
        <p:spPr bwMode="auto">
          <a:xfrm>
            <a:off x="762000" y="4953000"/>
            <a:ext cx="20574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sp>
        <p:nvSpPr>
          <p:cNvPr id="1612807" name="Rectangle 7"/>
          <p:cNvSpPr>
            <a:spLocks noChangeArrowheads="1"/>
          </p:cNvSpPr>
          <p:nvPr/>
        </p:nvSpPr>
        <p:spPr bwMode="auto">
          <a:xfrm>
            <a:off x="5334000" y="4902200"/>
            <a:ext cx="2470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K-means (3 Clusters)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3200"/>
              <a:t>Limitations of K-means: Differing Density</a:t>
            </a:r>
          </a:p>
        </p:txBody>
      </p:sp>
      <p:sp>
        <p:nvSpPr>
          <p:cNvPr id="161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1458913"/>
            <a:ext cx="8088313" cy="7747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en-US"/>
          </a:p>
          <a:p>
            <a:pPr marL="990600" lvl="1" indent="-533400">
              <a:lnSpc>
                <a:spcPct val="90000"/>
              </a:lnSpc>
            </a:pPr>
            <a:endParaRPr lang="en-US"/>
          </a:p>
          <a:p>
            <a:pPr marL="990600" lvl="1" indent="-533400">
              <a:lnSpc>
                <a:spcPct val="90000"/>
              </a:lnSpc>
            </a:pPr>
            <a:endParaRPr lang="en-US" sz="2000"/>
          </a:p>
          <a:p>
            <a:pPr marL="990600" lvl="1" indent="-533400">
              <a:lnSpc>
                <a:spcPct val="90000"/>
              </a:lnSpc>
              <a:buFontTx/>
              <a:buNone/>
            </a:pPr>
            <a:endParaRPr lang="en-US" sz="2000"/>
          </a:p>
        </p:txBody>
      </p:sp>
      <p:sp>
        <p:nvSpPr>
          <p:cNvPr id="1613828" name="Text Box 4"/>
          <p:cNvSpPr txBox="1">
            <a:spLocks noChangeArrowheads="1"/>
          </p:cNvSpPr>
          <p:nvPr/>
        </p:nvSpPr>
        <p:spPr bwMode="auto">
          <a:xfrm>
            <a:off x="762000" y="4953000"/>
            <a:ext cx="21336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pic>
        <p:nvPicPr>
          <p:cNvPr id="16138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6138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1447800"/>
            <a:ext cx="4268788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613831" name="Rectangle 7"/>
          <p:cNvSpPr>
            <a:spLocks noChangeArrowheads="1"/>
          </p:cNvSpPr>
          <p:nvPr/>
        </p:nvSpPr>
        <p:spPr bwMode="auto">
          <a:xfrm>
            <a:off x="5334000" y="4902200"/>
            <a:ext cx="2470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K-means (3 Clusters)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552450"/>
          </a:xfrm>
        </p:spPr>
        <p:txBody>
          <a:bodyPr/>
          <a:lstStyle/>
          <a:p>
            <a:r>
              <a:rPr lang="en-US" sz="3200"/>
              <a:t>Limitations of K-means: Non-globular Shapes</a:t>
            </a:r>
          </a:p>
        </p:txBody>
      </p:sp>
      <p:sp>
        <p:nvSpPr>
          <p:cNvPr id="161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1458913"/>
            <a:ext cx="8088313" cy="7747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en-US"/>
          </a:p>
          <a:p>
            <a:pPr marL="990600" lvl="1" indent="-533400">
              <a:lnSpc>
                <a:spcPct val="90000"/>
              </a:lnSpc>
            </a:pPr>
            <a:endParaRPr lang="en-US"/>
          </a:p>
          <a:p>
            <a:pPr marL="990600" lvl="1" indent="-533400">
              <a:lnSpc>
                <a:spcPct val="90000"/>
              </a:lnSpc>
            </a:pPr>
            <a:endParaRPr lang="en-US" sz="2000"/>
          </a:p>
          <a:p>
            <a:pPr marL="990600" lvl="1" indent="-533400">
              <a:lnSpc>
                <a:spcPct val="90000"/>
              </a:lnSpc>
              <a:buFontTx/>
              <a:buNone/>
            </a:pPr>
            <a:endParaRPr lang="en-US" sz="2000"/>
          </a:p>
        </p:txBody>
      </p:sp>
      <p:sp>
        <p:nvSpPr>
          <p:cNvPr id="1614852" name="Text Box 4"/>
          <p:cNvSpPr txBox="1">
            <a:spLocks noChangeArrowheads="1"/>
          </p:cNvSpPr>
          <p:nvPr/>
        </p:nvSpPr>
        <p:spPr bwMode="auto">
          <a:xfrm>
            <a:off x="1143000" y="4876800"/>
            <a:ext cx="20574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pic>
        <p:nvPicPr>
          <p:cNvPr id="16148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4268788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6148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1219200"/>
            <a:ext cx="4268788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614855" name="Rectangle 7"/>
          <p:cNvSpPr>
            <a:spLocks noChangeArrowheads="1"/>
          </p:cNvSpPr>
          <p:nvPr/>
        </p:nvSpPr>
        <p:spPr bwMode="auto">
          <a:xfrm>
            <a:off x="5334000" y="4902200"/>
            <a:ext cx="2470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K-means (2 Clusters)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52450"/>
          </a:xfrm>
        </p:spPr>
        <p:txBody>
          <a:bodyPr/>
          <a:lstStyle/>
          <a:p>
            <a:r>
              <a:rPr lang="en-US" sz="3200"/>
              <a:t>Overcoming K-means Limitations</a:t>
            </a:r>
          </a:p>
        </p:txBody>
      </p:sp>
      <p:sp>
        <p:nvSpPr>
          <p:cNvPr id="161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1458913"/>
            <a:ext cx="8088313" cy="7747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en-US"/>
          </a:p>
          <a:p>
            <a:pPr marL="990600" lvl="1" indent="-533400">
              <a:lnSpc>
                <a:spcPct val="90000"/>
              </a:lnSpc>
            </a:pPr>
            <a:endParaRPr lang="en-US"/>
          </a:p>
          <a:p>
            <a:pPr marL="990600" lvl="1" indent="-533400">
              <a:lnSpc>
                <a:spcPct val="90000"/>
              </a:lnSpc>
            </a:pPr>
            <a:endParaRPr lang="en-US" sz="2000"/>
          </a:p>
          <a:p>
            <a:pPr marL="990600" lvl="1" indent="-533400">
              <a:lnSpc>
                <a:spcPct val="90000"/>
              </a:lnSpc>
              <a:buFontTx/>
              <a:buNone/>
            </a:pPr>
            <a:endParaRPr lang="en-US" sz="2000"/>
          </a:p>
        </p:txBody>
      </p:sp>
      <p:pic>
        <p:nvPicPr>
          <p:cNvPr id="16158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615877" name="Text Box 5"/>
          <p:cNvSpPr txBox="1">
            <a:spLocks noChangeArrowheads="1"/>
          </p:cNvSpPr>
          <p:nvPr/>
        </p:nvSpPr>
        <p:spPr bwMode="auto">
          <a:xfrm>
            <a:off x="762000" y="4953000"/>
            <a:ext cx="7696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				K-means Clusters</a:t>
            </a:r>
          </a:p>
        </p:txBody>
      </p:sp>
      <p:pic>
        <p:nvPicPr>
          <p:cNvPr id="16158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1447800"/>
            <a:ext cx="4268788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615879" name="Rectangle 7"/>
          <p:cNvSpPr>
            <a:spLocks noChangeArrowheads="1"/>
          </p:cNvSpPr>
          <p:nvPr/>
        </p:nvSpPr>
        <p:spPr bwMode="auto">
          <a:xfrm>
            <a:off x="1371600" y="5410200"/>
            <a:ext cx="65532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0">
                <a:latin typeface="Tahoma" pitchFamily="34" charset="0"/>
              </a:rPr>
              <a:t>One solution is to use many clusters.</a:t>
            </a:r>
          </a:p>
          <a:p>
            <a:pPr lvl="1"/>
            <a:r>
              <a:rPr lang="en-US" sz="2000" b="0">
                <a:latin typeface="Tahoma" pitchFamily="34" charset="0"/>
              </a:rPr>
              <a:t>Find parts of clusters, but need to put together.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3200"/>
              <a:t>Overcoming K-means Limitations</a:t>
            </a:r>
          </a:p>
        </p:txBody>
      </p:sp>
      <p:sp>
        <p:nvSpPr>
          <p:cNvPr id="161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1458913"/>
            <a:ext cx="8088313" cy="7747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en-US"/>
          </a:p>
          <a:p>
            <a:pPr marL="990600" lvl="1" indent="-533400">
              <a:lnSpc>
                <a:spcPct val="90000"/>
              </a:lnSpc>
            </a:pPr>
            <a:endParaRPr lang="en-US"/>
          </a:p>
          <a:p>
            <a:pPr marL="990600" lvl="1" indent="-533400">
              <a:lnSpc>
                <a:spcPct val="90000"/>
              </a:lnSpc>
            </a:pPr>
            <a:endParaRPr lang="en-US" sz="2000"/>
          </a:p>
          <a:p>
            <a:pPr marL="990600" lvl="1" indent="-533400">
              <a:lnSpc>
                <a:spcPct val="90000"/>
              </a:lnSpc>
              <a:buFontTx/>
              <a:buNone/>
            </a:pPr>
            <a:endParaRPr lang="en-US" sz="2000"/>
          </a:p>
        </p:txBody>
      </p:sp>
      <p:sp>
        <p:nvSpPr>
          <p:cNvPr id="1616900" name="Text Box 4"/>
          <p:cNvSpPr txBox="1">
            <a:spLocks noChangeArrowheads="1"/>
          </p:cNvSpPr>
          <p:nvPr/>
        </p:nvSpPr>
        <p:spPr bwMode="auto">
          <a:xfrm>
            <a:off x="762000" y="4953000"/>
            <a:ext cx="7696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				K-means Clusters</a:t>
            </a:r>
          </a:p>
        </p:txBody>
      </p:sp>
      <p:pic>
        <p:nvPicPr>
          <p:cNvPr id="16169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61690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1524000"/>
            <a:ext cx="4268788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552450"/>
          </a:xfrm>
        </p:spPr>
        <p:txBody>
          <a:bodyPr/>
          <a:lstStyle/>
          <a:p>
            <a:r>
              <a:rPr lang="en-US" sz="3200"/>
              <a:t>Overcoming K-means Limitations</a:t>
            </a:r>
          </a:p>
        </p:txBody>
      </p:sp>
      <p:sp>
        <p:nvSpPr>
          <p:cNvPr id="161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1458913"/>
            <a:ext cx="8088313" cy="7747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en-US"/>
          </a:p>
          <a:p>
            <a:pPr marL="990600" lvl="1" indent="-533400">
              <a:lnSpc>
                <a:spcPct val="90000"/>
              </a:lnSpc>
            </a:pPr>
            <a:endParaRPr lang="en-US"/>
          </a:p>
          <a:p>
            <a:pPr marL="990600" lvl="1" indent="-533400">
              <a:lnSpc>
                <a:spcPct val="90000"/>
              </a:lnSpc>
            </a:pPr>
            <a:endParaRPr lang="en-US" sz="2000"/>
          </a:p>
          <a:p>
            <a:pPr marL="990600" lvl="1" indent="-533400">
              <a:lnSpc>
                <a:spcPct val="90000"/>
              </a:lnSpc>
              <a:buFontTx/>
              <a:buNone/>
            </a:pPr>
            <a:endParaRPr lang="en-US" sz="2000"/>
          </a:p>
        </p:txBody>
      </p:sp>
      <p:sp>
        <p:nvSpPr>
          <p:cNvPr id="1617924" name="Text Box 4"/>
          <p:cNvSpPr txBox="1">
            <a:spLocks noChangeArrowheads="1"/>
          </p:cNvSpPr>
          <p:nvPr/>
        </p:nvSpPr>
        <p:spPr bwMode="auto">
          <a:xfrm>
            <a:off x="1143000" y="4876800"/>
            <a:ext cx="7696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				K-means Clusters</a:t>
            </a:r>
          </a:p>
        </p:txBody>
      </p:sp>
      <p:pic>
        <p:nvPicPr>
          <p:cNvPr id="16179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4268788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61792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5613" y="1219200"/>
            <a:ext cx="4268787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3200"/>
              <a:t>Bisecting K-means</a:t>
            </a:r>
          </a:p>
        </p:txBody>
      </p:sp>
      <p:sp>
        <p:nvSpPr>
          <p:cNvPr id="160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229600" cy="774700"/>
          </a:xfrm>
        </p:spPr>
        <p:txBody>
          <a:bodyPr/>
          <a:lstStyle/>
          <a:p>
            <a:pPr marL="533400" indent="-533400">
              <a:lnSpc>
                <a:spcPct val="110000"/>
              </a:lnSpc>
            </a:pPr>
            <a:r>
              <a:rPr lang="en-US"/>
              <a:t>Bisecting K-means algorithm</a:t>
            </a:r>
          </a:p>
          <a:p>
            <a:pPr marL="990600" lvl="1" indent="-533400">
              <a:lnSpc>
                <a:spcPct val="110000"/>
              </a:lnSpc>
            </a:pPr>
            <a:r>
              <a:rPr lang="en-US" sz="2000"/>
              <a:t>Variant of K-means that can produce a partitional or a hierarchical clustering</a:t>
            </a:r>
          </a:p>
          <a:p>
            <a:pPr marL="990600" lvl="1" indent="-533400">
              <a:lnSpc>
                <a:spcPct val="90000"/>
              </a:lnSpc>
            </a:pPr>
            <a:endParaRPr lang="en-US" sz="2000"/>
          </a:p>
          <a:p>
            <a:pPr marL="990600" lvl="1" indent="-533400">
              <a:lnSpc>
                <a:spcPct val="90000"/>
              </a:lnSpc>
              <a:buFontTx/>
              <a:buNone/>
            </a:pPr>
            <a:endParaRPr lang="en-US" sz="2000"/>
          </a:p>
        </p:txBody>
      </p:sp>
      <p:graphicFrame>
        <p:nvGraphicFramePr>
          <p:cNvPr id="1609732" name="Object 4"/>
          <p:cNvGraphicFramePr>
            <a:graphicFrameLocks noChangeAspect="1"/>
          </p:cNvGraphicFramePr>
          <p:nvPr/>
        </p:nvGraphicFramePr>
        <p:xfrm>
          <a:off x="228600" y="2971800"/>
          <a:ext cx="8694738" cy="259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332" name="Bitmap Image" r:id="rId4" imgW="8695174" imgH="3132091" progId="PBrush">
                  <p:embed/>
                </p:oleObj>
              </mc:Choice>
              <mc:Fallback>
                <p:oleObj name="Bitmap Image" r:id="rId4" imgW="8695174" imgH="3132091" progId="PBrush">
                  <p:embed/>
                  <p:pic>
                    <p:nvPicPr>
                      <p:cNvPr id="16097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7029"/>
                      <a:stretch>
                        <a:fillRect/>
                      </a:stretch>
                    </p:blipFill>
                    <p:spPr bwMode="auto">
                      <a:xfrm>
                        <a:off x="228600" y="2971800"/>
                        <a:ext cx="8694738" cy="259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992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mtClean="0"/>
              <a:t>What is not Cluster Analysis?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7772400" cy="5106988"/>
          </a:xfrm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en-US" smtClean="0"/>
              <a:t>Simple segmentation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smtClean="0"/>
              <a:t>Dividing students into different registration groups alphabetically, by last name</a:t>
            </a:r>
          </a:p>
          <a:p>
            <a:pPr lvl="4">
              <a:lnSpc>
                <a:spcPct val="80000"/>
              </a:lnSpc>
            </a:pPr>
            <a:endParaRPr lang="en-US" altLang="en-US" sz="1800" smtClean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en-US" smtClean="0"/>
              <a:t>Results of a query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smtClean="0"/>
              <a:t>Groupings are a result of an external specification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smtClean="0"/>
              <a:t>Clustering is a grouping of objects based on the data</a:t>
            </a:r>
          </a:p>
          <a:p>
            <a:pPr lvl="4">
              <a:lnSpc>
                <a:spcPct val="80000"/>
              </a:lnSpc>
            </a:pPr>
            <a:endParaRPr lang="en-US" altLang="en-US" sz="1800" smtClean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en-US" smtClean="0"/>
              <a:t>Supervised classification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smtClean="0"/>
              <a:t>Have class label information</a:t>
            </a:r>
          </a:p>
          <a:p>
            <a:pPr lvl="4">
              <a:lnSpc>
                <a:spcPct val="80000"/>
              </a:lnSpc>
            </a:pPr>
            <a:endParaRPr lang="en-US" altLang="en-US" sz="1800" smtClean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en-US" smtClean="0"/>
              <a:t>Association Analysis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smtClean="0"/>
              <a:t>Local vs. global connections</a:t>
            </a:r>
          </a:p>
        </p:txBody>
      </p:sp>
    </p:spTree>
    <p:extLst>
      <p:ext uri="{BB962C8B-B14F-4D97-AF65-F5344CB8AC3E}">
        <p14:creationId xmlns:p14="http://schemas.microsoft.com/office/powerpoint/2010/main" val="757223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07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219200"/>
            <a:ext cx="6700838" cy="5024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6107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1219200"/>
            <a:ext cx="6700838" cy="5024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61075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1219200"/>
            <a:ext cx="6700838" cy="5024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61075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0600" y="1219200"/>
            <a:ext cx="6700838" cy="5024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61075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90600" y="1219200"/>
            <a:ext cx="6700838" cy="5024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610759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90600" y="1219200"/>
            <a:ext cx="6700838" cy="5024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610760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90600" y="1219200"/>
            <a:ext cx="6700838" cy="5024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610761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90600" y="1219200"/>
            <a:ext cx="6700838" cy="5024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610762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90600" y="1219200"/>
            <a:ext cx="6700838" cy="5024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610763" name="Picture 1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90600" y="1219200"/>
            <a:ext cx="6700838" cy="5024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610764" name="Rectangle 1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3200"/>
              <a:t>Bisecting K-means Example</a:t>
            </a:r>
          </a:p>
        </p:txBody>
      </p:sp>
    </p:spTree>
    <p:extLst>
      <p:ext uri="{BB962C8B-B14F-4D97-AF65-F5344CB8AC3E}">
        <p14:creationId xmlns:p14="http://schemas.microsoft.com/office/powerpoint/2010/main" val="11226438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Clustering </a:t>
            </a:r>
          </a:p>
        </p:txBody>
      </p:sp>
      <p:sp>
        <p:nvSpPr>
          <p:cNvPr id="161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10575" cy="4114800"/>
          </a:xfrm>
        </p:spPr>
        <p:txBody>
          <a:bodyPr/>
          <a:lstStyle/>
          <a:p>
            <a:r>
              <a:rPr lang="en-US"/>
              <a:t>Produces a set of nested clusters organized as a hierarchical tree</a:t>
            </a:r>
          </a:p>
          <a:p>
            <a:r>
              <a:rPr lang="en-US"/>
              <a:t>Can be visualized as a dendrogram</a:t>
            </a:r>
          </a:p>
          <a:p>
            <a:pPr lvl="1"/>
            <a:r>
              <a:rPr lang="en-US"/>
              <a:t>A tree like diagram that records the sequences of merges or splits</a:t>
            </a:r>
          </a:p>
        </p:txBody>
      </p:sp>
      <p:pic>
        <p:nvPicPr>
          <p:cNvPr id="16189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859213"/>
            <a:ext cx="3459163" cy="2160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aphicFrame>
        <p:nvGraphicFramePr>
          <p:cNvPr id="1714176" name="Object 1024"/>
          <p:cNvGraphicFramePr>
            <a:graphicFrameLocks noChangeAspect="1"/>
          </p:cNvGraphicFramePr>
          <p:nvPr/>
        </p:nvGraphicFramePr>
        <p:xfrm>
          <a:off x="5257800" y="3629025"/>
          <a:ext cx="2319338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4188" name="VISIO" r:id="rId5" imgW="3168720" imgH="3227760" progId="Visio.Drawing.11">
                  <p:embed/>
                </p:oleObj>
              </mc:Choice>
              <mc:Fallback>
                <p:oleObj name="VISIO" r:id="rId5" imgW="3168720" imgH="3227760" progId="Visio.Drawing.11">
                  <p:embed/>
                  <p:pic>
                    <p:nvPicPr>
                      <p:cNvPr id="0" name="Picture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629025"/>
                        <a:ext cx="2319338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Strengths of Hierarchical Clustering</a:t>
            </a:r>
          </a:p>
        </p:txBody>
      </p:sp>
      <p:sp>
        <p:nvSpPr>
          <p:cNvPr id="161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Do not have to assume any particular number of clusters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</a:rPr>
              <a:t>Any desired number of clusters can be obtained by ‘cutting’ the dendogram at the proper level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162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10575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Two main types of hierarchical clustering</a:t>
            </a:r>
          </a:p>
          <a:p>
            <a:pPr lvl="1">
              <a:lnSpc>
                <a:spcPct val="80000"/>
              </a:lnSpc>
            </a:pPr>
            <a:r>
              <a:rPr lang="en-US"/>
              <a:t>Agglomerative:  </a:t>
            </a:r>
          </a:p>
          <a:p>
            <a:pPr lvl="2">
              <a:lnSpc>
                <a:spcPct val="80000"/>
              </a:lnSpc>
            </a:pPr>
            <a:r>
              <a:rPr lang="en-US"/>
              <a:t> Start with the points as individual clusters</a:t>
            </a:r>
          </a:p>
          <a:p>
            <a:pPr lvl="2">
              <a:lnSpc>
                <a:spcPct val="80000"/>
              </a:lnSpc>
            </a:pPr>
            <a:r>
              <a:rPr lang="en-US"/>
              <a:t> At each step, merge the closest pair of clusters until only one cluster (or k clusters) left</a:t>
            </a:r>
          </a:p>
          <a:p>
            <a:pPr lvl="4">
              <a:lnSpc>
                <a:spcPct val="80000"/>
              </a:lnSpc>
            </a:pPr>
            <a:endParaRPr lang="en-US"/>
          </a:p>
          <a:p>
            <a:pPr lvl="1">
              <a:lnSpc>
                <a:spcPct val="80000"/>
              </a:lnSpc>
            </a:pPr>
            <a:r>
              <a:rPr lang="en-US"/>
              <a:t>Divisive:  </a:t>
            </a:r>
          </a:p>
          <a:p>
            <a:pPr lvl="2">
              <a:lnSpc>
                <a:spcPct val="80000"/>
              </a:lnSpc>
            </a:pPr>
            <a:r>
              <a:rPr lang="en-US"/>
              <a:t> Start with one, all-inclusive cluster </a:t>
            </a:r>
          </a:p>
          <a:p>
            <a:pPr lvl="2">
              <a:lnSpc>
                <a:spcPct val="80000"/>
              </a:lnSpc>
            </a:pPr>
            <a:r>
              <a:rPr lang="en-US"/>
              <a:t> At each step, split a cluster until each cluster contains a point (or there are k clusters)</a:t>
            </a:r>
          </a:p>
          <a:p>
            <a:pPr lvl="4">
              <a:lnSpc>
                <a:spcPct val="80000"/>
              </a:lnSpc>
            </a:pPr>
            <a:endParaRPr lang="en-US"/>
          </a:p>
          <a:p>
            <a:pPr>
              <a:lnSpc>
                <a:spcPct val="80000"/>
              </a:lnSpc>
            </a:pPr>
            <a:r>
              <a:rPr lang="en-US"/>
              <a:t>Traditional hierarchical algorithms use a similarity or distance matrix</a:t>
            </a:r>
          </a:p>
          <a:p>
            <a:pPr lvl="1">
              <a:lnSpc>
                <a:spcPct val="80000"/>
              </a:lnSpc>
            </a:pPr>
            <a:r>
              <a:rPr lang="en-US"/>
              <a:t>Merge or split one cluster at a time</a:t>
            </a:r>
          </a:p>
          <a:p>
            <a:pPr lvl="4"/>
            <a:endParaRPr lang="en-US" sz="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47663" y="352425"/>
            <a:ext cx="8066087" cy="650875"/>
          </a:xfrm>
          <a:noFill/>
          <a:ln/>
        </p:spPr>
        <p:txBody>
          <a:bodyPr lIns="92075" tIns="46038" rIns="92075" bIns="46038"/>
          <a:lstStyle/>
          <a:p>
            <a:r>
              <a:rPr lang="en-US" altLang="zh-CN">
                <a:ea typeface="SimSun" pitchFamily="2" charset="-122"/>
              </a:rPr>
              <a:t>Hierarchical Clustering</a:t>
            </a:r>
            <a:endParaRPr lang="en-US" altLang="zh-CN" sz="4400">
              <a:ea typeface="SimSun" pitchFamily="2" charset="-122"/>
            </a:endParaRPr>
          </a:p>
        </p:txBody>
      </p:sp>
      <p:sp>
        <p:nvSpPr>
          <p:cNvPr id="169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34375" cy="3930650"/>
          </a:xfrm>
          <a:noFill/>
          <a:ln/>
        </p:spPr>
        <p:txBody>
          <a:bodyPr lIns="92075" tIns="46038" rIns="92075" bIns="46038"/>
          <a:lstStyle/>
          <a:p>
            <a:pPr>
              <a:spcBef>
                <a:spcPct val="50000"/>
              </a:spcBef>
            </a:pPr>
            <a:r>
              <a:rPr lang="en-US" altLang="zh-CN" sz="2400">
                <a:ea typeface="SimSun" pitchFamily="2" charset="-122"/>
              </a:rPr>
              <a:t>This method does not require the number of clusters </a:t>
            </a:r>
            <a:r>
              <a:rPr lang="en-US" altLang="zh-CN" sz="2400" b="1" i="1">
                <a:ea typeface="SimSun" pitchFamily="2" charset="-122"/>
              </a:rPr>
              <a:t>k</a:t>
            </a:r>
            <a:r>
              <a:rPr lang="en-US" altLang="zh-CN" sz="2400">
                <a:ea typeface="SimSun" pitchFamily="2" charset="-122"/>
              </a:rPr>
              <a:t> as an input, but needs a termination condition </a:t>
            </a:r>
          </a:p>
        </p:txBody>
      </p:sp>
      <p:grpSp>
        <p:nvGrpSpPr>
          <p:cNvPr id="1694724" name="Group 4"/>
          <p:cNvGrpSpPr>
            <a:grpSpLocks/>
          </p:cNvGrpSpPr>
          <p:nvPr/>
        </p:nvGrpSpPr>
        <p:grpSpPr bwMode="auto">
          <a:xfrm>
            <a:off x="914400" y="2590800"/>
            <a:ext cx="6956425" cy="3641725"/>
            <a:chOff x="1200" y="1776"/>
            <a:chExt cx="4382" cy="2294"/>
          </a:xfrm>
        </p:grpSpPr>
        <p:sp>
          <p:nvSpPr>
            <p:cNvPr id="1694725" name="Line 5"/>
            <p:cNvSpPr>
              <a:spLocks noChangeShapeType="1"/>
            </p:cNvSpPr>
            <p:nvPr/>
          </p:nvSpPr>
          <p:spPr bwMode="auto">
            <a:xfrm>
              <a:off x="1200" y="2112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94726" name="Group 6"/>
            <p:cNvGrpSpPr>
              <a:grpSpLocks/>
            </p:cNvGrpSpPr>
            <p:nvPr/>
          </p:nvGrpSpPr>
          <p:grpSpPr bwMode="auto">
            <a:xfrm>
              <a:off x="1440" y="1785"/>
              <a:ext cx="480" cy="327"/>
              <a:chOff x="1104" y="1785"/>
              <a:chExt cx="480" cy="327"/>
            </a:xfrm>
          </p:grpSpPr>
          <p:sp>
            <p:nvSpPr>
              <p:cNvPr id="1694727" name="Line 7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4728" name="Text Box 8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0">
                    <a:latin typeface="Times New Roman" pitchFamily="18" charset="0"/>
                    <a:ea typeface="SimSun" pitchFamily="2" charset="-122"/>
                  </a:rPr>
                  <a:t>Step 0</a:t>
                </a:r>
                <a:endParaRPr lang="en-US" altLang="zh-CN" sz="2400" b="0">
                  <a:latin typeface="Times New Roman" pitchFamily="18" charset="0"/>
                  <a:ea typeface="SimSun" pitchFamily="2" charset="-122"/>
                </a:endParaRPr>
              </a:p>
            </p:txBody>
          </p:sp>
        </p:grpSp>
        <p:grpSp>
          <p:nvGrpSpPr>
            <p:cNvPr id="1694729" name="Group 9"/>
            <p:cNvGrpSpPr>
              <a:grpSpLocks/>
            </p:cNvGrpSpPr>
            <p:nvPr/>
          </p:nvGrpSpPr>
          <p:grpSpPr bwMode="auto">
            <a:xfrm>
              <a:off x="1968" y="1776"/>
              <a:ext cx="480" cy="327"/>
              <a:chOff x="1104" y="1785"/>
              <a:chExt cx="480" cy="327"/>
            </a:xfrm>
          </p:grpSpPr>
          <p:sp>
            <p:nvSpPr>
              <p:cNvPr id="1694730" name="Line 10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4731" name="Text Box 11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0">
                    <a:latin typeface="Times New Roman" pitchFamily="18" charset="0"/>
                    <a:ea typeface="SimSun" pitchFamily="2" charset="-122"/>
                  </a:rPr>
                  <a:t>Step 1</a:t>
                </a:r>
                <a:endParaRPr lang="en-US" altLang="zh-CN" sz="2400" b="0">
                  <a:latin typeface="Times New Roman" pitchFamily="18" charset="0"/>
                  <a:ea typeface="SimSun" pitchFamily="2" charset="-122"/>
                </a:endParaRPr>
              </a:p>
            </p:txBody>
          </p:sp>
        </p:grpSp>
        <p:grpSp>
          <p:nvGrpSpPr>
            <p:cNvPr id="1694732" name="Group 12"/>
            <p:cNvGrpSpPr>
              <a:grpSpLocks/>
            </p:cNvGrpSpPr>
            <p:nvPr/>
          </p:nvGrpSpPr>
          <p:grpSpPr bwMode="auto">
            <a:xfrm>
              <a:off x="2496" y="1776"/>
              <a:ext cx="480" cy="327"/>
              <a:chOff x="1104" y="1785"/>
              <a:chExt cx="480" cy="327"/>
            </a:xfrm>
          </p:grpSpPr>
          <p:sp>
            <p:nvSpPr>
              <p:cNvPr id="1694733" name="Line 13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4734" name="Text Box 14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0">
                    <a:latin typeface="Times New Roman" pitchFamily="18" charset="0"/>
                    <a:ea typeface="SimSun" pitchFamily="2" charset="-122"/>
                  </a:rPr>
                  <a:t>Step 2</a:t>
                </a:r>
                <a:endParaRPr lang="en-US" altLang="zh-CN" sz="2400" b="0">
                  <a:latin typeface="Times New Roman" pitchFamily="18" charset="0"/>
                  <a:ea typeface="SimSun" pitchFamily="2" charset="-122"/>
                </a:endParaRPr>
              </a:p>
            </p:txBody>
          </p:sp>
        </p:grpSp>
        <p:grpSp>
          <p:nvGrpSpPr>
            <p:cNvPr id="1694735" name="Group 15"/>
            <p:cNvGrpSpPr>
              <a:grpSpLocks/>
            </p:cNvGrpSpPr>
            <p:nvPr/>
          </p:nvGrpSpPr>
          <p:grpSpPr bwMode="auto">
            <a:xfrm>
              <a:off x="2976" y="1776"/>
              <a:ext cx="480" cy="327"/>
              <a:chOff x="1104" y="1785"/>
              <a:chExt cx="480" cy="327"/>
            </a:xfrm>
          </p:grpSpPr>
          <p:sp>
            <p:nvSpPr>
              <p:cNvPr id="1694736" name="Line 16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4737" name="Text Box 17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0">
                    <a:latin typeface="Times New Roman" pitchFamily="18" charset="0"/>
                    <a:ea typeface="SimSun" pitchFamily="2" charset="-122"/>
                  </a:rPr>
                  <a:t>Step 3</a:t>
                </a:r>
                <a:endParaRPr lang="en-US" altLang="zh-CN" sz="2400" b="0">
                  <a:latin typeface="Times New Roman" pitchFamily="18" charset="0"/>
                  <a:ea typeface="SimSun" pitchFamily="2" charset="-122"/>
                </a:endParaRPr>
              </a:p>
            </p:txBody>
          </p:sp>
        </p:grpSp>
        <p:grpSp>
          <p:nvGrpSpPr>
            <p:cNvPr id="1694738" name="Group 18"/>
            <p:cNvGrpSpPr>
              <a:grpSpLocks/>
            </p:cNvGrpSpPr>
            <p:nvPr/>
          </p:nvGrpSpPr>
          <p:grpSpPr bwMode="auto">
            <a:xfrm>
              <a:off x="3456" y="1776"/>
              <a:ext cx="480" cy="327"/>
              <a:chOff x="1104" y="1785"/>
              <a:chExt cx="480" cy="327"/>
            </a:xfrm>
          </p:grpSpPr>
          <p:sp>
            <p:nvSpPr>
              <p:cNvPr id="1694739" name="Line 19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4740" name="Text Box 20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0">
                    <a:latin typeface="Times New Roman" pitchFamily="18" charset="0"/>
                    <a:ea typeface="SimSun" pitchFamily="2" charset="-122"/>
                  </a:rPr>
                  <a:t>Step 4</a:t>
                </a:r>
                <a:endParaRPr lang="en-US" altLang="zh-CN" sz="2400" b="0">
                  <a:latin typeface="Times New Roman" pitchFamily="18" charset="0"/>
                  <a:ea typeface="SimSun" pitchFamily="2" charset="-122"/>
                </a:endParaRPr>
              </a:p>
            </p:txBody>
          </p:sp>
        </p:grpSp>
        <p:sp>
          <p:nvSpPr>
            <p:cNvPr id="1694741" name="Text Box 21"/>
            <p:cNvSpPr txBox="1">
              <a:spLocks noChangeArrowheads="1"/>
            </p:cNvSpPr>
            <p:nvPr/>
          </p:nvSpPr>
          <p:spPr bwMode="auto">
            <a:xfrm>
              <a:off x="1440" y="25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b</a:t>
              </a:r>
            </a:p>
          </p:txBody>
        </p:sp>
        <p:sp>
          <p:nvSpPr>
            <p:cNvPr id="1694742" name="Text Box 22"/>
            <p:cNvSpPr txBox="1">
              <a:spLocks noChangeArrowheads="1"/>
            </p:cNvSpPr>
            <p:nvPr/>
          </p:nvSpPr>
          <p:spPr bwMode="auto">
            <a:xfrm>
              <a:off x="1440" y="31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d</a:t>
              </a:r>
            </a:p>
          </p:txBody>
        </p:sp>
        <p:sp>
          <p:nvSpPr>
            <p:cNvPr id="1694743" name="Text Box 23"/>
            <p:cNvSpPr txBox="1">
              <a:spLocks noChangeArrowheads="1"/>
            </p:cNvSpPr>
            <p:nvPr/>
          </p:nvSpPr>
          <p:spPr bwMode="auto">
            <a:xfrm>
              <a:off x="1440" y="280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c</a:t>
              </a:r>
            </a:p>
          </p:txBody>
        </p:sp>
        <p:sp>
          <p:nvSpPr>
            <p:cNvPr id="1694744" name="Text Box 24"/>
            <p:cNvSpPr txBox="1">
              <a:spLocks noChangeArrowheads="1"/>
            </p:cNvSpPr>
            <p:nvPr/>
          </p:nvSpPr>
          <p:spPr bwMode="auto">
            <a:xfrm>
              <a:off x="1440" y="340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e</a:t>
              </a:r>
            </a:p>
          </p:txBody>
        </p:sp>
        <p:sp>
          <p:nvSpPr>
            <p:cNvPr id="1694745" name="Text Box 25"/>
            <p:cNvSpPr txBox="1">
              <a:spLocks noChangeArrowheads="1"/>
            </p:cNvSpPr>
            <p:nvPr/>
          </p:nvSpPr>
          <p:spPr bwMode="auto">
            <a:xfrm>
              <a:off x="1440" y="220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a</a:t>
              </a:r>
            </a:p>
          </p:txBody>
        </p:sp>
        <p:sp>
          <p:nvSpPr>
            <p:cNvPr id="1694746" name="Oval 26"/>
            <p:cNvSpPr>
              <a:spLocks noChangeArrowheads="1"/>
            </p:cNvSpPr>
            <p:nvPr/>
          </p:nvSpPr>
          <p:spPr bwMode="auto">
            <a:xfrm>
              <a:off x="1392" y="225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4747" name="Oval 27"/>
            <p:cNvSpPr>
              <a:spLocks noChangeArrowheads="1"/>
            </p:cNvSpPr>
            <p:nvPr/>
          </p:nvSpPr>
          <p:spPr bwMode="auto">
            <a:xfrm>
              <a:off x="1392" y="2544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4748" name="Oval 28"/>
            <p:cNvSpPr>
              <a:spLocks noChangeArrowheads="1"/>
            </p:cNvSpPr>
            <p:nvPr/>
          </p:nvSpPr>
          <p:spPr bwMode="auto">
            <a:xfrm>
              <a:off x="1392" y="2832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4749" name="Oval 29"/>
            <p:cNvSpPr>
              <a:spLocks noChangeArrowheads="1"/>
            </p:cNvSpPr>
            <p:nvPr/>
          </p:nvSpPr>
          <p:spPr bwMode="auto">
            <a:xfrm>
              <a:off x="1392" y="3120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4750" name="Oval 30"/>
            <p:cNvSpPr>
              <a:spLocks noChangeArrowheads="1"/>
            </p:cNvSpPr>
            <p:nvPr/>
          </p:nvSpPr>
          <p:spPr bwMode="auto">
            <a:xfrm>
              <a:off x="1392" y="3408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4751" name="Text Box 31"/>
            <p:cNvSpPr txBox="1">
              <a:spLocks noChangeArrowheads="1"/>
            </p:cNvSpPr>
            <p:nvPr/>
          </p:nvSpPr>
          <p:spPr bwMode="auto">
            <a:xfrm>
              <a:off x="1968" y="2304"/>
              <a:ext cx="3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a b</a:t>
              </a:r>
            </a:p>
          </p:txBody>
        </p:sp>
        <p:sp>
          <p:nvSpPr>
            <p:cNvPr id="1694752" name="Oval 32"/>
            <p:cNvSpPr>
              <a:spLocks noChangeArrowheads="1"/>
            </p:cNvSpPr>
            <p:nvPr/>
          </p:nvSpPr>
          <p:spPr bwMode="auto">
            <a:xfrm>
              <a:off x="1872" y="2352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4753" name="Text Box 33"/>
            <p:cNvSpPr txBox="1">
              <a:spLocks noChangeArrowheads="1"/>
            </p:cNvSpPr>
            <p:nvPr/>
          </p:nvSpPr>
          <p:spPr bwMode="auto">
            <a:xfrm>
              <a:off x="2496" y="3216"/>
              <a:ext cx="3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d e</a:t>
              </a:r>
            </a:p>
          </p:txBody>
        </p:sp>
        <p:sp>
          <p:nvSpPr>
            <p:cNvPr id="1694754" name="Oval 34"/>
            <p:cNvSpPr>
              <a:spLocks noChangeArrowheads="1"/>
            </p:cNvSpPr>
            <p:nvPr/>
          </p:nvSpPr>
          <p:spPr bwMode="auto">
            <a:xfrm>
              <a:off x="2400" y="3264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4755" name="Text Box 35"/>
            <p:cNvSpPr txBox="1">
              <a:spLocks noChangeArrowheads="1"/>
            </p:cNvSpPr>
            <p:nvPr/>
          </p:nvSpPr>
          <p:spPr bwMode="auto">
            <a:xfrm>
              <a:off x="2880" y="2928"/>
              <a:ext cx="4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c d e</a:t>
              </a:r>
            </a:p>
          </p:txBody>
        </p:sp>
        <p:sp>
          <p:nvSpPr>
            <p:cNvPr id="1694756" name="Oval 36"/>
            <p:cNvSpPr>
              <a:spLocks noChangeArrowheads="1"/>
            </p:cNvSpPr>
            <p:nvPr/>
          </p:nvSpPr>
          <p:spPr bwMode="auto">
            <a:xfrm>
              <a:off x="2784" y="2928"/>
              <a:ext cx="62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4757" name="Text Box 37"/>
            <p:cNvSpPr txBox="1">
              <a:spLocks noChangeArrowheads="1"/>
            </p:cNvSpPr>
            <p:nvPr/>
          </p:nvSpPr>
          <p:spPr bwMode="auto">
            <a:xfrm>
              <a:off x="3216" y="2592"/>
              <a:ext cx="7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0">
                  <a:latin typeface="Times New Roman" pitchFamily="18" charset="0"/>
                  <a:ea typeface="SimSun" pitchFamily="2" charset="-122"/>
                </a:rPr>
                <a:t>a b c d e</a:t>
              </a:r>
            </a:p>
          </p:txBody>
        </p:sp>
        <p:sp>
          <p:nvSpPr>
            <p:cNvPr id="1694758" name="Oval 38"/>
            <p:cNvSpPr>
              <a:spLocks noChangeArrowheads="1"/>
            </p:cNvSpPr>
            <p:nvPr/>
          </p:nvSpPr>
          <p:spPr bwMode="auto">
            <a:xfrm>
              <a:off x="3120" y="2592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4759" name="Line 39"/>
            <p:cNvSpPr>
              <a:spLocks noChangeShapeType="1"/>
            </p:cNvSpPr>
            <p:nvPr/>
          </p:nvSpPr>
          <p:spPr bwMode="auto">
            <a:xfrm>
              <a:off x="1200" y="3753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4760" name="Line 40"/>
            <p:cNvSpPr>
              <a:spLocks noChangeShapeType="1"/>
            </p:cNvSpPr>
            <p:nvPr/>
          </p:nvSpPr>
          <p:spPr bwMode="auto">
            <a:xfrm flipH="1">
              <a:off x="1536" y="3753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4761" name="Text Box 41"/>
            <p:cNvSpPr txBox="1">
              <a:spLocks noChangeArrowheads="1"/>
            </p:cNvSpPr>
            <p:nvPr/>
          </p:nvSpPr>
          <p:spPr bwMode="auto">
            <a:xfrm>
              <a:off x="1440" y="381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0">
                  <a:latin typeface="Times New Roman" pitchFamily="18" charset="0"/>
                  <a:ea typeface="SimSun" pitchFamily="2" charset="-122"/>
                </a:rPr>
                <a:t>Step 4</a:t>
              </a:r>
              <a:endParaRPr lang="en-US" altLang="zh-CN" sz="2400" b="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1694762" name="Line 42"/>
            <p:cNvSpPr>
              <a:spLocks noChangeShapeType="1"/>
            </p:cNvSpPr>
            <p:nvPr/>
          </p:nvSpPr>
          <p:spPr bwMode="auto">
            <a:xfrm flipH="1">
              <a:off x="2064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4763" name="Text Box 43"/>
            <p:cNvSpPr txBox="1">
              <a:spLocks noChangeArrowheads="1"/>
            </p:cNvSpPr>
            <p:nvPr/>
          </p:nvSpPr>
          <p:spPr bwMode="auto">
            <a:xfrm>
              <a:off x="1968" y="3801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0">
                  <a:latin typeface="Times New Roman" pitchFamily="18" charset="0"/>
                  <a:ea typeface="SimSun" pitchFamily="2" charset="-122"/>
                </a:rPr>
                <a:t>Step 3</a:t>
              </a:r>
              <a:endParaRPr lang="en-US" altLang="zh-CN" sz="2400" b="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1694764" name="Line 44"/>
            <p:cNvSpPr>
              <a:spLocks noChangeShapeType="1"/>
            </p:cNvSpPr>
            <p:nvPr/>
          </p:nvSpPr>
          <p:spPr bwMode="auto">
            <a:xfrm flipH="1">
              <a:off x="259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4765" name="Text Box 45"/>
            <p:cNvSpPr txBox="1">
              <a:spLocks noChangeArrowheads="1"/>
            </p:cNvSpPr>
            <p:nvPr/>
          </p:nvSpPr>
          <p:spPr bwMode="auto">
            <a:xfrm>
              <a:off x="2496" y="3801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0">
                  <a:latin typeface="Times New Roman" pitchFamily="18" charset="0"/>
                  <a:ea typeface="SimSun" pitchFamily="2" charset="-122"/>
                </a:rPr>
                <a:t>Step 2</a:t>
              </a:r>
              <a:endParaRPr lang="en-US" altLang="zh-CN" sz="2400" b="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1694766" name="Line 46"/>
            <p:cNvSpPr>
              <a:spLocks noChangeShapeType="1"/>
            </p:cNvSpPr>
            <p:nvPr/>
          </p:nvSpPr>
          <p:spPr bwMode="auto">
            <a:xfrm flipH="1">
              <a:off x="30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4767" name="Text Box 47"/>
            <p:cNvSpPr txBox="1">
              <a:spLocks noChangeArrowheads="1"/>
            </p:cNvSpPr>
            <p:nvPr/>
          </p:nvSpPr>
          <p:spPr bwMode="auto">
            <a:xfrm>
              <a:off x="2976" y="3801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0">
                  <a:latin typeface="Times New Roman" pitchFamily="18" charset="0"/>
                  <a:ea typeface="SimSun" pitchFamily="2" charset="-122"/>
                </a:rPr>
                <a:t>Step 1</a:t>
              </a:r>
              <a:endParaRPr lang="en-US" altLang="zh-CN" sz="2400" b="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1694768" name="Line 48"/>
            <p:cNvSpPr>
              <a:spLocks noChangeShapeType="1"/>
            </p:cNvSpPr>
            <p:nvPr/>
          </p:nvSpPr>
          <p:spPr bwMode="auto">
            <a:xfrm flipH="1">
              <a:off x="355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4769" name="Text Box 49"/>
            <p:cNvSpPr txBox="1">
              <a:spLocks noChangeArrowheads="1"/>
            </p:cNvSpPr>
            <p:nvPr/>
          </p:nvSpPr>
          <p:spPr bwMode="auto">
            <a:xfrm>
              <a:off x="3456" y="3801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0">
                  <a:latin typeface="Times New Roman" pitchFamily="18" charset="0"/>
                  <a:ea typeface="SimSun" pitchFamily="2" charset="-122"/>
                </a:rPr>
                <a:t>Step 0</a:t>
              </a:r>
              <a:endParaRPr lang="en-US" altLang="zh-CN" sz="2400" b="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1694770" name="Line 50"/>
            <p:cNvSpPr>
              <a:spLocks noChangeShapeType="1"/>
            </p:cNvSpPr>
            <p:nvPr/>
          </p:nvSpPr>
          <p:spPr bwMode="auto">
            <a:xfrm>
              <a:off x="1680" y="235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4771" name="Line 51"/>
            <p:cNvSpPr>
              <a:spLocks noChangeShapeType="1"/>
            </p:cNvSpPr>
            <p:nvPr/>
          </p:nvSpPr>
          <p:spPr bwMode="auto">
            <a:xfrm flipV="1">
              <a:off x="1680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4772" name="Line 52"/>
            <p:cNvSpPr>
              <a:spLocks noChangeShapeType="1"/>
            </p:cNvSpPr>
            <p:nvPr/>
          </p:nvSpPr>
          <p:spPr bwMode="auto">
            <a:xfrm>
              <a:off x="1680" y="3216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4773" name="Line 53"/>
            <p:cNvSpPr>
              <a:spLocks noChangeShapeType="1"/>
            </p:cNvSpPr>
            <p:nvPr/>
          </p:nvSpPr>
          <p:spPr bwMode="auto">
            <a:xfrm flipV="1">
              <a:off x="1680" y="3360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4774" name="Line 54"/>
            <p:cNvSpPr>
              <a:spLocks noChangeShapeType="1"/>
            </p:cNvSpPr>
            <p:nvPr/>
          </p:nvSpPr>
          <p:spPr bwMode="auto">
            <a:xfrm>
              <a:off x="1680" y="2976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4775" name="Line 55"/>
            <p:cNvSpPr>
              <a:spLocks noChangeShapeType="1"/>
            </p:cNvSpPr>
            <p:nvPr/>
          </p:nvSpPr>
          <p:spPr bwMode="auto">
            <a:xfrm flipV="1">
              <a:off x="2688" y="307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4776" name="Line 56"/>
            <p:cNvSpPr>
              <a:spLocks noChangeShapeType="1"/>
            </p:cNvSpPr>
            <p:nvPr/>
          </p:nvSpPr>
          <p:spPr bwMode="auto">
            <a:xfrm>
              <a:off x="2400" y="2496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4777" name="Line 57"/>
            <p:cNvSpPr>
              <a:spLocks noChangeShapeType="1"/>
            </p:cNvSpPr>
            <p:nvPr/>
          </p:nvSpPr>
          <p:spPr bwMode="auto">
            <a:xfrm flipV="1">
              <a:off x="3072" y="2736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4778" name="Text Box 58"/>
            <p:cNvSpPr txBox="1">
              <a:spLocks noChangeArrowheads="1"/>
            </p:cNvSpPr>
            <p:nvPr/>
          </p:nvSpPr>
          <p:spPr bwMode="auto">
            <a:xfrm>
              <a:off x="4305" y="1824"/>
              <a:ext cx="1277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Times New Roman" pitchFamily="18" charset="0"/>
                  <a:ea typeface="SimSun" pitchFamily="2" charset="-122"/>
                </a:rPr>
                <a:t>agglomerative</a:t>
              </a:r>
            </a:p>
            <a:p>
              <a:pPr algn="ctr"/>
              <a:endParaRPr lang="en-US" altLang="zh-CN" sz="24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1694779" name="Text Box 59"/>
            <p:cNvSpPr txBox="1">
              <a:spLocks noChangeArrowheads="1"/>
            </p:cNvSpPr>
            <p:nvPr/>
          </p:nvSpPr>
          <p:spPr bwMode="auto">
            <a:xfrm>
              <a:off x="4471" y="3552"/>
              <a:ext cx="734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Times New Roman" pitchFamily="18" charset="0"/>
                  <a:ea typeface="SimSun" pitchFamily="2" charset="-122"/>
                </a:rPr>
                <a:t>divisive</a:t>
              </a:r>
            </a:p>
            <a:p>
              <a:pPr algn="ctr"/>
              <a:endParaRPr lang="en-US" altLang="zh-CN" sz="2400" b="0">
                <a:latin typeface="Times New Roman" pitchFamily="18" charset="0"/>
                <a:ea typeface="SimSun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/>
              <a:t>Agglomerative Clustering Algorithm</a:t>
            </a:r>
          </a:p>
        </p:txBody>
      </p:sp>
      <p:sp>
        <p:nvSpPr>
          <p:cNvPr id="162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1458913"/>
            <a:ext cx="8088313" cy="4114800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sz="2400"/>
              <a:t>More popular hierarchical clustering technique</a:t>
            </a:r>
          </a:p>
          <a:p>
            <a:pPr marL="2209800" lvl="4" indent="-381000">
              <a:lnSpc>
                <a:spcPct val="90000"/>
              </a:lnSpc>
            </a:pPr>
            <a:endParaRPr lang="en-US" sz="700"/>
          </a:p>
          <a:p>
            <a:pPr marL="533400" indent="-533400">
              <a:lnSpc>
                <a:spcPct val="90000"/>
              </a:lnSpc>
            </a:pPr>
            <a:r>
              <a:rPr lang="en-US" sz="2400"/>
              <a:t>Basic algorithm is straightforward</a:t>
            </a:r>
          </a:p>
          <a:p>
            <a:pPr marL="990600" lvl="1" indent="-533400">
              <a:lnSpc>
                <a:spcPct val="90000"/>
              </a:lnSpc>
              <a:buFont typeface="Arial" charset="0"/>
              <a:buAutoNum type="arabicPeriod"/>
            </a:pPr>
            <a:r>
              <a:rPr lang="en-US" sz="2000"/>
              <a:t>Compute the proximity matrix</a:t>
            </a:r>
          </a:p>
          <a:p>
            <a:pPr marL="990600" lvl="1" indent="-533400">
              <a:lnSpc>
                <a:spcPct val="90000"/>
              </a:lnSpc>
              <a:buFont typeface="Arial" charset="0"/>
              <a:buAutoNum type="arabicPeriod"/>
            </a:pPr>
            <a:r>
              <a:rPr lang="en-US" sz="2000"/>
              <a:t>Let each data point be a cluster</a:t>
            </a:r>
          </a:p>
          <a:p>
            <a:pPr marL="990600" lvl="1" indent="-533400">
              <a:lnSpc>
                <a:spcPct val="90000"/>
              </a:lnSpc>
              <a:buFont typeface="Arial" charset="0"/>
              <a:buAutoNum type="arabicPeriod"/>
            </a:pPr>
            <a:r>
              <a:rPr lang="en-US" sz="2000" b="1"/>
              <a:t>Repeat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/>
              <a:t>	Merge the two closest clusters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/>
              <a:t>	Update the proximity matrix</a:t>
            </a:r>
          </a:p>
          <a:p>
            <a:pPr marL="990600" lvl="1" indent="-533400">
              <a:lnSpc>
                <a:spcPct val="90000"/>
              </a:lnSpc>
              <a:buFont typeface="Arial" charset="0"/>
              <a:buAutoNum type="arabicPeriod"/>
            </a:pPr>
            <a:r>
              <a:rPr lang="en-US" sz="2000" b="1"/>
              <a:t>Until</a:t>
            </a:r>
            <a:r>
              <a:rPr lang="en-US" sz="2000"/>
              <a:t> only a single cluster remains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000"/>
              <a:t> </a:t>
            </a:r>
          </a:p>
          <a:p>
            <a:pPr marL="533400" indent="-533400">
              <a:lnSpc>
                <a:spcPct val="90000"/>
              </a:lnSpc>
            </a:pPr>
            <a:r>
              <a:rPr lang="en-US" sz="2400"/>
              <a:t>Key operation is the computation of the proximity of two clusters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000"/>
              <a:t>Different approaches to defining the distance between clusters distinguish the different algorithms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Starting Situation </a:t>
            </a:r>
          </a:p>
        </p:txBody>
      </p:sp>
      <p:sp>
        <p:nvSpPr>
          <p:cNvPr id="162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10575" cy="4114800"/>
          </a:xfrm>
        </p:spPr>
        <p:txBody>
          <a:bodyPr/>
          <a:lstStyle/>
          <a:p>
            <a:r>
              <a:rPr lang="en-US"/>
              <a:t>Start with clusters of individual points and a proximity matrix</a:t>
            </a:r>
          </a:p>
          <a:p>
            <a:pPr lvl="1"/>
            <a:endParaRPr lang="en-US"/>
          </a:p>
        </p:txBody>
      </p:sp>
      <p:sp>
        <p:nvSpPr>
          <p:cNvPr id="1623044" name="Oval 4"/>
          <p:cNvSpPr>
            <a:spLocks noChangeArrowheads="1"/>
          </p:cNvSpPr>
          <p:nvPr/>
        </p:nvSpPr>
        <p:spPr bwMode="auto">
          <a:xfrm>
            <a:off x="685800" y="44037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3045" name="Oval 5"/>
          <p:cNvSpPr>
            <a:spLocks noChangeArrowheads="1"/>
          </p:cNvSpPr>
          <p:nvPr/>
        </p:nvSpPr>
        <p:spPr bwMode="auto">
          <a:xfrm>
            <a:off x="2743200" y="5470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3046" name="Oval 6"/>
          <p:cNvSpPr>
            <a:spLocks noChangeArrowheads="1"/>
          </p:cNvSpPr>
          <p:nvPr/>
        </p:nvSpPr>
        <p:spPr bwMode="auto">
          <a:xfrm>
            <a:off x="1600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3047" name="Oval 7"/>
          <p:cNvSpPr>
            <a:spLocks noChangeArrowheads="1"/>
          </p:cNvSpPr>
          <p:nvPr/>
        </p:nvSpPr>
        <p:spPr bwMode="auto">
          <a:xfrm>
            <a:off x="1447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3048" name="Oval 8"/>
          <p:cNvSpPr>
            <a:spLocks noChangeArrowheads="1"/>
          </p:cNvSpPr>
          <p:nvPr/>
        </p:nvSpPr>
        <p:spPr bwMode="auto">
          <a:xfrm>
            <a:off x="3124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3049" name="Oval 9"/>
          <p:cNvSpPr>
            <a:spLocks noChangeArrowheads="1"/>
          </p:cNvSpPr>
          <p:nvPr/>
        </p:nvSpPr>
        <p:spPr bwMode="auto">
          <a:xfrm>
            <a:off x="1600200" y="2955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3050" name="Oval 10"/>
          <p:cNvSpPr>
            <a:spLocks noChangeArrowheads="1"/>
          </p:cNvSpPr>
          <p:nvPr/>
        </p:nvSpPr>
        <p:spPr bwMode="auto">
          <a:xfrm>
            <a:off x="457200" y="4708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3051" name="Oval 11"/>
          <p:cNvSpPr>
            <a:spLocks noChangeArrowheads="1"/>
          </p:cNvSpPr>
          <p:nvPr/>
        </p:nvSpPr>
        <p:spPr bwMode="auto">
          <a:xfrm>
            <a:off x="1828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3052" name="Oval 12"/>
          <p:cNvSpPr>
            <a:spLocks noChangeArrowheads="1"/>
          </p:cNvSpPr>
          <p:nvPr/>
        </p:nvSpPr>
        <p:spPr bwMode="auto">
          <a:xfrm>
            <a:off x="3124200" y="5089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3053" name="Oval 13"/>
          <p:cNvSpPr>
            <a:spLocks noChangeArrowheads="1"/>
          </p:cNvSpPr>
          <p:nvPr/>
        </p:nvSpPr>
        <p:spPr bwMode="auto">
          <a:xfrm>
            <a:off x="2133600" y="3032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3054" name="Oval 14"/>
          <p:cNvSpPr>
            <a:spLocks noChangeArrowheads="1"/>
          </p:cNvSpPr>
          <p:nvPr/>
        </p:nvSpPr>
        <p:spPr bwMode="auto">
          <a:xfrm>
            <a:off x="3200400" y="4098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3055" name="Oval 15"/>
          <p:cNvSpPr>
            <a:spLocks noChangeArrowheads="1"/>
          </p:cNvSpPr>
          <p:nvPr/>
        </p:nvSpPr>
        <p:spPr bwMode="auto">
          <a:xfrm>
            <a:off x="3733800" y="3184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23056" name="Group 16"/>
          <p:cNvGrpSpPr>
            <a:grpSpLocks/>
          </p:cNvGrpSpPr>
          <p:nvPr/>
        </p:nvGrpSpPr>
        <p:grpSpPr bwMode="auto">
          <a:xfrm>
            <a:off x="5257800" y="1903413"/>
            <a:ext cx="3200400" cy="2789237"/>
            <a:chOff x="3456" y="1622"/>
            <a:chExt cx="2160" cy="2058"/>
          </a:xfrm>
        </p:grpSpPr>
        <p:sp>
          <p:nvSpPr>
            <p:cNvPr id="1623057" name="Line 17"/>
            <p:cNvSpPr>
              <a:spLocks noChangeShapeType="1"/>
            </p:cNvSpPr>
            <p:nvPr/>
          </p:nvSpPr>
          <p:spPr bwMode="auto">
            <a:xfrm>
              <a:off x="369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3058" name="Line 18"/>
            <p:cNvSpPr>
              <a:spLocks noChangeShapeType="1"/>
            </p:cNvSpPr>
            <p:nvPr/>
          </p:nvSpPr>
          <p:spPr bwMode="auto">
            <a:xfrm>
              <a:off x="3504" y="1814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3059" name="Line 19"/>
            <p:cNvSpPr>
              <a:spLocks noChangeShapeType="1"/>
            </p:cNvSpPr>
            <p:nvPr/>
          </p:nvSpPr>
          <p:spPr bwMode="auto">
            <a:xfrm>
              <a:off x="4012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3060" name="Line 20"/>
            <p:cNvSpPr>
              <a:spLocks noChangeShapeType="1"/>
            </p:cNvSpPr>
            <p:nvPr/>
          </p:nvSpPr>
          <p:spPr bwMode="auto">
            <a:xfrm>
              <a:off x="4329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3061" name="Line 21"/>
            <p:cNvSpPr>
              <a:spLocks noChangeShapeType="1"/>
            </p:cNvSpPr>
            <p:nvPr/>
          </p:nvSpPr>
          <p:spPr bwMode="auto">
            <a:xfrm>
              <a:off x="464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3062" name="Line 22"/>
            <p:cNvSpPr>
              <a:spLocks noChangeShapeType="1"/>
            </p:cNvSpPr>
            <p:nvPr/>
          </p:nvSpPr>
          <p:spPr bwMode="auto">
            <a:xfrm>
              <a:off x="4963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3063" name="Line 23"/>
            <p:cNvSpPr>
              <a:spLocks noChangeShapeType="1"/>
            </p:cNvSpPr>
            <p:nvPr/>
          </p:nvSpPr>
          <p:spPr bwMode="auto">
            <a:xfrm>
              <a:off x="5280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3064" name="Line 24"/>
            <p:cNvSpPr>
              <a:spLocks noChangeShapeType="1"/>
            </p:cNvSpPr>
            <p:nvPr/>
          </p:nvSpPr>
          <p:spPr bwMode="auto">
            <a:xfrm>
              <a:off x="3504" y="20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3065" name="Line 25"/>
            <p:cNvSpPr>
              <a:spLocks noChangeShapeType="1"/>
            </p:cNvSpPr>
            <p:nvPr/>
          </p:nvSpPr>
          <p:spPr bwMode="auto">
            <a:xfrm>
              <a:off x="3504" y="23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3066" name="Line 26"/>
            <p:cNvSpPr>
              <a:spLocks noChangeShapeType="1"/>
            </p:cNvSpPr>
            <p:nvPr/>
          </p:nvSpPr>
          <p:spPr bwMode="auto">
            <a:xfrm>
              <a:off x="3504" y="25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3067" name="Line 27"/>
            <p:cNvSpPr>
              <a:spLocks noChangeShapeType="1"/>
            </p:cNvSpPr>
            <p:nvPr/>
          </p:nvSpPr>
          <p:spPr bwMode="auto">
            <a:xfrm>
              <a:off x="3504" y="28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3068" name="Line 28"/>
            <p:cNvSpPr>
              <a:spLocks noChangeShapeType="1"/>
            </p:cNvSpPr>
            <p:nvPr/>
          </p:nvSpPr>
          <p:spPr bwMode="auto">
            <a:xfrm>
              <a:off x="3504" y="311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3069" name="Text Box 29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3070" name="Text Box 30"/>
            <p:cNvSpPr txBox="1">
              <a:spLocks noChangeArrowheads="1"/>
            </p:cNvSpPr>
            <p:nvPr/>
          </p:nvSpPr>
          <p:spPr bwMode="auto">
            <a:xfrm>
              <a:off x="3456" y="2390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3071" name="Text Box 31"/>
            <p:cNvSpPr txBox="1">
              <a:spLocks noChangeArrowheads="1"/>
            </p:cNvSpPr>
            <p:nvPr/>
          </p:nvSpPr>
          <p:spPr bwMode="auto">
            <a:xfrm>
              <a:off x="3456" y="2917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3072" name="Text Box 32"/>
            <p:cNvSpPr txBox="1">
              <a:spLocks noChangeArrowheads="1"/>
            </p:cNvSpPr>
            <p:nvPr/>
          </p:nvSpPr>
          <p:spPr bwMode="auto">
            <a:xfrm>
              <a:off x="3456" y="2679"/>
              <a:ext cx="336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3073" name="Text Box 33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3074" name="Text Box 34"/>
            <p:cNvSpPr txBox="1">
              <a:spLocks noChangeArrowheads="1"/>
            </p:cNvSpPr>
            <p:nvPr/>
          </p:nvSpPr>
          <p:spPr bwMode="auto">
            <a:xfrm>
              <a:off x="3744" y="1622"/>
              <a:ext cx="337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3075" name="Text Box 35"/>
            <p:cNvSpPr txBox="1">
              <a:spLocks noChangeArrowheads="1"/>
            </p:cNvSpPr>
            <p:nvPr/>
          </p:nvSpPr>
          <p:spPr bwMode="auto">
            <a:xfrm>
              <a:off x="4032" y="1622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3076" name="Text Box 36"/>
            <p:cNvSpPr txBox="1">
              <a:spLocks noChangeArrowheads="1"/>
            </p:cNvSpPr>
            <p:nvPr/>
          </p:nvSpPr>
          <p:spPr bwMode="auto">
            <a:xfrm>
              <a:off x="4368" y="1622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3077" name="Text Box 37"/>
            <p:cNvSpPr txBox="1">
              <a:spLocks noChangeArrowheads="1"/>
            </p:cNvSpPr>
            <p:nvPr/>
          </p:nvSpPr>
          <p:spPr bwMode="auto">
            <a:xfrm>
              <a:off x="4704" y="1622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3078" name="Text Box 38"/>
            <p:cNvSpPr txBox="1">
              <a:spLocks noChangeArrowheads="1"/>
            </p:cNvSpPr>
            <p:nvPr/>
          </p:nvSpPr>
          <p:spPr bwMode="auto">
            <a:xfrm>
              <a:off x="4944" y="1622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3079" name="Text Box 39"/>
            <p:cNvSpPr txBox="1">
              <a:spLocks noChangeArrowheads="1"/>
            </p:cNvSpPr>
            <p:nvPr/>
          </p:nvSpPr>
          <p:spPr bwMode="auto">
            <a:xfrm>
              <a:off x="5280" y="1622"/>
              <a:ext cx="33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1623080" name="Text Box 40"/>
            <p:cNvSpPr txBox="1">
              <a:spLocks noChangeArrowheads="1"/>
            </p:cNvSpPr>
            <p:nvPr/>
          </p:nvSpPr>
          <p:spPr bwMode="auto">
            <a:xfrm>
              <a:off x="3504" y="3072"/>
              <a:ext cx="192" cy="6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2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200"/>
                <a:t>.</a:t>
              </a:r>
            </a:p>
          </p:txBody>
        </p:sp>
      </p:grpSp>
      <p:sp>
        <p:nvSpPr>
          <p:cNvPr id="1623081" name="Text Box 41"/>
          <p:cNvSpPr txBox="1">
            <a:spLocks noChangeArrowheads="1"/>
          </p:cNvSpPr>
          <p:nvPr/>
        </p:nvSpPr>
        <p:spPr bwMode="auto">
          <a:xfrm>
            <a:off x="5791200" y="4343400"/>
            <a:ext cx="2514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graphicFrame>
        <p:nvGraphicFramePr>
          <p:cNvPr id="1715200" name="Object 102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559300" y="5006975"/>
          <a:ext cx="410051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5212" name="Visio" r:id="rId3" imgW="7949438" imgH="1399827" progId="Visio.Drawing.11">
                  <p:embed/>
                </p:oleObj>
              </mc:Choice>
              <mc:Fallback>
                <p:oleObj name="Visio" r:id="rId3" imgW="7949438" imgH="1399827" progId="Visio.Drawing.11">
                  <p:embed/>
                  <p:pic>
                    <p:nvPicPr>
                      <p:cNvPr id="0" name="Picture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9300" y="5006975"/>
                        <a:ext cx="4100513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Intermediate Situation</a:t>
            </a:r>
          </a:p>
        </p:txBody>
      </p:sp>
      <p:sp>
        <p:nvSpPr>
          <p:cNvPr id="162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10575" cy="4114800"/>
          </a:xfrm>
        </p:spPr>
        <p:txBody>
          <a:bodyPr/>
          <a:lstStyle/>
          <a:p>
            <a:r>
              <a:rPr lang="en-US" sz="2200"/>
              <a:t>After some merging steps, we have some clusters </a:t>
            </a:r>
          </a:p>
          <a:p>
            <a:pPr lvl="1"/>
            <a:endParaRPr lang="en-US" sz="2000"/>
          </a:p>
        </p:txBody>
      </p:sp>
      <p:sp>
        <p:nvSpPr>
          <p:cNvPr id="1624068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4069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4070" name="Freeform 6"/>
          <p:cNvSpPr>
            <a:spLocks/>
          </p:cNvSpPr>
          <p:nvPr/>
        </p:nvSpPr>
        <p:spPr bwMode="auto">
          <a:xfrm rot="-10800000">
            <a:off x="3352800" y="3048000"/>
            <a:ext cx="685800" cy="762000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4071" name="Freeform 7"/>
          <p:cNvSpPr>
            <a:spLocks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4072" name="Freeform 8"/>
          <p:cNvSpPr>
            <a:spLocks/>
          </p:cNvSpPr>
          <p:nvPr/>
        </p:nvSpPr>
        <p:spPr bwMode="auto">
          <a:xfrm rot="-10800000">
            <a:off x="2590800" y="4876800"/>
            <a:ext cx="685800" cy="762000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4073" name="Text Box 9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C1</a:t>
            </a:r>
          </a:p>
        </p:txBody>
      </p:sp>
      <p:sp>
        <p:nvSpPr>
          <p:cNvPr id="1624074" name="Text Box 10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C4</a:t>
            </a:r>
          </a:p>
        </p:txBody>
      </p:sp>
      <p:sp>
        <p:nvSpPr>
          <p:cNvPr id="1624075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C2</a:t>
            </a:r>
          </a:p>
        </p:txBody>
      </p:sp>
      <p:sp>
        <p:nvSpPr>
          <p:cNvPr id="1624076" name="Text Box 12"/>
          <p:cNvSpPr txBox="1">
            <a:spLocks noChangeArrowheads="1"/>
          </p:cNvSpPr>
          <p:nvPr/>
        </p:nvSpPr>
        <p:spPr bwMode="auto">
          <a:xfrm>
            <a:off x="2743200" y="51054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C5</a:t>
            </a:r>
          </a:p>
        </p:txBody>
      </p:sp>
      <p:sp>
        <p:nvSpPr>
          <p:cNvPr id="1624077" name="Text Box 13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C3</a:t>
            </a:r>
          </a:p>
        </p:txBody>
      </p:sp>
      <p:grpSp>
        <p:nvGrpSpPr>
          <p:cNvPr id="1624078" name="Group 14"/>
          <p:cNvGrpSpPr>
            <a:grpSpLocks/>
          </p:cNvGrpSpPr>
          <p:nvPr/>
        </p:nvGrpSpPr>
        <p:grpSpPr bwMode="auto">
          <a:xfrm>
            <a:off x="5486400" y="1660525"/>
            <a:ext cx="2895600" cy="2212975"/>
            <a:chOff x="3456" y="1440"/>
            <a:chExt cx="1872" cy="1503"/>
          </a:xfrm>
        </p:grpSpPr>
        <p:sp>
          <p:nvSpPr>
            <p:cNvPr id="1624079" name="Text Box 1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C2</a:t>
              </a:r>
            </a:p>
          </p:txBody>
        </p:sp>
        <p:sp>
          <p:nvSpPr>
            <p:cNvPr id="1624080" name="Text Box 16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C1</a:t>
              </a:r>
            </a:p>
          </p:txBody>
        </p:sp>
        <p:sp>
          <p:nvSpPr>
            <p:cNvPr id="1624081" name="Line 17"/>
            <p:cNvSpPr>
              <a:spLocks noChangeShapeType="1"/>
            </p:cNvSpPr>
            <p:nvPr/>
          </p:nvSpPr>
          <p:spPr bwMode="auto">
            <a:xfrm>
              <a:off x="369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4082" name="Line 18"/>
            <p:cNvSpPr>
              <a:spLocks noChangeShapeType="1"/>
            </p:cNvSpPr>
            <p:nvPr/>
          </p:nvSpPr>
          <p:spPr bwMode="auto">
            <a:xfrm>
              <a:off x="3504" y="163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4083" name="Line 19"/>
            <p:cNvSpPr>
              <a:spLocks noChangeShapeType="1"/>
            </p:cNvSpPr>
            <p:nvPr/>
          </p:nvSpPr>
          <p:spPr bwMode="auto">
            <a:xfrm>
              <a:off x="528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4084" name="Line 20"/>
            <p:cNvSpPr>
              <a:spLocks noChangeShapeType="1"/>
            </p:cNvSpPr>
            <p:nvPr/>
          </p:nvSpPr>
          <p:spPr bwMode="auto">
            <a:xfrm>
              <a:off x="3504" y="2928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4085" name="Text Box 21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C1</a:t>
              </a:r>
            </a:p>
          </p:txBody>
        </p:sp>
        <p:sp>
          <p:nvSpPr>
            <p:cNvPr id="1624086" name="Text Box 22"/>
            <p:cNvSpPr txBox="1">
              <a:spLocks noChangeArrowheads="1"/>
            </p:cNvSpPr>
            <p:nvPr/>
          </p:nvSpPr>
          <p:spPr bwMode="auto">
            <a:xfrm>
              <a:off x="3456" y="2207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C3</a:t>
              </a:r>
            </a:p>
          </p:txBody>
        </p:sp>
        <p:sp>
          <p:nvSpPr>
            <p:cNvPr id="1624087" name="Text Box 23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C5</a:t>
              </a:r>
            </a:p>
          </p:txBody>
        </p:sp>
        <p:sp>
          <p:nvSpPr>
            <p:cNvPr id="1624088" name="Text Box 24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C4</a:t>
              </a:r>
            </a:p>
          </p:txBody>
        </p:sp>
        <p:sp>
          <p:nvSpPr>
            <p:cNvPr id="1624089" name="Text Box 25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C2</a:t>
              </a:r>
            </a:p>
          </p:txBody>
        </p:sp>
        <p:sp>
          <p:nvSpPr>
            <p:cNvPr id="1624090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C3</a:t>
              </a:r>
            </a:p>
          </p:txBody>
        </p:sp>
        <p:sp>
          <p:nvSpPr>
            <p:cNvPr id="1624091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C4</a:t>
              </a:r>
            </a:p>
          </p:txBody>
        </p:sp>
        <p:sp>
          <p:nvSpPr>
            <p:cNvPr id="1624092" name="Text Box 28"/>
            <p:cNvSpPr txBox="1">
              <a:spLocks noChangeArrowheads="1"/>
            </p:cNvSpPr>
            <p:nvPr/>
          </p:nvSpPr>
          <p:spPr bwMode="auto">
            <a:xfrm>
              <a:off x="4992" y="1440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C5</a:t>
              </a:r>
            </a:p>
          </p:txBody>
        </p:sp>
        <p:sp>
          <p:nvSpPr>
            <p:cNvPr id="1624093" name="Line 29"/>
            <p:cNvSpPr>
              <a:spLocks noChangeShapeType="1"/>
            </p:cNvSpPr>
            <p:nvPr/>
          </p:nvSpPr>
          <p:spPr bwMode="auto">
            <a:xfrm>
              <a:off x="3504" y="187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4094" name="Line 30"/>
            <p:cNvSpPr>
              <a:spLocks noChangeShapeType="1"/>
            </p:cNvSpPr>
            <p:nvPr/>
          </p:nvSpPr>
          <p:spPr bwMode="auto">
            <a:xfrm>
              <a:off x="3504" y="240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4095" name="Line 31"/>
            <p:cNvSpPr>
              <a:spLocks noChangeShapeType="1"/>
            </p:cNvSpPr>
            <p:nvPr/>
          </p:nvSpPr>
          <p:spPr bwMode="auto">
            <a:xfrm>
              <a:off x="3504" y="216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4096" name="Line 32"/>
            <p:cNvSpPr>
              <a:spLocks noChangeShapeType="1"/>
            </p:cNvSpPr>
            <p:nvPr/>
          </p:nvSpPr>
          <p:spPr bwMode="auto">
            <a:xfrm>
              <a:off x="3504" y="264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4097" name="Line 33"/>
            <p:cNvSpPr>
              <a:spLocks noChangeShapeType="1"/>
            </p:cNvSpPr>
            <p:nvPr/>
          </p:nvSpPr>
          <p:spPr bwMode="auto">
            <a:xfrm>
              <a:off x="403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4098" name="Line 34"/>
            <p:cNvSpPr>
              <a:spLocks noChangeShapeType="1"/>
            </p:cNvSpPr>
            <p:nvPr/>
          </p:nvSpPr>
          <p:spPr bwMode="auto">
            <a:xfrm>
              <a:off x="432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4099" name="Line 35"/>
            <p:cNvSpPr>
              <a:spLocks noChangeShapeType="1"/>
            </p:cNvSpPr>
            <p:nvPr/>
          </p:nvSpPr>
          <p:spPr bwMode="auto">
            <a:xfrm>
              <a:off x="465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4100" name="Line 36"/>
            <p:cNvSpPr>
              <a:spLocks noChangeShapeType="1"/>
            </p:cNvSpPr>
            <p:nvPr/>
          </p:nvSpPr>
          <p:spPr bwMode="auto">
            <a:xfrm>
              <a:off x="499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24101" name="Text Box 37"/>
          <p:cNvSpPr txBox="1">
            <a:spLocks noChangeArrowheads="1"/>
          </p:cNvSpPr>
          <p:nvPr/>
        </p:nvSpPr>
        <p:spPr bwMode="auto">
          <a:xfrm>
            <a:off x="5791200" y="3870325"/>
            <a:ext cx="2514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graphicFrame>
        <p:nvGraphicFramePr>
          <p:cNvPr id="1716224" name="Object 0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37088" y="4294188"/>
          <a:ext cx="41275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6236" name="Visio" r:id="rId3" imgW="7591349" imgH="2996548" progId="Visio.Drawing.11">
                  <p:embed/>
                </p:oleObj>
              </mc:Choice>
              <mc:Fallback>
                <p:oleObj name="Visio" r:id="rId3" imgW="7591349" imgH="2996548" progId="Visio.Drawing.11">
                  <p:embed/>
                  <p:pic>
                    <p:nvPicPr>
                      <p:cNvPr id="0" name="Picture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4294188"/>
                        <a:ext cx="412750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Intermediate Situation</a:t>
            </a:r>
          </a:p>
        </p:txBody>
      </p:sp>
      <p:sp>
        <p:nvSpPr>
          <p:cNvPr id="162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10575" cy="4114800"/>
          </a:xfrm>
        </p:spPr>
        <p:txBody>
          <a:bodyPr/>
          <a:lstStyle/>
          <a:p>
            <a:r>
              <a:rPr lang="en-US" sz="2200"/>
              <a:t>We want to merge the two closest clusters (C2 and C5)  and update the proximity matrix. </a:t>
            </a:r>
          </a:p>
          <a:p>
            <a:pPr lvl="1"/>
            <a:endParaRPr lang="en-US" sz="2000"/>
          </a:p>
        </p:txBody>
      </p:sp>
      <p:sp>
        <p:nvSpPr>
          <p:cNvPr id="1625092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5093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5094" name="Freeform 6"/>
          <p:cNvSpPr>
            <a:spLocks/>
          </p:cNvSpPr>
          <p:nvPr/>
        </p:nvSpPr>
        <p:spPr bwMode="auto">
          <a:xfrm rot="-10800000">
            <a:off x="3352800" y="3048000"/>
            <a:ext cx="685800" cy="762000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5095" name="Freeform 7"/>
          <p:cNvSpPr>
            <a:spLocks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5096" name="Freeform 8"/>
          <p:cNvSpPr>
            <a:spLocks/>
          </p:cNvSpPr>
          <p:nvPr/>
        </p:nvSpPr>
        <p:spPr bwMode="auto">
          <a:xfrm rot="-10800000">
            <a:off x="2590800" y="4876800"/>
            <a:ext cx="685800" cy="762000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5097" name="Text Box 9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C1</a:t>
            </a:r>
          </a:p>
        </p:txBody>
      </p:sp>
      <p:sp>
        <p:nvSpPr>
          <p:cNvPr id="1625098" name="Text Box 10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C4</a:t>
            </a:r>
          </a:p>
        </p:txBody>
      </p:sp>
      <p:sp>
        <p:nvSpPr>
          <p:cNvPr id="1625099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C2</a:t>
            </a:r>
          </a:p>
        </p:txBody>
      </p:sp>
      <p:sp>
        <p:nvSpPr>
          <p:cNvPr id="1625100" name="Text Box 12"/>
          <p:cNvSpPr txBox="1">
            <a:spLocks noChangeArrowheads="1"/>
          </p:cNvSpPr>
          <p:nvPr/>
        </p:nvSpPr>
        <p:spPr bwMode="auto">
          <a:xfrm>
            <a:off x="2743200" y="51054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C5</a:t>
            </a:r>
          </a:p>
        </p:txBody>
      </p:sp>
      <p:sp>
        <p:nvSpPr>
          <p:cNvPr id="1625101" name="Text Box 13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C3</a:t>
            </a:r>
          </a:p>
        </p:txBody>
      </p:sp>
      <p:grpSp>
        <p:nvGrpSpPr>
          <p:cNvPr id="1625102" name="Group 14"/>
          <p:cNvGrpSpPr>
            <a:grpSpLocks/>
          </p:cNvGrpSpPr>
          <p:nvPr/>
        </p:nvGrpSpPr>
        <p:grpSpPr bwMode="auto">
          <a:xfrm>
            <a:off x="5486400" y="1676400"/>
            <a:ext cx="2971800" cy="2193925"/>
            <a:chOff x="3456" y="1094"/>
            <a:chExt cx="1920" cy="1503"/>
          </a:xfrm>
        </p:grpSpPr>
        <p:sp>
          <p:nvSpPr>
            <p:cNvPr id="1625103" name="Text Box 15"/>
            <p:cNvSpPr txBox="1">
              <a:spLocks noChangeArrowheads="1"/>
            </p:cNvSpPr>
            <p:nvPr/>
          </p:nvSpPr>
          <p:spPr bwMode="auto">
            <a:xfrm>
              <a:off x="4032" y="1094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C2</a:t>
              </a:r>
            </a:p>
          </p:txBody>
        </p:sp>
        <p:sp>
          <p:nvSpPr>
            <p:cNvPr id="1625104" name="Text Box 16"/>
            <p:cNvSpPr txBox="1">
              <a:spLocks noChangeArrowheads="1"/>
            </p:cNvSpPr>
            <p:nvPr/>
          </p:nvSpPr>
          <p:spPr bwMode="auto">
            <a:xfrm>
              <a:off x="3744" y="1094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C1</a:t>
              </a:r>
            </a:p>
          </p:txBody>
        </p:sp>
        <p:sp>
          <p:nvSpPr>
            <p:cNvPr id="1625105" name="Line 17"/>
            <p:cNvSpPr>
              <a:spLocks noChangeShapeType="1"/>
            </p:cNvSpPr>
            <p:nvPr/>
          </p:nvSpPr>
          <p:spPr bwMode="auto">
            <a:xfrm>
              <a:off x="369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5106" name="Line 18"/>
            <p:cNvSpPr>
              <a:spLocks noChangeShapeType="1"/>
            </p:cNvSpPr>
            <p:nvPr/>
          </p:nvSpPr>
          <p:spPr bwMode="auto">
            <a:xfrm>
              <a:off x="3504" y="1286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5107" name="Line 19"/>
            <p:cNvSpPr>
              <a:spLocks noChangeShapeType="1"/>
            </p:cNvSpPr>
            <p:nvPr/>
          </p:nvSpPr>
          <p:spPr bwMode="auto">
            <a:xfrm>
              <a:off x="528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5108" name="Line 20"/>
            <p:cNvSpPr>
              <a:spLocks noChangeShapeType="1"/>
            </p:cNvSpPr>
            <p:nvPr/>
          </p:nvSpPr>
          <p:spPr bwMode="auto">
            <a:xfrm>
              <a:off x="3504" y="258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5109" name="Text Box 21"/>
            <p:cNvSpPr txBox="1">
              <a:spLocks noChangeArrowheads="1"/>
            </p:cNvSpPr>
            <p:nvPr/>
          </p:nvSpPr>
          <p:spPr bwMode="auto">
            <a:xfrm>
              <a:off x="3456" y="1334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C1</a:t>
              </a:r>
            </a:p>
          </p:txBody>
        </p:sp>
        <p:sp>
          <p:nvSpPr>
            <p:cNvPr id="1625110" name="Text Box 22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C3</a:t>
              </a:r>
            </a:p>
          </p:txBody>
        </p:sp>
        <p:sp>
          <p:nvSpPr>
            <p:cNvPr id="1625111" name="Text Box 23"/>
            <p:cNvSpPr txBox="1">
              <a:spLocks noChangeArrowheads="1"/>
            </p:cNvSpPr>
            <p:nvPr/>
          </p:nvSpPr>
          <p:spPr bwMode="auto">
            <a:xfrm>
              <a:off x="3456" y="2389"/>
              <a:ext cx="336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C5</a:t>
              </a:r>
            </a:p>
          </p:txBody>
        </p:sp>
        <p:sp>
          <p:nvSpPr>
            <p:cNvPr id="1625112" name="Text Box 24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C4</a:t>
              </a:r>
            </a:p>
          </p:txBody>
        </p:sp>
        <p:sp>
          <p:nvSpPr>
            <p:cNvPr id="1625113" name="Text Box 25"/>
            <p:cNvSpPr txBox="1">
              <a:spLocks noChangeArrowheads="1"/>
            </p:cNvSpPr>
            <p:nvPr/>
          </p:nvSpPr>
          <p:spPr bwMode="auto">
            <a:xfrm>
              <a:off x="3456" y="1622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C2</a:t>
              </a:r>
            </a:p>
          </p:txBody>
        </p:sp>
        <p:sp>
          <p:nvSpPr>
            <p:cNvPr id="1625114" name="Text Box 26"/>
            <p:cNvSpPr txBox="1">
              <a:spLocks noChangeArrowheads="1"/>
            </p:cNvSpPr>
            <p:nvPr/>
          </p:nvSpPr>
          <p:spPr bwMode="auto">
            <a:xfrm>
              <a:off x="4368" y="1094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C3</a:t>
              </a:r>
            </a:p>
          </p:txBody>
        </p:sp>
        <p:sp>
          <p:nvSpPr>
            <p:cNvPr id="1625115" name="Text Box 27"/>
            <p:cNvSpPr txBox="1">
              <a:spLocks noChangeArrowheads="1"/>
            </p:cNvSpPr>
            <p:nvPr/>
          </p:nvSpPr>
          <p:spPr bwMode="auto">
            <a:xfrm>
              <a:off x="4704" y="1094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C4</a:t>
              </a:r>
            </a:p>
          </p:txBody>
        </p:sp>
        <p:sp>
          <p:nvSpPr>
            <p:cNvPr id="1625116" name="Text Box 28"/>
            <p:cNvSpPr txBox="1">
              <a:spLocks noChangeArrowheads="1"/>
            </p:cNvSpPr>
            <p:nvPr/>
          </p:nvSpPr>
          <p:spPr bwMode="auto">
            <a:xfrm>
              <a:off x="4992" y="1094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C5</a:t>
              </a:r>
            </a:p>
          </p:txBody>
        </p:sp>
        <p:sp>
          <p:nvSpPr>
            <p:cNvPr id="1625117" name="Line 29"/>
            <p:cNvSpPr>
              <a:spLocks noChangeShapeType="1"/>
            </p:cNvSpPr>
            <p:nvPr/>
          </p:nvSpPr>
          <p:spPr bwMode="auto">
            <a:xfrm>
              <a:off x="3504" y="1526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5118" name="Line 30"/>
            <p:cNvSpPr>
              <a:spLocks noChangeShapeType="1"/>
            </p:cNvSpPr>
            <p:nvPr/>
          </p:nvSpPr>
          <p:spPr bwMode="auto">
            <a:xfrm>
              <a:off x="3504" y="205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5119" name="Line 31"/>
            <p:cNvSpPr>
              <a:spLocks noChangeShapeType="1"/>
            </p:cNvSpPr>
            <p:nvPr/>
          </p:nvSpPr>
          <p:spPr bwMode="auto">
            <a:xfrm>
              <a:off x="3504" y="181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5120" name="Line 32"/>
            <p:cNvSpPr>
              <a:spLocks noChangeShapeType="1"/>
            </p:cNvSpPr>
            <p:nvPr/>
          </p:nvSpPr>
          <p:spPr bwMode="auto">
            <a:xfrm>
              <a:off x="3504" y="229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5121" name="Line 33"/>
            <p:cNvSpPr>
              <a:spLocks noChangeShapeType="1"/>
            </p:cNvSpPr>
            <p:nvPr/>
          </p:nvSpPr>
          <p:spPr bwMode="auto">
            <a:xfrm>
              <a:off x="403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5122" name="Line 34"/>
            <p:cNvSpPr>
              <a:spLocks noChangeShapeType="1"/>
            </p:cNvSpPr>
            <p:nvPr/>
          </p:nvSpPr>
          <p:spPr bwMode="auto">
            <a:xfrm>
              <a:off x="432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5123" name="Line 35"/>
            <p:cNvSpPr>
              <a:spLocks noChangeShapeType="1"/>
            </p:cNvSpPr>
            <p:nvPr/>
          </p:nvSpPr>
          <p:spPr bwMode="auto">
            <a:xfrm>
              <a:off x="465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5124" name="Line 36"/>
            <p:cNvSpPr>
              <a:spLocks noChangeShapeType="1"/>
            </p:cNvSpPr>
            <p:nvPr/>
          </p:nvSpPr>
          <p:spPr bwMode="auto">
            <a:xfrm>
              <a:off x="499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5125" name="Rectangle 37" descr="Wide downward diagonal"/>
            <p:cNvSpPr>
              <a:spLocks noChangeArrowheads="1"/>
            </p:cNvSpPr>
            <p:nvPr/>
          </p:nvSpPr>
          <p:spPr bwMode="auto">
            <a:xfrm>
              <a:off x="3696" y="1526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5126" name="Rectangle 38" descr="Wide downward diagonal"/>
            <p:cNvSpPr>
              <a:spLocks noChangeArrowheads="1"/>
            </p:cNvSpPr>
            <p:nvPr/>
          </p:nvSpPr>
          <p:spPr bwMode="auto">
            <a:xfrm>
              <a:off x="3696" y="2294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5127" name="Rectangle 39" descr="Wide downward diagonal"/>
            <p:cNvSpPr>
              <a:spLocks noChangeArrowheads="1"/>
            </p:cNvSpPr>
            <p:nvPr/>
          </p:nvSpPr>
          <p:spPr bwMode="auto">
            <a:xfrm rot="5400000">
              <a:off x="3521" y="1783"/>
              <a:ext cx="1298" cy="299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5128" name="Rectangle 40" descr="Wide downward diagonal"/>
            <p:cNvSpPr>
              <a:spLocks noChangeArrowheads="1"/>
            </p:cNvSpPr>
            <p:nvPr/>
          </p:nvSpPr>
          <p:spPr bwMode="auto">
            <a:xfrm rot="5400000">
              <a:off x="4477" y="1778"/>
              <a:ext cx="1297" cy="311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25129" name="Oval 41"/>
          <p:cNvSpPr>
            <a:spLocks noChangeArrowheads="1"/>
          </p:cNvSpPr>
          <p:nvPr/>
        </p:nvSpPr>
        <p:spPr bwMode="auto">
          <a:xfrm>
            <a:off x="990600" y="4648200"/>
            <a:ext cx="2514600" cy="1295400"/>
          </a:xfrm>
          <a:prstGeom prst="ellips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5130" name="Text Box 42"/>
          <p:cNvSpPr txBox="1">
            <a:spLocks noChangeArrowheads="1"/>
          </p:cNvSpPr>
          <p:nvPr/>
        </p:nvSpPr>
        <p:spPr bwMode="auto">
          <a:xfrm>
            <a:off x="5791200" y="3870325"/>
            <a:ext cx="2514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graphicFrame>
        <p:nvGraphicFramePr>
          <p:cNvPr id="1717248" name="Object 102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48200" y="4495800"/>
          <a:ext cx="4083050" cy="184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7260" name="Visio" r:id="rId3" imgW="7591349" imgH="3431733" progId="Visio.Drawing.11">
                  <p:embed/>
                </p:oleObj>
              </mc:Choice>
              <mc:Fallback>
                <p:oleObj name="Visio" r:id="rId3" imgW="7591349" imgH="3431733" progId="Visio.Drawing.11">
                  <p:embed/>
                  <p:pic>
                    <p:nvPicPr>
                      <p:cNvPr id="0" name="Picture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495800"/>
                        <a:ext cx="4083050" cy="184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 Merging</a:t>
            </a:r>
          </a:p>
        </p:txBody>
      </p:sp>
      <p:sp>
        <p:nvSpPr>
          <p:cNvPr id="162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410575" cy="4114800"/>
          </a:xfrm>
        </p:spPr>
        <p:txBody>
          <a:bodyPr/>
          <a:lstStyle/>
          <a:p>
            <a:r>
              <a:rPr lang="en-US" sz="2200"/>
              <a:t>The question is “How do we update the proximity matrix?” </a:t>
            </a:r>
          </a:p>
          <a:p>
            <a:pPr lvl="1"/>
            <a:endParaRPr lang="en-US" sz="2000"/>
          </a:p>
        </p:txBody>
      </p:sp>
      <p:sp>
        <p:nvSpPr>
          <p:cNvPr id="1626116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6117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6118" name="Freeform 6"/>
          <p:cNvSpPr>
            <a:spLocks/>
          </p:cNvSpPr>
          <p:nvPr/>
        </p:nvSpPr>
        <p:spPr bwMode="auto">
          <a:xfrm rot="-10800000">
            <a:off x="3352800" y="3048000"/>
            <a:ext cx="685800" cy="762000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6119" name="Freeform 7"/>
          <p:cNvSpPr>
            <a:spLocks/>
          </p:cNvSpPr>
          <p:nvPr/>
        </p:nvSpPr>
        <p:spPr bwMode="auto">
          <a:xfrm>
            <a:off x="1295400" y="4953000"/>
            <a:ext cx="2362200" cy="773113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6120" name="Text Box 8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C1</a:t>
            </a:r>
          </a:p>
        </p:txBody>
      </p:sp>
      <p:sp>
        <p:nvSpPr>
          <p:cNvPr id="1626121" name="Text Box 9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C4</a:t>
            </a:r>
          </a:p>
        </p:txBody>
      </p:sp>
      <p:sp>
        <p:nvSpPr>
          <p:cNvPr id="1626122" name="Text Box 10"/>
          <p:cNvSpPr txBox="1">
            <a:spLocks noChangeArrowheads="1"/>
          </p:cNvSpPr>
          <p:nvPr/>
        </p:nvSpPr>
        <p:spPr bwMode="auto">
          <a:xfrm>
            <a:off x="1905000" y="5181600"/>
            <a:ext cx="990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C2 </a:t>
            </a:r>
            <a:r>
              <a:rPr lang="en-US" b="0"/>
              <a:t>U</a:t>
            </a:r>
            <a:r>
              <a:rPr lang="en-US"/>
              <a:t> C5</a:t>
            </a:r>
          </a:p>
        </p:txBody>
      </p:sp>
      <p:sp>
        <p:nvSpPr>
          <p:cNvPr id="1626123" name="Text Box 11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C3</a:t>
            </a:r>
          </a:p>
        </p:txBody>
      </p:sp>
      <p:sp>
        <p:nvSpPr>
          <p:cNvPr id="1626124" name="Text Box 12"/>
          <p:cNvSpPr txBox="1">
            <a:spLocks noChangeArrowheads="1"/>
          </p:cNvSpPr>
          <p:nvPr/>
        </p:nvSpPr>
        <p:spPr bwMode="auto">
          <a:xfrm>
            <a:off x="6172200" y="2743200"/>
            <a:ext cx="2133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?        ?        ?        ?    	   </a:t>
            </a:r>
          </a:p>
        </p:txBody>
      </p:sp>
      <p:sp>
        <p:nvSpPr>
          <p:cNvPr id="1626125" name="Text Box 13"/>
          <p:cNvSpPr txBox="1">
            <a:spLocks noChangeArrowheads="1"/>
          </p:cNvSpPr>
          <p:nvPr/>
        </p:nvSpPr>
        <p:spPr bwMode="auto">
          <a:xfrm>
            <a:off x="6651625" y="23622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?</a:t>
            </a:r>
          </a:p>
        </p:txBody>
      </p:sp>
      <p:sp>
        <p:nvSpPr>
          <p:cNvPr id="1626126" name="Text Box 14"/>
          <p:cNvSpPr txBox="1">
            <a:spLocks noChangeArrowheads="1"/>
          </p:cNvSpPr>
          <p:nvPr/>
        </p:nvSpPr>
        <p:spPr bwMode="auto">
          <a:xfrm>
            <a:off x="6651625" y="32004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?</a:t>
            </a:r>
          </a:p>
        </p:txBody>
      </p:sp>
      <p:sp>
        <p:nvSpPr>
          <p:cNvPr id="1626127" name="Text Box 15"/>
          <p:cNvSpPr txBox="1">
            <a:spLocks noChangeArrowheads="1"/>
          </p:cNvSpPr>
          <p:nvPr/>
        </p:nvSpPr>
        <p:spPr bwMode="auto">
          <a:xfrm>
            <a:off x="6651625" y="35814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?</a:t>
            </a:r>
          </a:p>
        </p:txBody>
      </p:sp>
      <p:sp>
        <p:nvSpPr>
          <p:cNvPr id="1626128" name="Text Box 16"/>
          <p:cNvSpPr txBox="1">
            <a:spLocks noChangeArrowheads="1"/>
          </p:cNvSpPr>
          <p:nvPr/>
        </p:nvSpPr>
        <p:spPr bwMode="auto">
          <a:xfrm>
            <a:off x="6629400" y="1555750"/>
            <a:ext cx="533400" cy="730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C2 </a:t>
            </a:r>
            <a:r>
              <a:rPr lang="en-US" b="0"/>
              <a:t>U </a:t>
            </a:r>
            <a:r>
              <a:rPr lang="en-US"/>
              <a:t>C5</a:t>
            </a:r>
          </a:p>
        </p:txBody>
      </p:sp>
      <p:sp>
        <p:nvSpPr>
          <p:cNvPr id="1626129" name="Text Box 17"/>
          <p:cNvSpPr txBox="1">
            <a:spLocks noChangeArrowheads="1"/>
          </p:cNvSpPr>
          <p:nvPr/>
        </p:nvSpPr>
        <p:spPr bwMode="auto">
          <a:xfrm>
            <a:off x="6096000" y="19812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C1</a:t>
            </a:r>
          </a:p>
        </p:txBody>
      </p:sp>
      <p:sp>
        <p:nvSpPr>
          <p:cNvPr id="1626130" name="Line 18"/>
          <p:cNvSpPr>
            <a:spLocks noChangeShapeType="1"/>
          </p:cNvSpPr>
          <p:nvPr/>
        </p:nvSpPr>
        <p:spPr bwMode="auto">
          <a:xfrm>
            <a:off x="60198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6131" name="Line 19"/>
          <p:cNvSpPr>
            <a:spLocks noChangeShapeType="1"/>
          </p:cNvSpPr>
          <p:nvPr/>
        </p:nvSpPr>
        <p:spPr bwMode="auto">
          <a:xfrm>
            <a:off x="5715000" y="22860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6132" name="Text Box 20"/>
          <p:cNvSpPr txBox="1">
            <a:spLocks noChangeArrowheads="1"/>
          </p:cNvSpPr>
          <p:nvPr/>
        </p:nvSpPr>
        <p:spPr bwMode="auto">
          <a:xfrm>
            <a:off x="5638800" y="23622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C1</a:t>
            </a:r>
          </a:p>
        </p:txBody>
      </p:sp>
      <p:sp>
        <p:nvSpPr>
          <p:cNvPr id="1626133" name="Text Box 21"/>
          <p:cNvSpPr txBox="1">
            <a:spLocks noChangeArrowheads="1"/>
          </p:cNvSpPr>
          <p:nvPr/>
        </p:nvSpPr>
        <p:spPr bwMode="auto">
          <a:xfrm>
            <a:off x="5638800" y="32004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C3</a:t>
            </a:r>
          </a:p>
        </p:txBody>
      </p:sp>
      <p:sp>
        <p:nvSpPr>
          <p:cNvPr id="1626134" name="Text Box 22"/>
          <p:cNvSpPr txBox="1">
            <a:spLocks noChangeArrowheads="1"/>
          </p:cNvSpPr>
          <p:nvPr/>
        </p:nvSpPr>
        <p:spPr bwMode="auto">
          <a:xfrm>
            <a:off x="5638800" y="36576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C4</a:t>
            </a:r>
          </a:p>
        </p:txBody>
      </p:sp>
      <p:sp>
        <p:nvSpPr>
          <p:cNvPr id="1626135" name="Text Box 23"/>
          <p:cNvSpPr txBox="1">
            <a:spLocks noChangeArrowheads="1"/>
          </p:cNvSpPr>
          <p:nvPr/>
        </p:nvSpPr>
        <p:spPr bwMode="auto">
          <a:xfrm>
            <a:off x="5181600" y="2819400"/>
            <a:ext cx="990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C2 </a:t>
            </a:r>
            <a:r>
              <a:rPr lang="en-US" b="0"/>
              <a:t>U </a:t>
            </a:r>
            <a:r>
              <a:rPr lang="en-US"/>
              <a:t>C5</a:t>
            </a:r>
          </a:p>
        </p:txBody>
      </p:sp>
      <p:sp>
        <p:nvSpPr>
          <p:cNvPr id="1626136" name="Text Box 24"/>
          <p:cNvSpPr txBox="1">
            <a:spLocks noChangeArrowheads="1"/>
          </p:cNvSpPr>
          <p:nvPr/>
        </p:nvSpPr>
        <p:spPr bwMode="auto">
          <a:xfrm>
            <a:off x="7086600" y="19812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C3</a:t>
            </a:r>
          </a:p>
        </p:txBody>
      </p:sp>
      <p:sp>
        <p:nvSpPr>
          <p:cNvPr id="1626137" name="Text Box 25"/>
          <p:cNvSpPr txBox="1">
            <a:spLocks noChangeArrowheads="1"/>
          </p:cNvSpPr>
          <p:nvPr/>
        </p:nvSpPr>
        <p:spPr bwMode="auto">
          <a:xfrm>
            <a:off x="7620000" y="19812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C4</a:t>
            </a:r>
          </a:p>
        </p:txBody>
      </p:sp>
      <p:sp>
        <p:nvSpPr>
          <p:cNvPr id="1626138" name="Line 26"/>
          <p:cNvSpPr>
            <a:spLocks noChangeShapeType="1"/>
          </p:cNvSpPr>
          <p:nvPr/>
        </p:nvSpPr>
        <p:spPr bwMode="auto">
          <a:xfrm>
            <a:off x="5715000" y="26670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6139" name="Line 27"/>
          <p:cNvSpPr>
            <a:spLocks noChangeShapeType="1"/>
          </p:cNvSpPr>
          <p:nvPr/>
        </p:nvSpPr>
        <p:spPr bwMode="auto">
          <a:xfrm>
            <a:off x="5715000" y="3505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6140" name="Line 28"/>
          <p:cNvSpPr>
            <a:spLocks noChangeShapeType="1"/>
          </p:cNvSpPr>
          <p:nvPr/>
        </p:nvSpPr>
        <p:spPr bwMode="auto">
          <a:xfrm>
            <a:off x="5715000" y="3124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6141" name="Line 29"/>
          <p:cNvSpPr>
            <a:spLocks noChangeShapeType="1"/>
          </p:cNvSpPr>
          <p:nvPr/>
        </p:nvSpPr>
        <p:spPr bwMode="auto">
          <a:xfrm>
            <a:off x="5715000" y="3886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6142" name="Line 30"/>
          <p:cNvSpPr>
            <a:spLocks noChangeShapeType="1"/>
          </p:cNvSpPr>
          <p:nvPr/>
        </p:nvSpPr>
        <p:spPr bwMode="auto">
          <a:xfrm>
            <a:off x="65532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6143" name="Line 31"/>
          <p:cNvSpPr>
            <a:spLocks noChangeShapeType="1"/>
          </p:cNvSpPr>
          <p:nvPr/>
        </p:nvSpPr>
        <p:spPr bwMode="auto">
          <a:xfrm>
            <a:off x="70104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6144" name="Line 32"/>
          <p:cNvSpPr>
            <a:spLocks noChangeShapeType="1"/>
          </p:cNvSpPr>
          <p:nvPr/>
        </p:nvSpPr>
        <p:spPr bwMode="auto">
          <a:xfrm>
            <a:off x="75438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6145" name="Line 33"/>
          <p:cNvSpPr>
            <a:spLocks noChangeShapeType="1"/>
          </p:cNvSpPr>
          <p:nvPr/>
        </p:nvSpPr>
        <p:spPr bwMode="auto">
          <a:xfrm>
            <a:off x="80772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6146" name="Text Box 34"/>
          <p:cNvSpPr txBox="1">
            <a:spLocks noChangeArrowheads="1"/>
          </p:cNvSpPr>
          <p:nvPr/>
        </p:nvSpPr>
        <p:spPr bwMode="auto">
          <a:xfrm>
            <a:off x="5791200" y="3962400"/>
            <a:ext cx="2514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graphicFrame>
        <p:nvGraphicFramePr>
          <p:cNvPr id="1718272" name="Object 102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48200" y="4435475"/>
          <a:ext cx="408305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8284" name="Visio" r:id="rId4" imgW="7591349" imgH="3654718" progId="Visio.Drawing.11">
                  <p:embed/>
                </p:oleObj>
              </mc:Choice>
              <mc:Fallback>
                <p:oleObj name="Visio" r:id="rId4" imgW="7591349" imgH="3654718" progId="Visio.Drawing.11">
                  <p:embed/>
                  <p:pic>
                    <p:nvPicPr>
                      <p:cNvPr id="0" name="Picture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435475"/>
                        <a:ext cx="4083050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782638"/>
          </a:xfrm>
          <a:noFill/>
          <a:ln/>
        </p:spPr>
        <p:txBody>
          <a:bodyPr lIns="92075" tIns="46038" rIns="92075" bIns="46038"/>
          <a:lstStyle/>
          <a:p>
            <a:r>
              <a:rPr lang="en-US"/>
              <a:t>General Applications of Clustering</a:t>
            </a:r>
            <a:r>
              <a:rPr lang="en-US" sz="3200"/>
              <a:t> </a:t>
            </a:r>
          </a:p>
        </p:txBody>
      </p:sp>
      <p:sp>
        <p:nvSpPr>
          <p:cNvPr id="168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8768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20000"/>
              </a:lnSpc>
            </a:pPr>
            <a:r>
              <a:rPr lang="en-US" sz="2400"/>
              <a:t>Pattern Recognition</a:t>
            </a:r>
          </a:p>
          <a:p>
            <a:pPr>
              <a:lnSpc>
                <a:spcPct val="120000"/>
              </a:lnSpc>
            </a:pPr>
            <a:r>
              <a:rPr lang="en-US" sz="2400"/>
              <a:t>Spatial Data Analysis 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create thematic maps in GIS by clustering feature spaces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detect spatial clusters and explain them in spatial data mining</a:t>
            </a:r>
          </a:p>
          <a:p>
            <a:pPr>
              <a:lnSpc>
                <a:spcPct val="120000"/>
              </a:lnSpc>
            </a:pPr>
            <a:r>
              <a:rPr lang="en-US" sz="2400"/>
              <a:t>Image Processing</a:t>
            </a:r>
          </a:p>
          <a:p>
            <a:pPr>
              <a:lnSpc>
                <a:spcPct val="120000"/>
              </a:lnSpc>
            </a:pPr>
            <a:r>
              <a:rPr lang="en-US" sz="2400"/>
              <a:t>Economic Science (especially market research)</a:t>
            </a:r>
          </a:p>
          <a:p>
            <a:pPr>
              <a:lnSpc>
                <a:spcPct val="120000"/>
              </a:lnSpc>
            </a:pPr>
            <a:r>
              <a:rPr lang="en-US" sz="2400"/>
              <a:t>WWW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Cluster Weblog data to discover groups of similar access patterns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3200"/>
              <a:t>How to Define Inter-Cluster Similarity</a:t>
            </a:r>
          </a:p>
        </p:txBody>
      </p:sp>
      <p:sp>
        <p:nvSpPr>
          <p:cNvPr id="162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2413000"/>
            <a:ext cx="4852988" cy="2624138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000"/>
              <a:t> </a:t>
            </a:r>
          </a:p>
        </p:txBody>
      </p:sp>
      <p:grpSp>
        <p:nvGrpSpPr>
          <p:cNvPr id="1627140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1627141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7142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7143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7144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7145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7146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7147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7148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7149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7150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7151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7152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7153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7154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7155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7156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7157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7158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7159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7160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7161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7162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7163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1627164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</p:grpSp>
      <p:sp>
        <p:nvSpPr>
          <p:cNvPr id="1627165" name="Line 29"/>
          <p:cNvSpPr>
            <a:spLocks noChangeShapeType="1"/>
          </p:cNvSpPr>
          <p:nvPr/>
        </p:nvSpPr>
        <p:spPr bwMode="auto">
          <a:xfrm>
            <a:off x="2209800" y="20574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7166" name="Text Box 30"/>
          <p:cNvSpPr txBox="1">
            <a:spLocks noChangeArrowheads="1"/>
          </p:cNvSpPr>
          <p:nvPr/>
        </p:nvSpPr>
        <p:spPr bwMode="auto">
          <a:xfrm>
            <a:off x="2209800" y="1600200"/>
            <a:ext cx="14478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Similarity?</a:t>
            </a:r>
          </a:p>
        </p:txBody>
      </p:sp>
      <p:sp>
        <p:nvSpPr>
          <p:cNvPr id="1627167" name="Rectangle 3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eaLnBrk="1" hangingPunct="1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§"/>
            </a:pPr>
            <a:r>
              <a:rPr lang="en-US" sz="2400" b="0">
                <a:latin typeface="Tahoma" pitchFamily="34" charset="0"/>
              </a:rPr>
              <a:t>MIN</a:t>
            </a:r>
          </a:p>
          <a:p>
            <a:pPr marL="342900" indent="-342900" eaLnBrk="1" hangingPunct="1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§"/>
            </a:pPr>
            <a:r>
              <a:rPr lang="en-US" sz="2400" b="0">
                <a:latin typeface="Tahoma" pitchFamily="34" charset="0"/>
              </a:rPr>
              <a:t>MAX</a:t>
            </a:r>
          </a:p>
          <a:p>
            <a:pPr marL="342900" indent="-342900" eaLnBrk="1" hangingPunct="1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§"/>
            </a:pPr>
            <a:r>
              <a:rPr lang="en-US" sz="2400" b="0">
                <a:latin typeface="Tahoma" pitchFamily="34" charset="0"/>
              </a:rPr>
              <a:t>Group Average</a:t>
            </a:r>
          </a:p>
          <a:p>
            <a:pPr marL="342900" indent="-342900" eaLnBrk="1" hangingPunct="1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§"/>
            </a:pPr>
            <a:r>
              <a:rPr lang="en-US" sz="2400" b="0">
                <a:latin typeface="Tahoma" pitchFamily="34" charset="0"/>
              </a:rPr>
              <a:t>Distance Between Centroids</a:t>
            </a:r>
          </a:p>
          <a:p>
            <a:pPr marL="342900" indent="-342900" eaLnBrk="1" hangingPunct="1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§"/>
            </a:pPr>
            <a:r>
              <a:rPr lang="en-US" sz="2400" b="0">
                <a:latin typeface="Tahoma" pitchFamily="34" charset="0"/>
              </a:rPr>
              <a:t>Other methods driven by an objective function</a:t>
            </a:r>
          </a:p>
          <a:p>
            <a:pPr marL="742950" lvl="1" indent="-285750" eaLnBrk="1" hangingPunct="1">
              <a:spcBef>
                <a:spcPts val="200"/>
              </a:spcBef>
              <a:spcAft>
                <a:spcPts val="200"/>
              </a:spcAft>
              <a:buFontTx/>
              <a:buChar char="–"/>
            </a:pPr>
            <a:r>
              <a:rPr lang="en-US" sz="2000" b="0">
                <a:latin typeface="Tahoma" pitchFamily="34" charset="0"/>
              </a:rPr>
              <a:t>Ward’s Method uses squared error</a:t>
            </a:r>
            <a:endParaRPr lang="en-US" sz="2400" b="0">
              <a:latin typeface="Tahoma" pitchFamily="34" charset="0"/>
            </a:endParaRPr>
          </a:p>
        </p:txBody>
      </p:sp>
      <p:sp>
        <p:nvSpPr>
          <p:cNvPr id="1627168" name="Freeform 32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7169" name="Oval 33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7170" name="Oval 34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7171" name="Oval 35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7172" name="Oval 36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7173" name="Freeform 37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7174" name="Oval 38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7175" name="Oval 39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7176" name="Oval 40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7177" name="Oval 41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7178" name="Text Box 42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3200"/>
              <a:t>How to Define Inter-Cluster Similarity</a:t>
            </a:r>
          </a:p>
        </p:txBody>
      </p:sp>
      <p:sp>
        <p:nvSpPr>
          <p:cNvPr id="162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2413000"/>
            <a:ext cx="4852988" cy="2624138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000"/>
              <a:t> </a:t>
            </a:r>
          </a:p>
        </p:txBody>
      </p:sp>
      <p:grpSp>
        <p:nvGrpSpPr>
          <p:cNvPr id="1628164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1628165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8166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8167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8168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8169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8170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8171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8172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8173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8174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8175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8176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8177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8178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8179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8180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8181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8182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8183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8184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8185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8186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8187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1628188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</p:grpSp>
      <p:sp>
        <p:nvSpPr>
          <p:cNvPr id="1628189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8190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191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192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193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194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8195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196" name="Oval 36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197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198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199" name="Line 39"/>
          <p:cNvSpPr>
            <a:spLocks noChangeShapeType="1"/>
          </p:cNvSpPr>
          <p:nvPr/>
        </p:nvSpPr>
        <p:spPr bwMode="auto">
          <a:xfrm flipV="1">
            <a:off x="1981200" y="1600200"/>
            <a:ext cx="1524000" cy="1524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8200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sp>
        <p:nvSpPr>
          <p:cNvPr id="1628201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eaLnBrk="1" hangingPunct="1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§"/>
            </a:pPr>
            <a:r>
              <a:rPr lang="en-US" sz="2400" b="0">
                <a:solidFill>
                  <a:srgbClr val="FF0000"/>
                </a:solidFill>
                <a:latin typeface="Tahoma" pitchFamily="34" charset="0"/>
              </a:rPr>
              <a:t>MIN</a:t>
            </a:r>
          </a:p>
          <a:p>
            <a:pPr marL="342900" indent="-342900" eaLnBrk="1" hangingPunct="1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§"/>
            </a:pPr>
            <a:r>
              <a:rPr lang="en-US" sz="2400" b="0">
                <a:latin typeface="Tahoma" pitchFamily="34" charset="0"/>
              </a:rPr>
              <a:t>MAX</a:t>
            </a:r>
          </a:p>
          <a:p>
            <a:pPr marL="342900" indent="-342900" eaLnBrk="1" hangingPunct="1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§"/>
            </a:pPr>
            <a:r>
              <a:rPr lang="en-US" sz="2400" b="0">
                <a:latin typeface="Tahoma" pitchFamily="34" charset="0"/>
              </a:rPr>
              <a:t>Group Average</a:t>
            </a:r>
          </a:p>
          <a:p>
            <a:pPr marL="342900" indent="-342900" eaLnBrk="1" hangingPunct="1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§"/>
            </a:pPr>
            <a:r>
              <a:rPr lang="en-US" sz="2400" b="0">
                <a:latin typeface="Tahoma" pitchFamily="34" charset="0"/>
              </a:rPr>
              <a:t>Distance Between Centroids</a:t>
            </a:r>
          </a:p>
          <a:p>
            <a:pPr marL="342900" indent="-342900" eaLnBrk="1" hangingPunct="1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§"/>
            </a:pPr>
            <a:r>
              <a:rPr lang="en-US" sz="2400" b="0">
                <a:latin typeface="Tahoma" pitchFamily="34" charset="0"/>
              </a:rPr>
              <a:t>Other methods driven by an objective function</a:t>
            </a:r>
          </a:p>
          <a:p>
            <a:pPr marL="742950" lvl="1" indent="-285750" eaLnBrk="1" hangingPunct="1">
              <a:spcBef>
                <a:spcPts val="200"/>
              </a:spcBef>
              <a:spcAft>
                <a:spcPts val="200"/>
              </a:spcAft>
              <a:buFontTx/>
              <a:buChar char="–"/>
            </a:pPr>
            <a:r>
              <a:rPr lang="en-US" sz="2000" b="0">
                <a:latin typeface="Tahoma" pitchFamily="34" charset="0"/>
              </a:rPr>
              <a:t>Ward’s Method uses squared error</a:t>
            </a:r>
            <a:endParaRPr lang="en-US" sz="2400" b="0"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3200"/>
              <a:t>How to Define Inter-Cluster Similarity</a:t>
            </a:r>
          </a:p>
        </p:txBody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2413000"/>
            <a:ext cx="4852988" cy="2624138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000"/>
              <a:t> </a:t>
            </a:r>
          </a:p>
        </p:txBody>
      </p:sp>
      <p:grpSp>
        <p:nvGrpSpPr>
          <p:cNvPr id="1629188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1629189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9190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9191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9192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9193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9194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9195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9196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9197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9198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9199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9200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9201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9202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9203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9204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9205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9206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9207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9208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9209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9210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9211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1629212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</p:grpSp>
      <p:sp>
        <p:nvSpPr>
          <p:cNvPr id="1629213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9214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9215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9216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9217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9218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9219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9220" name="Oval 36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9221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9222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9223" name="Line 39"/>
          <p:cNvSpPr>
            <a:spLocks noChangeShapeType="1"/>
          </p:cNvSpPr>
          <p:nvPr/>
        </p:nvSpPr>
        <p:spPr bwMode="auto">
          <a:xfrm flipV="1">
            <a:off x="914400" y="1676400"/>
            <a:ext cx="3962400" cy="2286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9224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sp>
        <p:nvSpPr>
          <p:cNvPr id="1629225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eaLnBrk="1" hangingPunct="1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§"/>
            </a:pPr>
            <a:r>
              <a:rPr lang="en-US" sz="2400" b="0">
                <a:latin typeface="Tahoma" pitchFamily="34" charset="0"/>
              </a:rPr>
              <a:t>MIN</a:t>
            </a:r>
          </a:p>
          <a:p>
            <a:pPr marL="342900" indent="-342900" eaLnBrk="1" hangingPunct="1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§"/>
            </a:pPr>
            <a:r>
              <a:rPr lang="en-US" sz="2400" b="0">
                <a:solidFill>
                  <a:srgbClr val="FF0000"/>
                </a:solidFill>
                <a:latin typeface="Tahoma" pitchFamily="34" charset="0"/>
              </a:rPr>
              <a:t>MAX</a:t>
            </a:r>
          </a:p>
          <a:p>
            <a:pPr marL="342900" indent="-342900" eaLnBrk="1" hangingPunct="1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§"/>
            </a:pPr>
            <a:r>
              <a:rPr lang="en-US" sz="2400" b="0">
                <a:latin typeface="Tahoma" pitchFamily="34" charset="0"/>
              </a:rPr>
              <a:t>Group Average</a:t>
            </a:r>
          </a:p>
          <a:p>
            <a:pPr marL="342900" indent="-342900" eaLnBrk="1" hangingPunct="1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§"/>
            </a:pPr>
            <a:r>
              <a:rPr lang="en-US" sz="2400" b="0">
                <a:latin typeface="Tahoma" pitchFamily="34" charset="0"/>
              </a:rPr>
              <a:t>Distance Between Centroids</a:t>
            </a:r>
          </a:p>
          <a:p>
            <a:pPr marL="342900" indent="-342900" eaLnBrk="1" hangingPunct="1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§"/>
            </a:pPr>
            <a:r>
              <a:rPr lang="en-US" sz="2400" b="0">
                <a:latin typeface="Tahoma" pitchFamily="34" charset="0"/>
              </a:rPr>
              <a:t>Other methods driven by an objective function</a:t>
            </a:r>
          </a:p>
          <a:p>
            <a:pPr marL="742950" lvl="1" indent="-285750" eaLnBrk="1" hangingPunct="1">
              <a:spcBef>
                <a:spcPts val="200"/>
              </a:spcBef>
              <a:spcAft>
                <a:spcPts val="200"/>
              </a:spcAft>
              <a:buFontTx/>
              <a:buChar char="–"/>
            </a:pPr>
            <a:r>
              <a:rPr lang="en-US" sz="2000" b="0">
                <a:latin typeface="Tahoma" pitchFamily="34" charset="0"/>
              </a:rPr>
              <a:t>Ward’s Method uses squared error</a:t>
            </a:r>
            <a:endParaRPr lang="en-US" sz="2400" b="0"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3200"/>
              <a:t>How to Define Inter-Cluster Similarity</a:t>
            </a:r>
          </a:p>
        </p:txBody>
      </p:sp>
      <p:sp>
        <p:nvSpPr>
          <p:cNvPr id="163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2413000"/>
            <a:ext cx="4852988" cy="2624138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000"/>
              <a:t> </a:t>
            </a:r>
          </a:p>
        </p:txBody>
      </p:sp>
      <p:grpSp>
        <p:nvGrpSpPr>
          <p:cNvPr id="1630212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1630213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0214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0215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0216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0217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0218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0219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0220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0221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0222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0223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0224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0225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30226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30227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30228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30229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30230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30231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30232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30233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30234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30235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1630236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</p:grpSp>
      <p:sp>
        <p:nvSpPr>
          <p:cNvPr id="1630237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0238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0239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0240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0241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0242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0243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0244" name="Oval 36"/>
          <p:cNvSpPr>
            <a:spLocks noChangeArrowheads="1"/>
          </p:cNvSpPr>
          <p:nvPr/>
        </p:nvSpPr>
        <p:spPr bwMode="auto">
          <a:xfrm rot="5400000" flipV="1">
            <a:off x="3516313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0245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0246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0247" name="Line 39"/>
          <p:cNvSpPr>
            <a:spLocks noChangeShapeType="1"/>
          </p:cNvSpPr>
          <p:nvPr/>
        </p:nvSpPr>
        <p:spPr bwMode="auto">
          <a:xfrm>
            <a:off x="1828800" y="2209800"/>
            <a:ext cx="22098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0248" name="Line 40"/>
          <p:cNvSpPr>
            <a:spLocks noChangeShapeType="1"/>
          </p:cNvSpPr>
          <p:nvPr/>
        </p:nvSpPr>
        <p:spPr bwMode="auto">
          <a:xfrm flipV="1">
            <a:off x="1828800" y="1676400"/>
            <a:ext cx="1676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0249" name="Line 41"/>
          <p:cNvSpPr>
            <a:spLocks noChangeShapeType="1"/>
          </p:cNvSpPr>
          <p:nvPr/>
        </p:nvSpPr>
        <p:spPr bwMode="auto">
          <a:xfrm flipV="1">
            <a:off x="1828800" y="1295400"/>
            <a:ext cx="2209800" cy="914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0250" name="Line 42"/>
          <p:cNvSpPr>
            <a:spLocks noChangeShapeType="1"/>
          </p:cNvSpPr>
          <p:nvPr/>
        </p:nvSpPr>
        <p:spPr bwMode="auto">
          <a:xfrm flipV="1">
            <a:off x="1828800" y="1676400"/>
            <a:ext cx="30480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0251" name="Line 43"/>
          <p:cNvSpPr>
            <a:spLocks noChangeShapeType="1"/>
          </p:cNvSpPr>
          <p:nvPr/>
        </p:nvSpPr>
        <p:spPr bwMode="auto">
          <a:xfrm>
            <a:off x="1981200" y="1828800"/>
            <a:ext cx="2057400" cy="457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0252" name="Line 44"/>
          <p:cNvSpPr>
            <a:spLocks noChangeShapeType="1"/>
          </p:cNvSpPr>
          <p:nvPr/>
        </p:nvSpPr>
        <p:spPr bwMode="auto">
          <a:xfrm flipV="1">
            <a:off x="1981200" y="1676400"/>
            <a:ext cx="1524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0253" name="Line 45"/>
          <p:cNvSpPr>
            <a:spLocks noChangeShapeType="1"/>
          </p:cNvSpPr>
          <p:nvPr/>
        </p:nvSpPr>
        <p:spPr bwMode="auto">
          <a:xfrm flipV="1">
            <a:off x="1981200" y="1295400"/>
            <a:ext cx="2057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0254" name="Line 46"/>
          <p:cNvSpPr>
            <a:spLocks noChangeShapeType="1"/>
          </p:cNvSpPr>
          <p:nvPr/>
        </p:nvSpPr>
        <p:spPr bwMode="auto">
          <a:xfrm flipV="1">
            <a:off x="1981200" y="1676400"/>
            <a:ext cx="28956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0255" name="Line 47"/>
          <p:cNvSpPr>
            <a:spLocks noChangeShapeType="1"/>
          </p:cNvSpPr>
          <p:nvPr/>
        </p:nvSpPr>
        <p:spPr bwMode="auto">
          <a:xfrm>
            <a:off x="914400" y="1905000"/>
            <a:ext cx="31242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0256" name="Line 48"/>
          <p:cNvSpPr>
            <a:spLocks noChangeShapeType="1"/>
          </p:cNvSpPr>
          <p:nvPr/>
        </p:nvSpPr>
        <p:spPr bwMode="auto">
          <a:xfrm flipV="1">
            <a:off x="914400" y="1676400"/>
            <a:ext cx="39624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0257" name="Line 49"/>
          <p:cNvSpPr>
            <a:spLocks noChangeShapeType="1"/>
          </p:cNvSpPr>
          <p:nvPr/>
        </p:nvSpPr>
        <p:spPr bwMode="auto">
          <a:xfrm flipV="1">
            <a:off x="914400" y="1295400"/>
            <a:ext cx="3124200" cy="609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0258" name="Line 50"/>
          <p:cNvSpPr>
            <a:spLocks noChangeShapeType="1"/>
          </p:cNvSpPr>
          <p:nvPr/>
        </p:nvSpPr>
        <p:spPr bwMode="auto">
          <a:xfrm flipV="1">
            <a:off x="914400" y="1676400"/>
            <a:ext cx="25908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0259" name="Line 51"/>
          <p:cNvSpPr>
            <a:spLocks noChangeShapeType="1"/>
          </p:cNvSpPr>
          <p:nvPr/>
        </p:nvSpPr>
        <p:spPr bwMode="auto">
          <a:xfrm>
            <a:off x="1752600" y="1447800"/>
            <a:ext cx="2286000" cy="838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0260" name="Line 52"/>
          <p:cNvSpPr>
            <a:spLocks noChangeShapeType="1"/>
          </p:cNvSpPr>
          <p:nvPr/>
        </p:nvSpPr>
        <p:spPr bwMode="auto">
          <a:xfrm>
            <a:off x="1752600" y="1447800"/>
            <a:ext cx="17526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0261" name="Line 53"/>
          <p:cNvSpPr>
            <a:spLocks noChangeShapeType="1"/>
          </p:cNvSpPr>
          <p:nvPr/>
        </p:nvSpPr>
        <p:spPr bwMode="auto">
          <a:xfrm flipV="1">
            <a:off x="1752600" y="1295400"/>
            <a:ext cx="2286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0262" name="Line 54"/>
          <p:cNvSpPr>
            <a:spLocks noChangeShapeType="1"/>
          </p:cNvSpPr>
          <p:nvPr/>
        </p:nvSpPr>
        <p:spPr bwMode="auto">
          <a:xfrm>
            <a:off x="1752600" y="1447800"/>
            <a:ext cx="31242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0263" name="Text Box 55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sp>
        <p:nvSpPr>
          <p:cNvPr id="1630264" name="Rectangle 56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eaLnBrk="1" hangingPunct="1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§"/>
            </a:pPr>
            <a:r>
              <a:rPr lang="en-US" sz="2400" b="0">
                <a:latin typeface="Tahoma" pitchFamily="34" charset="0"/>
              </a:rPr>
              <a:t>MIN</a:t>
            </a:r>
          </a:p>
          <a:p>
            <a:pPr marL="342900" indent="-342900" eaLnBrk="1" hangingPunct="1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§"/>
            </a:pPr>
            <a:r>
              <a:rPr lang="en-US" sz="2400" b="0">
                <a:latin typeface="Tahoma" pitchFamily="34" charset="0"/>
              </a:rPr>
              <a:t>MAX</a:t>
            </a:r>
          </a:p>
          <a:p>
            <a:pPr marL="342900" indent="-342900" eaLnBrk="1" hangingPunct="1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§"/>
            </a:pPr>
            <a:r>
              <a:rPr lang="en-US" sz="2400" b="0">
                <a:solidFill>
                  <a:srgbClr val="FF0000"/>
                </a:solidFill>
                <a:latin typeface="Tahoma" pitchFamily="34" charset="0"/>
              </a:rPr>
              <a:t>Group Average</a:t>
            </a:r>
          </a:p>
          <a:p>
            <a:pPr marL="342900" indent="-342900" eaLnBrk="1" hangingPunct="1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§"/>
            </a:pPr>
            <a:r>
              <a:rPr lang="en-US" sz="2400" b="0">
                <a:latin typeface="Tahoma" pitchFamily="34" charset="0"/>
              </a:rPr>
              <a:t>Distance Between Centroids</a:t>
            </a:r>
          </a:p>
          <a:p>
            <a:pPr marL="342900" indent="-342900" eaLnBrk="1" hangingPunct="1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§"/>
            </a:pPr>
            <a:r>
              <a:rPr lang="en-US" sz="2400" b="0">
                <a:latin typeface="Tahoma" pitchFamily="34" charset="0"/>
              </a:rPr>
              <a:t>Other methods driven by an objective function</a:t>
            </a:r>
          </a:p>
          <a:p>
            <a:pPr marL="742950" lvl="1" indent="-285750" eaLnBrk="1" hangingPunct="1">
              <a:spcBef>
                <a:spcPts val="200"/>
              </a:spcBef>
              <a:spcAft>
                <a:spcPts val="200"/>
              </a:spcAft>
              <a:buFontTx/>
              <a:buChar char="–"/>
            </a:pPr>
            <a:r>
              <a:rPr lang="en-US" sz="2000" b="0">
                <a:latin typeface="Tahoma" pitchFamily="34" charset="0"/>
              </a:rPr>
              <a:t>Ward’s Method uses squared error</a:t>
            </a:r>
            <a:endParaRPr lang="en-US" sz="2400" b="0"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234" name="Line 2"/>
          <p:cNvSpPr>
            <a:spLocks noChangeShapeType="1"/>
          </p:cNvSpPr>
          <p:nvPr/>
        </p:nvSpPr>
        <p:spPr bwMode="auto">
          <a:xfrm flipV="1">
            <a:off x="1371600" y="1981200"/>
            <a:ext cx="2895600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1235" name="Freeform 3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1236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3200"/>
              <a:t>How to Define Inter-Cluster Similarity</a:t>
            </a:r>
          </a:p>
        </p:txBody>
      </p:sp>
      <p:sp>
        <p:nvSpPr>
          <p:cNvPr id="16312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84200" y="2413000"/>
            <a:ext cx="4852988" cy="2624138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000"/>
              <a:t> </a:t>
            </a:r>
          </a:p>
        </p:txBody>
      </p:sp>
      <p:grpSp>
        <p:nvGrpSpPr>
          <p:cNvPr id="1631238" name="Group 6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1631239" name="Line 7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1240" name="Line 8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1241" name="Line 9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1242" name="Line 10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1243" name="Line 11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1244" name="Line 12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1245" name="Line 13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1246" name="Line 14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1247" name="Line 15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1248" name="Line 16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1249" name="Line 17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1250" name="Line 18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1251" name="Text Box 19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31252" name="Text Box 20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31253" name="Text Box 21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31254" name="Text Box 22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31255" name="Text Box 23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31256" name="Text Box 24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31257" name="Text Box 2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31258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31259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31260" name="Text Box 28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31261" name="Text Box 29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1631262" name="Text Box 30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</p:grpSp>
      <p:sp>
        <p:nvSpPr>
          <p:cNvPr id="1631263" name="Oval 31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1264" name="Oval 32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1265" name="Oval 33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1266" name="Oval 34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1267" name="Freeform 35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1268" name="Oval 36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1269" name="Oval 37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1270" name="Oval 38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1271" name="Oval 39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1272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sp>
        <p:nvSpPr>
          <p:cNvPr id="1631273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eaLnBrk="1" hangingPunct="1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§"/>
            </a:pPr>
            <a:r>
              <a:rPr lang="en-US" sz="2400" b="0">
                <a:latin typeface="Tahoma" pitchFamily="34" charset="0"/>
              </a:rPr>
              <a:t>MIN</a:t>
            </a:r>
          </a:p>
          <a:p>
            <a:pPr marL="342900" indent="-342900" eaLnBrk="1" hangingPunct="1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§"/>
            </a:pPr>
            <a:r>
              <a:rPr lang="en-US" sz="2400" b="0">
                <a:latin typeface="Tahoma" pitchFamily="34" charset="0"/>
              </a:rPr>
              <a:t>MAX</a:t>
            </a:r>
          </a:p>
          <a:p>
            <a:pPr marL="342900" indent="-342900" eaLnBrk="1" hangingPunct="1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§"/>
            </a:pPr>
            <a:r>
              <a:rPr lang="en-US" sz="2400" b="0">
                <a:latin typeface="Tahoma" pitchFamily="34" charset="0"/>
              </a:rPr>
              <a:t>Group Average</a:t>
            </a:r>
          </a:p>
          <a:p>
            <a:pPr marL="342900" indent="-342900" eaLnBrk="1" hangingPunct="1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§"/>
            </a:pPr>
            <a:r>
              <a:rPr lang="en-US" sz="2400" b="0">
                <a:solidFill>
                  <a:srgbClr val="FF0000"/>
                </a:solidFill>
                <a:latin typeface="Tahoma" pitchFamily="34" charset="0"/>
              </a:rPr>
              <a:t>Distance Between Centroids</a:t>
            </a:r>
          </a:p>
          <a:p>
            <a:pPr marL="342900" indent="-342900" eaLnBrk="1" hangingPunct="1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§"/>
            </a:pPr>
            <a:r>
              <a:rPr lang="en-US" sz="2400" b="0">
                <a:latin typeface="Tahoma" pitchFamily="34" charset="0"/>
              </a:rPr>
              <a:t>Other methods driven by an objective function</a:t>
            </a:r>
          </a:p>
          <a:p>
            <a:pPr marL="742950" lvl="1" indent="-285750" eaLnBrk="1" hangingPunct="1">
              <a:spcBef>
                <a:spcPts val="200"/>
              </a:spcBef>
              <a:spcAft>
                <a:spcPts val="200"/>
              </a:spcAft>
              <a:buFontTx/>
              <a:buChar char="–"/>
            </a:pPr>
            <a:r>
              <a:rPr lang="en-US" sz="2000" b="0">
                <a:latin typeface="Tahoma" pitchFamily="34" charset="0"/>
              </a:rPr>
              <a:t>Ward’s Method uses squared error</a:t>
            </a:r>
            <a:endParaRPr lang="en-US" sz="2400" b="0">
              <a:latin typeface="Tahoma" pitchFamily="34" charset="0"/>
            </a:endParaRPr>
          </a:p>
        </p:txBody>
      </p:sp>
      <p:sp>
        <p:nvSpPr>
          <p:cNvPr id="1631274" name="Text Box 42"/>
          <p:cNvSpPr txBox="1">
            <a:spLocks noChangeArrowheads="1"/>
          </p:cNvSpPr>
          <p:nvPr/>
        </p:nvSpPr>
        <p:spPr bwMode="auto">
          <a:xfrm>
            <a:off x="1219200" y="1828800"/>
            <a:ext cx="228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1631275" name="Text Box 43"/>
          <p:cNvSpPr txBox="1">
            <a:spLocks noChangeArrowheads="1"/>
          </p:cNvSpPr>
          <p:nvPr/>
        </p:nvSpPr>
        <p:spPr bwMode="auto">
          <a:xfrm>
            <a:off x="4114800" y="1828800"/>
            <a:ext cx="228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MIN or Single Link 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04237" cy="5181600"/>
          </a:xfrm>
        </p:spPr>
        <p:txBody>
          <a:bodyPr/>
          <a:lstStyle/>
          <a:p>
            <a:r>
              <a:rPr lang="en-US" altLang="en-US" smtClean="0"/>
              <a:t>Proximity of two clusters is based on the two closest points in the different clusters</a:t>
            </a:r>
          </a:p>
          <a:p>
            <a:pPr lvl="1"/>
            <a:r>
              <a:rPr lang="en-US" altLang="en-US" smtClean="0"/>
              <a:t>Determined by one pair of points, i.e., by one link in the proximity graph</a:t>
            </a:r>
          </a:p>
          <a:p>
            <a:r>
              <a:rPr lang="en-US" altLang="en-US" smtClean="0"/>
              <a:t>Example:</a:t>
            </a:r>
          </a:p>
        </p:txBody>
      </p:sp>
      <p:pic>
        <p:nvPicPr>
          <p:cNvPr id="64516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" b="3334"/>
          <a:stretch>
            <a:fillRect/>
          </a:stretch>
        </p:blipFill>
        <p:spPr>
          <a:xfrm>
            <a:off x="838200" y="3810000"/>
            <a:ext cx="3276600" cy="2500313"/>
          </a:xfrm>
          <a:noFill/>
        </p:spPr>
      </p:pic>
      <p:pic>
        <p:nvPicPr>
          <p:cNvPr id="64517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4114800"/>
            <a:ext cx="4000500" cy="1836738"/>
          </a:xfrm>
          <a:noFill/>
        </p:spPr>
      </p:pic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5715000" y="3657600"/>
            <a:ext cx="175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Distance Matrix:</a:t>
            </a:r>
          </a:p>
        </p:txBody>
      </p:sp>
    </p:spTree>
    <p:extLst>
      <p:ext uri="{BB962C8B-B14F-4D97-AF65-F5344CB8AC3E}">
        <p14:creationId xmlns:p14="http://schemas.microsoft.com/office/powerpoint/2010/main" val="42489861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/>
              <a:t>Hierarchical Clustering: MIN</a:t>
            </a:r>
          </a:p>
        </p:txBody>
      </p:sp>
      <p:sp>
        <p:nvSpPr>
          <p:cNvPr id="1633283" name="Text Box 3"/>
          <p:cNvSpPr txBox="1">
            <a:spLocks noChangeArrowheads="1"/>
          </p:cNvSpPr>
          <p:nvPr/>
        </p:nvSpPr>
        <p:spPr bwMode="auto">
          <a:xfrm>
            <a:off x="914400" y="5715000"/>
            <a:ext cx="3352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Nested Clusters</a:t>
            </a:r>
          </a:p>
        </p:txBody>
      </p:sp>
      <p:sp>
        <p:nvSpPr>
          <p:cNvPr id="1633284" name="Text Box 4"/>
          <p:cNvSpPr txBox="1">
            <a:spLocks noChangeArrowheads="1"/>
          </p:cNvSpPr>
          <p:nvPr/>
        </p:nvSpPr>
        <p:spPr bwMode="auto">
          <a:xfrm>
            <a:off x="5791200" y="5715000"/>
            <a:ext cx="2286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Dendrogram</a:t>
            </a:r>
          </a:p>
        </p:txBody>
      </p:sp>
      <p:grpSp>
        <p:nvGrpSpPr>
          <p:cNvPr id="1633285" name="Group 5"/>
          <p:cNvGrpSpPr>
            <a:grpSpLocks/>
          </p:cNvGrpSpPr>
          <p:nvPr/>
        </p:nvGrpSpPr>
        <p:grpSpPr bwMode="auto">
          <a:xfrm>
            <a:off x="747713" y="1773238"/>
            <a:ext cx="3175000" cy="2790825"/>
            <a:chOff x="471" y="1117"/>
            <a:chExt cx="2000" cy="1758"/>
          </a:xfrm>
        </p:grpSpPr>
        <p:sp>
          <p:nvSpPr>
            <p:cNvPr id="1633286" name="Freeform 6"/>
            <p:cNvSpPr>
              <a:spLocks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1"/>
                </a:cxn>
                <a:cxn ang="0">
                  <a:pos x="28" y="2"/>
                </a:cxn>
                <a:cxn ang="0">
                  <a:pos x="43" y="0"/>
                </a:cxn>
                <a:cxn ang="0">
                  <a:pos x="61" y="2"/>
                </a:cxn>
                <a:cxn ang="0">
                  <a:pos x="76" y="11"/>
                </a:cxn>
                <a:cxn ang="0">
                  <a:pos x="84" y="26"/>
                </a:cxn>
                <a:cxn ang="0">
                  <a:pos x="89" y="43"/>
                </a:cxn>
                <a:cxn ang="0">
                  <a:pos x="84" y="61"/>
                </a:cxn>
                <a:cxn ang="0">
                  <a:pos x="76" y="74"/>
                </a:cxn>
                <a:cxn ang="0">
                  <a:pos x="61" y="84"/>
                </a:cxn>
                <a:cxn ang="0">
                  <a:pos x="43" y="87"/>
                </a:cxn>
                <a:cxn ang="0">
                  <a:pos x="28" y="84"/>
                </a:cxn>
                <a:cxn ang="0">
                  <a:pos x="13" y="74"/>
                </a:cxn>
                <a:cxn ang="0">
                  <a:pos x="4" y="61"/>
                </a:cxn>
                <a:cxn ang="0">
                  <a:pos x="0" y="43"/>
                </a:cxn>
              </a:cxnLst>
              <a:rect l="0" t="0" r="r" b="b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287" name="Freeform 7"/>
            <p:cNvSpPr>
              <a:spLocks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5" y="0"/>
                </a:cxn>
                <a:cxn ang="0">
                  <a:pos x="61" y="2"/>
                </a:cxn>
                <a:cxn ang="0">
                  <a:pos x="76" y="13"/>
                </a:cxn>
                <a:cxn ang="0">
                  <a:pos x="84" y="26"/>
                </a:cxn>
                <a:cxn ang="0">
                  <a:pos x="89" y="43"/>
                </a:cxn>
                <a:cxn ang="0">
                  <a:pos x="84" y="60"/>
                </a:cxn>
                <a:cxn ang="0">
                  <a:pos x="76" y="73"/>
                </a:cxn>
                <a:cxn ang="0">
                  <a:pos x="61" y="84"/>
                </a:cxn>
                <a:cxn ang="0">
                  <a:pos x="45" y="86"/>
                </a:cxn>
                <a:cxn ang="0">
                  <a:pos x="28" y="84"/>
                </a:cxn>
                <a:cxn ang="0">
                  <a:pos x="13" y="73"/>
                </a:cxn>
                <a:cxn ang="0">
                  <a:pos x="4" y="60"/>
                </a:cxn>
                <a:cxn ang="0">
                  <a:pos x="0" y="43"/>
                </a:cxn>
              </a:cxnLst>
              <a:rect l="0" t="0" r="r" b="b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288" name="Freeform 8"/>
            <p:cNvSpPr>
              <a:spLocks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" y="28"/>
                </a:cxn>
                <a:cxn ang="0">
                  <a:pos x="13" y="12"/>
                </a:cxn>
                <a:cxn ang="0">
                  <a:pos x="28" y="4"/>
                </a:cxn>
                <a:cxn ang="0">
                  <a:pos x="45" y="0"/>
                </a:cxn>
                <a:cxn ang="0">
                  <a:pos x="60" y="4"/>
                </a:cxn>
                <a:cxn ang="0">
                  <a:pos x="76" y="12"/>
                </a:cxn>
                <a:cxn ang="0">
                  <a:pos x="86" y="28"/>
                </a:cxn>
                <a:cxn ang="0">
                  <a:pos x="89" y="45"/>
                </a:cxn>
                <a:cxn ang="0">
                  <a:pos x="86" y="62"/>
                </a:cxn>
                <a:cxn ang="0">
                  <a:pos x="76" y="75"/>
                </a:cxn>
                <a:cxn ang="0">
                  <a:pos x="60" y="86"/>
                </a:cxn>
                <a:cxn ang="0">
                  <a:pos x="45" y="88"/>
                </a:cxn>
                <a:cxn ang="0">
                  <a:pos x="28" y="86"/>
                </a:cxn>
                <a:cxn ang="0">
                  <a:pos x="13" y="75"/>
                </a:cxn>
                <a:cxn ang="0">
                  <a:pos x="4" y="62"/>
                </a:cxn>
                <a:cxn ang="0">
                  <a:pos x="0" y="45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289" name="Freeform 9"/>
            <p:cNvSpPr>
              <a:spLocks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" y="28"/>
                </a:cxn>
                <a:cxn ang="0">
                  <a:pos x="13" y="13"/>
                </a:cxn>
                <a:cxn ang="0">
                  <a:pos x="28" y="4"/>
                </a:cxn>
                <a:cxn ang="0">
                  <a:pos x="45" y="0"/>
                </a:cxn>
                <a:cxn ang="0">
                  <a:pos x="60" y="4"/>
                </a:cxn>
                <a:cxn ang="0">
                  <a:pos x="75" y="13"/>
                </a:cxn>
                <a:cxn ang="0">
                  <a:pos x="84" y="28"/>
                </a:cxn>
                <a:cxn ang="0">
                  <a:pos x="88" y="45"/>
                </a:cxn>
                <a:cxn ang="0">
                  <a:pos x="84" y="60"/>
                </a:cxn>
                <a:cxn ang="0">
                  <a:pos x="75" y="75"/>
                </a:cxn>
                <a:cxn ang="0">
                  <a:pos x="60" y="86"/>
                </a:cxn>
                <a:cxn ang="0">
                  <a:pos x="45" y="88"/>
                </a:cxn>
                <a:cxn ang="0">
                  <a:pos x="28" y="86"/>
                </a:cxn>
                <a:cxn ang="0">
                  <a:pos x="13" y="75"/>
                </a:cxn>
                <a:cxn ang="0">
                  <a:pos x="4" y="60"/>
                </a:cxn>
                <a:cxn ang="0">
                  <a:pos x="0" y="45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290" name="Freeform 10"/>
            <p:cNvSpPr>
              <a:spLocks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2" y="28"/>
                </a:cxn>
                <a:cxn ang="0">
                  <a:pos x="13" y="13"/>
                </a:cxn>
                <a:cxn ang="0">
                  <a:pos x="26" y="4"/>
                </a:cxn>
                <a:cxn ang="0">
                  <a:pos x="43" y="0"/>
                </a:cxn>
                <a:cxn ang="0">
                  <a:pos x="60" y="4"/>
                </a:cxn>
                <a:cxn ang="0">
                  <a:pos x="75" y="13"/>
                </a:cxn>
                <a:cxn ang="0">
                  <a:pos x="84" y="28"/>
                </a:cxn>
                <a:cxn ang="0">
                  <a:pos x="88" y="45"/>
                </a:cxn>
                <a:cxn ang="0">
                  <a:pos x="84" y="62"/>
                </a:cxn>
                <a:cxn ang="0">
                  <a:pos x="75" y="75"/>
                </a:cxn>
                <a:cxn ang="0">
                  <a:pos x="60" y="86"/>
                </a:cxn>
                <a:cxn ang="0">
                  <a:pos x="43" y="88"/>
                </a:cxn>
                <a:cxn ang="0">
                  <a:pos x="26" y="86"/>
                </a:cxn>
                <a:cxn ang="0">
                  <a:pos x="13" y="75"/>
                </a:cxn>
                <a:cxn ang="0">
                  <a:pos x="2" y="62"/>
                </a:cxn>
                <a:cxn ang="0">
                  <a:pos x="0" y="45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291" name="Freeform 11"/>
            <p:cNvSpPr>
              <a:spLocks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6" y="0"/>
                </a:cxn>
                <a:cxn ang="0">
                  <a:pos x="63" y="2"/>
                </a:cxn>
                <a:cxn ang="0">
                  <a:pos x="76" y="13"/>
                </a:cxn>
                <a:cxn ang="0">
                  <a:pos x="87" y="26"/>
                </a:cxn>
                <a:cxn ang="0">
                  <a:pos x="89" y="43"/>
                </a:cxn>
                <a:cxn ang="0">
                  <a:pos x="87" y="61"/>
                </a:cxn>
                <a:cxn ang="0">
                  <a:pos x="76" y="76"/>
                </a:cxn>
                <a:cxn ang="0">
                  <a:pos x="63" y="84"/>
                </a:cxn>
                <a:cxn ang="0">
                  <a:pos x="46" y="89"/>
                </a:cxn>
                <a:cxn ang="0">
                  <a:pos x="28" y="84"/>
                </a:cxn>
                <a:cxn ang="0">
                  <a:pos x="13" y="76"/>
                </a:cxn>
                <a:cxn ang="0">
                  <a:pos x="4" y="61"/>
                </a:cxn>
                <a:cxn ang="0">
                  <a:pos x="0" y="43"/>
                </a:cxn>
              </a:cxnLst>
              <a:rect l="0" t="0" r="r" b="b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292" name="Rectangle 12"/>
            <p:cNvSpPr>
              <a:spLocks noChangeArrowheads="1"/>
            </p:cNvSpPr>
            <p:nvPr/>
          </p:nvSpPr>
          <p:spPr bwMode="auto">
            <a:xfrm>
              <a:off x="2032" y="1117"/>
              <a:ext cx="1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1633293" name="Rectangle 13"/>
            <p:cNvSpPr>
              <a:spLocks noChangeArrowheads="1"/>
            </p:cNvSpPr>
            <p:nvPr/>
          </p:nvSpPr>
          <p:spPr bwMode="auto">
            <a:xfrm>
              <a:off x="1256" y="1764"/>
              <a:ext cx="1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1633294" name="Rectangle 14"/>
            <p:cNvSpPr>
              <a:spLocks noChangeArrowheads="1"/>
            </p:cNvSpPr>
            <p:nvPr/>
          </p:nvSpPr>
          <p:spPr bwMode="auto">
            <a:xfrm>
              <a:off x="1810" y="2069"/>
              <a:ext cx="1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/>
            </a:p>
          </p:txBody>
        </p:sp>
        <p:sp>
          <p:nvSpPr>
            <p:cNvPr id="1633295" name="Rectangle 15"/>
            <p:cNvSpPr>
              <a:spLocks noChangeArrowheads="1"/>
            </p:cNvSpPr>
            <p:nvPr/>
          </p:nvSpPr>
          <p:spPr bwMode="auto">
            <a:xfrm>
              <a:off x="1422" y="2635"/>
              <a:ext cx="1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/>
            </a:p>
          </p:txBody>
        </p:sp>
        <p:sp>
          <p:nvSpPr>
            <p:cNvPr id="1633296" name="Rectangle 16"/>
            <p:cNvSpPr>
              <a:spLocks noChangeArrowheads="1"/>
            </p:cNvSpPr>
            <p:nvPr/>
          </p:nvSpPr>
          <p:spPr bwMode="auto">
            <a:xfrm>
              <a:off x="648" y="1626"/>
              <a:ext cx="1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/>
            </a:p>
          </p:txBody>
        </p:sp>
        <p:sp>
          <p:nvSpPr>
            <p:cNvPr id="1633297" name="Rectangle 17"/>
            <p:cNvSpPr>
              <a:spLocks noChangeArrowheads="1"/>
            </p:cNvSpPr>
            <p:nvPr/>
          </p:nvSpPr>
          <p:spPr bwMode="auto">
            <a:xfrm>
              <a:off x="2307" y="2125"/>
              <a:ext cx="1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/>
            </a:p>
          </p:txBody>
        </p:sp>
      </p:grpSp>
      <p:grpSp>
        <p:nvGrpSpPr>
          <p:cNvPr id="1633298" name="Group 18"/>
          <p:cNvGrpSpPr>
            <a:grpSpLocks/>
          </p:cNvGrpSpPr>
          <p:nvPr/>
        </p:nvGrpSpPr>
        <p:grpSpPr bwMode="auto">
          <a:xfrm>
            <a:off x="2495550" y="2863850"/>
            <a:ext cx="1423988" cy="914400"/>
            <a:chOff x="1572" y="1804"/>
            <a:chExt cx="897" cy="576"/>
          </a:xfrm>
        </p:grpSpPr>
        <p:sp>
          <p:nvSpPr>
            <p:cNvPr id="1633299" name="Freeform 19"/>
            <p:cNvSpPr>
              <a:spLocks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/>
              <a:ahLst/>
              <a:cxnLst>
                <a:cxn ang="0">
                  <a:pos x="450" y="0"/>
                </a:cxn>
                <a:cxn ang="0">
                  <a:pos x="510" y="2"/>
                </a:cxn>
                <a:cxn ang="0">
                  <a:pos x="571" y="6"/>
                </a:cxn>
                <a:cxn ang="0">
                  <a:pos x="629" y="15"/>
                </a:cxn>
                <a:cxn ang="0">
                  <a:pos x="683" y="28"/>
                </a:cxn>
                <a:cxn ang="0">
                  <a:pos x="733" y="43"/>
                </a:cxn>
                <a:cxn ang="0">
                  <a:pos x="778" y="60"/>
                </a:cxn>
                <a:cxn ang="0">
                  <a:pos x="817" y="79"/>
                </a:cxn>
                <a:cxn ang="0">
                  <a:pos x="850" y="101"/>
                </a:cxn>
                <a:cxn ang="0">
                  <a:pos x="874" y="125"/>
                </a:cxn>
                <a:cxn ang="0">
                  <a:pos x="891" y="149"/>
                </a:cxn>
                <a:cxn ang="0">
                  <a:pos x="897" y="174"/>
                </a:cxn>
                <a:cxn ang="0">
                  <a:pos x="897" y="200"/>
                </a:cxn>
                <a:cxn ang="0">
                  <a:pos x="891" y="226"/>
                </a:cxn>
                <a:cxn ang="0">
                  <a:pos x="874" y="250"/>
                </a:cxn>
                <a:cxn ang="0">
                  <a:pos x="850" y="274"/>
                </a:cxn>
                <a:cxn ang="0">
                  <a:pos x="817" y="295"/>
                </a:cxn>
                <a:cxn ang="0">
                  <a:pos x="778" y="315"/>
                </a:cxn>
                <a:cxn ang="0">
                  <a:pos x="733" y="332"/>
                </a:cxn>
                <a:cxn ang="0">
                  <a:pos x="683" y="347"/>
                </a:cxn>
                <a:cxn ang="0">
                  <a:pos x="629" y="360"/>
                </a:cxn>
                <a:cxn ang="0">
                  <a:pos x="571" y="369"/>
                </a:cxn>
                <a:cxn ang="0">
                  <a:pos x="510" y="373"/>
                </a:cxn>
                <a:cxn ang="0">
                  <a:pos x="450" y="375"/>
                </a:cxn>
                <a:cxn ang="0">
                  <a:pos x="387" y="373"/>
                </a:cxn>
                <a:cxn ang="0">
                  <a:pos x="329" y="369"/>
                </a:cxn>
                <a:cxn ang="0">
                  <a:pos x="270" y="360"/>
                </a:cxn>
                <a:cxn ang="0">
                  <a:pos x="216" y="347"/>
                </a:cxn>
                <a:cxn ang="0">
                  <a:pos x="164" y="332"/>
                </a:cxn>
                <a:cxn ang="0">
                  <a:pos x="121" y="315"/>
                </a:cxn>
                <a:cxn ang="0">
                  <a:pos x="82" y="295"/>
                </a:cxn>
                <a:cxn ang="0">
                  <a:pos x="49" y="274"/>
                </a:cxn>
                <a:cxn ang="0">
                  <a:pos x="26" y="250"/>
                </a:cxn>
                <a:cxn ang="0">
                  <a:pos x="8" y="226"/>
                </a:cxn>
                <a:cxn ang="0">
                  <a:pos x="0" y="200"/>
                </a:cxn>
                <a:cxn ang="0">
                  <a:pos x="0" y="174"/>
                </a:cxn>
                <a:cxn ang="0">
                  <a:pos x="8" y="149"/>
                </a:cxn>
                <a:cxn ang="0">
                  <a:pos x="26" y="125"/>
                </a:cxn>
                <a:cxn ang="0">
                  <a:pos x="49" y="101"/>
                </a:cxn>
                <a:cxn ang="0">
                  <a:pos x="82" y="79"/>
                </a:cxn>
                <a:cxn ang="0">
                  <a:pos x="121" y="60"/>
                </a:cxn>
                <a:cxn ang="0">
                  <a:pos x="164" y="43"/>
                </a:cxn>
                <a:cxn ang="0">
                  <a:pos x="216" y="28"/>
                </a:cxn>
                <a:cxn ang="0">
                  <a:pos x="270" y="15"/>
                </a:cxn>
                <a:cxn ang="0">
                  <a:pos x="329" y="6"/>
                </a:cxn>
                <a:cxn ang="0">
                  <a:pos x="387" y="2"/>
                </a:cxn>
                <a:cxn ang="0">
                  <a:pos x="450" y="0"/>
                </a:cxn>
              </a:cxnLst>
              <a:rect l="0" t="0" r="r" b="b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300" name="Rectangle 20"/>
            <p:cNvSpPr>
              <a:spLocks noChangeArrowheads="1"/>
            </p:cNvSpPr>
            <p:nvPr/>
          </p:nvSpPr>
          <p:spPr bwMode="auto">
            <a:xfrm>
              <a:off x="1944" y="1804"/>
              <a:ext cx="18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</a:rPr>
                <a:t>1</a:t>
              </a:r>
              <a:endParaRPr lang="en-US"/>
            </a:p>
          </p:txBody>
        </p:sp>
      </p:grpSp>
      <p:grpSp>
        <p:nvGrpSpPr>
          <p:cNvPr id="1633301" name="Group 21"/>
          <p:cNvGrpSpPr>
            <a:grpSpLocks/>
          </p:cNvGrpSpPr>
          <p:nvPr/>
        </p:nvGrpSpPr>
        <p:grpSpPr bwMode="auto">
          <a:xfrm>
            <a:off x="527050" y="2489200"/>
            <a:ext cx="1735138" cy="1158875"/>
            <a:chOff x="332" y="1568"/>
            <a:chExt cx="1093" cy="730"/>
          </a:xfrm>
        </p:grpSpPr>
        <p:sp>
          <p:nvSpPr>
            <p:cNvPr id="1633302" name="Freeform 22"/>
            <p:cNvSpPr>
              <a:spLocks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/>
              <a:ahLst/>
              <a:cxnLst>
                <a:cxn ang="0">
                  <a:pos x="547" y="0"/>
                </a:cxn>
                <a:cxn ang="0">
                  <a:pos x="615" y="3"/>
                </a:cxn>
                <a:cxn ang="0">
                  <a:pos x="684" y="7"/>
                </a:cxn>
                <a:cxn ang="0">
                  <a:pos x="749" y="18"/>
                </a:cxn>
                <a:cxn ang="0">
                  <a:pos x="811" y="31"/>
                </a:cxn>
                <a:cxn ang="0">
                  <a:pos x="868" y="48"/>
                </a:cxn>
                <a:cxn ang="0">
                  <a:pos x="922" y="67"/>
                </a:cxn>
                <a:cxn ang="0">
                  <a:pos x="969" y="91"/>
                </a:cxn>
                <a:cxn ang="0">
                  <a:pos x="1008" y="115"/>
                </a:cxn>
                <a:cxn ang="0">
                  <a:pos x="1043" y="143"/>
                </a:cxn>
                <a:cxn ang="0">
                  <a:pos x="1067" y="171"/>
                </a:cxn>
                <a:cxn ang="0">
                  <a:pos x="1084" y="201"/>
                </a:cxn>
                <a:cxn ang="0">
                  <a:pos x="1093" y="234"/>
                </a:cxn>
                <a:cxn ang="0">
                  <a:pos x="1093" y="264"/>
                </a:cxn>
                <a:cxn ang="0">
                  <a:pos x="1084" y="294"/>
                </a:cxn>
                <a:cxn ang="0">
                  <a:pos x="1067" y="324"/>
                </a:cxn>
                <a:cxn ang="0">
                  <a:pos x="1043" y="354"/>
                </a:cxn>
                <a:cxn ang="0">
                  <a:pos x="1008" y="383"/>
                </a:cxn>
                <a:cxn ang="0">
                  <a:pos x="969" y="406"/>
                </a:cxn>
                <a:cxn ang="0">
                  <a:pos x="922" y="430"/>
                </a:cxn>
                <a:cxn ang="0">
                  <a:pos x="868" y="449"/>
                </a:cxn>
                <a:cxn ang="0">
                  <a:pos x="811" y="467"/>
                </a:cxn>
                <a:cxn ang="0">
                  <a:pos x="749" y="480"/>
                </a:cxn>
                <a:cxn ang="0">
                  <a:pos x="684" y="488"/>
                </a:cxn>
                <a:cxn ang="0">
                  <a:pos x="615" y="495"/>
                </a:cxn>
                <a:cxn ang="0">
                  <a:pos x="547" y="497"/>
                </a:cxn>
                <a:cxn ang="0">
                  <a:pos x="478" y="495"/>
                </a:cxn>
                <a:cxn ang="0">
                  <a:pos x="411" y="488"/>
                </a:cxn>
                <a:cxn ang="0">
                  <a:pos x="346" y="480"/>
                </a:cxn>
                <a:cxn ang="0">
                  <a:pos x="284" y="467"/>
                </a:cxn>
                <a:cxn ang="0">
                  <a:pos x="225" y="449"/>
                </a:cxn>
                <a:cxn ang="0">
                  <a:pos x="173" y="430"/>
                </a:cxn>
                <a:cxn ang="0">
                  <a:pos x="126" y="406"/>
                </a:cxn>
                <a:cxn ang="0">
                  <a:pos x="85" y="383"/>
                </a:cxn>
                <a:cxn ang="0">
                  <a:pos x="52" y="354"/>
                </a:cxn>
                <a:cxn ang="0">
                  <a:pos x="26" y="324"/>
                </a:cxn>
                <a:cxn ang="0">
                  <a:pos x="9" y="294"/>
                </a:cxn>
                <a:cxn ang="0">
                  <a:pos x="0" y="264"/>
                </a:cxn>
                <a:cxn ang="0">
                  <a:pos x="0" y="234"/>
                </a:cxn>
                <a:cxn ang="0">
                  <a:pos x="9" y="201"/>
                </a:cxn>
                <a:cxn ang="0">
                  <a:pos x="26" y="171"/>
                </a:cxn>
                <a:cxn ang="0">
                  <a:pos x="52" y="143"/>
                </a:cxn>
                <a:cxn ang="0">
                  <a:pos x="85" y="115"/>
                </a:cxn>
                <a:cxn ang="0">
                  <a:pos x="126" y="91"/>
                </a:cxn>
                <a:cxn ang="0">
                  <a:pos x="173" y="67"/>
                </a:cxn>
                <a:cxn ang="0">
                  <a:pos x="225" y="48"/>
                </a:cxn>
                <a:cxn ang="0">
                  <a:pos x="284" y="31"/>
                </a:cxn>
                <a:cxn ang="0">
                  <a:pos x="346" y="18"/>
                </a:cxn>
                <a:cxn ang="0">
                  <a:pos x="411" y="7"/>
                </a:cxn>
                <a:cxn ang="0">
                  <a:pos x="478" y="3"/>
                </a:cxn>
                <a:cxn ang="0">
                  <a:pos x="547" y="0"/>
                </a:cxn>
              </a:cxnLst>
              <a:rect l="0" t="0" r="r" b="b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303" name="Rectangle 23"/>
            <p:cNvSpPr>
              <a:spLocks noChangeArrowheads="1"/>
            </p:cNvSpPr>
            <p:nvPr/>
          </p:nvSpPr>
          <p:spPr bwMode="auto">
            <a:xfrm>
              <a:off x="949" y="2052"/>
              <a:ext cx="18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</a:rPr>
                <a:t>2</a:t>
              </a:r>
              <a:endParaRPr lang="en-US"/>
            </a:p>
          </p:txBody>
        </p:sp>
      </p:grpSp>
      <p:grpSp>
        <p:nvGrpSpPr>
          <p:cNvPr id="1633304" name="Group 24"/>
          <p:cNvGrpSpPr>
            <a:grpSpLocks/>
          </p:cNvGrpSpPr>
          <p:nvPr/>
        </p:nvGrpSpPr>
        <p:grpSpPr bwMode="auto">
          <a:xfrm>
            <a:off x="444500" y="2071688"/>
            <a:ext cx="3675063" cy="2097087"/>
            <a:chOff x="280" y="1305"/>
            <a:chExt cx="2315" cy="1321"/>
          </a:xfrm>
        </p:grpSpPr>
        <p:sp>
          <p:nvSpPr>
            <p:cNvPr id="1633305" name="Freeform 25"/>
            <p:cNvSpPr>
              <a:spLocks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/>
              <a:ahLst/>
              <a:cxnLst>
                <a:cxn ang="0">
                  <a:pos x="1326" y="23"/>
                </a:cxn>
                <a:cxn ang="0">
                  <a:pos x="1519" y="64"/>
                </a:cxn>
                <a:cxn ang="0">
                  <a:pos x="1698" y="121"/>
                </a:cxn>
                <a:cxn ang="0">
                  <a:pos x="1865" y="194"/>
                </a:cxn>
                <a:cxn ang="0">
                  <a:pos x="2008" y="278"/>
                </a:cxn>
                <a:cxn ang="0">
                  <a:pos x="2129" y="375"/>
                </a:cxn>
                <a:cxn ang="0">
                  <a:pos x="2222" y="479"/>
                </a:cxn>
                <a:cxn ang="0">
                  <a:pos x="2282" y="589"/>
                </a:cxn>
                <a:cxn ang="0">
                  <a:pos x="2313" y="699"/>
                </a:cxn>
                <a:cxn ang="0">
                  <a:pos x="2308" y="809"/>
                </a:cxn>
                <a:cxn ang="0">
                  <a:pos x="2272" y="915"/>
                </a:cxn>
                <a:cxn ang="0">
                  <a:pos x="2202" y="1014"/>
                </a:cxn>
                <a:cxn ang="0">
                  <a:pos x="2105" y="1101"/>
                </a:cxn>
                <a:cxn ang="0">
                  <a:pos x="1977" y="1176"/>
                </a:cxn>
                <a:cxn ang="0">
                  <a:pos x="1828" y="1237"/>
                </a:cxn>
                <a:cxn ang="0">
                  <a:pos x="1659" y="1280"/>
                </a:cxn>
                <a:cxn ang="0">
                  <a:pos x="1476" y="1306"/>
                </a:cxn>
                <a:cxn ang="0">
                  <a:pos x="1283" y="1312"/>
                </a:cxn>
                <a:cxn ang="0">
                  <a:pos x="1086" y="1299"/>
                </a:cxn>
                <a:cxn ang="0">
                  <a:pos x="894" y="1269"/>
                </a:cxn>
                <a:cxn ang="0">
                  <a:pos x="705" y="1220"/>
                </a:cxn>
                <a:cxn ang="0">
                  <a:pos x="532" y="1155"/>
                </a:cxn>
                <a:cxn ang="0">
                  <a:pos x="377" y="1077"/>
                </a:cxn>
                <a:cxn ang="0">
                  <a:pos x="245" y="984"/>
                </a:cxn>
                <a:cxn ang="0">
                  <a:pos x="137" y="885"/>
                </a:cxn>
                <a:cxn ang="0">
                  <a:pos x="61" y="777"/>
                </a:cxn>
                <a:cxn ang="0">
                  <a:pos x="13" y="667"/>
                </a:cxn>
                <a:cxn ang="0">
                  <a:pos x="0" y="555"/>
                </a:cxn>
                <a:cxn ang="0">
                  <a:pos x="22" y="447"/>
                </a:cxn>
                <a:cxn ang="0">
                  <a:pos x="74" y="345"/>
                </a:cxn>
                <a:cxn ang="0">
                  <a:pos x="158" y="252"/>
                </a:cxn>
                <a:cxn ang="0">
                  <a:pos x="273" y="170"/>
                </a:cxn>
                <a:cxn ang="0">
                  <a:pos x="411" y="103"/>
                </a:cxn>
                <a:cxn ang="0">
                  <a:pos x="571" y="49"/>
                </a:cxn>
                <a:cxn ang="0">
                  <a:pos x="747" y="17"/>
                </a:cxn>
                <a:cxn ang="0">
                  <a:pos x="937" y="0"/>
                </a:cxn>
                <a:cxn ang="0">
                  <a:pos x="1132" y="2"/>
                </a:cxn>
              </a:cxnLst>
              <a:rect l="0" t="0" r="r" b="b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306" name="Rectangle 26"/>
            <p:cNvSpPr>
              <a:spLocks noChangeArrowheads="1"/>
            </p:cNvSpPr>
            <p:nvPr/>
          </p:nvSpPr>
          <p:spPr bwMode="auto">
            <a:xfrm>
              <a:off x="1390" y="1305"/>
              <a:ext cx="18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</a:rPr>
                <a:t>3</a:t>
              </a:r>
              <a:endParaRPr lang="en-US"/>
            </a:p>
          </p:txBody>
        </p:sp>
      </p:grpSp>
      <p:grpSp>
        <p:nvGrpSpPr>
          <p:cNvPr id="1633307" name="Group 27"/>
          <p:cNvGrpSpPr>
            <a:grpSpLocks/>
          </p:cNvGrpSpPr>
          <p:nvPr/>
        </p:nvGrpSpPr>
        <p:grpSpPr bwMode="auto">
          <a:xfrm>
            <a:off x="382588" y="1951038"/>
            <a:ext cx="3795712" cy="2924175"/>
            <a:chOff x="241" y="1229"/>
            <a:chExt cx="2391" cy="1842"/>
          </a:xfrm>
        </p:grpSpPr>
        <p:sp>
          <p:nvSpPr>
            <p:cNvPr id="1633308" name="Freeform 28"/>
            <p:cNvSpPr>
              <a:spLocks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/>
              <a:ahLst/>
              <a:cxnLst>
                <a:cxn ang="0">
                  <a:pos x="1385" y="24"/>
                </a:cxn>
                <a:cxn ang="0">
                  <a:pos x="1582" y="69"/>
                </a:cxn>
                <a:cxn ang="0">
                  <a:pos x="1768" y="136"/>
                </a:cxn>
                <a:cxn ang="0">
                  <a:pos x="1936" y="221"/>
                </a:cxn>
                <a:cxn ang="0">
                  <a:pos x="2083" y="322"/>
                </a:cxn>
                <a:cxn ang="0">
                  <a:pos x="2207" y="439"/>
                </a:cxn>
                <a:cxn ang="0">
                  <a:pos x="2300" y="566"/>
                </a:cxn>
                <a:cxn ang="0">
                  <a:pos x="2360" y="698"/>
                </a:cxn>
                <a:cxn ang="0">
                  <a:pos x="2388" y="836"/>
                </a:cxn>
                <a:cxn ang="0">
                  <a:pos x="2382" y="970"/>
                </a:cxn>
                <a:cxn ang="0">
                  <a:pos x="2343" y="1102"/>
                </a:cxn>
                <a:cxn ang="0">
                  <a:pos x="2270" y="1225"/>
                </a:cxn>
                <a:cxn ang="0">
                  <a:pos x="2166" y="1335"/>
                </a:cxn>
                <a:cxn ang="0">
                  <a:pos x="2032" y="1430"/>
                </a:cxn>
                <a:cxn ang="0">
                  <a:pos x="1876" y="1508"/>
                </a:cxn>
                <a:cxn ang="0">
                  <a:pos x="1701" y="1564"/>
                </a:cxn>
                <a:cxn ang="0">
                  <a:pos x="1510" y="1598"/>
                </a:cxn>
                <a:cxn ang="0">
                  <a:pos x="1311" y="1611"/>
                </a:cxn>
                <a:cxn ang="0">
                  <a:pos x="1108" y="1600"/>
                </a:cxn>
                <a:cxn ang="0">
                  <a:pos x="907" y="1568"/>
                </a:cxn>
                <a:cxn ang="0">
                  <a:pos x="716" y="1512"/>
                </a:cxn>
                <a:cxn ang="0">
                  <a:pos x="537" y="1436"/>
                </a:cxn>
                <a:cxn ang="0">
                  <a:pos x="379" y="1341"/>
                </a:cxn>
                <a:cxn ang="0">
                  <a:pos x="243" y="1233"/>
                </a:cxn>
                <a:cxn ang="0">
                  <a:pos x="134" y="1110"/>
                </a:cxn>
                <a:cxn ang="0">
                  <a:pos x="57" y="981"/>
                </a:cxn>
                <a:cxn ang="0">
                  <a:pos x="11" y="845"/>
                </a:cxn>
                <a:cxn ang="0">
                  <a:pos x="0" y="709"/>
                </a:cxn>
                <a:cxn ang="0">
                  <a:pos x="24" y="575"/>
                </a:cxn>
                <a:cxn ang="0">
                  <a:pos x="83" y="447"/>
                </a:cxn>
                <a:cxn ang="0">
                  <a:pos x="171" y="331"/>
                </a:cxn>
                <a:cxn ang="0">
                  <a:pos x="290" y="227"/>
                </a:cxn>
                <a:cxn ang="0">
                  <a:pos x="435" y="141"/>
                </a:cxn>
                <a:cxn ang="0">
                  <a:pos x="602" y="74"/>
                </a:cxn>
                <a:cxn ang="0">
                  <a:pos x="786" y="28"/>
                </a:cxn>
                <a:cxn ang="0">
                  <a:pos x="980" y="3"/>
                </a:cxn>
                <a:cxn ang="0">
                  <a:pos x="1181" y="3"/>
                </a:cxn>
              </a:cxnLst>
              <a:rect l="0" t="0" r="r" b="b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309" name="Rectangle 29"/>
            <p:cNvSpPr>
              <a:spLocks noChangeArrowheads="1"/>
            </p:cNvSpPr>
            <p:nvPr/>
          </p:nvSpPr>
          <p:spPr bwMode="auto">
            <a:xfrm>
              <a:off x="1239" y="2825"/>
              <a:ext cx="18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</a:rPr>
                <a:t>4</a:t>
              </a:r>
              <a:endParaRPr lang="en-US"/>
            </a:p>
          </p:txBody>
        </p:sp>
      </p:grpSp>
      <p:grpSp>
        <p:nvGrpSpPr>
          <p:cNvPr id="1633310" name="Group 30"/>
          <p:cNvGrpSpPr>
            <a:grpSpLocks/>
          </p:cNvGrpSpPr>
          <p:nvPr/>
        </p:nvGrpSpPr>
        <p:grpSpPr bwMode="auto">
          <a:xfrm>
            <a:off x="307975" y="1547813"/>
            <a:ext cx="4003675" cy="3530600"/>
            <a:chOff x="194" y="975"/>
            <a:chExt cx="2522" cy="2224"/>
          </a:xfrm>
        </p:grpSpPr>
        <p:sp>
          <p:nvSpPr>
            <p:cNvPr id="1633311" name="Rectangle 31"/>
            <p:cNvSpPr>
              <a:spLocks noChangeArrowheads="1"/>
            </p:cNvSpPr>
            <p:nvPr/>
          </p:nvSpPr>
          <p:spPr bwMode="auto">
            <a:xfrm>
              <a:off x="2138" y="975"/>
              <a:ext cx="18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</a:rPr>
                <a:t>5</a:t>
              </a:r>
              <a:endParaRPr lang="en-US"/>
            </a:p>
          </p:txBody>
        </p:sp>
        <p:sp>
          <p:nvSpPr>
            <p:cNvPr id="1633312" name="Freeform 32"/>
            <p:cNvSpPr>
              <a:spLocks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/>
              <a:ahLst/>
              <a:cxnLst>
                <a:cxn ang="0">
                  <a:pos x="1363" y="4"/>
                </a:cxn>
                <a:cxn ang="0">
                  <a:pos x="1568" y="34"/>
                </a:cxn>
                <a:cxn ang="0">
                  <a:pos x="1765" y="92"/>
                </a:cxn>
                <a:cxn ang="0">
                  <a:pos x="1949" y="179"/>
                </a:cxn>
                <a:cxn ang="0">
                  <a:pos x="2113" y="291"/>
                </a:cxn>
                <a:cxn ang="0">
                  <a:pos x="2254" y="425"/>
                </a:cxn>
                <a:cxn ang="0">
                  <a:pos x="2368" y="578"/>
                </a:cxn>
                <a:cxn ang="0">
                  <a:pos x="2453" y="744"/>
                </a:cxn>
                <a:cxn ang="0">
                  <a:pos x="2505" y="922"/>
                </a:cxn>
                <a:cxn ang="0">
                  <a:pos x="2522" y="1103"/>
                </a:cxn>
                <a:cxn ang="0">
                  <a:pos x="2505" y="1284"/>
                </a:cxn>
                <a:cxn ang="0">
                  <a:pos x="2453" y="1461"/>
                </a:cxn>
                <a:cxn ang="0">
                  <a:pos x="2371" y="1630"/>
                </a:cxn>
                <a:cxn ang="0">
                  <a:pos x="2256" y="1783"/>
                </a:cxn>
                <a:cxn ang="0">
                  <a:pos x="2115" y="1917"/>
                </a:cxn>
                <a:cxn ang="0">
                  <a:pos x="1951" y="2029"/>
                </a:cxn>
                <a:cxn ang="0">
                  <a:pos x="1769" y="2118"/>
                </a:cxn>
                <a:cxn ang="0">
                  <a:pos x="1572" y="2176"/>
                </a:cxn>
                <a:cxn ang="0">
                  <a:pos x="1367" y="2206"/>
                </a:cxn>
                <a:cxn ang="0">
                  <a:pos x="1159" y="2206"/>
                </a:cxn>
                <a:cxn ang="0">
                  <a:pos x="954" y="2178"/>
                </a:cxn>
                <a:cxn ang="0">
                  <a:pos x="755" y="2118"/>
                </a:cxn>
                <a:cxn ang="0">
                  <a:pos x="573" y="2031"/>
                </a:cxn>
                <a:cxn ang="0">
                  <a:pos x="409" y="1919"/>
                </a:cxn>
                <a:cxn ang="0">
                  <a:pos x="266" y="1785"/>
                </a:cxn>
                <a:cxn ang="0">
                  <a:pos x="151" y="1634"/>
                </a:cxn>
                <a:cxn ang="0">
                  <a:pos x="69" y="1466"/>
                </a:cxn>
                <a:cxn ang="0">
                  <a:pos x="17" y="1289"/>
                </a:cxn>
                <a:cxn ang="0">
                  <a:pos x="0" y="1107"/>
                </a:cxn>
                <a:cxn ang="0">
                  <a:pos x="17" y="926"/>
                </a:cxn>
                <a:cxn ang="0">
                  <a:pos x="67" y="749"/>
                </a:cxn>
                <a:cxn ang="0">
                  <a:pos x="151" y="580"/>
                </a:cxn>
                <a:cxn ang="0">
                  <a:pos x="264" y="429"/>
                </a:cxn>
                <a:cxn ang="0">
                  <a:pos x="404" y="293"/>
                </a:cxn>
                <a:cxn ang="0">
                  <a:pos x="569" y="181"/>
                </a:cxn>
                <a:cxn ang="0">
                  <a:pos x="753" y="95"/>
                </a:cxn>
                <a:cxn ang="0">
                  <a:pos x="949" y="34"/>
                </a:cxn>
                <a:cxn ang="0">
                  <a:pos x="1155" y="4"/>
                </a:cxn>
              </a:cxnLst>
              <a:rect l="0" t="0" r="r" b="b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633313" name="Picture 3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209800"/>
            <a:ext cx="4387850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/>
              <a:t>Strength of MIN</a:t>
            </a:r>
          </a:p>
        </p:txBody>
      </p:sp>
      <p:sp>
        <p:nvSpPr>
          <p:cNvPr id="1634307" name="Text Box 3"/>
          <p:cNvSpPr txBox="1">
            <a:spLocks noChangeArrowheads="1"/>
          </p:cNvSpPr>
          <p:nvPr/>
        </p:nvSpPr>
        <p:spPr bwMode="auto">
          <a:xfrm>
            <a:off x="1066800" y="4267200"/>
            <a:ext cx="28956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grpSp>
        <p:nvGrpSpPr>
          <p:cNvPr id="1634308" name="Group 4"/>
          <p:cNvGrpSpPr>
            <a:grpSpLocks/>
          </p:cNvGrpSpPr>
          <p:nvPr/>
        </p:nvGrpSpPr>
        <p:grpSpPr bwMode="auto">
          <a:xfrm>
            <a:off x="4876800" y="1981200"/>
            <a:ext cx="4103688" cy="2652713"/>
            <a:chOff x="3072" y="1248"/>
            <a:chExt cx="2585" cy="1671"/>
          </a:xfrm>
        </p:grpSpPr>
        <p:sp>
          <p:nvSpPr>
            <p:cNvPr id="1634309" name="Text Box 5"/>
            <p:cNvSpPr txBox="1">
              <a:spLocks noChangeArrowheads="1"/>
            </p:cNvSpPr>
            <p:nvPr/>
          </p:nvSpPr>
          <p:spPr bwMode="auto">
            <a:xfrm>
              <a:off x="3408" y="2688"/>
              <a:ext cx="14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Two Clusters</a:t>
              </a:r>
            </a:p>
          </p:txBody>
        </p:sp>
        <p:pic>
          <p:nvPicPr>
            <p:cNvPr id="1634310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 l="8928" r="7143"/>
            <a:stretch>
              <a:fillRect/>
            </a:stretch>
          </p:blipFill>
          <p:spPr bwMode="auto">
            <a:xfrm>
              <a:off x="3072" y="1248"/>
              <a:ext cx="2585" cy="13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634311" name="Picture 7"/>
          <p:cNvPicPr>
            <a:picLocks noChangeAspect="1" noChangeArrowheads="1"/>
          </p:cNvPicPr>
          <p:nvPr/>
        </p:nvPicPr>
        <p:blipFill>
          <a:blip r:embed="rId4" cstate="print"/>
          <a:srcRect l="8928" r="5357"/>
          <a:stretch>
            <a:fillRect/>
          </a:stretch>
        </p:blipFill>
        <p:spPr bwMode="auto">
          <a:xfrm>
            <a:off x="152400" y="1981200"/>
            <a:ext cx="4186238" cy="209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634312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Can handle non-elliptical shapes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/>
              <a:t>Limitations of MIN</a:t>
            </a:r>
          </a:p>
        </p:txBody>
      </p:sp>
      <p:sp>
        <p:nvSpPr>
          <p:cNvPr id="1635331" name="Text Box 3"/>
          <p:cNvSpPr txBox="1">
            <a:spLocks noChangeArrowheads="1"/>
          </p:cNvSpPr>
          <p:nvPr/>
        </p:nvSpPr>
        <p:spPr bwMode="auto">
          <a:xfrm>
            <a:off x="1066800" y="4724400"/>
            <a:ext cx="28956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pic>
        <p:nvPicPr>
          <p:cNvPr id="16353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0"/>
            <a:ext cx="4268788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pSp>
        <p:nvGrpSpPr>
          <p:cNvPr id="1635333" name="Group 5"/>
          <p:cNvGrpSpPr>
            <a:grpSpLocks/>
          </p:cNvGrpSpPr>
          <p:nvPr/>
        </p:nvGrpSpPr>
        <p:grpSpPr bwMode="auto">
          <a:xfrm>
            <a:off x="4265613" y="1524000"/>
            <a:ext cx="4268787" cy="3567113"/>
            <a:chOff x="2496" y="960"/>
            <a:chExt cx="2689" cy="2247"/>
          </a:xfrm>
        </p:grpSpPr>
        <p:sp>
          <p:nvSpPr>
            <p:cNvPr id="1635334" name="Text Box 6"/>
            <p:cNvSpPr txBox="1">
              <a:spLocks noChangeArrowheads="1"/>
            </p:cNvSpPr>
            <p:nvPr/>
          </p:nvSpPr>
          <p:spPr bwMode="auto">
            <a:xfrm>
              <a:off x="3072" y="2976"/>
              <a:ext cx="182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Two Clusters</a:t>
              </a:r>
            </a:p>
          </p:txBody>
        </p:sp>
        <p:pic>
          <p:nvPicPr>
            <p:cNvPr id="1635335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96" y="960"/>
              <a:ext cx="2689" cy="20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</p:grpSp>
      <p:sp>
        <p:nvSpPr>
          <p:cNvPr id="1635336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Sensitive to noise and outliers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MAX or Complete Linkage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Proximity of two clusters is based on the two most distant points in the different clusters</a:t>
            </a:r>
          </a:p>
          <a:p>
            <a:pPr lvl="1"/>
            <a:r>
              <a:rPr lang="en-US" altLang="en-US" smtClean="0"/>
              <a:t>Determined by all pairs of points in the two clusters</a:t>
            </a:r>
          </a:p>
          <a:p>
            <a:endParaRPr lang="en-US" altLang="en-US" smtClean="0"/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" b="3334"/>
          <a:stretch>
            <a:fillRect/>
          </a:stretch>
        </p:blipFill>
        <p:spPr bwMode="auto">
          <a:xfrm>
            <a:off x="152400" y="2819400"/>
            <a:ext cx="4195763" cy="320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886200"/>
            <a:ext cx="4000500" cy="183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5486400" y="3429000"/>
            <a:ext cx="175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Distance Matrix:</a:t>
            </a:r>
          </a:p>
        </p:txBody>
      </p:sp>
    </p:spTree>
    <p:extLst>
      <p:ext uri="{BB962C8B-B14F-4D97-AF65-F5344CB8AC3E}">
        <p14:creationId xmlns:p14="http://schemas.microsoft.com/office/powerpoint/2010/main" val="1410199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47663" y="269875"/>
            <a:ext cx="8415337" cy="733425"/>
          </a:xfrm>
          <a:noFill/>
          <a:ln/>
        </p:spPr>
        <p:txBody>
          <a:bodyPr lIns="92075" tIns="46038" rIns="92075" bIns="46038"/>
          <a:lstStyle/>
          <a:p>
            <a:r>
              <a:rPr lang="en-US"/>
              <a:t>Examples of Clustering Applications</a:t>
            </a:r>
          </a:p>
        </p:txBody>
      </p:sp>
      <p:sp>
        <p:nvSpPr>
          <p:cNvPr id="168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82000" cy="48768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10000"/>
              </a:lnSpc>
            </a:pPr>
            <a:r>
              <a:rPr lang="en-US" sz="2400" u="sng"/>
              <a:t>Marketing:</a:t>
            </a:r>
            <a:r>
              <a:rPr lang="en-US" sz="2400"/>
              <a:t> Help marketers discover distinct groups in their customer bases, and then use this knowledge to develop targeted marketing programs</a:t>
            </a:r>
          </a:p>
          <a:p>
            <a:pPr>
              <a:lnSpc>
                <a:spcPct val="110000"/>
              </a:lnSpc>
            </a:pPr>
            <a:r>
              <a:rPr lang="en-US" sz="2400" u="sng"/>
              <a:t>Land use:</a:t>
            </a:r>
            <a:r>
              <a:rPr lang="en-US" sz="2400"/>
              <a:t> Identification of areas of similar land use in an earth observation database</a:t>
            </a:r>
          </a:p>
          <a:p>
            <a:pPr>
              <a:lnSpc>
                <a:spcPct val="110000"/>
              </a:lnSpc>
            </a:pPr>
            <a:r>
              <a:rPr lang="en-US" sz="2400" u="sng"/>
              <a:t>Insurance:</a:t>
            </a:r>
            <a:r>
              <a:rPr lang="en-US" sz="2400"/>
              <a:t> Identifying groups of motor insurance policy holders with a high average claim cost</a:t>
            </a:r>
          </a:p>
          <a:p>
            <a:pPr>
              <a:lnSpc>
                <a:spcPct val="110000"/>
              </a:lnSpc>
            </a:pPr>
            <a:r>
              <a:rPr lang="en-US" sz="2400" u="sng"/>
              <a:t>City-planning:</a:t>
            </a:r>
            <a:r>
              <a:rPr lang="en-US" sz="2400"/>
              <a:t> Identifying groups of houses according to their house type, value, and geographical location</a:t>
            </a:r>
          </a:p>
          <a:p>
            <a:pPr>
              <a:lnSpc>
                <a:spcPct val="110000"/>
              </a:lnSpc>
            </a:pPr>
            <a:r>
              <a:rPr lang="en-US" sz="2400" u="sng"/>
              <a:t>Earthquake studies:</a:t>
            </a:r>
            <a:r>
              <a:rPr lang="en-US" sz="2400"/>
              <a:t> Observed earth quake epicenters should be clustered along continent faults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/>
              <a:t>Hierarchical Clustering: MAX</a:t>
            </a:r>
          </a:p>
        </p:txBody>
      </p:sp>
      <p:sp>
        <p:nvSpPr>
          <p:cNvPr id="1637379" name="Text Box 3"/>
          <p:cNvSpPr txBox="1">
            <a:spLocks noChangeArrowheads="1"/>
          </p:cNvSpPr>
          <p:nvPr/>
        </p:nvSpPr>
        <p:spPr bwMode="auto">
          <a:xfrm>
            <a:off x="1098550" y="5348288"/>
            <a:ext cx="33528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Nested Clusters</a:t>
            </a:r>
          </a:p>
        </p:txBody>
      </p:sp>
      <p:sp>
        <p:nvSpPr>
          <p:cNvPr id="1637380" name="Text Box 4"/>
          <p:cNvSpPr txBox="1">
            <a:spLocks noChangeArrowheads="1"/>
          </p:cNvSpPr>
          <p:nvPr/>
        </p:nvSpPr>
        <p:spPr bwMode="auto">
          <a:xfrm>
            <a:off x="5670550" y="5348288"/>
            <a:ext cx="1797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Dendrogram</a:t>
            </a:r>
          </a:p>
        </p:txBody>
      </p:sp>
      <p:pic>
        <p:nvPicPr>
          <p:cNvPr id="163738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9950" y="2133600"/>
            <a:ext cx="4387850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pSp>
        <p:nvGrpSpPr>
          <p:cNvPr id="1637382" name="Group 6"/>
          <p:cNvGrpSpPr>
            <a:grpSpLocks/>
          </p:cNvGrpSpPr>
          <p:nvPr/>
        </p:nvGrpSpPr>
        <p:grpSpPr bwMode="auto">
          <a:xfrm>
            <a:off x="792163" y="1824038"/>
            <a:ext cx="2998787" cy="2687637"/>
            <a:chOff x="383" y="1437"/>
            <a:chExt cx="1889" cy="1693"/>
          </a:xfrm>
        </p:grpSpPr>
        <p:sp>
          <p:nvSpPr>
            <p:cNvPr id="1637383" name="Freeform 7"/>
            <p:cNvSpPr>
              <a:spLocks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5" y="0"/>
                </a:cxn>
                <a:cxn ang="0">
                  <a:pos x="62" y="2"/>
                </a:cxn>
                <a:cxn ang="0">
                  <a:pos x="75" y="13"/>
                </a:cxn>
                <a:cxn ang="0">
                  <a:pos x="85" y="26"/>
                </a:cxn>
                <a:cxn ang="0">
                  <a:pos x="87" y="43"/>
                </a:cxn>
                <a:cxn ang="0">
                  <a:pos x="85" y="60"/>
                </a:cxn>
                <a:cxn ang="0">
                  <a:pos x="75" y="75"/>
                </a:cxn>
                <a:cxn ang="0">
                  <a:pos x="62" y="83"/>
                </a:cxn>
                <a:cxn ang="0">
                  <a:pos x="45" y="87"/>
                </a:cxn>
                <a:cxn ang="0">
                  <a:pos x="28" y="83"/>
                </a:cxn>
                <a:cxn ang="0">
                  <a:pos x="13" y="75"/>
                </a:cxn>
                <a:cxn ang="0">
                  <a:pos x="4" y="60"/>
                </a:cxn>
                <a:cxn ang="0">
                  <a:pos x="0" y="4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4" name="Freeform 8"/>
            <p:cNvSpPr>
              <a:spLocks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3"/>
                </a:cxn>
                <a:cxn ang="0">
                  <a:pos x="45" y="0"/>
                </a:cxn>
                <a:cxn ang="0">
                  <a:pos x="60" y="3"/>
                </a:cxn>
                <a:cxn ang="0">
                  <a:pos x="74" y="13"/>
                </a:cxn>
                <a:cxn ang="0">
                  <a:pos x="85" y="26"/>
                </a:cxn>
                <a:cxn ang="0">
                  <a:pos x="87" y="43"/>
                </a:cxn>
                <a:cxn ang="0">
                  <a:pos x="85" y="60"/>
                </a:cxn>
                <a:cxn ang="0">
                  <a:pos x="74" y="75"/>
                </a:cxn>
                <a:cxn ang="0">
                  <a:pos x="60" y="83"/>
                </a:cxn>
                <a:cxn ang="0">
                  <a:pos x="45" y="87"/>
                </a:cxn>
                <a:cxn ang="0">
                  <a:pos x="28" y="83"/>
                </a:cxn>
                <a:cxn ang="0">
                  <a:pos x="13" y="75"/>
                </a:cxn>
                <a:cxn ang="0">
                  <a:pos x="4" y="60"/>
                </a:cxn>
                <a:cxn ang="0">
                  <a:pos x="0" y="4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5" name="Freeform 9"/>
            <p:cNvSpPr>
              <a:spLocks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" y="28"/>
                </a:cxn>
                <a:cxn ang="0">
                  <a:pos x="13" y="13"/>
                </a:cxn>
                <a:cxn ang="0">
                  <a:pos x="28" y="4"/>
                </a:cxn>
                <a:cxn ang="0">
                  <a:pos x="45" y="0"/>
                </a:cxn>
                <a:cxn ang="0">
                  <a:pos x="62" y="4"/>
                </a:cxn>
                <a:cxn ang="0">
                  <a:pos x="75" y="13"/>
                </a:cxn>
                <a:cxn ang="0">
                  <a:pos x="85" y="28"/>
                </a:cxn>
                <a:cxn ang="0">
                  <a:pos x="87" y="45"/>
                </a:cxn>
                <a:cxn ang="0">
                  <a:pos x="85" y="62"/>
                </a:cxn>
                <a:cxn ang="0">
                  <a:pos x="75" y="74"/>
                </a:cxn>
                <a:cxn ang="0">
                  <a:pos x="62" y="85"/>
                </a:cxn>
                <a:cxn ang="0">
                  <a:pos x="45" y="87"/>
                </a:cxn>
                <a:cxn ang="0">
                  <a:pos x="28" y="85"/>
                </a:cxn>
                <a:cxn ang="0">
                  <a:pos x="13" y="74"/>
                </a:cxn>
                <a:cxn ang="0">
                  <a:pos x="4" y="62"/>
                </a:cxn>
                <a:cxn ang="0">
                  <a:pos x="0" y="45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6" name="Freeform 10"/>
            <p:cNvSpPr>
              <a:spLocks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" y="28"/>
                </a:cxn>
                <a:cxn ang="0">
                  <a:pos x="13" y="13"/>
                </a:cxn>
                <a:cxn ang="0">
                  <a:pos x="28" y="4"/>
                </a:cxn>
                <a:cxn ang="0">
                  <a:pos x="45" y="0"/>
                </a:cxn>
                <a:cxn ang="0">
                  <a:pos x="62" y="4"/>
                </a:cxn>
                <a:cxn ang="0">
                  <a:pos x="74" y="13"/>
                </a:cxn>
                <a:cxn ang="0">
                  <a:pos x="85" y="28"/>
                </a:cxn>
                <a:cxn ang="0">
                  <a:pos x="87" y="45"/>
                </a:cxn>
                <a:cxn ang="0">
                  <a:pos x="85" y="62"/>
                </a:cxn>
                <a:cxn ang="0">
                  <a:pos x="74" y="74"/>
                </a:cxn>
                <a:cxn ang="0">
                  <a:pos x="62" y="85"/>
                </a:cxn>
                <a:cxn ang="0">
                  <a:pos x="45" y="87"/>
                </a:cxn>
                <a:cxn ang="0">
                  <a:pos x="28" y="85"/>
                </a:cxn>
                <a:cxn ang="0">
                  <a:pos x="13" y="74"/>
                </a:cxn>
                <a:cxn ang="0">
                  <a:pos x="4" y="62"/>
                </a:cxn>
                <a:cxn ang="0">
                  <a:pos x="0" y="45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7" name="Freeform 11"/>
            <p:cNvSpPr>
              <a:spLocks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" y="28"/>
                </a:cxn>
                <a:cxn ang="0">
                  <a:pos x="13" y="13"/>
                </a:cxn>
                <a:cxn ang="0">
                  <a:pos x="28" y="5"/>
                </a:cxn>
                <a:cxn ang="0">
                  <a:pos x="42" y="0"/>
                </a:cxn>
                <a:cxn ang="0">
                  <a:pos x="59" y="5"/>
                </a:cxn>
                <a:cxn ang="0">
                  <a:pos x="74" y="13"/>
                </a:cxn>
                <a:cxn ang="0">
                  <a:pos x="83" y="28"/>
                </a:cxn>
                <a:cxn ang="0">
                  <a:pos x="87" y="45"/>
                </a:cxn>
                <a:cxn ang="0">
                  <a:pos x="83" y="62"/>
                </a:cxn>
                <a:cxn ang="0">
                  <a:pos x="74" y="75"/>
                </a:cxn>
                <a:cxn ang="0">
                  <a:pos x="59" y="85"/>
                </a:cxn>
                <a:cxn ang="0">
                  <a:pos x="42" y="87"/>
                </a:cxn>
                <a:cxn ang="0">
                  <a:pos x="28" y="85"/>
                </a:cxn>
                <a:cxn ang="0">
                  <a:pos x="13" y="75"/>
                </a:cxn>
                <a:cxn ang="0">
                  <a:pos x="4" y="62"/>
                </a:cxn>
                <a:cxn ang="0">
                  <a:pos x="0" y="45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8" name="Freeform 12"/>
            <p:cNvSpPr>
              <a:spLocks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4" y="25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5" y="0"/>
                </a:cxn>
                <a:cxn ang="0">
                  <a:pos x="62" y="2"/>
                </a:cxn>
                <a:cxn ang="0">
                  <a:pos x="74" y="13"/>
                </a:cxn>
                <a:cxn ang="0">
                  <a:pos x="85" y="25"/>
                </a:cxn>
                <a:cxn ang="0">
                  <a:pos x="87" y="42"/>
                </a:cxn>
                <a:cxn ang="0">
                  <a:pos x="85" y="59"/>
                </a:cxn>
                <a:cxn ang="0">
                  <a:pos x="74" y="74"/>
                </a:cxn>
                <a:cxn ang="0">
                  <a:pos x="62" y="83"/>
                </a:cxn>
                <a:cxn ang="0">
                  <a:pos x="45" y="87"/>
                </a:cxn>
                <a:cxn ang="0">
                  <a:pos x="28" y="83"/>
                </a:cxn>
                <a:cxn ang="0">
                  <a:pos x="13" y="74"/>
                </a:cxn>
                <a:cxn ang="0">
                  <a:pos x="4" y="59"/>
                </a:cxn>
                <a:cxn ang="0">
                  <a:pos x="0" y="42"/>
                </a:cxn>
              </a:cxnLst>
              <a:rect l="0" t="0" r="r" b="b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9" name="Rectangle 13"/>
            <p:cNvSpPr>
              <a:spLocks noChangeArrowheads="1"/>
            </p:cNvSpPr>
            <p:nvPr/>
          </p:nvSpPr>
          <p:spPr bwMode="auto">
            <a:xfrm>
              <a:off x="1890" y="1437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1637390" name="Rectangle 14"/>
            <p:cNvSpPr>
              <a:spLocks noChangeArrowheads="1"/>
            </p:cNvSpPr>
            <p:nvPr/>
          </p:nvSpPr>
          <p:spPr bwMode="auto">
            <a:xfrm>
              <a:off x="1089" y="206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1637391" name="Rectangle 15"/>
            <p:cNvSpPr>
              <a:spLocks noChangeArrowheads="1"/>
            </p:cNvSpPr>
            <p:nvPr/>
          </p:nvSpPr>
          <p:spPr bwMode="auto">
            <a:xfrm>
              <a:off x="1699" y="2373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/>
            </a:p>
          </p:txBody>
        </p:sp>
        <p:sp>
          <p:nvSpPr>
            <p:cNvPr id="1637392" name="Rectangle 16"/>
            <p:cNvSpPr>
              <a:spLocks noChangeArrowheads="1"/>
            </p:cNvSpPr>
            <p:nvPr/>
          </p:nvSpPr>
          <p:spPr bwMode="auto">
            <a:xfrm>
              <a:off x="1319" y="2928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/>
            </a:p>
          </p:txBody>
        </p:sp>
        <p:sp>
          <p:nvSpPr>
            <p:cNvPr id="1637393" name="Rectangle 17"/>
            <p:cNvSpPr>
              <a:spLocks noChangeArrowheads="1"/>
            </p:cNvSpPr>
            <p:nvPr/>
          </p:nvSpPr>
          <p:spPr bwMode="auto">
            <a:xfrm>
              <a:off x="517" y="1940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/>
            </a:p>
          </p:txBody>
        </p:sp>
        <p:sp>
          <p:nvSpPr>
            <p:cNvPr id="1637394" name="Rectangle 18"/>
            <p:cNvSpPr>
              <a:spLocks noChangeArrowheads="1"/>
            </p:cNvSpPr>
            <p:nvPr/>
          </p:nvSpPr>
          <p:spPr bwMode="auto">
            <a:xfrm>
              <a:off x="2188" y="2428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/>
            </a:p>
          </p:txBody>
        </p:sp>
      </p:grpSp>
      <p:grpSp>
        <p:nvGrpSpPr>
          <p:cNvPr id="1637395" name="Group 19"/>
          <p:cNvGrpSpPr>
            <a:grpSpLocks/>
          </p:cNvGrpSpPr>
          <p:nvPr/>
        </p:nvGrpSpPr>
        <p:grpSpPr bwMode="auto">
          <a:xfrm>
            <a:off x="2509838" y="3208338"/>
            <a:ext cx="1401762" cy="890587"/>
            <a:chOff x="1465" y="2309"/>
            <a:chExt cx="883" cy="561"/>
          </a:xfrm>
        </p:grpSpPr>
        <p:sp>
          <p:nvSpPr>
            <p:cNvPr id="1637396" name="Freeform 20"/>
            <p:cNvSpPr>
              <a:spLocks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/>
              <a:ahLst/>
              <a:cxnLst>
                <a:cxn ang="0">
                  <a:pos x="442" y="0"/>
                </a:cxn>
                <a:cxn ang="0">
                  <a:pos x="502" y="2"/>
                </a:cxn>
                <a:cxn ang="0">
                  <a:pos x="562" y="7"/>
                </a:cxn>
                <a:cxn ang="0">
                  <a:pos x="619" y="15"/>
                </a:cxn>
                <a:cxn ang="0">
                  <a:pos x="672" y="28"/>
                </a:cxn>
                <a:cxn ang="0">
                  <a:pos x="721" y="43"/>
                </a:cxn>
                <a:cxn ang="0">
                  <a:pos x="766" y="60"/>
                </a:cxn>
                <a:cxn ang="0">
                  <a:pos x="804" y="79"/>
                </a:cxn>
                <a:cxn ang="0">
                  <a:pos x="836" y="100"/>
                </a:cxn>
                <a:cxn ang="0">
                  <a:pos x="859" y="123"/>
                </a:cxn>
                <a:cxn ang="0">
                  <a:pos x="876" y="147"/>
                </a:cxn>
                <a:cxn ang="0">
                  <a:pos x="883" y="172"/>
                </a:cxn>
                <a:cxn ang="0">
                  <a:pos x="883" y="197"/>
                </a:cxn>
                <a:cxn ang="0">
                  <a:pos x="876" y="223"/>
                </a:cxn>
                <a:cxn ang="0">
                  <a:pos x="859" y="246"/>
                </a:cxn>
                <a:cxn ang="0">
                  <a:pos x="836" y="270"/>
                </a:cxn>
                <a:cxn ang="0">
                  <a:pos x="804" y="291"/>
                </a:cxn>
                <a:cxn ang="0">
                  <a:pos x="766" y="310"/>
                </a:cxn>
                <a:cxn ang="0">
                  <a:pos x="721" y="327"/>
                </a:cxn>
                <a:cxn ang="0">
                  <a:pos x="672" y="342"/>
                </a:cxn>
                <a:cxn ang="0">
                  <a:pos x="619" y="354"/>
                </a:cxn>
                <a:cxn ang="0">
                  <a:pos x="562" y="363"/>
                </a:cxn>
                <a:cxn ang="0">
                  <a:pos x="502" y="367"/>
                </a:cxn>
                <a:cxn ang="0">
                  <a:pos x="442" y="369"/>
                </a:cxn>
                <a:cxn ang="0">
                  <a:pos x="381" y="367"/>
                </a:cxn>
                <a:cxn ang="0">
                  <a:pos x="323" y="363"/>
                </a:cxn>
                <a:cxn ang="0">
                  <a:pos x="266" y="354"/>
                </a:cxn>
                <a:cxn ang="0">
                  <a:pos x="213" y="342"/>
                </a:cxn>
                <a:cxn ang="0">
                  <a:pos x="162" y="327"/>
                </a:cxn>
                <a:cxn ang="0">
                  <a:pos x="119" y="310"/>
                </a:cxn>
                <a:cxn ang="0">
                  <a:pos x="81" y="291"/>
                </a:cxn>
                <a:cxn ang="0">
                  <a:pos x="49" y="270"/>
                </a:cxn>
                <a:cxn ang="0">
                  <a:pos x="26" y="246"/>
                </a:cxn>
                <a:cxn ang="0">
                  <a:pos x="9" y="223"/>
                </a:cxn>
                <a:cxn ang="0">
                  <a:pos x="0" y="197"/>
                </a:cxn>
                <a:cxn ang="0">
                  <a:pos x="0" y="172"/>
                </a:cxn>
                <a:cxn ang="0">
                  <a:pos x="9" y="147"/>
                </a:cxn>
                <a:cxn ang="0">
                  <a:pos x="26" y="123"/>
                </a:cxn>
                <a:cxn ang="0">
                  <a:pos x="49" y="100"/>
                </a:cxn>
                <a:cxn ang="0">
                  <a:pos x="81" y="79"/>
                </a:cxn>
                <a:cxn ang="0">
                  <a:pos x="119" y="60"/>
                </a:cxn>
                <a:cxn ang="0">
                  <a:pos x="162" y="43"/>
                </a:cxn>
                <a:cxn ang="0">
                  <a:pos x="213" y="28"/>
                </a:cxn>
                <a:cxn ang="0">
                  <a:pos x="266" y="15"/>
                </a:cxn>
                <a:cxn ang="0">
                  <a:pos x="323" y="7"/>
                </a:cxn>
                <a:cxn ang="0">
                  <a:pos x="381" y="2"/>
                </a:cxn>
                <a:cxn ang="0">
                  <a:pos x="442" y="0"/>
                </a:cxn>
              </a:cxnLst>
              <a:rect l="0" t="0" r="r" b="b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97" name="Rectangle 21"/>
            <p:cNvSpPr>
              <a:spLocks noChangeArrowheads="1"/>
            </p:cNvSpPr>
            <p:nvPr/>
          </p:nvSpPr>
          <p:spPr bwMode="auto">
            <a:xfrm>
              <a:off x="1831" y="2668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FF0000"/>
                  </a:solidFill>
                </a:rPr>
                <a:t>1</a:t>
              </a:r>
              <a:endParaRPr lang="en-US"/>
            </a:p>
          </p:txBody>
        </p:sp>
      </p:grpSp>
      <p:grpSp>
        <p:nvGrpSpPr>
          <p:cNvPr id="1637398" name="Group 22"/>
          <p:cNvGrpSpPr>
            <a:grpSpLocks/>
          </p:cNvGrpSpPr>
          <p:nvPr/>
        </p:nvGrpSpPr>
        <p:grpSpPr bwMode="auto">
          <a:xfrm>
            <a:off x="704850" y="2249488"/>
            <a:ext cx="1579563" cy="889000"/>
            <a:chOff x="328" y="1705"/>
            <a:chExt cx="995" cy="560"/>
          </a:xfrm>
        </p:grpSpPr>
        <p:sp>
          <p:nvSpPr>
            <p:cNvPr id="1637399" name="Freeform 23"/>
            <p:cNvSpPr>
              <a:spLocks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/>
              <a:ahLst/>
              <a:cxnLst>
                <a:cxn ang="0">
                  <a:pos x="514" y="4"/>
                </a:cxn>
                <a:cxn ang="0">
                  <a:pos x="576" y="10"/>
                </a:cxn>
                <a:cxn ang="0">
                  <a:pos x="638" y="21"/>
                </a:cxn>
                <a:cxn ang="0">
                  <a:pos x="695" y="34"/>
                </a:cxn>
                <a:cxn ang="0">
                  <a:pos x="752" y="49"/>
                </a:cxn>
                <a:cxn ang="0">
                  <a:pos x="803" y="66"/>
                </a:cxn>
                <a:cxn ang="0">
                  <a:pos x="850" y="85"/>
                </a:cxn>
                <a:cxn ang="0">
                  <a:pos x="891" y="106"/>
                </a:cxn>
                <a:cxn ang="0">
                  <a:pos x="927" y="127"/>
                </a:cxn>
                <a:cxn ang="0">
                  <a:pos x="954" y="150"/>
                </a:cxn>
                <a:cxn ang="0">
                  <a:pos x="976" y="176"/>
                </a:cxn>
                <a:cxn ang="0">
                  <a:pos x="988" y="199"/>
                </a:cxn>
                <a:cxn ang="0">
                  <a:pos x="995" y="222"/>
                </a:cxn>
                <a:cxn ang="0">
                  <a:pos x="993" y="248"/>
                </a:cxn>
                <a:cxn ang="0">
                  <a:pos x="982" y="269"/>
                </a:cxn>
                <a:cxn ang="0">
                  <a:pos x="965" y="290"/>
                </a:cxn>
                <a:cxn ang="0">
                  <a:pos x="940" y="312"/>
                </a:cxn>
                <a:cxn ang="0">
                  <a:pos x="908" y="329"/>
                </a:cxn>
                <a:cxn ang="0">
                  <a:pos x="869" y="345"/>
                </a:cxn>
                <a:cxn ang="0">
                  <a:pos x="827" y="358"/>
                </a:cxn>
                <a:cxn ang="0">
                  <a:pos x="776" y="369"/>
                </a:cxn>
                <a:cxn ang="0">
                  <a:pos x="723" y="377"/>
                </a:cxn>
                <a:cxn ang="0">
                  <a:pos x="665" y="382"/>
                </a:cxn>
                <a:cxn ang="0">
                  <a:pos x="606" y="384"/>
                </a:cxn>
                <a:cxn ang="0">
                  <a:pos x="544" y="384"/>
                </a:cxn>
                <a:cxn ang="0">
                  <a:pos x="480" y="379"/>
                </a:cxn>
                <a:cxn ang="0">
                  <a:pos x="419" y="373"/>
                </a:cxn>
                <a:cxn ang="0">
                  <a:pos x="357" y="362"/>
                </a:cxn>
                <a:cxn ang="0">
                  <a:pos x="300" y="350"/>
                </a:cxn>
                <a:cxn ang="0">
                  <a:pos x="242" y="335"/>
                </a:cxn>
                <a:cxn ang="0">
                  <a:pos x="191" y="318"/>
                </a:cxn>
                <a:cxn ang="0">
                  <a:pos x="144" y="299"/>
                </a:cxn>
                <a:cxn ang="0">
                  <a:pos x="104" y="278"/>
                </a:cxn>
                <a:cxn ang="0">
                  <a:pos x="68" y="256"/>
                </a:cxn>
                <a:cxn ang="0">
                  <a:pos x="40" y="233"/>
                </a:cxn>
                <a:cxn ang="0">
                  <a:pos x="19" y="208"/>
                </a:cxn>
                <a:cxn ang="0">
                  <a:pos x="6" y="184"/>
                </a:cxn>
                <a:cxn ang="0">
                  <a:pos x="0" y="161"/>
                </a:cxn>
                <a:cxn ang="0">
                  <a:pos x="2" y="138"/>
                </a:cxn>
                <a:cxn ang="0">
                  <a:pos x="13" y="114"/>
                </a:cxn>
                <a:cxn ang="0">
                  <a:pos x="30" y="93"/>
                </a:cxn>
                <a:cxn ang="0">
                  <a:pos x="55" y="72"/>
                </a:cxn>
                <a:cxn ang="0">
                  <a:pos x="87" y="55"/>
                </a:cxn>
                <a:cxn ang="0">
                  <a:pos x="125" y="38"/>
                </a:cxn>
                <a:cxn ang="0">
                  <a:pos x="168" y="25"/>
                </a:cxn>
                <a:cxn ang="0">
                  <a:pos x="219" y="15"/>
                </a:cxn>
                <a:cxn ang="0">
                  <a:pos x="272" y="6"/>
                </a:cxn>
                <a:cxn ang="0">
                  <a:pos x="329" y="2"/>
                </a:cxn>
                <a:cxn ang="0">
                  <a:pos x="389" y="0"/>
                </a:cxn>
                <a:cxn ang="0">
                  <a:pos x="450" y="0"/>
                </a:cxn>
                <a:cxn ang="0">
                  <a:pos x="514" y="4"/>
                </a:cxn>
              </a:cxnLst>
              <a:rect l="0" t="0" r="r" b="b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400" name="Rectangle 24"/>
            <p:cNvSpPr>
              <a:spLocks noChangeArrowheads="1"/>
            </p:cNvSpPr>
            <p:nvPr/>
          </p:nvSpPr>
          <p:spPr bwMode="auto">
            <a:xfrm>
              <a:off x="853" y="1705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FF0000"/>
                  </a:solidFill>
                </a:rPr>
                <a:t>2</a:t>
              </a:r>
              <a:endParaRPr lang="en-US"/>
            </a:p>
          </p:txBody>
        </p:sp>
      </p:grpSp>
      <p:grpSp>
        <p:nvGrpSpPr>
          <p:cNvPr id="1637401" name="Group 25"/>
          <p:cNvGrpSpPr>
            <a:grpSpLocks/>
          </p:cNvGrpSpPr>
          <p:nvPr/>
        </p:nvGrpSpPr>
        <p:grpSpPr bwMode="auto">
          <a:xfrm>
            <a:off x="360363" y="1582738"/>
            <a:ext cx="3935412" cy="3487737"/>
            <a:chOff x="111" y="1285"/>
            <a:chExt cx="2479" cy="2197"/>
          </a:xfrm>
        </p:grpSpPr>
        <p:sp>
          <p:nvSpPr>
            <p:cNvPr id="1637402" name="Rectangle 26"/>
            <p:cNvSpPr>
              <a:spLocks noChangeArrowheads="1"/>
            </p:cNvSpPr>
            <p:nvPr/>
          </p:nvSpPr>
          <p:spPr bwMode="auto">
            <a:xfrm>
              <a:off x="2484" y="1705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FF0000"/>
                  </a:solidFill>
                </a:rPr>
                <a:t>5</a:t>
              </a:r>
              <a:endParaRPr lang="en-US"/>
            </a:p>
          </p:txBody>
        </p:sp>
        <p:sp>
          <p:nvSpPr>
            <p:cNvPr id="1637403" name="Freeform 27"/>
            <p:cNvSpPr>
              <a:spLocks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/>
              <a:ahLst/>
              <a:cxnLst>
                <a:cxn ang="0">
                  <a:pos x="1339" y="2"/>
                </a:cxn>
                <a:cxn ang="0">
                  <a:pos x="1541" y="32"/>
                </a:cxn>
                <a:cxn ang="0">
                  <a:pos x="1735" y="91"/>
                </a:cxn>
                <a:cxn ang="0">
                  <a:pos x="1916" y="178"/>
                </a:cxn>
                <a:cxn ang="0">
                  <a:pos x="2077" y="288"/>
                </a:cxn>
                <a:cxn ang="0">
                  <a:pos x="2215" y="422"/>
                </a:cxn>
                <a:cxn ang="0">
                  <a:pos x="2328" y="572"/>
                </a:cxn>
                <a:cxn ang="0">
                  <a:pos x="2411" y="740"/>
                </a:cxn>
                <a:cxn ang="0">
                  <a:pos x="2462" y="916"/>
                </a:cxn>
                <a:cxn ang="0">
                  <a:pos x="2479" y="1096"/>
                </a:cxn>
                <a:cxn ang="0">
                  <a:pos x="2462" y="1277"/>
                </a:cxn>
                <a:cxn ang="0">
                  <a:pos x="2411" y="1453"/>
                </a:cxn>
                <a:cxn ang="0">
                  <a:pos x="2330" y="1620"/>
                </a:cxn>
                <a:cxn ang="0">
                  <a:pos x="2217" y="1771"/>
                </a:cxn>
                <a:cxn ang="0">
                  <a:pos x="2079" y="1904"/>
                </a:cxn>
                <a:cxn ang="0">
                  <a:pos x="1918" y="2017"/>
                </a:cxn>
                <a:cxn ang="0">
                  <a:pos x="1739" y="2104"/>
                </a:cxn>
                <a:cxn ang="0">
                  <a:pos x="1546" y="2163"/>
                </a:cxn>
                <a:cxn ang="0">
                  <a:pos x="1344" y="2193"/>
                </a:cxn>
                <a:cxn ang="0">
                  <a:pos x="1139" y="2193"/>
                </a:cxn>
                <a:cxn ang="0">
                  <a:pos x="938" y="2163"/>
                </a:cxn>
                <a:cxn ang="0">
                  <a:pos x="744" y="2106"/>
                </a:cxn>
                <a:cxn ang="0">
                  <a:pos x="563" y="2019"/>
                </a:cxn>
                <a:cxn ang="0">
                  <a:pos x="402" y="1909"/>
                </a:cxn>
                <a:cxn ang="0">
                  <a:pos x="264" y="1775"/>
                </a:cxn>
                <a:cxn ang="0">
                  <a:pos x="151" y="1622"/>
                </a:cxn>
                <a:cxn ang="0">
                  <a:pos x="68" y="1457"/>
                </a:cxn>
                <a:cxn ang="0">
                  <a:pos x="17" y="1281"/>
                </a:cxn>
                <a:cxn ang="0">
                  <a:pos x="0" y="1101"/>
                </a:cxn>
                <a:cxn ang="0">
                  <a:pos x="17" y="920"/>
                </a:cxn>
                <a:cxn ang="0">
                  <a:pos x="68" y="744"/>
                </a:cxn>
                <a:cxn ang="0">
                  <a:pos x="149" y="577"/>
                </a:cxn>
                <a:cxn ang="0">
                  <a:pos x="261" y="424"/>
                </a:cxn>
                <a:cxn ang="0">
                  <a:pos x="400" y="290"/>
                </a:cxn>
                <a:cxn ang="0">
                  <a:pos x="559" y="180"/>
                </a:cxn>
                <a:cxn ang="0">
                  <a:pos x="740" y="93"/>
                </a:cxn>
                <a:cxn ang="0">
                  <a:pos x="933" y="34"/>
                </a:cxn>
                <a:cxn ang="0">
                  <a:pos x="1135" y="4"/>
                </a:cxn>
              </a:cxnLst>
              <a:rect l="0" t="0" r="r" b="b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37404" name="Group 28"/>
          <p:cNvGrpSpPr>
            <a:grpSpLocks/>
          </p:cNvGrpSpPr>
          <p:nvPr/>
        </p:nvGrpSpPr>
        <p:grpSpPr bwMode="auto">
          <a:xfrm>
            <a:off x="1882775" y="2982913"/>
            <a:ext cx="2160588" cy="1652587"/>
            <a:chOff x="1070" y="2167"/>
            <a:chExt cx="1361" cy="1041"/>
          </a:xfrm>
        </p:grpSpPr>
        <p:sp>
          <p:nvSpPr>
            <p:cNvPr id="1637405" name="Rectangle 29"/>
            <p:cNvSpPr>
              <a:spLocks noChangeArrowheads="1"/>
            </p:cNvSpPr>
            <p:nvPr/>
          </p:nvSpPr>
          <p:spPr bwMode="auto">
            <a:xfrm>
              <a:off x="1070" y="2560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FF0000"/>
                  </a:solidFill>
                </a:rPr>
                <a:t>3</a:t>
              </a:r>
              <a:endParaRPr lang="en-US"/>
            </a:p>
          </p:txBody>
        </p:sp>
        <p:sp>
          <p:nvSpPr>
            <p:cNvPr id="1637406" name="Freeform 30"/>
            <p:cNvSpPr>
              <a:spLocks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/>
              <a:ahLst/>
              <a:cxnLst>
                <a:cxn ang="0">
                  <a:pos x="441" y="174"/>
                </a:cxn>
                <a:cxn ang="0">
                  <a:pos x="506" y="134"/>
                </a:cxn>
                <a:cxn ang="0">
                  <a:pos x="574" y="100"/>
                </a:cxn>
                <a:cxn ang="0">
                  <a:pos x="643" y="70"/>
                </a:cxn>
                <a:cxn ang="0">
                  <a:pos x="711" y="47"/>
                </a:cxn>
                <a:cxn ang="0">
                  <a:pos x="781" y="26"/>
                </a:cxn>
                <a:cxn ang="0">
                  <a:pos x="847" y="13"/>
                </a:cxn>
                <a:cxn ang="0">
                  <a:pos x="910" y="4"/>
                </a:cxn>
                <a:cxn ang="0">
                  <a:pos x="974" y="0"/>
                </a:cxn>
                <a:cxn ang="0">
                  <a:pos x="1032" y="4"/>
                </a:cxn>
                <a:cxn ang="0">
                  <a:pos x="1087" y="13"/>
                </a:cxn>
                <a:cxn ang="0">
                  <a:pos x="1136" y="26"/>
                </a:cxn>
                <a:cxn ang="0">
                  <a:pos x="1180" y="45"/>
                </a:cxn>
                <a:cxn ang="0">
                  <a:pos x="1219" y="70"/>
                </a:cxn>
                <a:cxn ang="0">
                  <a:pos x="1253" y="100"/>
                </a:cxn>
                <a:cxn ang="0">
                  <a:pos x="1278" y="134"/>
                </a:cxn>
                <a:cxn ang="0">
                  <a:pos x="1297" y="172"/>
                </a:cxn>
                <a:cxn ang="0">
                  <a:pos x="1310" y="214"/>
                </a:cxn>
                <a:cxn ang="0">
                  <a:pos x="1317" y="261"/>
                </a:cxn>
                <a:cxn ang="0">
                  <a:pos x="1314" y="310"/>
                </a:cxn>
                <a:cxn ang="0">
                  <a:pos x="1304" y="359"/>
                </a:cxn>
                <a:cxn ang="0">
                  <a:pos x="1289" y="412"/>
                </a:cxn>
                <a:cxn ang="0">
                  <a:pos x="1265" y="467"/>
                </a:cxn>
                <a:cxn ang="0">
                  <a:pos x="1236" y="520"/>
                </a:cxn>
                <a:cxn ang="0">
                  <a:pos x="1200" y="575"/>
                </a:cxn>
                <a:cxn ang="0">
                  <a:pos x="1157" y="628"/>
                </a:cxn>
                <a:cxn ang="0">
                  <a:pos x="1110" y="681"/>
                </a:cxn>
                <a:cxn ang="0">
                  <a:pos x="1057" y="732"/>
                </a:cxn>
                <a:cxn ang="0">
                  <a:pos x="1000" y="781"/>
                </a:cxn>
                <a:cxn ang="0">
                  <a:pos x="940" y="825"/>
                </a:cxn>
                <a:cxn ang="0">
                  <a:pos x="876" y="868"/>
                </a:cxn>
                <a:cxn ang="0">
                  <a:pos x="810" y="908"/>
                </a:cxn>
                <a:cxn ang="0">
                  <a:pos x="742" y="942"/>
                </a:cxn>
                <a:cxn ang="0">
                  <a:pos x="674" y="971"/>
                </a:cxn>
                <a:cxn ang="0">
                  <a:pos x="604" y="995"/>
                </a:cxn>
                <a:cxn ang="0">
                  <a:pos x="536" y="1016"/>
                </a:cxn>
                <a:cxn ang="0">
                  <a:pos x="470" y="1029"/>
                </a:cxn>
                <a:cxn ang="0">
                  <a:pos x="404" y="1037"/>
                </a:cxn>
                <a:cxn ang="0">
                  <a:pos x="343" y="1041"/>
                </a:cxn>
                <a:cxn ang="0">
                  <a:pos x="283" y="1037"/>
                </a:cxn>
                <a:cxn ang="0">
                  <a:pos x="230" y="1029"/>
                </a:cxn>
                <a:cxn ang="0">
                  <a:pos x="179" y="1016"/>
                </a:cxn>
                <a:cxn ang="0">
                  <a:pos x="134" y="997"/>
                </a:cxn>
                <a:cxn ang="0">
                  <a:pos x="96" y="971"/>
                </a:cxn>
                <a:cxn ang="0">
                  <a:pos x="64" y="942"/>
                </a:cxn>
                <a:cxn ang="0">
                  <a:pos x="37" y="908"/>
                </a:cxn>
                <a:cxn ang="0">
                  <a:pos x="17" y="870"/>
                </a:cxn>
                <a:cxn ang="0">
                  <a:pos x="7" y="827"/>
                </a:cxn>
                <a:cxn ang="0">
                  <a:pos x="0" y="781"/>
                </a:cxn>
                <a:cxn ang="0">
                  <a:pos x="3" y="732"/>
                </a:cxn>
                <a:cxn ang="0">
                  <a:pos x="11" y="681"/>
                </a:cxn>
                <a:cxn ang="0">
                  <a:pos x="28" y="630"/>
                </a:cxn>
                <a:cxn ang="0">
                  <a:pos x="51" y="575"/>
                </a:cxn>
                <a:cxn ang="0">
                  <a:pos x="81" y="522"/>
                </a:cxn>
                <a:cxn ang="0">
                  <a:pos x="117" y="467"/>
                </a:cxn>
                <a:cxn ang="0">
                  <a:pos x="160" y="414"/>
                </a:cxn>
                <a:cxn ang="0">
                  <a:pos x="207" y="361"/>
                </a:cxn>
                <a:cxn ang="0">
                  <a:pos x="260" y="310"/>
                </a:cxn>
                <a:cxn ang="0">
                  <a:pos x="315" y="261"/>
                </a:cxn>
                <a:cxn ang="0">
                  <a:pos x="377" y="216"/>
                </a:cxn>
                <a:cxn ang="0">
                  <a:pos x="441" y="174"/>
                </a:cxn>
              </a:cxnLst>
              <a:rect l="0" t="0" r="r" b="b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37407" name="Group 31"/>
          <p:cNvGrpSpPr>
            <a:grpSpLocks/>
          </p:cNvGrpSpPr>
          <p:nvPr/>
        </p:nvGrpSpPr>
        <p:grpSpPr bwMode="auto">
          <a:xfrm>
            <a:off x="615950" y="1720850"/>
            <a:ext cx="2906713" cy="1520825"/>
            <a:chOff x="272" y="1372"/>
            <a:chExt cx="1831" cy="958"/>
          </a:xfrm>
        </p:grpSpPr>
        <p:sp>
          <p:nvSpPr>
            <p:cNvPr id="1637408" name="Rectangle 32"/>
            <p:cNvSpPr>
              <a:spLocks noChangeArrowheads="1"/>
            </p:cNvSpPr>
            <p:nvPr/>
          </p:nvSpPr>
          <p:spPr bwMode="auto">
            <a:xfrm>
              <a:off x="1165" y="1380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FF0000"/>
                  </a:solidFill>
                </a:rPr>
                <a:t>4</a:t>
              </a:r>
              <a:endParaRPr lang="en-US"/>
            </a:p>
          </p:txBody>
        </p:sp>
        <p:sp>
          <p:nvSpPr>
            <p:cNvPr id="1637409" name="Freeform 33"/>
            <p:cNvSpPr>
              <a:spLocks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/>
              <a:ahLst/>
              <a:cxnLst>
                <a:cxn ang="0">
                  <a:pos x="906" y="25"/>
                </a:cxn>
                <a:cxn ang="0">
                  <a:pos x="1081" y="4"/>
                </a:cxn>
                <a:cxn ang="0">
                  <a:pos x="1246" y="0"/>
                </a:cxn>
                <a:cxn ang="0">
                  <a:pos x="1404" y="13"/>
                </a:cxn>
                <a:cxn ang="0">
                  <a:pos x="1542" y="42"/>
                </a:cxn>
                <a:cxn ang="0">
                  <a:pos x="1657" y="87"/>
                </a:cxn>
                <a:cxn ang="0">
                  <a:pos x="1744" y="146"/>
                </a:cxn>
                <a:cxn ang="0">
                  <a:pos x="1803" y="218"/>
                </a:cxn>
                <a:cxn ang="0">
                  <a:pos x="1829" y="299"/>
                </a:cxn>
                <a:cxn ang="0">
                  <a:pos x="1823" y="388"/>
                </a:cxn>
                <a:cxn ang="0">
                  <a:pos x="1784" y="477"/>
                </a:cxn>
                <a:cxn ang="0">
                  <a:pos x="1714" y="568"/>
                </a:cxn>
                <a:cxn ang="0">
                  <a:pos x="1614" y="657"/>
                </a:cxn>
                <a:cxn ang="0">
                  <a:pos x="1489" y="738"/>
                </a:cxn>
                <a:cxn ang="0">
                  <a:pos x="1344" y="810"/>
                </a:cxn>
                <a:cxn ang="0">
                  <a:pos x="1183" y="869"/>
                </a:cxn>
                <a:cxn ang="0">
                  <a:pos x="1010" y="914"/>
                </a:cxn>
                <a:cxn ang="0">
                  <a:pos x="838" y="946"/>
                </a:cxn>
                <a:cxn ang="0">
                  <a:pos x="666" y="958"/>
                </a:cxn>
                <a:cxn ang="0">
                  <a:pos x="504" y="954"/>
                </a:cxn>
                <a:cxn ang="0">
                  <a:pos x="356" y="933"/>
                </a:cxn>
                <a:cxn ang="0">
                  <a:pos x="228" y="895"/>
                </a:cxn>
                <a:cxn ang="0">
                  <a:pos x="126" y="842"/>
                </a:cxn>
                <a:cxn ang="0">
                  <a:pos x="51" y="776"/>
                </a:cxn>
                <a:cxn ang="0">
                  <a:pos x="9" y="700"/>
                </a:cxn>
                <a:cxn ang="0">
                  <a:pos x="0" y="615"/>
                </a:cxn>
                <a:cxn ang="0">
                  <a:pos x="22" y="524"/>
                </a:cxn>
                <a:cxn ang="0">
                  <a:pos x="77" y="432"/>
                </a:cxn>
                <a:cxn ang="0">
                  <a:pos x="164" y="343"/>
                </a:cxn>
                <a:cxn ang="0">
                  <a:pos x="277" y="259"/>
                </a:cxn>
                <a:cxn ang="0">
                  <a:pos x="413" y="182"/>
                </a:cxn>
                <a:cxn ang="0">
                  <a:pos x="566" y="116"/>
                </a:cxn>
                <a:cxn ang="0">
                  <a:pos x="732" y="63"/>
                </a:cxn>
              </a:cxnLst>
              <a:rect l="0" t="0" r="r" b="b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/>
              <a:t>Strength of MAX</a:t>
            </a:r>
          </a:p>
        </p:txBody>
      </p:sp>
      <p:sp>
        <p:nvSpPr>
          <p:cNvPr id="1638403" name="Text Box 3"/>
          <p:cNvSpPr txBox="1">
            <a:spLocks noChangeArrowheads="1"/>
          </p:cNvSpPr>
          <p:nvPr/>
        </p:nvSpPr>
        <p:spPr bwMode="auto">
          <a:xfrm>
            <a:off x="1370013" y="4357688"/>
            <a:ext cx="28956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pic>
        <p:nvPicPr>
          <p:cNvPr id="1638404" name="Picture 4"/>
          <p:cNvPicPr>
            <a:picLocks noChangeAspect="1" noChangeArrowheads="1"/>
          </p:cNvPicPr>
          <p:nvPr/>
        </p:nvPicPr>
        <p:blipFill>
          <a:blip r:embed="rId3" cstate="print"/>
          <a:srcRect b="11905"/>
          <a:stretch>
            <a:fillRect/>
          </a:stretch>
        </p:blipFill>
        <p:spPr bwMode="auto">
          <a:xfrm>
            <a:off x="303213" y="1295400"/>
            <a:ext cx="4268787" cy="281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pSp>
        <p:nvGrpSpPr>
          <p:cNvPr id="1638405" name="Group 5"/>
          <p:cNvGrpSpPr>
            <a:grpSpLocks/>
          </p:cNvGrpSpPr>
          <p:nvPr/>
        </p:nvGrpSpPr>
        <p:grpSpPr bwMode="auto">
          <a:xfrm>
            <a:off x="4341813" y="1219200"/>
            <a:ext cx="4268787" cy="3505200"/>
            <a:chOff x="2735" y="768"/>
            <a:chExt cx="2689" cy="2208"/>
          </a:xfrm>
        </p:grpSpPr>
        <p:sp>
          <p:nvSpPr>
            <p:cNvPr id="1638406" name="Text Box 6"/>
            <p:cNvSpPr txBox="1">
              <a:spLocks noChangeArrowheads="1"/>
            </p:cNvSpPr>
            <p:nvPr/>
          </p:nvSpPr>
          <p:spPr bwMode="auto">
            <a:xfrm>
              <a:off x="3263" y="2745"/>
              <a:ext cx="182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Two Clusters</a:t>
              </a:r>
            </a:p>
          </p:txBody>
        </p:sp>
        <p:pic>
          <p:nvPicPr>
            <p:cNvPr id="1638407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 b="11905"/>
            <a:stretch>
              <a:fillRect/>
            </a:stretch>
          </p:blipFill>
          <p:spPr bwMode="auto">
            <a:xfrm>
              <a:off x="2735" y="768"/>
              <a:ext cx="2689" cy="17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</p:grpSp>
      <p:sp>
        <p:nvSpPr>
          <p:cNvPr id="1638408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Less susceptible to noise and outliers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/>
              <a:t>Limitations of MAX</a:t>
            </a:r>
          </a:p>
        </p:txBody>
      </p:sp>
      <p:pic>
        <p:nvPicPr>
          <p:cNvPr id="16394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447800"/>
            <a:ext cx="4268788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639428" name="Text Box 4"/>
          <p:cNvSpPr txBox="1">
            <a:spLocks noChangeArrowheads="1"/>
          </p:cNvSpPr>
          <p:nvPr/>
        </p:nvSpPr>
        <p:spPr bwMode="auto">
          <a:xfrm>
            <a:off x="1066800" y="4738688"/>
            <a:ext cx="28956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grpSp>
        <p:nvGrpSpPr>
          <p:cNvPr id="1639429" name="Group 5"/>
          <p:cNvGrpSpPr>
            <a:grpSpLocks/>
          </p:cNvGrpSpPr>
          <p:nvPr/>
        </p:nvGrpSpPr>
        <p:grpSpPr bwMode="auto">
          <a:xfrm>
            <a:off x="4418013" y="1371600"/>
            <a:ext cx="4268787" cy="3733800"/>
            <a:chOff x="2783" y="864"/>
            <a:chExt cx="2689" cy="2352"/>
          </a:xfrm>
        </p:grpSpPr>
        <p:pic>
          <p:nvPicPr>
            <p:cNvPr id="1639430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83" y="864"/>
              <a:ext cx="2689" cy="20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1639431" name="Text Box 7"/>
            <p:cNvSpPr txBox="1">
              <a:spLocks noChangeArrowheads="1"/>
            </p:cNvSpPr>
            <p:nvPr/>
          </p:nvSpPr>
          <p:spPr bwMode="auto">
            <a:xfrm>
              <a:off x="3263" y="2985"/>
              <a:ext cx="182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Two Clusters</a:t>
              </a:r>
            </a:p>
          </p:txBody>
        </p:sp>
      </p:grpSp>
      <p:sp>
        <p:nvSpPr>
          <p:cNvPr id="1639432" name="Text Box 8"/>
          <p:cNvSpPr txBox="1">
            <a:spLocks noChangeArrowheads="1"/>
          </p:cNvSpPr>
          <p:nvPr/>
        </p:nvSpPr>
        <p:spPr bwMode="auto">
          <a:xfrm>
            <a:off x="609600" y="5486400"/>
            <a:ext cx="6324600" cy="779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Tends to break large clusters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Biased towards globular clusters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Group Average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3505200"/>
          </a:xfrm>
        </p:spPr>
        <p:txBody>
          <a:bodyPr/>
          <a:lstStyle/>
          <a:p>
            <a:r>
              <a:rPr lang="en-US" altLang="en-US" sz="2200" smtClean="0"/>
              <a:t>Proximity of two clusters is the average of pairwise proximity between points in the two clusters.</a:t>
            </a:r>
          </a:p>
          <a:p>
            <a:endParaRPr lang="en-US" altLang="en-US" sz="2200" smtClean="0"/>
          </a:p>
          <a:p>
            <a:endParaRPr lang="en-US" altLang="en-US" sz="2200" smtClean="0"/>
          </a:p>
          <a:p>
            <a:pPr lvl="4"/>
            <a:endParaRPr lang="en-US" altLang="en-US" sz="1800" smtClean="0"/>
          </a:p>
          <a:p>
            <a:r>
              <a:rPr lang="en-US" altLang="en-US" sz="2200" smtClean="0"/>
              <a:t>Need to use average connectivity for scalability since total proximity favors large clusters</a:t>
            </a:r>
          </a:p>
          <a:p>
            <a:endParaRPr lang="en-US" altLang="en-US" sz="2200" smtClean="0"/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2057400" y="1905000"/>
          <a:ext cx="557530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356" name="Equation" r:id="rId3" imgW="3873500" imgH="698500" progId="Equation.3">
                  <p:embed/>
                </p:oleObj>
              </mc:Choice>
              <mc:Fallback>
                <p:oleObj name="Equation" r:id="rId3" imgW="3873500" imgH="698500" progId="Equation.3">
                  <p:embed/>
                  <p:pic>
                    <p:nvPicPr>
                      <p:cNvPr id="727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905000"/>
                        <a:ext cx="5575300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" b="3334"/>
          <a:stretch>
            <a:fillRect/>
          </a:stretch>
        </p:blipFill>
        <p:spPr bwMode="auto">
          <a:xfrm>
            <a:off x="838200" y="3810000"/>
            <a:ext cx="3276600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411663"/>
            <a:ext cx="4000500" cy="183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5715000" y="3954463"/>
            <a:ext cx="175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Distance Matrix:</a:t>
            </a:r>
          </a:p>
        </p:txBody>
      </p:sp>
    </p:spTree>
    <p:extLst>
      <p:ext uri="{BB962C8B-B14F-4D97-AF65-F5344CB8AC3E}">
        <p14:creationId xmlns:p14="http://schemas.microsoft.com/office/powerpoint/2010/main" val="371818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/>
              <a:t>Hierarchical Clustering: Group Average</a:t>
            </a:r>
          </a:p>
        </p:txBody>
      </p:sp>
      <p:sp>
        <p:nvSpPr>
          <p:cNvPr id="1641475" name="Text Box 3"/>
          <p:cNvSpPr txBox="1">
            <a:spLocks noChangeArrowheads="1"/>
          </p:cNvSpPr>
          <p:nvPr/>
        </p:nvSpPr>
        <p:spPr bwMode="auto">
          <a:xfrm>
            <a:off x="914400" y="5562600"/>
            <a:ext cx="3352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Nested Clusters</a:t>
            </a:r>
          </a:p>
        </p:txBody>
      </p:sp>
      <p:sp>
        <p:nvSpPr>
          <p:cNvPr id="1641476" name="Text Box 4"/>
          <p:cNvSpPr txBox="1">
            <a:spLocks noChangeArrowheads="1"/>
          </p:cNvSpPr>
          <p:nvPr/>
        </p:nvSpPr>
        <p:spPr bwMode="auto">
          <a:xfrm>
            <a:off x="5562600" y="5562600"/>
            <a:ext cx="2209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Dendrogram</a:t>
            </a:r>
          </a:p>
        </p:txBody>
      </p:sp>
      <p:pic>
        <p:nvPicPr>
          <p:cNvPr id="16414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2057400"/>
            <a:ext cx="4387850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pSp>
        <p:nvGrpSpPr>
          <p:cNvPr id="1641478" name="Group 6"/>
          <p:cNvGrpSpPr>
            <a:grpSpLocks/>
          </p:cNvGrpSpPr>
          <p:nvPr/>
        </p:nvGrpSpPr>
        <p:grpSpPr bwMode="auto">
          <a:xfrm>
            <a:off x="808038" y="1987550"/>
            <a:ext cx="2901950" cy="2544763"/>
            <a:chOff x="509" y="1252"/>
            <a:chExt cx="1828" cy="1603"/>
          </a:xfrm>
        </p:grpSpPr>
        <p:sp>
          <p:nvSpPr>
            <p:cNvPr id="1641479" name="Freeform 7"/>
            <p:cNvSpPr>
              <a:spLocks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2" y="24"/>
                </a:cxn>
                <a:cxn ang="0">
                  <a:pos x="12" y="12"/>
                </a:cxn>
                <a:cxn ang="0">
                  <a:pos x="24" y="2"/>
                </a:cxn>
                <a:cxn ang="0">
                  <a:pos x="40" y="0"/>
                </a:cxn>
                <a:cxn ang="0">
                  <a:pos x="56" y="2"/>
                </a:cxn>
                <a:cxn ang="0">
                  <a:pos x="68" y="12"/>
                </a:cxn>
                <a:cxn ang="0">
                  <a:pos x="77" y="24"/>
                </a:cxn>
                <a:cxn ang="0">
                  <a:pos x="79" y="40"/>
                </a:cxn>
                <a:cxn ang="0">
                  <a:pos x="77" y="55"/>
                </a:cxn>
                <a:cxn ang="0">
                  <a:pos x="68" y="69"/>
                </a:cxn>
                <a:cxn ang="0">
                  <a:pos x="56" y="77"/>
                </a:cxn>
                <a:cxn ang="0">
                  <a:pos x="40" y="81"/>
                </a:cxn>
                <a:cxn ang="0">
                  <a:pos x="24" y="77"/>
                </a:cxn>
                <a:cxn ang="0">
                  <a:pos x="12" y="69"/>
                </a:cxn>
                <a:cxn ang="0">
                  <a:pos x="2" y="55"/>
                </a:cxn>
                <a:cxn ang="0">
                  <a:pos x="0" y="40"/>
                </a:cxn>
              </a:cxnLst>
              <a:rect l="0" t="0" r="r" b="b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0" name="Freeform 8"/>
            <p:cNvSpPr>
              <a:spLocks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2" y="23"/>
                </a:cxn>
                <a:cxn ang="0">
                  <a:pos x="11" y="12"/>
                </a:cxn>
                <a:cxn ang="0">
                  <a:pos x="23" y="2"/>
                </a:cxn>
                <a:cxn ang="0">
                  <a:pos x="39" y="0"/>
                </a:cxn>
                <a:cxn ang="0">
                  <a:pos x="55" y="2"/>
                </a:cxn>
                <a:cxn ang="0">
                  <a:pos x="69" y="12"/>
                </a:cxn>
                <a:cxn ang="0">
                  <a:pos x="77" y="23"/>
                </a:cxn>
                <a:cxn ang="0">
                  <a:pos x="81" y="39"/>
                </a:cxn>
                <a:cxn ang="0">
                  <a:pos x="77" y="55"/>
                </a:cxn>
                <a:cxn ang="0">
                  <a:pos x="69" y="69"/>
                </a:cxn>
                <a:cxn ang="0">
                  <a:pos x="55" y="77"/>
                </a:cxn>
                <a:cxn ang="0">
                  <a:pos x="39" y="81"/>
                </a:cxn>
                <a:cxn ang="0">
                  <a:pos x="23" y="77"/>
                </a:cxn>
                <a:cxn ang="0">
                  <a:pos x="11" y="69"/>
                </a:cxn>
                <a:cxn ang="0">
                  <a:pos x="2" y="55"/>
                </a:cxn>
                <a:cxn ang="0">
                  <a:pos x="0" y="39"/>
                </a:cxn>
              </a:cxnLst>
              <a:rect l="0" t="0" r="r" b="b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1" name="Freeform 9"/>
            <p:cNvSpPr>
              <a:spLocks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2" y="24"/>
                </a:cxn>
                <a:cxn ang="0">
                  <a:pos x="12" y="12"/>
                </a:cxn>
                <a:cxn ang="0">
                  <a:pos x="24" y="2"/>
                </a:cxn>
                <a:cxn ang="0">
                  <a:pos x="40" y="0"/>
                </a:cxn>
                <a:cxn ang="0">
                  <a:pos x="55" y="2"/>
                </a:cxn>
                <a:cxn ang="0">
                  <a:pos x="69" y="12"/>
                </a:cxn>
                <a:cxn ang="0">
                  <a:pos x="77" y="24"/>
                </a:cxn>
                <a:cxn ang="0">
                  <a:pos x="81" y="40"/>
                </a:cxn>
                <a:cxn ang="0">
                  <a:pos x="77" y="56"/>
                </a:cxn>
                <a:cxn ang="0">
                  <a:pos x="69" y="69"/>
                </a:cxn>
                <a:cxn ang="0">
                  <a:pos x="55" y="77"/>
                </a:cxn>
                <a:cxn ang="0">
                  <a:pos x="40" y="81"/>
                </a:cxn>
                <a:cxn ang="0">
                  <a:pos x="24" y="77"/>
                </a:cxn>
                <a:cxn ang="0">
                  <a:pos x="12" y="69"/>
                </a:cxn>
                <a:cxn ang="0">
                  <a:pos x="2" y="56"/>
                </a:cxn>
                <a:cxn ang="0">
                  <a:pos x="0" y="40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2" name="Freeform 10"/>
            <p:cNvSpPr>
              <a:spLocks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2" y="25"/>
                </a:cxn>
                <a:cxn ang="0">
                  <a:pos x="12" y="12"/>
                </a:cxn>
                <a:cxn ang="0">
                  <a:pos x="24" y="4"/>
                </a:cxn>
                <a:cxn ang="0">
                  <a:pos x="39" y="0"/>
                </a:cxn>
                <a:cxn ang="0">
                  <a:pos x="55" y="4"/>
                </a:cxn>
                <a:cxn ang="0">
                  <a:pos x="69" y="12"/>
                </a:cxn>
                <a:cxn ang="0">
                  <a:pos x="77" y="25"/>
                </a:cxn>
                <a:cxn ang="0">
                  <a:pos x="81" y="41"/>
                </a:cxn>
                <a:cxn ang="0">
                  <a:pos x="77" y="57"/>
                </a:cxn>
                <a:cxn ang="0">
                  <a:pos x="69" y="69"/>
                </a:cxn>
                <a:cxn ang="0">
                  <a:pos x="55" y="79"/>
                </a:cxn>
                <a:cxn ang="0">
                  <a:pos x="39" y="81"/>
                </a:cxn>
                <a:cxn ang="0">
                  <a:pos x="24" y="79"/>
                </a:cxn>
                <a:cxn ang="0">
                  <a:pos x="12" y="69"/>
                </a:cxn>
                <a:cxn ang="0">
                  <a:pos x="2" y="57"/>
                </a:cxn>
                <a:cxn ang="0">
                  <a:pos x="0" y="41"/>
                </a:cxn>
              </a:cxnLst>
              <a:rect l="0" t="0" r="r" b="b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3" name="Freeform 11"/>
            <p:cNvSpPr>
              <a:spLocks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4" y="24"/>
                </a:cxn>
                <a:cxn ang="0">
                  <a:pos x="12" y="12"/>
                </a:cxn>
                <a:cxn ang="0">
                  <a:pos x="26" y="2"/>
                </a:cxn>
                <a:cxn ang="0">
                  <a:pos x="42" y="0"/>
                </a:cxn>
                <a:cxn ang="0">
                  <a:pos x="58" y="2"/>
                </a:cxn>
                <a:cxn ang="0">
                  <a:pos x="69" y="12"/>
                </a:cxn>
                <a:cxn ang="0">
                  <a:pos x="79" y="24"/>
                </a:cxn>
                <a:cxn ang="0">
                  <a:pos x="81" y="39"/>
                </a:cxn>
                <a:cxn ang="0">
                  <a:pos x="79" y="55"/>
                </a:cxn>
                <a:cxn ang="0">
                  <a:pos x="69" y="67"/>
                </a:cxn>
                <a:cxn ang="0">
                  <a:pos x="58" y="77"/>
                </a:cxn>
                <a:cxn ang="0">
                  <a:pos x="42" y="79"/>
                </a:cxn>
                <a:cxn ang="0">
                  <a:pos x="26" y="77"/>
                </a:cxn>
                <a:cxn ang="0">
                  <a:pos x="12" y="67"/>
                </a:cxn>
                <a:cxn ang="0">
                  <a:pos x="4" y="55"/>
                </a:cxn>
                <a:cxn ang="0">
                  <a:pos x="0" y="39"/>
                </a:cxn>
              </a:cxnLst>
              <a:rect l="0" t="0" r="r" b="b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4" name="Freeform 12"/>
            <p:cNvSpPr>
              <a:spLocks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2" y="26"/>
                </a:cxn>
                <a:cxn ang="0">
                  <a:pos x="12" y="12"/>
                </a:cxn>
                <a:cxn ang="0">
                  <a:pos x="24" y="4"/>
                </a:cxn>
                <a:cxn ang="0">
                  <a:pos x="40" y="0"/>
                </a:cxn>
                <a:cxn ang="0">
                  <a:pos x="55" y="4"/>
                </a:cxn>
                <a:cxn ang="0">
                  <a:pos x="69" y="12"/>
                </a:cxn>
                <a:cxn ang="0">
                  <a:pos x="77" y="26"/>
                </a:cxn>
                <a:cxn ang="0">
                  <a:pos x="81" y="40"/>
                </a:cxn>
                <a:cxn ang="0">
                  <a:pos x="77" y="55"/>
                </a:cxn>
                <a:cxn ang="0">
                  <a:pos x="69" y="69"/>
                </a:cxn>
                <a:cxn ang="0">
                  <a:pos x="55" y="77"/>
                </a:cxn>
                <a:cxn ang="0">
                  <a:pos x="40" y="81"/>
                </a:cxn>
                <a:cxn ang="0">
                  <a:pos x="24" y="77"/>
                </a:cxn>
                <a:cxn ang="0">
                  <a:pos x="12" y="69"/>
                </a:cxn>
                <a:cxn ang="0">
                  <a:pos x="2" y="55"/>
                </a:cxn>
                <a:cxn ang="0">
                  <a:pos x="0" y="40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5" name="Rectangle 13"/>
            <p:cNvSpPr>
              <a:spLocks noChangeArrowheads="1"/>
            </p:cNvSpPr>
            <p:nvPr/>
          </p:nvSpPr>
          <p:spPr bwMode="auto">
            <a:xfrm>
              <a:off x="1908" y="1252"/>
              <a:ext cx="15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1641486" name="Rectangle 14"/>
            <p:cNvSpPr>
              <a:spLocks noChangeArrowheads="1"/>
            </p:cNvSpPr>
            <p:nvPr/>
          </p:nvSpPr>
          <p:spPr bwMode="auto">
            <a:xfrm>
              <a:off x="1163" y="1832"/>
              <a:ext cx="15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1641487" name="Rectangle 15"/>
            <p:cNvSpPr>
              <a:spLocks noChangeArrowheads="1"/>
            </p:cNvSpPr>
            <p:nvPr/>
          </p:nvSpPr>
          <p:spPr bwMode="auto">
            <a:xfrm>
              <a:off x="1732" y="2121"/>
              <a:ext cx="15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/>
            </a:p>
          </p:txBody>
        </p:sp>
        <p:sp>
          <p:nvSpPr>
            <p:cNvPr id="1641488" name="Rectangle 16"/>
            <p:cNvSpPr>
              <a:spLocks noChangeArrowheads="1"/>
            </p:cNvSpPr>
            <p:nvPr/>
          </p:nvSpPr>
          <p:spPr bwMode="auto">
            <a:xfrm>
              <a:off x="1379" y="2638"/>
              <a:ext cx="15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/>
            </a:p>
          </p:txBody>
        </p:sp>
        <p:sp>
          <p:nvSpPr>
            <p:cNvPr id="1641489" name="Rectangle 17"/>
            <p:cNvSpPr>
              <a:spLocks noChangeArrowheads="1"/>
            </p:cNvSpPr>
            <p:nvPr/>
          </p:nvSpPr>
          <p:spPr bwMode="auto">
            <a:xfrm>
              <a:off x="631" y="1719"/>
              <a:ext cx="15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/>
            </a:p>
          </p:txBody>
        </p:sp>
        <p:sp>
          <p:nvSpPr>
            <p:cNvPr id="1641490" name="Rectangle 18"/>
            <p:cNvSpPr>
              <a:spLocks noChangeArrowheads="1"/>
            </p:cNvSpPr>
            <p:nvPr/>
          </p:nvSpPr>
          <p:spPr bwMode="auto">
            <a:xfrm>
              <a:off x="2187" y="2173"/>
              <a:ext cx="15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/>
            </a:p>
          </p:txBody>
        </p:sp>
      </p:grpSp>
      <p:grpSp>
        <p:nvGrpSpPr>
          <p:cNvPr id="1641491" name="Group 19"/>
          <p:cNvGrpSpPr>
            <a:grpSpLocks/>
          </p:cNvGrpSpPr>
          <p:nvPr/>
        </p:nvGrpSpPr>
        <p:grpSpPr bwMode="auto">
          <a:xfrm>
            <a:off x="2405063" y="3273425"/>
            <a:ext cx="1301750" cy="889000"/>
            <a:chOff x="1515" y="2062"/>
            <a:chExt cx="820" cy="560"/>
          </a:xfrm>
        </p:grpSpPr>
        <p:sp>
          <p:nvSpPr>
            <p:cNvPr id="1641492" name="Freeform 20"/>
            <p:cNvSpPr>
              <a:spLocks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/>
              <a:ahLst/>
              <a:cxnLst>
                <a:cxn ang="0">
                  <a:pos x="409" y="0"/>
                </a:cxn>
                <a:cxn ang="0">
                  <a:pos x="467" y="2"/>
                </a:cxn>
                <a:cxn ang="0">
                  <a:pos x="520" y="8"/>
                </a:cxn>
                <a:cxn ang="0">
                  <a:pos x="573" y="16"/>
                </a:cxn>
                <a:cxn ang="0">
                  <a:pos x="623" y="26"/>
                </a:cxn>
                <a:cxn ang="0">
                  <a:pos x="670" y="40"/>
                </a:cxn>
                <a:cxn ang="0">
                  <a:pos x="710" y="56"/>
                </a:cxn>
                <a:cxn ang="0">
                  <a:pos x="745" y="73"/>
                </a:cxn>
                <a:cxn ang="0">
                  <a:pos x="775" y="93"/>
                </a:cxn>
                <a:cxn ang="0">
                  <a:pos x="797" y="115"/>
                </a:cxn>
                <a:cxn ang="0">
                  <a:pos x="812" y="138"/>
                </a:cxn>
                <a:cxn ang="0">
                  <a:pos x="820" y="160"/>
                </a:cxn>
                <a:cxn ang="0">
                  <a:pos x="820" y="184"/>
                </a:cxn>
                <a:cxn ang="0">
                  <a:pos x="812" y="207"/>
                </a:cxn>
                <a:cxn ang="0">
                  <a:pos x="797" y="229"/>
                </a:cxn>
                <a:cxn ang="0">
                  <a:pos x="775" y="251"/>
                </a:cxn>
                <a:cxn ang="0">
                  <a:pos x="745" y="271"/>
                </a:cxn>
                <a:cxn ang="0">
                  <a:pos x="710" y="290"/>
                </a:cxn>
                <a:cxn ang="0">
                  <a:pos x="670" y="306"/>
                </a:cxn>
                <a:cxn ang="0">
                  <a:pos x="623" y="318"/>
                </a:cxn>
                <a:cxn ang="0">
                  <a:pos x="573" y="330"/>
                </a:cxn>
                <a:cxn ang="0">
                  <a:pos x="520" y="338"/>
                </a:cxn>
                <a:cxn ang="0">
                  <a:pos x="467" y="341"/>
                </a:cxn>
                <a:cxn ang="0">
                  <a:pos x="409" y="343"/>
                </a:cxn>
                <a:cxn ang="0">
                  <a:pos x="354" y="341"/>
                </a:cxn>
                <a:cxn ang="0">
                  <a:pos x="299" y="338"/>
                </a:cxn>
                <a:cxn ang="0">
                  <a:pos x="245" y="330"/>
                </a:cxn>
                <a:cxn ang="0">
                  <a:pos x="196" y="318"/>
                </a:cxn>
                <a:cxn ang="0">
                  <a:pos x="150" y="306"/>
                </a:cxn>
                <a:cxn ang="0">
                  <a:pos x="109" y="290"/>
                </a:cxn>
                <a:cxn ang="0">
                  <a:pos x="73" y="271"/>
                </a:cxn>
                <a:cxn ang="0">
                  <a:pos x="44" y="251"/>
                </a:cxn>
                <a:cxn ang="0">
                  <a:pos x="22" y="229"/>
                </a:cxn>
                <a:cxn ang="0">
                  <a:pos x="6" y="207"/>
                </a:cxn>
                <a:cxn ang="0">
                  <a:pos x="0" y="184"/>
                </a:cxn>
                <a:cxn ang="0">
                  <a:pos x="0" y="160"/>
                </a:cxn>
                <a:cxn ang="0">
                  <a:pos x="6" y="138"/>
                </a:cxn>
                <a:cxn ang="0">
                  <a:pos x="22" y="115"/>
                </a:cxn>
                <a:cxn ang="0">
                  <a:pos x="44" y="93"/>
                </a:cxn>
                <a:cxn ang="0">
                  <a:pos x="73" y="73"/>
                </a:cxn>
                <a:cxn ang="0">
                  <a:pos x="109" y="56"/>
                </a:cxn>
                <a:cxn ang="0">
                  <a:pos x="150" y="40"/>
                </a:cxn>
                <a:cxn ang="0">
                  <a:pos x="196" y="26"/>
                </a:cxn>
                <a:cxn ang="0">
                  <a:pos x="245" y="16"/>
                </a:cxn>
                <a:cxn ang="0">
                  <a:pos x="299" y="8"/>
                </a:cxn>
                <a:cxn ang="0">
                  <a:pos x="354" y="2"/>
                </a:cxn>
                <a:cxn ang="0">
                  <a:pos x="409" y="0"/>
                </a:cxn>
              </a:cxnLst>
              <a:rect l="0" t="0" r="r" b="b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93" name="Rectangle 21"/>
            <p:cNvSpPr>
              <a:spLocks noChangeArrowheads="1"/>
            </p:cNvSpPr>
            <p:nvPr/>
          </p:nvSpPr>
          <p:spPr bwMode="auto">
            <a:xfrm>
              <a:off x="1855" y="2395"/>
              <a:ext cx="16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1</a:t>
              </a:r>
              <a:endParaRPr lang="en-US"/>
            </a:p>
          </p:txBody>
        </p:sp>
      </p:grpSp>
      <p:grpSp>
        <p:nvGrpSpPr>
          <p:cNvPr id="1641494" name="Group 22"/>
          <p:cNvGrpSpPr>
            <a:grpSpLocks/>
          </p:cNvGrpSpPr>
          <p:nvPr/>
        </p:nvGrpSpPr>
        <p:grpSpPr bwMode="auto">
          <a:xfrm>
            <a:off x="717550" y="2382838"/>
            <a:ext cx="1323975" cy="985837"/>
            <a:chOff x="452" y="1501"/>
            <a:chExt cx="834" cy="621"/>
          </a:xfrm>
        </p:grpSpPr>
        <p:sp>
          <p:nvSpPr>
            <p:cNvPr id="1641495" name="Freeform 23"/>
            <p:cNvSpPr>
              <a:spLocks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/>
              <a:ahLst/>
              <a:cxnLst>
                <a:cxn ang="0">
                  <a:pos x="436" y="2"/>
                </a:cxn>
                <a:cxn ang="0">
                  <a:pos x="494" y="10"/>
                </a:cxn>
                <a:cxn ang="0">
                  <a:pos x="547" y="20"/>
                </a:cxn>
                <a:cxn ang="0">
                  <a:pos x="600" y="36"/>
                </a:cxn>
                <a:cxn ang="0">
                  <a:pos x="650" y="54"/>
                </a:cxn>
                <a:cxn ang="0">
                  <a:pos x="695" y="77"/>
                </a:cxn>
                <a:cxn ang="0">
                  <a:pos x="735" y="101"/>
                </a:cxn>
                <a:cxn ang="0">
                  <a:pos x="768" y="128"/>
                </a:cxn>
                <a:cxn ang="0">
                  <a:pos x="796" y="158"/>
                </a:cxn>
                <a:cxn ang="0">
                  <a:pos x="816" y="188"/>
                </a:cxn>
                <a:cxn ang="0">
                  <a:pos x="830" y="219"/>
                </a:cxn>
                <a:cxn ang="0">
                  <a:pos x="834" y="251"/>
                </a:cxn>
                <a:cxn ang="0">
                  <a:pos x="832" y="282"/>
                </a:cxn>
                <a:cxn ang="0">
                  <a:pos x="820" y="312"/>
                </a:cxn>
                <a:cxn ang="0">
                  <a:pos x="802" y="339"/>
                </a:cxn>
                <a:cxn ang="0">
                  <a:pos x="778" y="367"/>
                </a:cxn>
                <a:cxn ang="0">
                  <a:pos x="745" y="391"/>
                </a:cxn>
                <a:cxn ang="0">
                  <a:pos x="707" y="412"/>
                </a:cxn>
                <a:cxn ang="0">
                  <a:pos x="664" y="430"/>
                </a:cxn>
                <a:cxn ang="0">
                  <a:pos x="616" y="444"/>
                </a:cxn>
                <a:cxn ang="0">
                  <a:pos x="565" y="454"/>
                </a:cxn>
                <a:cxn ang="0">
                  <a:pos x="510" y="460"/>
                </a:cxn>
                <a:cxn ang="0">
                  <a:pos x="454" y="460"/>
                </a:cxn>
                <a:cxn ang="0">
                  <a:pos x="397" y="458"/>
                </a:cxn>
                <a:cxn ang="0">
                  <a:pos x="340" y="450"/>
                </a:cxn>
                <a:cxn ang="0">
                  <a:pos x="284" y="440"/>
                </a:cxn>
                <a:cxn ang="0">
                  <a:pos x="231" y="424"/>
                </a:cxn>
                <a:cxn ang="0">
                  <a:pos x="183" y="404"/>
                </a:cxn>
                <a:cxn ang="0">
                  <a:pos x="138" y="383"/>
                </a:cxn>
                <a:cxn ang="0">
                  <a:pos x="98" y="359"/>
                </a:cxn>
                <a:cxn ang="0">
                  <a:pos x="65" y="331"/>
                </a:cxn>
                <a:cxn ang="0">
                  <a:pos x="37" y="302"/>
                </a:cxn>
                <a:cxn ang="0">
                  <a:pos x="17" y="272"/>
                </a:cxn>
                <a:cxn ang="0">
                  <a:pos x="3" y="241"/>
                </a:cxn>
                <a:cxn ang="0">
                  <a:pos x="0" y="209"/>
                </a:cxn>
                <a:cxn ang="0">
                  <a:pos x="1" y="178"/>
                </a:cxn>
                <a:cxn ang="0">
                  <a:pos x="11" y="148"/>
                </a:cxn>
                <a:cxn ang="0">
                  <a:pos x="29" y="119"/>
                </a:cxn>
                <a:cxn ang="0">
                  <a:pos x="55" y="93"/>
                </a:cxn>
                <a:cxn ang="0">
                  <a:pos x="86" y="69"/>
                </a:cxn>
                <a:cxn ang="0">
                  <a:pos x="124" y="48"/>
                </a:cxn>
                <a:cxn ang="0">
                  <a:pos x="168" y="30"/>
                </a:cxn>
                <a:cxn ang="0">
                  <a:pos x="217" y="16"/>
                </a:cxn>
                <a:cxn ang="0">
                  <a:pos x="268" y="6"/>
                </a:cxn>
                <a:cxn ang="0">
                  <a:pos x="324" y="0"/>
                </a:cxn>
                <a:cxn ang="0">
                  <a:pos x="379" y="0"/>
                </a:cxn>
                <a:cxn ang="0">
                  <a:pos x="436" y="2"/>
                </a:cxn>
              </a:cxnLst>
              <a:rect l="0" t="0" r="r" b="b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96" name="Rectangle 24"/>
            <p:cNvSpPr>
              <a:spLocks noChangeArrowheads="1"/>
            </p:cNvSpPr>
            <p:nvPr/>
          </p:nvSpPr>
          <p:spPr bwMode="auto">
            <a:xfrm>
              <a:off x="944" y="1501"/>
              <a:ext cx="16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2</a:t>
              </a:r>
              <a:endParaRPr lang="en-US"/>
            </a:p>
          </p:txBody>
        </p:sp>
      </p:grpSp>
      <p:grpSp>
        <p:nvGrpSpPr>
          <p:cNvPr id="1641497" name="Group 25"/>
          <p:cNvGrpSpPr>
            <a:grpSpLocks/>
          </p:cNvGrpSpPr>
          <p:nvPr/>
        </p:nvGrpSpPr>
        <p:grpSpPr bwMode="auto">
          <a:xfrm>
            <a:off x="403225" y="1622425"/>
            <a:ext cx="3659188" cy="3460750"/>
            <a:chOff x="254" y="1022"/>
            <a:chExt cx="2305" cy="2180"/>
          </a:xfrm>
        </p:grpSpPr>
        <p:sp>
          <p:nvSpPr>
            <p:cNvPr id="1641498" name="Rectangle 26"/>
            <p:cNvSpPr>
              <a:spLocks noChangeArrowheads="1"/>
            </p:cNvSpPr>
            <p:nvPr/>
          </p:nvSpPr>
          <p:spPr bwMode="auto">
            <a:xfrm>
              <a:off x="564" y="1148"/>
              <a:ext cx="16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5</a:t>
              </a:r>
              <a:endParaRPr lang="en-US"/>
            </a:p>
          </p:txBody>
        </p:sp>
        <p:sp>
          <p:nvSpPr>
            <p:cNvPr id="1641499" name="Freeform 27"/>
            <p:cNvSpPr>
              <a:spLocks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/>
              <a:ahLst/>
              <a:cxnLst>
                <a:cxn ang="0">
                  <a:pos x="1245" y="4"/>
                </a:cxn>
                <a:cxn ang="0">
                  <a:pos x="1433" y="33"/>
                </a:cxn>
                <a:cxn ang="0">
                  <a:pos x="1615" y="90"/>
                </a:cxn>
                <a:cxn ang="0">
                  <a:pos x="1781" y="175"/>
                </a:cxn>
                <a:cxn ang="0">
                  <a:pos x="1931" y="286"/>
                </a:cxn>
                <a:cxn ang="0">
                  <a:pos x="2062" y="420"/>
                </a:cxn>
                <a:cxn ang="0">
                  <a:pos x="2166" y="569"/>
                </a:cxn>
                <a:cxn ang="0">
                  <a:pos x="2242" y="735"/>
                </a:cxn>
                <a:cxn ang="0">
                  <a:pos x="2289" y="908"/>
                </a:cxn>
                <a:cxn ang="0">
                  <a:pos x="2305" y="1088"/>
                </a:cxn>
                <a:cxn ang="0">
                  <a:pos x="2289" y="1267"/>
                </a:cxn>
                <a:cxn ang="0">
                  <a:pos x="2243" y="1443"/>
                </a:cxn>
                <a:cxn ang="0">
                  <a:pos x="2166" y="1606"/>
                </a:cxn>
                <a:cxn ang="0">
                  <a:pos x="2064" y="1758"/>
                </a:cxn>
                <a:cxn ang="0">
                  <a:pos x="1935" y="1890"/>
                </a:cxn>
                <a:cxn ang="0">
                  <a:pos x="1785" y="2002"/>
                </a:cxn>
                <a:cxn ang="0">
                  <a:pos x="1617" y="2087"/>
                </a:cxn>
                <a:cxn ang="0">
                  <a:pos x="1437" y="2146"/>
                </a:cxn>
                <a:cxn ang="0">
                  <a:pos x="1249" y="2176"/>
                </a:cxn>
                <a:cxn ang="0">
                  <a:pos x="1059" y="2176"/>
                </a:cxn>
                <a:cxn ang="0">
                  <a:pos x="872" y="2148"/>
                </a:cxn>
                <a:cxn ang="0">
                  <a:pos x="692" y="2089"/>
                </a:cxn>
                <a:cxn ang="0">
                  <a:pos x="524" y="2004"/>
                </a:cxn>
                <a:cxn ang="0">
                  <a:pos x="373" y="1894"/>
                </a:cxn>
                <a:cxn ang="0">
                  <a:pos x="245" y="1762"/>
                </a:cxn>
                <a:cxn ang="0">
                  <a:pos x="140" y="1610"/>
                </a:cxn>
                <a:cxn ang="0">
                  <a:pos x="63" y="1447"/>
                </a:cxn>
                <a:cxn ang="0">
                  <a:pos x="16" y="1271"/>
                </a:cxn>
                <a:cxn ang="0">
                  <a:pos x="0" y="1092"/>
                </a:cxn>
                <a:cxn ang="0">
                  <a:pos x="16" y="912"/>
                </a:cxn>
                <a:cxn ang="0">
                  <a:pos x="63" y="737"/>
                </a:cxn>
                <a:cxn ang="0">
                  <a:pos x="138" y="573"/>
                </a:cxn>
                <a:cxn ang="0">
                  <a:pos x="243" y="422"/>
                </a:cxn>
                <a:cxn ang="0">
                  <a:pos x="371" y="290"/>
                </a:cxn>
                <a:cxn ang="0">
                  <a:pos x="522" y="179"/>
                </a:cxn>
                <a:cxn ang="0">
                  <a:pos x="688" y="92"/>
                </a:cxn>
                <a:cxn ang="0">
                  <a:pos x="868" y="33"/>
                </a:cxn>
                <a:cxn ang="0">
                  <a:pos x="1055" y="4"/>
                </a:cxn>
              </a:cxnLst>
              <a:rect l="0" t="0" r="r" b="b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1500" name="Group 28"/>
          <p:cNvGrpSpPr>
            <a:grpSpLocks/>
          </p:cNvGrpSpPr>
          <p:nvPr/>
        </p:nvGrpSpPr>
        <p:grpSpPr bwMode="auto">
          <a:xfrm>
            <a:off x="1931988" y="3101975"/>
            <a:ext cx="1800225" cy="1720850"/>
            <a:chOff x="1217" y="1954"/>
            <a:chExt cx="1134" cy="1084"/>
          </a:xfrm>
        </p:grpSpPr>
        <p:sp>
          <p:nvSpPr>
            <p:cNvPr id="1641501" name="Rectangle 29"/>
            <p:cNvSpPr>
              <a:spLocks noChangeArrowheads="1"/>
            </p:cNvSpPr>
            <p:nvPr/>
          </p:nvSpPr>
          <p:spPr bwMode="auto">
            <a:xfrm>
              <a:off x="1665" y="2811"/>
              <a:ext cx="16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3</a:t>
              </a:r>
              <a:endParaRPr lang="en-US"/>
            </a:p>
          </p:txBody>
        </p:sp>
        <p:sp>
          <p:nvSpPr>
            <p:cNvPr id="1641502" name="Freeform 30"/>
            <p:cNvSpPr>
              <a:spLocks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/>
              <a:ahLst/>
              <a:cxnLst>
                <a:cxn ang="0">
                  <a:pos x="371" y="142"/>
                </a:cxn>
                <a:cxn ang="0">
                  <a:pos x="430" y="108"/>
                </a:cxn>
                <a:cxn ang="0">
                  <a:pos x="492" y="79"/>
                </a:cxn>
                <a:cxn ang="0">
                  <a:pos x="551" y="53"/>
                </a:cxn>
                <a:cxn ang="0">
                  <a:pos x="614" y="32"/>
                </a:cxn>
                <a:cxn ang="0">
                  <a:pos x="674" y="16"/>
                </a:cxn>
                <a:cxn ang="0">
                  <a:pos x="735" y="6"/>
                </a:cxn>
                <a:cxn ang="0">
                  <a:pos x="792" y="0"/>
                </a:cxn>
                <a:cxn ang="0">
                  <a:pos x="848" y="0"/>
                </a:cxn>
                <a:cxn ang="0">
                  <a:pos x="899" y="4"/>
                </a:cxn>
                <a:cxn ang="0">
                  <a:pos x="946" y="14"/>
                </a:cxn>
                <a:cxn ang="0">
                  <a:pos x="990" y="30"/>
                </a:cxn>
                <a:cxn ang="0">
                  <a:pos x="1027" y="51"/>
                </a:cxn>
                <a:cxn ang="0">
                  <a:pos x="1061" y="77"/>
                </a:cxn>
                <a:cxn ang="0">
                  <a:pos x="1089" y="107"/>
                </a:cxn>
                <a:cxn ang="0">
                  <a:pos x="1110" y="140"/>
                </a:cxn>
                <a:cxn ang="0">
                  <a:pos x="1124" y="177"/>
                </a:cxn>
                <a:cxn ang="0">
                  <a:pos x="1132" y="217"/>
                </a:cxn>
                <a:cxn ang="0">
                  <a:pos x="1134" y="260"/>
                </a:cxn>
                <a:cxn ang="0">
                  <a:pos x="1128" y="308"/>
                </a:cxn>
                <a:cxn ang="0">
                  <a:pos x="1118" y="355"/>
                </a:cxn>
                <a:cxn ang="0">
                  <a:pos x="1099" y="402"/>
                </a:cxn>
                <a:cxn ang="0">
                  <a:pos x="1075" y="451"/>
                </a:cxn>
                <a:cxn ang="0">
                  <a:pos x="1045" y="501"/>
                </a:cxn>
                <a:cxn ang="0">
                  <a:pos x="1010" y="550"/>
                </a:cxn>
                <a:cxn ang="0">
                  <a:pos x="968" y="597"/>
                </a:cxn>
                <a:cxn ang="0">
                  <a:pos x="923" y="643"/>
                </a:cxn>
                <a:cxn ang="0">
                  <a:pos x="871" y="688"/>
                </a:cxn>
                <a:cxn ang="0">
                  <a:pos x="818" y="727"/>
                </a:cxn>
                <a:cxn ang="0">
                  <a:pos x="763" y="765"/>
                </a:cxn>
                <a:cxn ang="0">
                  <a:pos x="703" y="800"/>
                </a:cxn>
                <a:cxn ang="0">
                  <a:pos x="644" y="830"/>
                </a:cxn>
                <a:cxn ang="0">
                  <a:pos x="583" y="855"/>
                </a:cxn>
                <a:cxn ang="0">
                  <a:pos x="519" y="877"/>
                </a:cxn>
                <a:cxn ang="0">
                  <a:pos x="460" y="893"/>
                </a:cxn>
                <a:cxn ang="0">
                  <a:pos x="401" y="903"/>
                </a:cxn>
                <a:cxn ang="0">
                  <a:pos x="342" y="909"/>
                </a:cxn>
                <a:cxn ang="0">
                  <a:pos x="286" y="909"/>
                </a:cxn>
                <a:cxn ang="0">
                  <a:pos x="235" y="905"/>
                </a:cxn>
                <a:cxn ang="0">
                  <a:pos x="187" y="893"/>
                </a:cxn>
                <a:cxn ang="0">
                  <a:pos x="144" y="877"/>
                </a:cxn>
                <a:cxn ang="0">
                  <a:pos x="106" y="857"/>
                </a:cxn>
                <a:cxn ang="0">
                  <a:pos x="73" y="832"/>
                </a:cxn>
                <a:cxn ang="0">
                  <a:pos x="45" y="802"/>
                </a:cxn>
                <a:cxn ang="0">
                  <a:pos x="23" y="769"/>
                </a:cxn>
                <a:cxn ang="0">
                  <a:pos x="9" y="731"/>
                </a:cxn>
                <a:cxn ang="0">
                  <a:pos x="2" y="690"/>
                </a:cxn>
                <a:cxn ang="0">
                  <a:pos x="0" y="647"/>
                </a:cxn>
                <a:cxn ang="0">
                  <a:pos x="5" y="601"/>
                </a:cxn>
                <a:cxn ang="0">
                  <a:pos x="15" y="554"/>
                </a:cxn>
                <a:cxn ang="0">
                  <a:pos x="35" y="505"/>
                </a:cxn>
                <a:cxn ang="0">
                  <a:pos x="59" y="455"/>
                </a:cxn>
                <a:cxn ang="0">
                  <a:pos x="88" y="406"/>
                </a:cxn>
                <a:cxn ang="0">
                  <a:pos x="124" y="359"/>
                </a:cxn>
                <a:cxn ang="0">
                  <a:pos x="166" y="311"/>
                </a:cxn>
                <a:cxn ang="0">
                  <a:pos x="211" y="264"/>
                </a:cxn>
                <a:cxn ang="0">
                  <a:pos x="262" y="221"/>
                </a:cxn>
                <a:cxn ang="0">
                  <a:pos x="316" y="179"/>
                </a:cxn>
                <a:cxn ang="0">
                  <a:pos x="371" y="142"/>
                </a:cxn>
              </a:cxnLst>
              <a:rect l="0" t="0" r="r" b="b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1503" name="Group 31"/>
          <p:cNvGrpSpPr>
            <a:grpSpLocks/>
          </p:cNvGrpSpPr>
          <p:nvPr/>
        </p:nvGrpSpPr>
        <p:grpSpPr bwMode="auto">
          <a:xfrm>
            <a:off x="1893888" y="1922463"/>
            <a:ext cx="1933575" cy="3097212"/>
            <a:chOff x="1193" y="1211"/>
            <a:chExt cx="1218" cy="1951"/>
          </a:xfrm>
        </p:grpSpPr>
        <p:sp>
          <p:nvSpPr>
            <p:cNvPr id="1641504" name="Rectangle 32"/>
            <p:cNvSpPr>
              <a:spLocks noChangeArrowheads="1"/>
            </p:cNvSpPr>
            <p:nvPr/>
          </p:nvSpPr>
          <p:spPr bwMode="auto">
            <a:xfrm>
              <a:off x="1602" y="1211"/>
              <a:ext cx="16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4</a:t>
              </a:r>
              <a:endParaRPr lang="en-US"/>
            </a:p>
          </p:txBody>
        </p:sp>
        <p:sp>
          <p:nvSpPr>
            <p:cNvPr id="1641505" name="Freeform 33"/>
            <p:cNvSpPr>
              <a:spLocks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/>
              <a:ahLst/>
              <a:cxnLst>
                <a:cxn ang="0">
                  <a:pos x="87" y="724"/>
                </a:cxn>
                <a:cxn ang="0">
                  <a:pos x="148" y="566"/>
                </a:cxn>
                <a:cxn ang="0">
                  <a:pos x="225" y="420"/>
                </a:cxn>
                <a:cxn ang="0">
                  <a:pos x="312" y="290"/>
                </a:cxn>
                <a:cxn ang="0">
                  <a:pos x="409" y="182"/>
                </a:cxn>
                <a:cxn ang="0">
                  <a:pos x="514" y="97"/>
                </a:cxn>
                <a:cxn ang="0">
                  <a:pos x="619" y="38"/>
                </a:cxn>
                <a:cxn ang="0">
                  <a:pos x="725" y="6"/>
                </a:cxn>
                <a:cxn ang="0">
                  <a:pos x="826" y="4"/>
                </a:cxn>
                <a:cxn ang="0">
                  <a:pos x="923" y="30"/>
                </a:cxn>
                <a:cxn ang="0">
                  <a:pos x="1008" y="85"/>
                </a:cxn>
                <a:cxn ang="0">
                  <a:pos x="1081" y="168"/>
                </a:cxn>
                <a:cxn ang="0">
                  <a:pos x="1142" y="272"/>
                </a:cxn>
                <a:cxn ang="0">
                  <a:pos x="1184" y="399"/>
                </a:cxn>
                <a:cxn ang="0">
                  <a:pos x="1212" y="543"/>
                </a:cxn>
                <a:cxn ang="0">
                  <a:pos x="1218" y="698"/>
                </a:cxn>
                <a:cxn ang="0">
                  <a:pos x="1208" y="862"/>
                </a:cxn>
                <a:cxn ang="0">
                  <a:pos x="1178" y="1029"/>
                </a:cxn>
                <a:cxn ang="0">
                  <a:pos x="1133" y="1193"/>
                </a:cxn>
                <a:cxn ang="0">
                  <a:pos x="1069" y="1351"/>
                </a:cxn>
                <a:cxn ang="0">
                  <a:pos x="992" y="1496"/>
                </a:cxn>
                <a:cxn ang="0">
                  <a:pos x="905" y="1627"/>
                </a:cxn>
                <a:cxn ang="0">
                  <a:pos x="808" y="1735"/>
                </a:cxn>
                <a:cxn ang="0">
                  <a:pos x="706" y="1820"/>
                </a:cxn>
                <a:cxn ang="0">
                  <a:pos x="599" y="1879"/>
                </a:cxn>
                <a:cxn ang="0">
                  <a:pos x="494" y="1910"/>
                </a:cxn>
                <a:cxn ang="0">
                  <a:pos x="391" y="1912"/>
                </a:cxn>
                <a:cxn ang="0">
                  <a:pos x="296" y="1887"/>
                </a:cxn>
                <a:cxn ang="0">
                  <a:pos x="209" y="1832"/>
                </a:cxn>
                <a:cxn ang="0">
                  <a:pos x="136" y="1751"/>
                </a:cxn>
                <a:cxn ang="0">
                  <a:pos x="77" y="1644"/>
                </a:cxn>
                <a:cxn ang="0">
                  <a:pos x="33" y="1518"/>
                </a:cxn>
                <a:cxn ang="0">
                  <a:pos x="8" y="1374"/>
                </a:cxn>
                <a:cxn ang="0">
                  <a:pos x="0" y="1219"/>
                </a:cxn>
                <a:cxn ang="0">
                  <a:pos x="12" y="1055"/>
                </a:cxn>
                <a:cxn ang="0">
                  <a:pos x="39" y="887"/>
                </a:cxn>
              </a:cxnLst>
              <a:rect l="0" t="0" r="r" b="b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Clustering: Group Average</a:t>
            </a:r>
          </a:p>
        </p:txBody>
      </p:sp>
      <p:sp>
        <p:nvSpPr>
          <p:cNvPr id="164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sz="3100"/>
              <a:t>Compromise between Single and Complete Link</a:t>
            </a:r>
          </a:p>
          <a:p>
            <a:pPr marL="533400" indent="-533400"/>
            <a:endParaRPr lang="en-US" sz="3100"/>
          </a:p>
          <a:p>
            <a:pPr marL="533400" indent="-533400"/>
            <a:r>
              <a:rPr lang="en-US" sz="3100"/>
              <a:t>Strengths</a:t>
            </a:r>
          </a:p>
          <a:p>
            <a:pPr marL="914400" lvl="1" indent="-457200"/>
            <a:r>
              <a:rPr lang="en-US" sz="2700"/>
              <a:t>Less susceptible to noise and outliers</a:t>
            </a:r>
          </a:p>
          <a:p>
            <a:pPr marL="533400" indent="-533400"/>
            <a:endParaRPr lang="en-US" sz="3100"/>
          </a:p>
          <a:p>
            <a:pPr marL="533400" indent="-533400"/>
            <a:r>
              <a:rPr lang="en-US" sz="3100"/>
              <a:t>Limitations</a:t>
            </a:r>
          </a:p>
          <a:p>
            <a:pPr marL="914400" lvl="1" indent="-457200"/>
            <a:r>
              <a:rPr lang="en-US" sz="2700"/>
              <a:t>Biased towards globular clusters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 Similarity: Ward’s Method</a:t>
            </a:r>
          </a:p>
        </p:txBody>
      </p:sp>
      <p:sp>
        <p:nvSpPr>
          <p:cNvPr id="164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10575" cy="4114800"/>
          </a:xfrm>
        </p:spPr>
        <p:txBody>
          <a:bodyPr/>
          <a:lstStyle/>
          <a:p>
            <a:r>
              <a:rPr lang="en-US"/>
              <a:t>Similarity of two clusters is based on the increase in squared error when two clusters are merged</a:t>
            </a:r>
          </a:p>
          <a:p>
            <a:pPr lvl="1"/>
            <a:r>
              <a:rPr lang="en-US"/>
              <a:t>Similar to group average if distance between points is distance squared</a:t>
            </a:r>
          </a:p>
          <a:p>
            <a:pPr lvl="4"/>
            <a:endParaRPr lang="en-US"/>
          </a:p>
          <a:p>
            <a:r>
              <a:rPr lang="en-US"/>
              <a:t>Less susceptible to noise and outliers</a:t>
            </a:r>
          </a:p>
          <a:p>
            <a:pPr lvl="4"/>
            <a:endParaRPr lang="en-US"/>
          </a:p>
          <a:p>
            <a:r>
              <a:rPr lang="en-US"/>
              <a:t>Biased towards globular clusters</a:t>
            </a:r>
          </a:p>
          <a:p>
            <a:pPr lvl="4"/>
            <a:endParaRPr lang="en-US"/>
          </a:p>
          <a:p>
            <a:r>
              <a:rPr lang="en-US"/>
              <a:t>Hierarchical analogue of K-means</a:t>
            </a:r>
          </a:p>
          <a:p>
            <a:pPr lvl="1"/>
            <a:r>
              <a:rPr lang="en-US"/>
              <a:t>Can be used to initialize K-means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Hierarchical Clustering: Comparison</a:t>
            </a:r>
          </a:p>
        </p:txBody>
      </p:sp>
      <p:sp>
        <p:nvSpPr>
          <p:cNvPr id="1644547" name="Text Box 3"/>
          <p:cNvSpPr txBox="1">
            <a:spLocks noChangeArrowheads="1"/>
          </p:cNvSpPr>
          <p:nvPr/>
        </p:nvSpPr>
        <p:spPr bwMode="auto">
          <a:xfrm>
            <a:off x="3235325" y="4953000"/>
            <a:ext cx="16764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Group Average</a:t>
            </a:r>
          </a:p>
        </p:txBody>
      </p:sp>
      <p:sp>
        <p:nvSpPr>
          <p:cNvPr id="1644548" name="Text Box 4"/>
          <p:cNvSpPr txBox="1">
            <a:spLocks noChangeArrowheads="1"/>
          </p:cNvSpPr>
          <p:nvPr/>
        </p:nvSpPr>
        <p:spPr bwMode="auto">
          <a:xfrm>
            <a:off x="4530725" y="4572000"/>
            <a:ext cx="1752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Ward’s Method</a:t>
            </a:r>
          </a:p>
        </p:txBody>
      </p:sp>
      <p:grpSp>
        <p:nvGrpSpPr>
          <p:cNvPr id="1644549" name="Group 5"/>
          <p:cNvGrpSpPr>
            <a:grpSpLocks noChangeAspect="1"/>
          </p:cNvGrpSpPr>
          <p:nvPr/>
        </p:nvGrpSpPr>
        <p:grpSpPr bwMode="auto">
          <a:xfrm>
            <a:off x="6270625" y="4132263"/>
            <a:ext cx="1858963" cy="1693862"/>
            <a:chOff x="509" y="1253"/>
            <a:chExt cx="1776" cy="1618"/>
          </a:xfrm>
        </p:grpSpPr>
        <p:sp>
          <p:nvSpPr>
            <p:cNvPr id="1644550" name="Freeform 6"/>
            <p:cNvSpPr>
              <a:spLocks noChangeAspect="1"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2" y="24"/>
                </a:cxn>
                <a:cxn ang="0">
                  <a:pos x="12" y="12"/>
                </a:cxn>
                <a:cxn ang="0">
                  <a:pos x="24" y="2"/>
                </a:cxn>
                <a:cxn ang="0">
                  <a:pos x="40" y="0"/>
                </a:cxn>
                <a:cxn ang="0">
                  <a:pos x="56" y="2"/>
                </a:cxn>
                <a:cxn ang="0">
                  <a:pos x="68" y="12"/>
                </a:cxn>
                <a:cxn ang="0">
                  <a:pos x="77" y="24"/>
                </a:cxn>
                <a:cxn ang="0">
                  <a:pos x="79" y="40"/>
                </a:cxn>
                <a:cxn ang="0">
                  <a:pos x="77" y="55"/>
                </a:cxn>
                <a:cxn ang="0">
                  <a:pos x="68" y="69"/>
                </a:cxn>
                <a:cxn ang="0">
                  <a:pos x="56" y="77"/>
                </a:cxn>
                <a:cxn ang="0">
                  <a:pos x="40" y="81"/>
                </a:cxn>
                <a:cxn ang="0">
                  <a:pos x="24" y="77"/>
                </a:cxn>
                <a:cxn ang="0">
                  <a:pos x="12" y="69"/>
                </a:cxn>
                <a:cxn ang="0">
                  <a:pos x="2" y="55"/>
                </a:cxn>
                <a:cxn ang="0">
                  <a:pos x="0" y="40"/>
                </a:cxn>
              </a:cxnLst>
              <a:rect l="0" t="0" r="r" b="b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51" name="Freeform 7"/>
            <p:cNvSpPr>
              <a:spLocks noChangeAspect="1"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2" y="23"/>
                </a:cxn>
                <a:cxn ang="0">
                  <a:pos x="11" y="12"/>
                </a:cxn>
                <a:cxn ang="0">
                  <a:pos x="23" y="2"/>
                </a:cxn>
                <a:cxn ang="0">
                  <a:pos x="39" y="0"/>
                </a:cxn>
                <a:cxn ang="0">
                  <a:pos x="55" y="2"/>
                </a:cxn>
                <a:cxn ang="0">
                  <a:pos x="69" y="12"/>
                </a:cxn>
                <a:cxn ang="0">
                  <a:pos x="77" y="23"/>
                </a:cxn>
                <a:cxn ang="0">
                  <a:pos x="81" y="39"/>
                </a:cxn>
                <a:cxn ang="0">
                  <a:pos x="77" y="55"/>
                </a:cxn>
                <a:cxn ang="0">
                  <a:pos x="69" y="69"/>
                </a:cxn>
                <a:cxn ang="0">
                  <a:pos x="55" y="77"/>
                </a:cxn>
                <a:cxn ang="0">
                  <a:pos x="39" y="81"/>
                </a:cxn>
                <a:cxn ang="0">
                  <a:pos x="23" y="77"/>
                </a:cxn>
                <a:cxn ang="0">
                  <a:pos x="11" y="69"/>
                </a:cxn>
                <a:cxn ang="0">
                  <a:pos x="2" y="55"/>
                </a:cxn>
                <a:cxn ang="0">
                  <a:pos x="0" y="39"/>
                </a:cxn>
              </a:cxnLst>
              <a:rect l="0" t="0" r="r" b="b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52" name="Freeform 8"/>
            <p:cNvSpPr>
              <a:spLocks noChangeAspect="1"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2" y="24"/>
                </a:cxn>
                <a:cxn ang="0">
                  <a:pos x="12" y="12"/>
                </a:cxn>
                <a:cxn ang="0">
                  <a:pos x="24" y="2"/>
                </a:cxn>
                <a:cxn ang="0">
                  <a:pos x="40" y="0"/>
                </a:cxn>
                <a:cxn ang="0">
                  <a:pos x="55" y="2"/>
                </a:cxn>
                <a:cxn ang="0">
                  <a:pos x="69" y="12"/>
                </a:cxn>
                <a:cxn ang="0">
                  <a:pos x="77" y="24"/>
                </a:cxn>
                <a:cxn ang="0">
                  <a:pos x="81" y="40"/>
                </a:cxn>
                <a:cxn ang="0">
                  <a:pos x="77" y="56"/>
                </a:cxn>
                <a:cxn ang="0">
                  <a:pos x="69" y="69"/>
                </a:cxn>
                <a:cxn ang="0">
                  <a:pos x="55" y="77"/>
                </a:cxn>
                <a:cxn ang="0">
                  <a:pos x="40" y="81"/>
                </a:cxn>
                <a:cxn ang="0">
                  <a:pos x="24" y="77"/>
                </a:cxn>
                <a:cxn ang="0">
                  <a:pos x="12" y="69"/>
                </a:cxn>
                <a:cxn ang="0">
                  <a:pos x="2" y="56"/>
                </a:cxn>
                <a:cxn ang="0">
                  <a:pos x="0" y="40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53" name="Freeform 9"/>
            <p:cNvSpPr>
              <a:spLocks noChangeAspect="1"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2" y="25"/>
                </a:cxn>
                <a:cxn ang="0">
                  <a:pos x="12" y="12"/>
                </a:cxn>
                <a:cxn ang="0">
                  <a:pos x="24" y="4"/>
                </a:cxn>
                <a:cxn ang="0">
                  <a:pos x="39" y="0"/>
                </a:cxn>
                <a:cxn ang="0">
                  <a:pos x="55" y="4"/>
                </a:cxn>
                <a:cxn ang="0">
                  <a:pos x="69" y="12"/>
                </a:cxn>
                <a:cxn ang="0">
                  <a:pos x="77" y="25"/>
                </a:cxn>
                <a:cxn ang="0">
                  <a:pos x="81" y="41"/>
                </a:cxn>
                <a:cxn ang="0">
                  <a:pos x="77" y="57"/>
                </a:cxn>
                <a:cxn ang="0">
                  <a:pos x="69" y="69"/>
                </a:cxn>
                <a:cxn ang="0">
                  <a:pos x="55" y="79"/>
                </a:cxn>
                <a:cxn ang="0">
                  <a:pos x="39" y="81"/>
                </a:cxn>
                <a:cxn ang="0">
                  <a:pos x="24" y="79"/>
                </a:cxn>
                <a:cxn ang="0">
                  <a:pos x="12" y="69"/>
                </a:cxn>
                <a:cxn ang="0">
                  <a:pos x="2" y="57"/>
                </a:cxn>
                <a:cxn ang="0">
                  <a:pos x="0" y="41"/>
                </a:cxn>
              </a:cxnLst>
              <a:rect l="0" t="0" r="r" b="b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54" name="Freeform 10"/>
            <p:cNvSpPr>
              <a:spLocks noChangeAspect="1"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4" y="24"/>
                </a:cxn>
                <a:cxn ang="0">
                  <a:pos x="12" y="12"/>
                </a:cxn>
                <a:cxn ang="0">
                  <a:pos x="26" y="2"/>
                </a:cxn>
                <a:cxn ang="0">
                  <a:pos x="42" y="0"/>
                </a:cxn>
                <a:cxn ang="0">
                  <a:pos x="58" y="2"/>
                </a:cxn>
                <a:cxn ang="0">
                  <a:pos x="69" y="12"/>
                </a:cxn>
                <a:cxn ang="0">
                  <a:pos x="79" y="24"/>
                </a:cxn>
                <a:cxn ang="0">
                  <a:pos x="81" y="39"/>
                </a:cxn>
                <a:cxn ang="0">
                  <a:pos x="79" y="55"/>
                </a:cxn>
                <a:cxn ang="0">
                  <a:pos x="69" y="67"/>
                </a:cxn>
                <a:cxn ang="0">
                  <a:pos x="58" y="77"/>
                </a:cxn>
                <a:cxn ang="0">
                  <a:pos x="42" y="79"/>
                </a:cxn>
                <a:cxn ang="0">
                  <a:pos x="26" y="77"/>
                </a:cxn>
                <a:cxn ang="0">
                  <a:pos x="12" y="67"/>
                </a:cxn>
                <a:cxn ang="0">
                  <a:pos x="4" y="55"/>
                </a:cxn>
                <a:cxn ang="0">
                  <a:pos x="0" y="39"/>
                </a:cxn>
              </a:cxnLst>
              <a:rect l="0" t="0" r="r" b="b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55" name="Freeform 11"/>
            <p:cNvSpPr>
              <a:spLocks noChangeAspect="1"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2" y="26"/>
                </a:cxn>
                <a:cxn ang="0">
                  <a:pos x="12" y="12"/>
                </a:cxn>
                <a:cxn ang="0">
                  <a:pos x="24" y="4"/>
                </a:cxn>
                <a:cxn ang="0">
                  <a:pos x="40" y="0"/>
                </a:cxn>
                <a:cxn ang="0">
                  <a:pos x="55" y="4"/>
                </a:cxn>
                <a:cxn ang="0">
                  <a:pos x="69" y="12"/>
                </a:cxn>
                <a:cxn ang="0">
                  <a:pos x="77" y="26"/>
                </a:cxn>
                <a:cxn ang="0">
                  <a:pos x="81" y="40"/>
                </a:cxn>
                <a:cxn ang="0">
                  <a:pos x="77" y="55"/>
                </a:cxn>
                <a:cxn ang="0">
                  <a:pos x="69" y="69"/>
                </a:cxn>
                <a:cxn ang="0">
                  <a:pos x="55" y="77"/>
                </a:cxn>
                <a:cxn ang="0">
                  <a:pos x="40" y="81"/>
                </a:cxn>
                <a:cxn ang="0">
                  <a:pos x="24" y="77"/>
                </a:cxn>
                <a:cxn ang="0">
                  <a:pos x="12" y="69"/>
                </a:cxn>
                <a:cxn ang="0">
                  <a:pos x="2" y="55"/>
                </a:cxn>
                <a:cxn ang="0">
                  <a:pos x="0" y="40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56" name="Rectangle 12"/>
            <p:cNvSpPr>
              <a:spLocks noChangeAspect="1" noChangeArrowheads="1"/>
            </p:cNvSpPr>
            <p:nvPr/>
          </p:nvSpPr>
          <p:spPr bwMode="auto">
            <a:xfrm>
              <a:off x="1909" y="1253"/>
              <a:ext cx="97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sz="1600"/>
            </a:p>
          </p:txBody>
        </p:sp>
        <p:sp>
          <p:nvSpPr>
            <p:cNvPr id="1644557" name="Rectangle 13"/>
            <p:cNvSpPr>
              <a:spLocks noChangeAspect="1" noChangeArrowheads="1"/>
            </p:cNvSpPr>
            <p:nvPr/>
          </p:nvSpPr>
          <p:spPr bwMode="auto">
            <a:xfrm>
              <a:off x="1163" y="1832"/>
              <a:ext cx="97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sz="1600"/>
            </a:p>
          </p:txBody>
        </p:sp>
        <p:sp>
          <p:nvSpPr>
            <p:cNvPr id="1644558" name="Rectangle 14"/>
            <p:cNvSpPr>
              <a:spLocks noChangeAspect="1" noChangeArrowheads="1"/>
            </p:cNvSpPr>
            <p:nvPr/>
          </p:nvSpPr>
          <p:spPr bwMode="auto">
            <a:xfrm>
              <a:off x="1733" y="2122"/>
              <a:ext cx="97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sz="1600"/>
            </a:p>
          </p:txBody>
        </p:sp>
        <p:sp>
          <p:nvSpPr>
            <p:cNvPr id="1644559" name="Rectangle 15"/>
            <p:cNvSpPr>
              <a:spLocks noChangeAspect="1" noChangeArrowheads="1"/>
            </p:cNvSpPr>
            <p:nvPr/>
          </p:nvSpPr>
          <p:spPr bwMode="auto">
            <a:xfrm>
              <a:off x="1379" y="2638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sz="1600"/>
            </a:p>
          </p:txBody>
        </p:sp>
        <p:sp>
          <p:nvSpPr>
            <p:cNvPr id="1644560" name="Rectangle 16"/>
            <p:cNvSpPr>
              <a:spLocks noChangeAspect="1" noChangeArrowheads="1"/>
            </p:cNvSpPr>
            <p:nvPr/>
          </p:nvSpPr>
          <p:spPr bwMode="auto">
            <a:xfrm>
              <a:off x="630" y="1720"/>
              <a:ext cx="97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sz="1600"/>
            </a:p>
          </p:txBody>
        </p:sp>
        <p:sp>
          <p:nvSpPr>
            <p:cNvPr id="1644561" name="Rectangle 17"/>
            <p:cNvSpPr>
              <a:spLocks noChangeAspect="1" noChangeArrowheads="1"/>
            </p:cNvSpPr>
            <p:nvPr/>
          </p:nvSpPr>
          <p:spPr bwMode="auto">
            <a:xfrm>
              <a:off x="2188" y="2173"/>
              <a:ext cx="97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sz="1600"/>
            </a:p>
          </p:txBody>
        </p:sp>
      </p:grpSp>
      <p:grpSp>
        <p:nvGrpSpPr>
          <p:cNvPr id="1644562" name="Group 18"/>
          <p:cNvGrpSpPr>
            <a:grpSpLocks noChangeAspect="1"/>
          </p:cNvGrpSpPr>
          <p:nvPr/>
        </p:nvGrpSpPr>
        <p:grpSpPr bwMode="auto">
          <a:xfrm>
            <a:off x="7324725" y="4979988"/>
            <a:ext cx="857250" cy="592137"/>
            <a:chOff x="1515" y="2062"/>
            <a:chExt cx="820" cy="566"/>
          </a:xfrm>
        </p:grpSpPr>
        <p:sp>
          <p:nvSpPr>
            <p:cNvPr id="1644563" name="Freeform 19"/>
            <p:cNvSpPr>
              <a:spLocks noChangeAspect="1"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/>
              <a:ahLst/>
              <a:cxnLst>
                <a:cxn ang="0">
                  <a:pos x="409" y="0"/>
                </a:cxn>
                <a:cxn ang="0">
                  <a:pos x="467" y="2"/>
                </a:cxn>
                <a:cxn ang="0">
                  <a:pos x="520" y="8"/>
                </a:cxn>
                <a:cxn ang="0">
                  <a:pos x="573" y="16"/>
                </a:cxn>
                <a:cxn ang="0">
                  <a:pos x="623" y="26"/>
                </a:cxn>
                <a:cxn ang="0">
                  <a:pos x="670" y="40"/>
                </a:cxn>
                <a:cxn ang="0">
                  <a:pos x="710" y="56"/>
                </a:cxn>
                <a:cxn ang="0">
                  <a:pos x="745" y="73"/>
                </a:cxn>
                <a:cxn ang="0">
                  <a:pos x="775" y="93"/>
                </a:cxn>
                <a:cxn ang="0">
                  <a:pos x="797" y="115"/>
                </a:cxn>
                <a:cxn ang="0">
                  <a:pos x="812" y="138"/>
                </a:cxn>
                <a:cxn ang="0">
                  <a:pos x="820" y="160"/>
                </a:cxn>
                <a:cxn ang="0">
                  <a:pos x="820" y="184"/>
                </a:cxn>
                <a:cxn ang="0">
                  <a:pos x="812" y="207"/>
                </a:cxn>
                <a:cxn ang="0">
                  <a:pos x="797" y="229"/>
                </a:cxn>
                <a:cxn ang="0">
                  <a:pos x="775" y="251"/>
                </a:cxn>
                <a:cxn ang="0">
                  <a:pos x="745" y="271"/>
                </a:cxn>
                <a:cxn ang="0">
                  <a:pos x="710" y="290"/>
                </a:cxn>
                <a:cxn ang="0">
                  <a:pos x="670" y="306"/>
                </a:cxn>
                <a:cxn ang="0">
                  <a:pos x="623" y="318"/>
                </a:cxn>
                <a:cxn ang="0">
                  <a:pos x="573" y="330"/>
                </a:cxn>
                <a:cxn ang="0">
                  <a:pos x="520" y="338"/>
                </a:cxn>
                <a:cxn ang="0">
                  <a:pos x="467" y="341"/>
                </a:cxn>
                <a:cxn ang="0">
                  <a:pos x="409" y="343"/>
                </a:cxn>
                <a:cxn ang="0">
                  <a:pos x="354" y="341"/>
                </a:cxn>
                <a:cxn ang="0">
                  <a:pos x="299" y="338"/>
                </a:cxn>
                <a:cxn ang="0">
                  <a:pos x="245" y="330"/>
                </a:cxn>
                <a:cxn ang="0">
                  <a:pos x="196" y="318"/>
                </a:cxn>
                <a:cxn ang="0">
                  <a:pos x="150" y="306"/>
                </a:cxn>
                <a:cxn ang="0">
                  <a:pos x="109" y="290"/>
                </a:cxn>
                <a:cxn ang="0">
                  <a:pos x="73" y="271"/>
                </a:cxn>
                <a:cxn ang="0">
                  <a:pos x="44" y="251"/>
                </a:cxn>
                <a:cxn ang="0">
                  <a:pos x="22" y="229"/>
                </a:cxn>
                <a:cxn ang="0">
                  <a:pos x="6" y="207"/>
                </a:cxn>
                <a:cxn ang="0">
                  <a:pos x="0" y="184"/>
                </a:cxn>
                <a:cxn ang="0">
                  <a:pos x="0" y="160"/>
                </a:cxn>
                <a:cxn ang="0">
                  <a:pos x="6" y="138"/>
                </a:cxn>
                <a:cxn ang="0">
                  <a:pos x="22" y="115"/>
                </a:cxn>
                <a:cxn ang="0">
                  <a:pos x="44" y="93"/>
                </a:cxn>
                <a:cxn ang="0">
                  <a:pos x="73" y="73"/>
                </a:cxn>
                <a:cxn ang="0">
                  <a:pos x="109" y="56"/>
                </a:cxn>
                <a:cxn ang="0">
                  <a:pos x="150" y="40"/>
                </a:cxn>
                <a:cxn ang="0">
                  <a:pos x="196" y="26"/>
                </a:cxn>
                <a:cxn ang="0">
                  <a:pos x="245" y="16"/>
                </a:cxn>
                <a:cxn ang="0">
                  <a:pos x="299" y="8"/>
                </a:cxn>
                <a:cxn ang="0">
                  <a:pos x="354" y="2"/>
                </a:cxn>
                <a:cxn ang="0">
                  <a:pos x="409" y="0"/>
                </a:cxn>
              </a:cxnLst>
              <a:rect l="0" t="0" r="r" b="b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64" name="Rectangle 20"/>
            <p:cNvSpPr>
              <a:spLocks noChangeAspect="1" noChangeArrowheads="1"/>
            </p:cNvSpPr>
            <p:nvPr/>
          </p:nvSpPr>
          <p:spPr bwMode="auto">
            <a:xfrm>
              <a:off x="1855" y="2394"/>
              <a:ext cx="108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1</a:t>
              </a:r>
              <a:endParaRPr lang="en-US" sz="1600"/>
            </a:p>
          </p:txBody>
        </p:sp>
      </p:grpSp>
      <p:grpSp>
        <p:nvGrpSpPr>
          <p:cNvPr id="1644565" name="Group 21"/>
          <p:cNvGrpSpPr>
            <a:grpSpLocks noChangeAspect="1"/>
          </p:cNvGrpSpPr>
          <p:nvPr/>
        </p:nvGrpSpPr>
        <p:grpSpPr bwMode="auto">
          <a:xfrm>
            <a:off x="6211888" y="4392613"/>
            <a:ext cx="873125" cy="649287"/>
            <a:chOff x="452" y="1501"/>
            <a:chExt cx="834" cy="621"/>
          </a:xfrm>
        </p:grpSpPr>
        <p:sp>
          <p:nvSpPr>
            <p:cNvPr id="1644566" name="Freeform 22"/>
            <p:cNvSpPr>
              <a:spLocks noChangeAspect="1"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/>
              <a:ahLst/>
              <a:cxnLst>
                <a:cxn ang="0">
                  <a:pos x="436" y="2"/>
                </a:cxn>
                <a:cxn ang="0">
                  <a:pos x="494" y="10"/>
                </a:cxn>
                <a:cxn ang="0">
                  <a:pos x="547" y="20"/>
                </a:cxn>
                <a:cxn ang="0">
                  <a:pos x="600" y="36"/>
                </a:cxn>
                <a:cxn ang="0">
                  <a:pos x="650" y="54"/>
                </a:cxn>
                <a:cxn ang="0">
                  <a:pos x="695" y="77"/>
                </a:cxn>
                <a:cxn ang="0">
                  <a:pos x="735" y="101"/>
                </a:cxn>
                <a:cxn ang="0">
                  <a:pos x="768" y="128"/>
                </a:cxn>
                <a:cxn ang="0">
                  <a:pos x="796" y="158"/>
                </a:cxn>
                <a:cxn ang="0">
                  <a:pos x="816" y="188"/>
                </a:cxn>
                <a:cxn ang="0">
                  <a:pos x="830" y="219"/>
                </a:cxn>
                <a:cxn ang="0">
                  <a:pos x="834" y="251"/>
                </a:cxn>
                <a:cxn ang="0">
                  <a:pos x="832" y="282"/>
                </a:cxn>
                <a:cxn ang="0">
                  <a:pos x="820" y="312"/>
                </a:cxn>
                <a:cxn ang="0">
                  <a:pos x="802" y="339"/>
                </a:cxn>
                <a:cxn ang="0">
                  <a:pos x="778" y="367"/>
                </a:cxn>
                <a:cxn ang="0">
                  <a:pos x="745" y="391"/>
                </a:cxn>
                <a:cxn ang="0">
                  <a:pos x="707" y="412"/>
                </a:cxn>
                <a:cxn ang="0">
                  <a:pos x="664" y="430"/>
                </a:cxn>
                <a:cxn ang="0">
                  <a:pos x="616" y="444"/>
                </a:cxn>
                <a:cxn ang="0">
                  <a:pos x="565" y="454"/>
                </a:cxn>
                <a:cxn ang="0">
                  <a:pos x="510" y="460"/>
                </a:cxn>
                <a:cxn ang="0">
                  <a:pos x="454" y="460"/>
                </a:cxn>
                <a:cxn ang="0">
                  <a:pos x="397" y="458"/>
                </a:cxn>
                <a:cxn ang="0">
                  <a:pos x="340" y="450"/>
                </a:cxn>
                <a:cxn ang="0">
                  <a:pos x="284" y="440"/>
                </a:cxn>
                <a:cxn ang="0">
                  <a:pos x="231" y="424"/>
                </a:cxn>
                <a:cxn ang="0">
                  <a:pos x="183" y="404"/>
                </a:cxn>
                <a:cxn ang="0">
                  <a:pos x="138" y="383"/>
                </a:cxn>
                <a:cxn ang="0">
                  <a:pos x="98" y="359"/>
                </a:cxn>
                <a:cxn ang="0">
                  <a:pos x="65" y="331"/>
                </a:cxn>
                <a:cxn ang="0">
                  <a:pos x="37" y="302"/>
                </a:cxn>
                <a:cxn ang="0">
                  <a:pos x="17" y="272"/>
                </a:cxn>
                <a:cxn ang="0">
                  <a:pos x="3" y="241"/>
                </a:cxn>
                <a:cxn ang="0">
                  <a:pos x="0" y="209"/>
                </a:cxn>
                <a:cxn ang="0">
                  <a:pos x="1" y="178"/>
                </a:cxn>
                <a:cxn ang="0">
                  <a:pos x="11" y="148"/>
                </a:cxn>
                <a:cxn ang="0">
                  <a:pos x="29" y="119"/>
                </a:cxn>
                <a:cxn ang="0">
                  <a:pos x="55" y="93"/>
                </a:cxn>
                <a:cxn ang="0">
                  <a:pos x="86" y="69"/>
                </a:cxn>
                <a:cxn ang="0">
                  <a:pos x="124" y="48"/>
                </a:cxn>
                <a:cxn ang="0">
                  <a:pos x="168" y="30"/>
                </a:cxn>
                <a:cxn ang="0">
                  <a:pos x="217" y="16"/>
                </a:cxn>
                <a:cxn ang="0">
                  <a:pos x="268" y="6"/>
                </a:cxn>
                <a:cxn ang="0">
                  <a:pos x="324" y="0"/>
                </a:cxn>
                <a:cxn ang="0">
                  <a:pos x="379" y="0"/>
                </a:cxn>
                <a:cxn ang="0">
                  <a:pos x="436" y="2"/>
                </a:cxn>
              </a:cxnLst>
              <a:rect l="0" t="0" r="r" b="b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67" name="Rectangle 23"/>
            <p:cNvSpPr>
              <a:spLocks noChangeAspect="1" noChangeArrowheads="1"/>
            </p:cNvSpPr>
            <p:nvPr/>
          </p:nvSpPr>
          <p:spPr bwMode="auto">
            <a:xfrm>
              <a:off x="943" y="1501"/>
              <a:ext cx="108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2</a:t>
              </a:r>
              <a:endParaRPr lang="en-US" sz="1600"/>
            </a:p>
          </p:txBody>
        </p:sp>
      </p:grpSp>
      <p:grpSp>
        <p:nvGrpSpPr>
          <p:cNvPr id="1644568" name="Group 24"/>
          <p:cNvGrpSpPr>
            <a:grpSpLocks noChangeAspect="1"/>
          </p:cNvGrpSpPr>
          <p:nvPr/>
        </p:nvGrpSpPr>
        <p:grpSpPr bwMode="auto">
          <a:xfrm>
            <a:off x="6003925" y="3890963"/>
            <a:ext cx="2413000" cy="2281237"/>
            <a:chOff x="254" y="1022"/>
            <a:chExt cx="2305" cy="2180"/>
          </a:xfrm>
        </p:grpSpPr>
        <p:sp>
          <p:nvSpPr>
            <p:cNvPr id="1644569" name="Rectangle 25"/>
            <p:cNvSpPr>
              <a:spLocks noChangeAspect="1" noChangeArrowheads="1"/>
            </p:cNvSpPr>
            <p:nvPr/>
          </p:nvSpPr>
          <p:spPr bwMode="auto">
            <a:xfrm>
              <a:off x="563" y="1148"/>
              <a:ext cx="108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5</a:t>
              </a:r>
              <a:endParaRPr lang="en-US" sz="1600"/>
            </a:p>
          </p:txBody>
        </p:sp>
        <p:sp>
          <p:nvSpPr>
            <p:cNvPr id="1644570" name="Freeform 26"/>
            <p:cNvSpPr>
              <a:spLocks noChangeAspect="1"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/>
              <a:ahLst/>
              <a:cxnLst>
                <a:cxn ang="0">
                  <a:pos x="1245" y="4"/>
                </a:cxn>
                <a:cxn ang="0">
                  <a:pos x="1433" y="33"/>
                </a:cxn>
                <a:cxn ang="0">
                  <a:pos x="1615" y="90"/>
                </a:cxn>
                <a:cxn ang="0">
                  <a:pos x="1781" y="175"/>
                </a:cxn>
                <a:cxn ang="0">
                  <a:pos x="1931" y="286"/>
                </a:cxn>
                <a:cxn ang="0">
                  <a:pos x="2062" y="420"/>
                </a:cxn>
                <a:cxn ang="0">
                  <a:pos x="2166" y="569"/>
                </a:cxn>
                <a:cxn ang="0">
                  <a:pos x="2242" y="735"/>
                </a:cxn>
                <a:cxn ang="0">
                  <a:pos x="2289" y="908"/>
                </a:cxn>
                <a:cxn ang="0">
                  <a:pos x="2305" y="1088"/>
                </a:cxn>
                <a:cxn ang="0">
                  <a:pos x="2289" y="1267"/>
                </a:cxn>
                <a:cxn ang="0">
                  <a:pos x="2243" y="1443"/>
                </a:cxn>
                <a:cxn ang="0">
                  <a:pos x="2166" y="1606"/>
                </a:cxn>
                <a:cxn ang="0">
                  <a:pos x="2064" y="1758"/>
                </a:cxn>
                <a:cxn ang="0">
                  <a:pos x="1935" y="1890"/>
                </a:cxn>
                <a:cxn ang="0">
                  <a:pos x="1785" y="2002"/>
                </a:cxn>
                <a:cxn ang="0">
                  <a:pos x="1617" y="2087"/>
                </a:cxn>
                <a:cxn ang="0">
                  <a:pos x="1437" y="2146"/>
                </a:cxn>
                <a:cxn ang="0">
                  <a:pos x="1249" y="2176"/>
                </a:cxn>
                <a:cxn ang="0">
                  <a:pos x="1059" y="2176"/>
                </a:cxn>
                <a:cxn ang="0">
                  <a:pos x="872" y="2148"/>
                </a:cxn>
                <a:cxn ang="0">
                  <a:pos x="692" y="2089"/>
                </a:cxn>
                <a:cxn ang="0">
                  <a:pos x="524" y="2004"/>
                </a:cxn>
                <a:cxn ang="0">
                  <a:pos x="373" y="1894"/>
                </a:cxn>
                <a:cxn ang="0">
                  <a:pos x="245" y="1762"/>
                </a:cxn>
                <a:cxn ang="0">
                  <a:pos x="140" y="1610"/>
                </a:cxn>
                <a:cxn ang="0">
                  <a:pos x="63" y="1447"/>
                </a:cxn>
                <a:cxn ang="0">
                  <a:pos x="16" y="1271"/>
                </a:cxn>
                <a:cxn ang="0">
                  <a:pos x="0" y="1092"/>
                </a:cxn>
                <a:cxn ang="0">
                  <a:pos x="16" y="912"/>
                </a:cxn>
                <a:cxn ang="0">
                  <a:pos x="63" y="737"/>
                </a:cxn>
                <a:cxn ang="0">
                  <a:pos x="138" y="573"/>
                </a:cxn>
                <a:cxn ang="0">
                  <a:pos x="243" y="422"/>
                </a:cxn>
                <a:cxn ang="0">
                  <a:pos x="371" y="290"/>
                </a:cxn>
                <a:cxn ang="0">
                  <a:pos x="522" y="179"/>
                </a:cxn>
                <a:cxn ang="0">
                  <a:pos x="688" y="92"/>
                </a:cxn>
                <a:cxn ang="0">
                  <a:pos x="868" y="33"/>
                </a:cxn>
                <a:cxn ang="0">
                  <a:pos x="1055" y="4"/>
                </a:cxn>
              </a:cxnLst>
              <a:rect l="0" t="0" r="r" b="b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4571" name="Group 27"/>
          <p:cNvGrpSpPr>
            <a:grpSpLocks noChangeAspect="1"/>
          </p:cNvGrpSpPr>
          <p:nvPr/>
        </p:nvGrpSpPr>
        <p:grpSpPr bwMode="auto">
          <a:xfrm>
            <a:off x="7011988" y="4865688"/>
            <a:ext cx="1187450" cy="1141412"/>
            <a:chOff x="1217" y="1954"/>
            <a:chExt cx="1134" cy="1090"/>
          </a:xfrm>
        </p:grpSpPr>
        <p:sp>
          <p:nvSpPr>
            <p:cNvPr id="1644572" name="Rectangle 28"/>
            <p:cNvSpPr>
              <a:spLocks noChangeAspect="1" noChangeArrowheads="1"/>
            </p:cNvSpPr>
            <p:nvPr/>
          </p:nvSpPr>
          <p:spPr bwMode="auto">
            <a:xfrm>
              <a:off x="1666" y="2811"/>
              <a:ext cx="10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3</a:t>
              </a:r>
              <a:endParaRPr lang="en-US" sz="1600"/>
            </a:p>
          </p:txBody>
        </p:sp>
        <p:sp>
          <p:nvSpPr>
            <p:cNvPr id="1644573" name="Freeform 29"/>
            <p:cNvSpPr>
              <a:spLocks noChangeAspect="1"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/>
              <a:ahLst/>
              <a:cxnLst>
                <a:cxn ang="0">
                  <a:pos x="371" y="142"/>
                </a:cxn>
                <a:cxn ang="0">
                  <a:pos x="430" y="108"/>
                </a:cxn>
                <a:cxn ang="0">
                  <a:pos x="492" y="79"/>
                </a:cxn>
                <a:cxn ang="0">
                  <a:pos x="551" y="53"/>
                </a:cxn>
                <a:cxn ang="0">
                  <a:pos x="614" y="32"/>
                </a:cxn>
                <a:cxn ang="0">
                  <a:pos x="674" y="16"/>
                </a:cxn>
                <a:cxn ang="0">
                  <a:pos x="735" y="6"/>
                </a:cxn>
                <a:cxn ang="0">
                  <a:pos x="792" y="0"/>
                </a:cxn>
                <a:cxn ang="0">
                  <a:pos x="848" y="0"/>
                </a:cxn>
                <a:cxn ang="0">
                  <a:pos x="899" y="4"/>
                </a:cxn>
                <a:cxn ang="0">
                  <a:pos x="946" y="14"/>
                </a:cxn>
                <a:cxn ang="0">
                  <a:pos x="990" y="30"/>
                </a:cxn>
                <a:cxn ang="0">
                  <a:pos x="1027" y="51"/>
                </a:cxn>
                <a:cxn ang="0">
                  <a:pos x="1061" y="77"/>
                </a:cxn>
                <a:cxn ang="0">
                  <a:pos x="1089" y="107"/>
                </a:cxn>
                <a:cxn ang="0">
                  <a:pos x="1110" y="140"/>
                </a:cxn>
                <a:cxn ang="0">
                  <a:pos x="1124" y="177"/>
                </a:cxn>
                <a:cxn ang="0">
                  <a:pos x="1132" y="217"/>
                </a:cxn>
                <a:cxn ang="0">
                  <a:pos x="1134" y="260"/>
                </a:cxn>
                <a:cxn ang="0">
                  <a:pos x="1128" y="308"/>
                </a:cxn>
                <a:cxn ang="0">
                  <a:pos x="1118" y="355"/>
                </a:cxn>
                <a:cxn ang="0">
                  <a:pos x="1099" y="402"/>
                </a:cxn>
                <a:cxn ang="0">
                  <a:pos x="1075" y="451"/>
                </a:cxn>
                <a:cxn ang="0">
                  <a:pos x="1045" y="501"/>
                </a:cxn>
                <a:cxn ang="0">
                  <a:pos x="1010" y="550"/>
                </a:cxn>
                <a:cxn ang="0">
                  <a:pos x="968" y="597"/>
                </a:cxn>
                <a:cxn ang="0">
                  <a:pos x="923" y="643"/>
                </a:cxn>
                <a:cxn ang="0">
                  <a:pos x="871" y="688"/>
                </a:cxn>
                <a:cxn ang="0">
                  <a:pos x="818" y="727"/>
                </a:cxn>
                <a:cxn ang="0">
                  <a:pos x="763" y="765"/>
                </a:cxn>
                <a:cxn ang="0">
                  <a:pos x="703" y="800"/>
                </a:cxn>
                <a:cxn ang="0">
                  <a:pos x="644" y="830"/>
                </a:cxn>
                <a:cxn ang="0">
                  <a:pos x="583" y="855"/>
                </a:cxn>
                <a:cxn ang="0">
                  <a:pos x="519" y="877"/>
                </a:cxn>
                <a:cxn ang="0">
                  <a:pos x="460" y="893"/>
                </a:cxn>
                <a:cxn ang="0">
                  <a:pos x="401" y="903"/>
                </a:cxn>
                <a:cxn ang="0">
                  <a:pos x="342" y="909"/>
                </a:cxn>
                <a:cxn ang="0">
                  <a:pos x="286" y="909"/>
                </a:cxn>
                <a:cxn ang="0">
                  <a:pos x="235" y="905"/>
                </a:cxn>
                <a:cxn ang="0">
                  <a:pos x="187" y="893"/>
                </a:cxn>
                <a:cxn ang="0">
                  <a:pos x="144" y="877"/>
                </a:cxn>
                <a:cxn ang="0">
                  <a:pos x="106" y="857"/>
                </a:cxn>
                <a:cxn ang="0">
                  <a:pos x="73" y="832"/>
                </a:cxn>
                <a:cxn ang="0">
                  <a:pos x="45" y="802"/>
                </a:cxn>
                <a:cxn ang="0">
                  <a:pos x="23" y="769"/>
                </a:cxn>
                <a:cxn ang="0">
                  <a:pos x="9" y="731"/>
                </a:cxn>
                <a:cxn ang="0">
                  <a:pos x="2" y="690"/>
                </a:cxn>
                <a:cxn ang="0">
                  <a:pos x="0" y="647"/>
                </a:cxn>
                <a:cxn ang="0">
                  <a:pos x="5" y="601"/>
                </a:cxn>
                <a:cxn ang="0">
                  <a:pos x="15" y="554"/>
                </a:cxn>
                <a:cxn ang="0">
                  <a:pos x="35" y="505"/>
                </a:cxn>
                <a:cxn ang="0">
                  <a:pos x="59" y="455"/>
                </a:cxn>
                <a:cxn ang="0">
                  <a:pos x="88" y="406"/>
                </a:cxn>
                <a:cxn ang="0">
                  <a:pos x="124" y="359"/>
                </a:cxn>
                <a:cxn ang="0">
                  <a:pos x="166" y="311"/>
                </a:cxn>
                <a:cxn ang="0">
                  <a:pos x="211" y="264"/>
                </a:cxn>
                <a:cxn ang="0">
                  <a:pos x="262" y="221"/>
                </a:cxn>
                <a:cxn ang="0">
                  <a:pos x="316" y="179"/>
                </a:cxn>
                <a:cxn ang="0">
                  <a:pos x="371" y="142"/>
                </a:cxn>
              </a:cxnLst>
              <a:rect l="0" t="0" r="r" b="b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4574" name="Group 30"/>
          <p:cNvGrpSpPr>
            <a:grpSpLocks noChangeAspect="1"/>
          </p:cNvGrpSpPr>
          <p:nvPr/>
        </p:nvGrpSpPr>
        <p:grpSpPr bwMode="auto">
          <a:xfrm>
            <a:off x="6986588" y="4089400"/>
            <a:ext cx="1274762" cy="2041525"/>
            <a:chOff x="1193" y="1212"/>
            <a:chExt cx="1218" cy="1950"/>
          </a:xfrm>
        </p:grpSpPr>
        <p:sp>
          <p:nvSpPr>
            <p:cNvPr id="1644575" name="Rectangle 31"/>
            <p:cNvSpPr>
              <a:spLocks noChangeAspect="1" noChangeArrowheads="1"/>
            </p:cNvSpPr>
            <p:nvPr/>
          </p:nvSpPr>
          <p:spPr bwMode="auto">
            <a:xfrm>
              <a:off x="1603" y="1212"/>
              <a:ext cx="107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4</a:t>
              </a:r>
              <a:endParaRPr lang="en-US" sz="1600"/>
            </a:p>
          </p:txBody>
        </p:sp>
        <p:sp>
          <p:nvSpPr>
            <p:cNvPr id="1644576" name="Freeform 32"/>
            <p:cNvSpPr>
              <a:spLocks noChangeAspect="1"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/>
              <a:ahLst/>
              <a:cxnLst>
                <a:cxn ang="0">
                  <a:pos x="87" y="724"/>
                </a:cxn>
                <a:cxn ang="0">
                  <a:pos x="148" y="566"/>
                </a:cxn>
                <a:cxn ang="0">
                  <a:pos x="225" y="420"/>
                </a:cxn>
                <a:cxn ang="0">
                  <a:pos x="312" y="290"/>
                </a:cxn>
                <a:cxn ang="0">
                  <a:pos x="409" y="182"/>
                </a:cxn>
                <a:cxn ang="0">
                  <a:pos x="514" y="97"/>
                </a:cxn>
                <a:cxn ang="0">
                  <a:pos x="619" y="38"/>
                </a:cxn>
                <a:cxn ang="0">
                  <a:pos x="725" y="6"/>
                </a:cxn>
                <a:cxn ang="0">
                  <a:pos x="826" y="4"/>
                </a:cxn>
                <a:cxn ang="0">
                  <a:pos x="923" y="30"/>
                </a:cxn>
                <a:cxn ang="0">
                  <a:pos x="1008" y="85"/>
                </a:cxn>
                <a:cxn ang="0">
                  <a:pos x="1081" y="168"/>
                </a:cxn>
                <a:cxn ang="0">
                  <a:pos x="1142" y="272"/>
                </a:cxn>
                <a:cxn ang="0">
                  <a:pos x="1184" y="399"/>
                </a:cxn>
                <a:cxn ang="0">
                  <a:pos x="1212" y="543"/>
                </a:cxn>
                <a:cxn ang="0">
                  <a:pos x="1218" y="698"/>
                </a:cxn>
                <a:cxn ang="0">
                  <a:pos x="1208" y="862"/>
                </a:cxn>
                <a:cxn ang="0">
                  <a:pos x="1178" y="1029"/>
                </a:cxn>
                <a:cxn ang="0">
                  <a:pos x="1133" y="1193"/>
                </a:cxn>
                <a:cxn ang="0">
                  <a:pos x="1069" y="1351"/>
                </a:cxn>
                <a:cxn ang="0">
                  <a:pos x="992" y="1496"/>
                </a:cxn>
                <a:cxn ang="0">
                  <a:pos x="905" y="1627"/>
                </a:cxn>
                <a:cxn ang="0">
                  <a:pos x="808" y="1735"/>
                </a:cxn>
                <a:cxn ang="0">
                  <a:pos x="706" y="1820"/>
                </a:cxn>
                <a:cxn ang="0">
                  <a:pos x="599" y="1879"/>
                </a:cxn>
                <a:cxn ang="0">
                  <a:pos x="494" y="1910"/>
                </a:cxn>
                <a:cxn ang="0">
                  <a:pos x="391" y="1912"/>
                </a:cxn>
                <a:cxn ang="0">
                  <a:pos x="296" y="1887"/>
                </a:cxn>
                <a:cxn ang="0">
                  <a:pos x="209" y="1832"/>
                </a:cxn>
                <a:cxn ang="0">
                  <a:pos x="136" y="1751"/>
                </a:cxn>
                <a:cxn ang="0">
                  <a:pos x="77" y="1644"/>
                </a:cxn>
                <a:cxn ang="0">
                  <a:pos x="33" y="1518"/>
                </a:cxn>
                <a:cxn ang="0">
                  <a:pos x="8" y="1374"/>
                </a:cxn>
                <a:cxn ang="0">
                  <a:pos x="0" y="1219"/>
                </a:cxn>
                <a:cxn ang="0">
                  <a:pos x="12" y="1055"/>
                </a:cxn>
                <a:cxn ang="0">
                  <a:pos x="39" y="887"/>
                </a:cxn>
              </a:cxnLst>
              <a:rect l="0" t="0" r="r" b="b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44577" name="Text Box 33"/>
          <p:cNvSpPr txBox="1">
            <a:spLocks noChangeArrowheads="1"/>
          </p:cNvSpPr>
          <p:nvPr/>
        </p:nvSpPr>
        <p:spPr bwMode="auto">
          <a:xfrm>
            <a:off x="3387725" y="2133600"/>
            <a:ext cx="16764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MIN</a:t>
            </a:r>
          </a:p>
        </p:txBody>
      </p:sp>
      <p:sp>
        <p:nvSpPr>
          <p:cNvPr id="1644578" name="Text Box 34"/>
          <p:cNvSpPr txBox="1">
            <a:spLocks noChangeArrowheads="1"/>
          </p:cNvSpPr>
          <p:nvPr/>
        </p:nvSpPr>
        <p:spPr bwMode="auto">
          <a:xfrm>
            <a:off x="5292725" y="2133600"/>
            <a:ext cx="1752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MAX</a:t>
            </a:r>
          </a:p>
        </p:txBody>
      </p:sp>
      <p:grpSp>
        <p:nvGrpSpPr>
          <p:cNvPr id="1644579" name="Group 35"/>
          <p:cNvGrpSpPr>
            <a:grpSpLocks noChangeAspect="1"/>
          </p:cNvGrpSpPr>
          <p:nvPr/>
        </p:nvGrpSpPr>
        <p:grpSpPr bwMode="auto">
          <a:xfrm>
            <a:off x="954088" y="4044950"/>
            <a:ext cx="1978025" cy="1795463"/>
            <a:chOff x="438" y="1309"/>
            <a:chExt cx="1937" cy="1757"/>
          </a:xfrm>
        </p:grpSpPr>
        <p:sp>
          <p:nvSpPr>
            <p:cNvPr id="1644580" name="Freeform 36"/>
            <p:cNvSpPr>
              <a:spLocks noChangeAspect="1"/>
            </p:cNvSpPr>
            <p:nvPr/>
          </p:nvSpPr>
          <p:spPr bwMode="auto">
            <a:xfrm>
              <a:off x="1038" y="2002"/>
              <a:ext cx="88" cy="87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5" y="0"/>
                </a:cxn>
                <a:cxn ang="0">
                  <a:pos x="62" y="2"/>
                </a:cxn>
                <a:cxn ang="0">
                  <a:pos x="75" y="13"/>
                </a:cxn>
                <a:cxn ang="0">
                  <a:pos x="86" y="26"/>
                </a:cxn>
                <a:cxn ang="0">
                  <a:pos x="88" y="43"/>
                </a:cxn>
                <a:cxn ang="0">
                  <a:pos x="86" y="61"/>
                </a:cxn>
                <a:cxn ang="0">
                  <a:pos x="75" y="74"/>
                </a:cxn>
                <a:cxn ang="0">
                  <a:pos x="62" y="84"/>
                </a:cxn>
                <a:cxn ang="0">
                  <a:pos x="45" y="87"/>
                </a:cxn>
                <a:cxn ang="0">
                  <a:pos x="28" y="84"/>
                </a:cxn>
                <a:cxn ang="0">
                  <a:pos x="13" y="74"/>
                </a:cxn>
                <a:cxn ang="0">
                  <a:pos x="4" y="61"/>
                </a:cxn>
                <a:cxn ang="0">
                  <a:pos x="0" y="43"/>
                </a:cxn>
              </a:cxnLst>
              <a:rect l="0" t="0" r="r" b="b"/>
              <a:pathLst>
                <a:path w="88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6" y="26"/>
                  </a:lnTo>
                  <a:lnTo>
                    <a:pt x="88" y="43"/>
                  </a:lnTo>
                  <a:lnTo>
                    <a:pt x="86" y="61"/>
                  </a:lnTo>
                  <a:lnTo>
                    <a:pt x="75" y="74"/>
                  </a:lnTo>
                  <a:lnTo>
                    <a:pt x="62" y="84"/>
                  </a:lnTo>
                  <a:lnTo>
                    <a:pt x="45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81" name="Freeform 37"/>
            <p:cNvSpPr>
              <a:spLocks noChangeAspect="1"/>
            </p:cNvSpPr>
            <p:nvPr/>
          </p:nvSpPr>
          <p:spPr bwMode="auto">
            <a:xfrm>
              <a:off x="1860" y="1361"/>
              <a:ext cx="89" cy="88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5" y="0"/>
                </a:cxn>
                <a:cxn ang="0">
                  <a:pos x="63" y="2"/>
                </a:cxn>
                <a:cxn ang="0">
                  <a:pos x="76" y="13"/>
                </a:cxn>
                <a:cxn ang="0">
                  <a:pos x="86" y="26"/>
                </a:cxn>
                <a:cxn ang="0">
                  <a:pos x="89" y="43"/>
                </a:cxn>
                <a:cxn ang="0">
                  <a:pos x="86" y="60"/>
                </a:cxn>
                <a:cxn ang="0">
                  <a:pos x="76" y="76"/>
                </a:cxn>
                <a:cxn ang="0">
                  <a:pos x="63" y="84"/>
                </a:cxn>
                <a:cxn ang="0">
                  <a:pos x="45" y="88"/>
                </a:cxn>
                <a:cxn ang="0">
                  <a:pos x="28" y="84"/>
                </a:cxn>
                <a:cxn ang="0">
                  <a:pos x="13" y="76"/>
                </a:cxn>
                <a:cxn ang="0">
                  <a:pos x="4" y="60"/>
                </a:cxn>
                <a:cxn ang="0">
                  <a:pos x="0" y="43"/>
                </a:cxn>
              </a:cxnLst>
              <a:rect l="0" t="0" r="r" b="b"/>
              <a:pathLst>
                <a:path w="89" h="88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6" y="26"/>
                  </a:lnTo>
                  <a:lnTo>
                    <a:pt x="89" y="43"/>
                  </a:lnTo>
                  <a:lnTo>
                    <a:pt x="86" y="60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8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82" name="Freeform 38"/>
            <p:cNvSpPr>
              <a:spLocks noChangeAspect="1"/>
            </p:cNvSpPr>
            <p:nvPr/>
          </p:nvSpPr>
          <p:spPr bwMode="auto">
            <a:xfrm>
              <a:off x="1260" y="2875"/>
              <a:ext cx="89" cy="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5" y="28"/>
                </a:cxn>
                <a:cxn ang="0">
                  <a:pos x="13" y="12"/>
                </a:cxn>
                <a:cxn ang="0">
                  <a:pos x="29" y="4"/>
                </a:cxn>
                <a:cxn ang="0">
                  <a:pos x="46" y="0"/>
                </a:cxn>
                <a:cxn ang="0">
                  <a:pos x="63" y="4"/>
                </a:cxn>
                <a:cxn ang="0">
                  <a:pos x="76" y="12"/>
                </a:cxn>
                <a:cxn ang="0">
                  <a:pos x="87" y="28"/>
                </a:cxn>
                <a:cxn ang="0">
                  <a:pos x="89" y="45"/>
                </a:cxn>
                <a:cxn ang="0">
                  <a:pos x="87" y="62"/>
                </a:cxn>
                <a:cxn ang="0">
                  <a:pos x="76" y="75"/>
                </a:cxn>
                <a:cxn ang="0">
                  <a:pos x="63" y="86"/>
                </a:cxn>
                <a:cxn ang="0">
                  <a:pos x="46" y="88"/>
                </a:cxn>
                <a:cxn ang="0">
                  <a:pos x="29" y="86"/>
                </a:cxn>
                <a:cxn ang="0">
                  <a:pos x="13" y="75"/>
                </a:cxn>
                <a:cxn ang="0">
                  <a:pos x="5" y="62"/>
                </a:cxn>
                <a:cxn ang="0">
                  <a:pos x="0" y="45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2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6" y="12"/>
                  </a:lnTo>
                  <a:lnTo>
                    <a:pt x="87" y="28"/>
                  </a:lnTo>
                  <a:lnTo>
                    <a:pt x="89" y="45"/>
                  </a:lnTo>
                  <a:lnTo>
                    <a:pt x="87" y="62"/>
                  </a:lnTo>
                  <a:lnTo>
                    <a:pt x="76" y="75"/>
                  </a:lnTo>
                  <a:lnTo>
                    <a:pt x="63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83" name="Freeform 39"/>
            <p:cNvSpPr>
              <a:spLocks noChangeAspect="1"/>
            </p:cNvSpPr>
            <p:nvPr/>
          </p:nvSpPr>
          <p:spPr bwMode="auto">
            <a:xfrm>
              <a:off x="438" y="1875"/>
              <a:ext cx="87" cy="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2" y="28"/>
                </a:cxn>
                <a:cxn ang="0">
                  <a:pos x="11" y="13"/>
                </a:cxn>
                <a:cxn ang="0">
                  <a:pos x="26" y="4"/>
                </a:cxn>
                <a:cxn ang="0">
                  <a:pos x="44" y="0"/>
                </a:cxn>
                <a:cxn ang="0">
                  <a:pos x="61" y="4"/>
                </a:cxn>
                <a:cxn ang="0">
                  <a:pos x="74" y="13"/>
                </a:cxn>
                <a:cxn ang="0">
                  <a:pos x="85" y="28"/>
                </a:cxn>
                <a:cxn ang="0">
                  <a:pos x="87" y="45"/>
                </a:cxn>
                <a:cxn ang="0">
                  <a:pos x="85" y="62"/>
                </a:cxn>
                <a:cxn ang="0">
                  <a:pos x="74" y="75"/>
                </a:cxn>
                <a:cxn ang="0">
                  <a:pos x="61" y="86"/>
                </a:cxn>
                <a:cxn ang="0">
                  <a:pos x="44" y="88"/>
                </a:cxn>
                <a:cxn ang="0">
                  <a:pos x="26" y="86"/>
                </a:cxn>
                <a:cxn ang="0">
                  <a:pos x="11" y="75"/>
                </a:cxn>
                <a:cxn ang="0">
                  <a:pos x="2" y="62"/>
                </a:cxn>
                <a:cxn ang="0">
                  <a:pos x="0" y="45"/>
                </a:cxn>
              </a:cxnLst>
              <a:rect l="0" t="0" r="r" b="b"/>
              <a:pathLst>
                <a:path w="87" h="88">
                  <a:moveTo>
                    <a:pt x="0" y="45"/>
                  </a:moveTo>
                  <a:lnTo>
                    <a:pt x="2" y="28"/>
                  </a:lnTo>
                  <a:lnTo>
                    <a:pt x="11" y="13"/>
                  </a:lnTo>
                  <a:lnTo>
                    <a:pt x="26" y="4"/>
                  </a:lnTo>
                  <a:lnTo>
                    <a:pt x="44" y="0"/>
                  </a:lnTo>
                  <a:lnTo>
                    <a:pt x="61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5"/>
                  </a:lnTo>
                  <a:lnTo>
                    <a:pt x="61" y="86"/>
                  </a:lnTo>
                  <a:lnTo>
                    <a:pt x="44" y="88"/>
                  </a:lnTo>
                  <a:lnTo>
                    <a:pt x="26" y="86"/>
                  </a:lnTo>
                  <a:lnTo>
                    <a:pt x="11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84" name="Freeform 40"/>
            <p:cNvSpPr>
              <a:spLocks noChangeAspect="1"/>
            </p:cNvSpPr>
            <p:nvPr/>
          </p:nvSpPr>
          <p:spPr bwMode="auto">
            <a:xfrm>
              <a:off x="1617" y="2309"/>
              <a:ext cx="89" cy="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5" y="28"/>
                </a:cxn>
                <a:cxn ang="0">
                  <a:pos x="13" y="13"/>
                </a:cxn>
                <a:cxn ang="0">
                  <a:pos x="29" y="4"/>
                </a:cxn>
                <a:cxn ang="0">
                  <a:pos x="46" y="0"/>
                </a:cxn>
                <a:cxn ang="0">
                  <a:pos x="61" y="4"/>
                </a:cxn>
                <a:cxn ang="0">
                  <a:pos x="76" y="13"/>
                </a:cxn>
                <a:cxn ang="0">
                  <a:pos x="85" y="28"/>
                </a:cxn>
                <a:cxn ang="0">
                  <a:pos x="89" y="45"/>
                </a:cxn>
                <a:cxn ang="0">
                  <a:pos x="85" y="62"/>
                </a:cxn>
                <a:cxn ang="0">
                  <a:pos x="76" y="75"/>
                </a:cxn>
                <a:cxn ang="0">
                  <a:pos x="61" y="86"/>
                </a:cxn>
                <a:cxn ang="0">
                  <a:pos x="46" y="88"/>
                </a:cxn>
                <a:cxn ang="0">
                  <a:pos x="29" y="86"/>
                </a:cxn>
                <a:cxn ang="0">
                  <a:pos x="13" y="75"/>
                </a:cxn>
                <a:cxn ang="0">
                  <a:pos x="5" y="62"/>
                </a:cxn>
                <a:cxn ang="0">
                  <a:pos x="0" y="45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3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1" y="4"/>
                  </a:lnTo>
                  <a:lnTo>
                    <a:pt x="76" y="13"/>
                  </a:lnTo>
                  <a:lnTo>
                    <a:pt x="85" y="28"/>
                  </a:lnTo>
                  <a:lnTo>
                    <a:pt x="89" y="45"/>
                  </a:lnTo>
                  <a:lnTo>
                    <a:pt x="85" y="62"/>
                  </a:lnTo>
                  <a:lnTo>
                    <a:pt x="76" y="75"/>
                  </a:lnTo>
                  <a:lnTo>
                    <a:pt x="61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85" name="Freeform 41"/>
            <p:cNvSpPr>
              <a:spLocks noChangeAspect="1"/>
            </p:cNvSpPr>
            <p:nvPr/>
          </p:nvSpPr>
          <p:spPr bwMode="auto">
            <a:xfrm>
              <a:off x="2100" y="2369"/>
              <a:ext cx="89" cy="89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5" y="0"/>
                </a:cxn>
                <a:cxn ang="0">
                  <a:pos x="63" y="2"/>
                </a:cxn>
                <a:cxn ang="0">
                  <a:pos x="76" y="13"/>
                </a:cxn>
                <a:cxn ang="0">
                  <a:pos x="87" y="26"/>
                </a:cxn>
                <a:cxn ang="0">
                  <a:pos x="89" y="43"/>
                </a:cxn>
                <a:cxn ang="0">
                  <a:pos x="87" y="61"/>
                </a:cxn>
                <a:cxn ang="0">
                  <a:pos x="76" y="76"/>
                </a:cxn>
                <a:cxn ang="0">
                  <a:pos x="63" y="84"/>
                </a:cxn>
                <a:cxn ang="0">
                  <a:pos x="45" y="89"/>
                </a:cxn>
                <a:cxn ang="0">
                  <a:pos x="28" y="84"/>
                </a:cxn>
                <a:cxn ang="0">
                  <a:pos x="13" y="76"/>
                </a:cxn>
                <a:cxn ang="0">
                  <a:pos x="4" y="61"/>
                </a:cxn>
                <a:cxn ang="0">
                  <a:pos x="0" y="43"/>
                </a:cxn>
              </a:cxnLst>
              <a:rect l="0" t="0" r="r" b="b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86" name="Rectangle 42"/>
            <p:cNvSpPr>
              <a:spLocks noChangeAspect="1" noChangeArrowheads="1"/>
            </p:cNvSpPr>
            <p:nvPr/>
          </p:nvSpPr>
          <p:spPr bwMode="auto">
            <a:xfrm>
              <a:off x="1971" y="1309"/>
              <a:ext cx="99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sz="1600"/>
            </a:p>
          </p:txBody>
        </p:sp>
        <p:sp>
          <p:nvSpPr>
            <p:cNvPr id="1644587" name="Rectangle 43"/>
            <p:cNvSpPr>
              <a:spLocks noChangeAspect="1" noChangeArrowheads="1"/>
            </p:cNvSpPr>
            <p:nvPr/>
          </p:nvSpPr>
          <p:spPr bwMode="auto">
            <a:xfrm>
              <a:off x="1155" y="1945"/>
              <a:ext cx="99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sz="1600"/>
            </a:p>
          </p:txBody>
        </p:sp>
        <p:sp>
          <p:nvSpPr>
            <p:cNvPr id="1644588" name="Rectangle 44"/>
            <p:cNvSpPr>
              <a:spLocks noChangeAspect="1" noChangeArrowheads="1"/>
            </p:cNvSpPr>
            <p:nvPr/>
          </p:nvSpPr>
          <p:spPr bwMode="auto">
            <a:xfrm>
              <a:off x="1775" y="2262"/>
              <a:ext cx="99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sz="1600"/>
            </a:p>
          </p:txBody>
        </p:sp>
        <p:sp>
          <p:nvSpPr>
            <p:cNvPr id="1644589" name="Rectangle 45"/>
            <p:cNvSpPr>
              <a:spLocks noChangeAspect="1" noChangeArrowheads="1"/>
            </p:cNvSpPr>
            <p:nvPr/>
          </p:nvSpPr>
          <p:spPr bwMode="auto">
            <a:xfrm>
              <a:off x="1388" y="2827"/>
              <a:ext cx="99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sz="1600"/>
            </a:p>
          </p:txBody>
        </p:sp>
        <p:sp>
          <p:nvSpPr>
            <p:cNvPr id="1644590" name="Rectangle 46"/>
            <p:cNvSpPr>
              <a:spLocks noChangeAspect="1" noChangeArrowheads="1"/>
            </p:cNvSpPr>
            <p:nvPr/>
          </p:nvSpPr>
          <p:spPr bwMode="auto">
            <a:xfrm>
              <a:off x="572" y="1817"/>
              <a:ext cx="99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sz="1600"/>
            </a:p>
          </p:txBody>
        </p:sp>
        <p:sp>
          <p:nvSpPr>
            <p:cNvPr id="1644591" name="Rectangle 47"/>
            <p:cNvSpPr>
              <a:spLocks noChangeAspect="1" noChangeArrowheads="1"/>
            </p:cNvSpPr>
            <p:nvPr/>
          </p:nvSpPr>
          <p:spPr bwMode="auto">
            <a:xfrm>
              <a:off x="2275" y="2316"/>
              <a:ext cx="100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sz="1600"/>
            </a:p>
          </p:txBody>
        </p:sp>
      </p:grpSp>
      <p:grpSp>
        <p:nvGrpSpPr>
          <p:cNvPr id="1644592" name="Group 48"/>
          <p:cNvGrpSpPr>
            <a:grpSpLocks noChangeAspect="1"/>
          </p:cNvGrpSpPr>
          <p:nvPr/>
        </p:nvGrpSpPr>
        <p:grpSpPr bwMode="auto">
          <a:xfrm>
            <a:off x="2076450" y="4951413"/>
            <a:ext cx="917575" cy="617537"/>
            <a:chOff x="1537" y="2197"/>
            <a:chExt cx="898" cy="604"/>
          </a:xfrm>
        </p:grpSpPr>
        <p:sp>
          <p:nvSpPr>
            <p:cNvPr id="1644593" name="Freeform 49"/>
            <p:cNvSpPr>
              <a:spLocks noChangeAspect="1"/>
            </p:cNvSpPr>
            <p:nvPr/>
          </p:nvSpPr>
          <p:spPr bwMode="auto">
            <a:xfrm>
              <a:off x="1537" y="2197"/>
              <a:ext cx="898" cy="375"/>
            </a:xfrm>
            <a:custGeom>
              <a:avLst/>
              <a:gdLst/>
              <a:ahLst/>
              <a:cxnLst>
                <a:cxn ang="0">
                  <a:pos x="450" y="0"/>
                </a:cxn>
                <a:cxn ang="0">
                  <a:pos x="511" y="2"/>
                </a:cxn>
                <a:cxn ang="0">
                  <a:pos x="572" y="6"/>
                </a:cxn>
                <a:cxn ang="0">
                  <a:pos x="630" y="15"/>
                </a:cxn>
                <a:cxn ang="0">
                  <a:pos x="684" y="28"/>
                </a:cxn>
                <a:cxn ang="0">
                  <a:pos x="734" y="43"/>
                </a:cxn>
                <a:cxn ang="0">
                  <a:pos x="779" y="60"/>
                </a:cxn>
                <a:cxn ang="0">
                  <a:pos x="818" y="79"/>
                </a:cxn>
                <a:cxn ang="0">
                  <a:pos x="851" y="101"/>
                </a:cxn>
                <a:cxn ang="0">
                  <a:pos x="875" y="125"/>
                </a:cxn>
                <a:cxn ang="0">
                  <a:pos x="892" y="149"/>
                </a:cxn>
                <a:cxn ang="0">
                  <a:pos x="898" y="174"/>
                </a:cxn>
                <a:cxn ang="0">
                  <a:pos x="898" y="200"/>
                </a:cxn>
                <a:cxn ang="0">
                  <a:pos x="892" y="226"/>
                </a:cxn>
                <a:cxn ang="0">
                  <a:pos x="875" y="250"/>
                </a:cxn>
                <a:cxn ang="0">
                  <a:pos x="851" y="274"/>
                </a:cxn>
                <a:cxn ang="0">
                  <a:pos x="818" y="295"/>
                </a:cxn>
                <a:cxn ang="0">
                  <a:pos x="779" y="315"/>
                </a:cxn>
                <a:cxn ang="0">
                  <a:pos x="734" y="332"/>
                </a:cxn>
                <a:cxn ang="0">
                  <a:pos x="684" y="347"/>
                </a:cxn>
                <a:cxn ang="0">
                  <a:pos x="630" y="360"/>
                </a:cxn>
                <a:cxn ang="0">
                  <a:pos x="572" y="369"/>
                </a:cxn>
                <a:cxn ang="0">
                  <a:pos x="511" y="373"/>
                </a:cxn>
                <a:cxn ang="0">
                  <a:pos x="450" y="375"/>
                </a:cxn>
                <a:cxn ang="0">
                  <a:pos x="390" y="373"/>
                </a:cxn>
                <a:cxn ang="0">
                  <a:pos x="329" y="369"/>
                </a:cxn>
                <a:cxn ang="0">
                  <a:pos x="271" y="360"/>
                </a:cxn>
                <a:cxn ang="0">
                  <a:pos x="217" y="347"/>
                </a:cxn>
                <a:cxn ang="0">
                  <a:pos x="167" y="332"/>
                </a:cxn>
                <a:cxn ang="0">
                  <a:pos x="122" y="315"/>
                </a:cxn>
                <a:cxn ang="0">
                  <a:pos x="83" y="295"/>
                </a:cxn>
                <a:cxn ang="0">
                  <a:pos x="50" y="274"/>
                </a:cxn>
                <a:cxn ang="0">
                  <a:pos x="26" y="250"/>
                </a:cxn>
                <a:cxn ang="0">
                  <a:pos x="9" y="226"/>
                </a:cxn>
                <a:cxn ang="0">
                  <a:pos x="0" y="200"/>
                </a:cxn>
                <a:cxn ang="0">
                  <a:pos x="0" y="174"/>
                </a:cxn>
                <a:cxn ang="0">
                  <a:pos x="9" y="149"/>
                </a:cxn>
                <a:cxn ang="0">
                  <a:pos x="26" y="125"/>
                </a:cxn>
                <a:cxn ang="0">
                  <a:pos x="50" y="101"/>
                </a:cxn>
                <a:cxn ang="0">
                  <a:pos x="83" y="79"/>
                </a:cxn>
                <a:cxn ang="0">
                  <a:pos x="122" y="60"/>
                </a:cxn>
                <a:cxn ang="0">
                  <a:pos x="167" y="43"/>
                </a:cxn>
                <a:cxn ang="0">
                  <a:pos x="217" y="28"/>
                </a:cxn>
                <a:cxn ang="0">
                  <a:pos x="271" y="15"/>
                </a:cxn>
                <a:cxn ang="0">
                  <a:pos x="329" y="6"/>
                </a:cxn>
                <a:cxn ang="0">
                  <a:pos x="390" y="2"/>
                </a:cxn>
                <a:cxn ang="0">
                  <a:pos x="450" y="0"/>
                </a:cxn>
              </a:cxnLst>
              <a:rect l="0" t="0" r="r" b="b"/>
              <a:pathLst>
                <a:path w="898" h="375">
                  <a:moveTo>
                    <a:pt x="450" y="0"/>
                  </a:moveTo>
                  <a:lnTo>
                    <a:pt x="511" y="2"/>
                  </a:lnTo>
                  <a:lnTo>
                    <a:pt x="572" y="6"/>
                  </a:lnTo>
                  <a:lnTo>
                    <a:pt x="630" y="15"/>
                  </a:lnTo>
                  <a:lnTo>
                    <a:pt x="684" y="28"/>
                  </a:lnTo>
                  <a:lnTo>
                    <a:pt x="734" y="43"/>
                  </a:lnTo>
                  <a:lnTo>
                    <a:pt x="779" y="60"/>
                  </a:lnTo>
                  <a:lnTo>
                    <a:pt x="818" y="79"/>
                  </a:lnTo>
                  <a:lnTo>
                    <a:pt x="851" y="101"/>
                  </a:lnTo>
                  <a:lnTo>
                    <a:pt x="875" y="125"/>
                  </a:lnTo>
                  <a:lnTo>
                    <a:pt x="892" y="149"/>
                  </a:lnTo>
                  <a:lnTo>
                    <a:pt x="898" y="174"/>
                  </a:lnTo>
                  <a:lnTo>
                    <a:pt x="898" y="200"/>
                  </a:lnTo>
                  <a:lnTo>
                    <a:pt x="892" y="226"/>
                  </a:lnTo>
                  <a:lnTo>
                    <a:pt x="875" y="250"/>
                  </a:lnTo>
                  <a:lnTo>
                    <a:pt x="851" y="274"/>
                  </a:lnTo>
                  <a:lnTo>
                    <a:pt x="818" y="295"/>
                  </a:lnTo>
                  <a:lnTo>
                    <a:pt x="779" y="315"/>
                  </a:lnTo>
                  <a:lnTo>
                    <a:pt x="734" y="332"/>
                  </a:lnTo>
                  <a:lnTo>
                    <a:pt x="684" y="347"/>
                  </a:lnTo>
                  <a:lnTo>
                    <a:pt x="630" y="360"/>
                  </a:lnTo>
                  <a:lnTo>
                    <a:pt x="572" y="369"/>
                  </a:lnTo>
                  <a:lnTo>
                    <a:pt x="511" y="373"/>
                  </a:lnTo>
                  <a:lnTo>
                    <a:pt x="450" y="375"/>
                  </a:lnTo>
                  <a:lnTo>
                    <a:pt x="390" y="373"/>
                  </a:lnTo>
                  <a:lnTo>
                    <a:pt x="329" y="369"/>
                  </a:lnTo>
                  <a:lnTo>
                    <a:pt x="271" y="360"/>
                  </a:lnTo>
                  <a:lnTo>
                    <a:pt x="217" y="347"/>
                  </a:lnTo>
                  <a:lnTo>
                    <a:pt x="167" y="332"/>
                  </a:lnTo>
                  <a:lnTo>
                    <a:pt x="122" y="315"/>
                  </a:lnTo>
                  <a:lnTo>
                    <a:pt x="83" y="295"/>
                  </a:lnTo>
                  <a:lnTo>
                    <a:pt x="50" y="274"/>
                  </a:lnTo>
                  <a:lnTo>
                    <a:pt x="26" y="250"/>
                  </a:lnTo>
                  <a:lnTo>
                    <a:pt x="9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9" y="149"/>
                  </a:lnTo>
                  <a:lnTo>
                    <a:pt x="26" y="125"/>
                  </a:lnTo>
                  <a:lnTo>
                    <a:pt x="50" y="101"/>
                  </a:lnTo>
                  <a:lnTo>
                    <a:pt x="83" y="79"/>
                  </a:lnTo>
                  <a:lnTo>
                    <a:pt x="122" y="60"/>
                  </a:lnTo>
                  <a:lnTo>
                    <a:pt x="167" y="43"/>
                  </a:lnTo>
                  <a:lnTo>
                    <a:pt x="217" y="28"/>
                  </a:lnTo>
                  <a:lnTo>
                    <a:pt x="271" y="15"/>
                  </a:lnTo>
                  <a:lnTo>
                    <a:pt x="329" y="6"/>
                  </a:lnTo>
                  <a:lnTo>
                    <a:pt x="390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94" name="Rectangle 50"/>
            <p:cNvSpPr>
              <a:spLocks noChangeAspect="1" noChangeArrowheads="1"/>
            </p:cNvSpPr>
            <p:nvPr/>
          </p:nvSpPr>
          <p:spPr bwMode="auto">
            <a:xfrm>
              <a:off x="1910" y="2562"/>
              <a:ext cx="110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1</a:t>
              </a:r>
              <a:endParaRPr lang="en-US" sz="1600"/>
            </a:p>
          </p:txBody>
        </p:sp>
      </p:grpSp>
      <p:grpSp>
        <p:nvGrpSpPr>
          <p:cNvPr id="1644595" name="Group 51"/>
          <p:cNvGrpSpPr>
            <a:grpSpLocks noChangeAspect="1"/>
          </p:cNvGrpSpPr>
          <p:nvPr/>
        </p:nvGrpSpPr>
        <p:grpSpPr bwMode="auto">
          <a:xfrm>
            <a:off x="893763" y="4322763"/>
            <a:ext cx="1035050" cy="582612"/>
            <a:chOff x="380" y="1581"/>
            <a:chExt cx="1012" cy="570"/>
          </a:xfrm>
        </p:grpSpPr>
        <p:sp>
          <p:nvSpPr>
            <p:cNvPr id="1644596" name="Freeform 52"/>
            <p:cNvSpPr>
              <a:spLocks noChangeAspect="1"/>
            </p:cNvSpPr>
            <p:nvPr/>
          </p:nvSpPr>
          <p:spPr bwMode="auto">
            <a:xfrm>
              <a:off x="380" y="1760"/>
              <a:ext cx="1012" cy="391"/>
            </a:xfrm>
            <a:custGeom>
              <a:avLst/>
              <a:gdLst/>
              <a:ahLst/>
              <a:cxnLst>
                <a:cxn ang="0">
                  <a:pos x="523" y="5"/>
                </a:cxn>
                <a:cxn ang="0">
                  <a:pos x="586" y="11"/>
                </a:cxn>
                <a:cxn ang="0">
                  <a:pos x="649" y="22"/>
                </a:cxn>
                <a:cxn ang="0">
                  <a:pos x="707" y="35"/>
                </a:cxn>
                <a:cxn ang="0">
                  <a:pos x="766" y="50"/>
                </a:cxn>
                <a:cxn ang="0">
                  <a:pos x="818" y="67"/>
                </a:cxn>
                <a:cxn ang="0">
                  <a:pos x="865" y="87"/>
                </a:cxn>
                <a:cxn ang="0">
                  <a:pos x="906" y="108"/>
                </a:cxn>
                <a:cxn ang="0">
                  <a:pos x="943" y="130"/>
                </a:cxn>
                <a:cxn ang="0">
                  <a:pos x="971" y="154"/>
                </a:cxn>
                <a:cxn ang="0">
                  <a:pos x="993" y="180"/>
                </a:cxn>
                <a:cxn ang="0">
                  <a:pos x="1006" y="203"/>
                </a:cxn>
                <a:cxn ang="0">
                  <a:pos x="1012" y="227"/>
                </a:cxn>
                <a:cxn ang="0">
                  <a:pos x="1010" y="251"/>
                </a:cxn>
                <a:cxn ang="0">
                  <a:pos x="999" y="275"/>
                </a:cxn>
                <a:cxn ang="0">
                  <a:pos x="982" y="296"/>
                </a:cxn>
                <a:cxn ang="0">
                  <a:pos x="956" y="318"/>
                </a:cxn>
                <a:cxn ang="0">
                  <a:pos x="924" y="335"/>
                </a:cxn>
                <a:cxn ang="0">
                  <a:pos x="885" y="352"/>
                </a:cxn>
                <a:cxn ang="0">
                  <a:pos x="842" y="365"/>
                </a:cxn>
                <a:cxn ang="0">
                  <a:pos x="790" y="376"/>
                </a:cxn>
                <a:cxn ang="0">
                  <a:pos x="736" y="385"/>
                </a:cxn>
                <a:cxn ang="0">
                  <a:pos x="677" y="389"/>
                </a:cxn>
                <a:cxn ang="0">
                  <a:pos x="616" y="391"/>
                </a:cxn>
                <a:cxn ang="0">
                  <a:pos x="554" y="391"/>
                </a:cxn>
                <a:cxn ang="0">
                  <a:pos x="489" y="387"/>
                </a:cxn>
                <a:cxn ang="0">
                  <a:pos x="426" y="380"/>
                </a:cxn>
                <a:cxn ang="0">
                  <a:pos x="363" y="370"/>
                </a:cxn>
                <a:cxn ang="0">
                  <a:pos x="305" y="357"/>
                </a:cxn>
                <a:cxn ang="0">
                  <a:pos x="249" y="342"/>
                </a:cxn>
                <a:cxn ang="0">
                  <a:pos x="195" y="324"/>
                </a:cxn>
                <a:cxn ang="0">
                  <a:pos x="147" y="305"/>
                </a:cxn>
                <a:cxn ang="0">
                  <a:pos x="106" y="283"/>
                </a:cxn>
                <a:cxn ang="0">
                  <a:pos x="69" y="262"/>
                </a:cxn>
                <a:cxn ang="0">
                  <a:pos x="41" y="238"/>
                </a:cxn>
                <a:cxn ang="0">
                  <a:pos x="19" y="212"/>
                </a:cxn>
                <a:cxn ang="0">
                  <a:pos x="6" y="188"/>
                </a:cxn>
                <a:cxn ang="0">
                  <a:pos x="0" y="164"/>
                </a:cxn>
                <a:cxn ang="0">
                  <a:pos x="2" y="139"/>
                </a:cxn>
                <a:cxn ang="0">
                  <a:pos x="13" y="117"/>
                </a:cxn>
                <a:cxn ang="0">
                  <a:pos x="30" y="95"/>
                </a:cxn>
                <a:cxn ang="0">
                  <a:pos x="56" y="74"/>
                </a:cxn>
                <a:cxn ang="0">
                  <a:pos x="89" y="57"/>
                </a:cxn>
                <a:cxn ang="0">
                  <a:pos x="128" y="39"/>
                </a:cxn>
                <a:cxn ang="0">
                  <a:pos x="171" y="26"/>
                </a:cxn>
                <a:cxn ang="0">
                  <a:pos x="223" y="16"/>
                </a:cxn>
                <a:cxn ang="0">
                  <a:pos x="277" y="7"/>
                </a:cxn>
                <a:cxn ang="0">
                  <a:pos x="335" y="3"/>
                </a:cxn>
                <a:cxn ang="0">
                  <a:pos x="396" y="0"/>
                </a:cxn>
                <a:cxn ang="0">
                  <a:pos x="459" y="0"/>
                </a:cxn>
                <a:cxn ang="0">
                  <a:pos x="523" y="5"/>
                </a:cxn>
              </a:cxnLst>
              <a:rect l="0" t="0" r="r" b="b"/>
              <a:pathLst>
                <a:path w="1012" h="391">
                  <a:moveTo>
                    <a:pt x="523" y="5"/>
                  </a:moveTo>
                  <a:lnTo>
                    <a:pt x="586" y="11"/>
                  </a:lnTo>
                  <a:lnTo>
                    <a:pt x="649" y="22"/>
                  </a:lnTo>
                  <a:lnTo>
                    <a:pt x="707" y="35"/>
                  </a:lnTo>
                  <a:lnTo>
                    <a:pt x="766" y="50"/>
                  </a:lnTo>
                  <a:lnTo>
                    <a:pt x="818" y="67"/>
                  </a:lnTo>
                  <a:lnTo>
                    <a:pt x="865" y="87"/>
                  </a:lnTo>
                  <a:lnTo>
                    <a:pt x="906" y="108"/>
                  </a:lnTo>
                  <a:lnTo>
                    <a:pt x="943" y="130"/>
                  </a:lnTo>
                  <a:lnTo>
                    <a:pt x="971" y="154"/>
                  </a:lnTo>
                  <a:lnTo>
                    <a:pt x="993" y="180"/>
                  </a:lnTo>
                  <a:lnTo>
                    <a:pt x="1006" y="203"/>
                  </a:lnTo>
                  <a:lnTo>
                    <a:pt x="1012" y="227"/>
                  </a:lnTo>
                  <a:lnTo>
                    <a:pt x="1010" y="251"/>
                  </a:lnTo>
                  <a:lnTo>
                    <a:pt x="999" y="275"/>
                  </a:lnTo>
                  <a:lnTo>
                    <a:pt x="982" y="296"/>
                  </a:lnTo>
                  <a:lnTo>
                    <a:pt x="956" y="318"/>
                  </a:lnTo>
                  <a:lnTo>
                    <a:pt x="924" y="335"/>
                  </a:lnTo>
                  <a:lnTo>
                    <a:pt x="885" y="352"/>
                  </a:lnTo>
                  <a:lnTo>
                    <a:pt x="842" y="365"/>
                  </a:lnTo>
                  <a:lnTo>
                    <a:pt x="790" y="376"/>
                  </a:lnTo>
                  <a:lnTo>
                    <a:pt x="736" y="385"/>
                  </a:lnTo>
                  <a:lnTo>
                    <a:pt x="677" y="389"/>
                  </a:lnTo>
                  <a:lnTo>
                    <a:pt x="616" y="391"/>
                  </a:lnTo>
                  <a:lnTo>
                    <a:pt x="554" y="391"/>
                  </a:lnTo>
                  <a:lnTo>
                    <a:pt x="489" y="387"/>
                  </a:lnTo>
                  <a:lnTo>
                    <a:pt x="426" y="380"/>
                  </a:lnTo>
                  <a:lnTo>
                    <a:pt x="363" y="370"/>
                  </a:lnTo>
                  <a:lnTo>
                    <a:pt x="305" y="357"/>
                  </a:lnTo>
                  <a:lnTo>
                    <a:pt x="249" y="342"/>
                  </a:lnTo>
                  <a:lnTo>
                    <a:pt x="195" y="324"/>
                  </a:lnTo>
                  <a:lnTo>
                    <a:pt x="147" y="305"/>
                  </a:lnTo>
                  <a:lnTo>
                    <a:pt x="106" y="283"/>
                  </a:lnTo>
                  <a:lnTo>
                    <a:pt x="69" y="262"/>
                  </a:lnTo>
                  <a:lnTo>
                    <a:pt x="41" y="238"/>
                  </a:lnTo>
                  <a:lnTo>
                    <a:pt x="19" y="212"/>
                  </a:lnTo>
                  <a:lnTo>
                    <a:pt x="6" y="188"/>
                  </a:lnTo>
                  <a:lnTo>
                    <a:pt x="0" y="164"/>
                  </a:lnTo>
                  <a:lnTo>
                    <a:pt x="2" y="139"/>
                  </a:lnTo>
                  <a:lnTo>
                    <a:pt x="13" y="117"/>
                  </a:lnTo>
                  <a:lnTo>
                    <a:pt x="30" y="95"/>
                  </a:lnTo>
                  <a:lnTo>
                    <a:pt x="56" y="74"/>
                  </a:lnTo>
                  <a:lnTo>
                    <a:pt x="89" y="57"/>
                  </a:lnTo>
                  <a:lnTo>
                    <a:pt x="128" y="39"/>
                  </a:lnTo>
                  <a:lnTo>
                    <a:pt x="171" y="26"/>
                  </a:lnTo>
                  <a:lnTo>
                    <a:pt x="223" y="16"/>
                  </a:lnTo>
                  <a:lnTo>
                    <a:pt x="277" y="7"/>
                  </a:lnTo>
                  <a:lnTo>
                    <a:pt x="335" y="3"/>
                  </a:lnTo>
                  <a:lnTo>
                    <a:pt x="396" y="0"/>
                  </a:lnTo>
                  <a:lnTo>
                    <a:pt x="459" y="0"/>
                  </a:lnTo>
                  <a:lnTo>
                    <a:pt x="523" y="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97" name="Rectangle 53"/>
            <p:cNvSpPr>
              <a:spLocks noChangeAspect="1" noChangeArrowheads="1"/>
            </p:cNvSpPr>
            <p:nvPr/>
          </p:nvSpPr>
          <p:spPr bwMode="auto">
            <a:xfrm>
              <a:off x="914" y="1581"/>
              <a:ext cx="110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2</a:t>
              </a:r>
              <a:endParaRPr lang="en-US" sz="1600"/>
            </a:p>
          </p:txBody>
        </p:sp>
      </p:grpSp>
      <p:grpSp>
        <p:nvGrpSpPr>
          <p:cNvPr id="1644598" name="Group 54"/>
          <p:cNvGrpSpPr>
            <a:grpSpLocks noChangeAspect="1"/>
          </p:cNvGrpSpPr>
          <p:nvPr/>
        </p:nvGrpSpPr>
        <p:grpSpPr bwMode="auto">
          <a:xfrm>
            <a:off x="668338" y="3886200"/>
            <a:ext cx="2578100" cy="2286000"/>
            <a:chOff x="159" y="1154"/>
            <a:chExt cx="2523" cy="2237"/>
          </a:xfrm>
        </p:grpSpPr>
        <p:sp>
          <p:nvSpPr>
            <p:cNvPr id="1644599" name="Rectangle 55"/>
            <p:cNvSpPr>
              <a:spLocks noChangeAspect="1" noChangeArrowheads="1"/>
            </p:cNvSpPr>
            <p:nvPr/>
          </p:nvSpPr>
          <p:spPr bwMode="auto">
            <a:xfrm>
              <a:off x="2186" y="1166"/>
              <a:ext cx="11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5</a:t>
              </a:r>
              <a:endParaRPr lang="en-US" sz="1600"/>
            </a:p>
          </p:txBody>
        </p:sp>
        <p:sp>
          <p:nvSpPr>
            <p:cNvPr id="1644600" name="Freeform 56"/>
            <p:cNvSpPr>
              <a:spLocks noChangeAspect="1"/>
            </p:cNvSpPr>
            <p:nvPr/>
          </p:nvSpPr>
          <p:spPr bwMode="auto">
            <a:xfrm>
              <a:off x="159" y="1154"/>
              <a:ext cx="2523" cy="2237"/>
            </a:xfrm>
            <a:custGeom>
              <a:avLst/>
              <a:gdLst/>
              <a:ahLst/>
              <a:cxnLst>
                <a:cxn ang="0">
                  <a:pos x="1363" y="2"/>
                </a:cxn>
                <a:cxn ang="0">
                  <a:pos x="1569" y="32"/>
                </a:cxn>
                <a:cxn ang="0">
                  <a:pos x="1766" y="93"/>
                </a:cxn>
                <a:cxn ang="0">
                  <a:pos x="1950" y="179"/>
                </a:cxn>
                <a:cxn ang="0">
                  <a:pos x="2114" y="293"/>
                </a:cxn>
                <a:cxn ang="0">
                  <a:pos x="2255" y="429"/>
                </a:cxn>
                <a:cxn ang="0">
                  <a:pos x="2369" y="583"/>
                </a:cxn>
                <a:cxn ang="0">
                  <a:pos x="2454" y="753"/>
                </a:cxn>
                <a:cxn ang="0">
                  <a:pos x="2506" y="930"/>
                </a:cxn>
                <a:cxn ang="0">
                  <a:pos x="2523" y="1116"/>
                </a:cxn>
                <a:cxn ang="0">
                  <a:pos x="2506" y="1299"/>
                </a:cxn>
                <a:cxn ang="0">
                  <a:pos x="2454" y="1479"/>
                </a:cxn>
                <a:cxn ang="0">
                  <a:pos x="2372" y="1647"/>
                </a:cxn>
                <a:cxn ang="0">
                  <a:pos x="2257" y="1803"/>
                </a:cxn>
                <a:cxn ang="0">
                  <a:pos x="2116" y="1939"/>
                </a:cxn>
                <a:cxn ang="0">
                  <a:pos x="1952" y="2053"/>
                </a:cxn>
                <a:cxn ang="0">
                  <a:pos x="1770" y="2142"/>
                </a:cxn>
                <a:cxn ang="0">
                  <a:pos x="1573" y="2202"/>
                </a:cxn>
                <a:cxn ang="0">
                  <a:pos x="1368" y="2232"/>
                </a:cxn>
                <a:cxn ang="0">
                  <a:pos x="1160" y="2232"/>
                </a:cxn>
                <a:cxn ang="0">
                  <a:pos x="954" y="2202"/>
                </a:cxn>
                <a:cxn ang="0">
                  <a:pos x="757" y="2144"/>
                </a:cxn>
                <a:cxn ang="0">
                  <a:pos x="574" y="2055"/>
                </a:cxn>
                <a:cxn ang="0">
                  <a:pos x="409" y="1943"/>
                </a:cxn>
                <a:cxn ang="0">
                  <a:pos x="268" y="1807"/>
                </a:cxn>
                <a:cxn ang="0">
                  <a:pos x="154" y="1651"/>
                </a:cxn>
                <a:cxn ang="0">
                  <a:pos x="69" y="1483"/>
                </a:cxn>
                <a:cxn ang="0">
                  <a:pos x="17" y="1304"/>
                </a:cxn>
                <a:cxn ang="0">
                  <a:pos x="0" y="1120"/>
                </a:cxn>
                <a:cxn ang="0">
                  <a:pos x="17" y="935"/>
                </a:cxn>
                <a:cxn ang="0">
                  <a:pos x="69" y="755"/>
                </a:cxn>
                <a:cxn ang="0">
                  <a:pos x="152" y="587"/>
                </a:cxn>
                <a:cxn ang="0">
                  <a:pos x="266" y="431"/>
                </a:cxn>
                <a:cxn ang="0">
                  <a:pos x="407" y="295"/>
                </a:cxn>
                <a:cxn ang="0">
                  <a:pos x="571" y="183"/>
                </a:cxn>
                <a:cxn ang="0">
                  <a:pos x="753" y="95"/>
                </a:cxn>
                <a:cxn ang="0">
                  <a:pos x="950" y="34"/>
                </a:cxn>
                <a:cxn ang="0">
                  <a:pos x="1156" y="4"/>
                </a:cxn>
              </a:cxnLst>
              <a:rect l="0" t="0" r="r" b="b"/>
              <a:pathLst>
                <a:path w="2523" h="2237">
                  <a:moveTo>
                    <a:pt x="1259" y="0"/>
                  </a:moveTo>
                  <a:lnTo>
                    <a:pt x="1363" y="2"/>
                  </a:lnTo>
                  <a:lnTo>
                    <a:pt x="1467" y="15"/>
                  </a:lnTo>
                  <a:lnTo>
                    <a:pt x="1569" y="32"/>
                  </a:lnTo>
                  <a:lnTo>
                    <a:pt x="1668" y="58"/>
                  </a:lnTo>
                  <a:lnTo>
                    <a:pt x="1766" y="93"/>
                  </a:lnTo>
                  <a:lnTo>
                    <a:pt x="1861" y="134"/>
                  </a:lnTo>
                  <a:lnTo>
                    <a:pt x="1950" y="179"/>
                  </a:lnTo>
                  <a:lnTo>
                    <a:pt x="2034" y="233"/>
                  </a:lnTo>
                  <a:lnTo>
                    <a:pt x="2114" y="293"/>
                  </a:lnTo>
                  <a:lnTo>
                    <a:pt x="2188" y="358"/>
                  </a:lnTo>
                  <a:lnTo>
                    <a:pt x="2255" y="429"/>
                  </a:lnTo>
                  <a:lnTo>
                    <a:pt x="2315" y="505"/>
                  </a:lnTo>
                  <a:lnTo>
                    <a:pt x="2369" y="583"/>
                  </a:lnTo>
                  <a:lnTo>
                    <a:pt x="2415" y="667"/>
                  </a:lnTo>
                  <a:lnTo>
                    <a:pt x="2454" y="753"/>
                  </a:lnTo>
                  <a:lnTo>
                    <a:pt x="2484" y="842"/>
                  </a:lnTo>
                  <a:lnTo>
                    <a:pt x="2506" y="930"/>
                  </a:lnTo>
                  <a:lnTo>
                    <a:pt x="2519" y="1023"/>
                  </a:lnTo>
                  <a:lnTo>
                    <a:pt x="2523" y="1116"/>
                  </a:lnTo>
                  <a:lnTo>
                    <a:pt x="2519" y="1209"/>
                  </a:lnTo>
                  <a:lnTo>
                    <a:pt x="2506" y="1299"/>
                  </a:lnTo>
                  <a:lnTo>
                    <a:pt x="2484" y="1390"/>
                  </a:lnTo>
                  <a:lnTo>
                    <a:pt x="2454" y="1479"/>
                  </a:lnTo>
                  <a:lnTo>
                    <a:pt x="2417" y="1565"/>
                  </a:lnTo>
                  <a:lnTo>
                    <a:pt x="2372" y="1647"/>
                  </a:lnTo>
                  <a:lnTo>
                    <a:pt x="2317" y="1727"/>
                  </a:lnTo>
                  <a:lnTo>
                    <a:pt x="2257" y="1803"/>
                  </a:lnTo>
                  <a:lnTo>
                    <a:pt x="2190" y="1874"/>
                  </a:lnTo>
                  <a:lnTo>
                    <a:pt x="2116" y="1939"/>
                  </a:lnTo>
                  <a:lnTo>
                    <a:pt x="2038" y="1999"/>
                  </a:lnTo>
                  <a:lnTo>
                    <a:pt x="1952" y="2053"/>
                  </a:lnTo>
                  <a:lnTo>
                    <a:pt x="1863" y="2101"/>
                  </a:lnTo>
                  <a:lnTo>
                    <a:pt x="1770" y="2142"/>
                  </a:lnTo>
                  <a:lnTo>
                    <a:pt x="1673" y="2174"/>
                  </a:lnTo>
                  <a:lnTo>
                    <a:pt x="1573" y="2202"/>
                  </a:lnTo>
                  <a:lnTo>
                    <a:pt x="1471" y="2221"/>
                  </a:lnTo>
                  <a:lnTo>
                    <a:pt x="1368" y="2232"/>
                  </a:lnTo>
                  <a:lnTo>
                    <a:pt x="1264" y="2237"/>
                  </a:lnTo>
                  <a:lnTo>
                    <a:pt x="1160" y="2232"/>
                  </a:lnTo>
                  <a:lnTo>
                    <a:pt x="1056" y="2221"/>
                  </a:lnTo>
                  <a:lnTo>
                    <a:pt x="954" y="2202"/>
                  </a:lnTo>
                  <a:lnTo>
                    <a:pt x="855" y="2176"/>
                  </a:lnTo>
                  <a:lnTo>
                    <a:pt x="757" y="2144"/>
                  </a:lnTo>
                  <a:lnTo>
                    <a:pt x="662" y="2103"/>
                  </a:lnTo>
                  <a:lnTo>
                    <a:pt x="574" y="2055"/>
                  </a:lnTo>
                  <a:lnTo>
                    <a:pt x="489" y="2001"/>
                  </a:lnTo>
                  <a:lnTo>
                    <a:pt x="409" y="1943"/>
                  </a:lnTo>
                  <a:lnTo>
                    <a:pt x="336" y="1876"/>
                  </a:lnTo>
                  <a:lnTo>
                    <a:pt x="268" y="1807"/>
                  </a:lnTo>
                  <a:lnTo>
                    <a:pt x="208" y="1731"/>
                  </a:lnTo>
                  <a:lnTo>
                    <a:pt x="154" y="1651"/>
                  </a:lnTo>
                  <a:lnTo>
                    <a:pt x="108" y="1569"/>
                  </a:lnTo>
                  <a:lnTo>
                    <a:pt x="69" y="1483"/>
                  </a:lnTo>
                  <a:lnTo>
                    <a:pt x="39" y="1394"/>
                  </a:lnTo>
                  <a:lnTo>
                    <a:pt x="17" y="1304"/>
                  </a:lnTo>
                  <a:lnTo>
                    <a:pt x="4" y="1213"/>
                  </a:lnTo>
                  <a:lnTo>
                    <a:pt x="0" y="1120"/>
                  </a:lnTo>
                  <a:lnTo>
                    <a:pt x="4" y="1027"/>
                  </a:lnTo>
                  <a:lnTo>
                    <a:pt x="17" y="935"/>
                  </a:lnTo>
                  <a:lnTo>
                    <a:pt x="39" y="846"/>
                  </a:lnTo>
                  <a:lnTo>
                    <a:pt x="69" y="755"/>
                  </a:lnTo>
                  <a:lnTo>
                    <a:pt x="106" y="671"/>
                  </a:lnTo>
                  <a:lnTo>
                    <a:pt x="152" y="587"/>
                  </a:lnTo>
                  <a:lnTo>
                    <a:pt x="206" y="507"/>
                  </a:lnTo>
                  <a:lnTo>
                    <a:pt x="266" y="431"/>
                  </a:lnTo>
                  <a:lnTo>
                    <a:pt x="333" y="362"/>
                  </a:lnTo>
                  <a:lnTo>
                    <a:pt x="407" y="295"/>
                  </a:lnTo>
                  <a:lnTo>
                    <a:pt x="485" y="237"/>
                  </a:lnTo>
                  <a:lnTo>
                    <a:pt x="571" y="183"/>
                  </a:lnTo>
                  <a:lnTo>
                    <a:pt x="660" y="136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50" y="34"/>
                  </a:lnTo>
                  <a:lnTo>
                    <a:pt x="1052" y="15"/>
                  </a:lnTo>
                  <a:lnTo>
                    <a:pt x="1156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4601" name="Group 57"/>
          <p:cNvGrpSpPr>
            <a:grpSpLocks noChangeAspect="1"/>
          </p:cNvGrpSpPr>
          <p:nvPr/>
        </p:nvGrpSpPr>
        <p:grpSpPr bwMode="auto">
          <a:xfrm>
            <a:off x="1665288" y="4837113"/>
            <a:ext cx="1357312" cy="1052512"/>
            <a:chOff x="1135" y="2084"/>
            <a:chExt cx="1328" cy="1030"/>
          </a:xfrm>
        </p:grpSpPr>
        <p:sp>
          <p:nvSpPr>
            <p:cNvPr id="1644602" name="Rectangle 58"/>
            <p:cNvSpPr>
              <a:spLocks noChangeAspect="1" noChangeArrowheads="1"/>
            </p:cNvSpPr>
            <p:nvPr/>
          </p:nvSpPr>
          <p:spPr bwMode="auto">
            <a:xfrm>
              <a:off x="1135" y="2451"/>
              <a:ext cx="110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3</a:t>
              </a:r>
              <a:endParaRPr lang="en-US" sz="1600"/>
            </a:p>
          </p:txBody>
        </p:sp>
        <p:sp>
          <p:nvSpPr>
            <p:cNvPr id="1644603" name="Freeform 59"/>
            <p:cNvSpPr>
              <a:spLocks noChangeAspect="1"/>
            </p:cNvSpPr>
            <p:nvPr/>
          </p:nvSpPr>
          <p:spPr bwMode="auto">
            <a:xfrm>
              <a:off x="1178" y="2084"/>
              <a:ext cx="1285" cy="1030"/>
            </a:xfrm>
            <a:custGeom>
              <a:avLst/>
              <a:gdLst/>
              <a:ahLst/>
              <a:cxnLst>
                <a:cxn ang="0">
                  <a:pos x="422" y="162"/>
                </a:cxn>
                <a:cxn ang="0">
                  <a:pos x="487" y="123"/>
                </a:cxn>
                <a:cxn ang="0">
                  <a:pos x="556" y="89"/>
                </a:cxn>
                <a:cxn ang="0">
                  <a:pos x="626" y="61"/>
                </a:cxn>
                <a:cxn ang="0">
                  <a:pos x="695" y="37"/>
                </a:cxn>
                <a:cxn ang="0">
                  <a:pos x="764" y="18"/>
                </a:cxn>
                <a:cxn ang="0">
                  <a:pos x="831" y="7"/>
                </a:cxn>
                <a:cxn ang="0">
                  <a:pos x="896" y="0"/>
                </a:cxn>
                <a:cxn ang="0">
                  <a:pos x="959" y="0"/>
                </a:cxn>
                <a:cxn ang="0">
                  <a:pos x="1017" y="7"/>
                </a:cxn>
                <a:cxn ang="0">
                  <a:pos x="1071" y="18"/>
                </a:cxn>
                <a:cxn ang="0">
                  <a:pos x="1121" y="35"/>
                </a:cxn>
                <a:cxn ang="0">
                  <a:pos x="1164" y="59"/>
                </a:cxn>
                <a:cxn ang="0">
                  <a:pos x="1203" y="87"/>
                </a:cxn>
                <a:cxn ang="0">
                  <a:pos x="1234" y="121"/>
                </a:cxn>
                <a:cxn ang="0">
                  <a:pos x="1257" y="160"/>
                </a:cxn>
                <a:cxn ang="0">
                  <a:pos x="1275" y="201"/>
                </a:cxn>
                <a:cxn ang="0">
                  <a:pos x="1283" y="249"/>
                </a:cxn>
                <a:cxn ang="0">
                  <a:pos x="1285" y="298"/>
                </a:cxn>
                <a:cxn ang="0">
                  <a:pos x="1279" y="350"/>
                </a:cxn>
                <a:cxn ang="0">
                  <a:pos x="1266" y="404"/>
                </a:cxn>
                <a:cxn ang="0">
                  <a:pos x="1247" y="458"/>
                </a:cxn>
                <a:cxn ang="0">
                  <a:pos x="1218" y="514"/>
                </a:cxn>
                <a:cxn ang="0">
                  <a:pos x="1184" y="570"/>
                </a:cxn>
                <a:cxn ang="0">
                  <a:pos x="1145" y="624"/>
                </a:cxn>
                <a:cxn ang="0">
                  <a:pos x="1097" y="678"/>
                </a:cxn>
                <a:cxn ang="0">
                  <a:pos x="1045" y="730"/>
                </a:cxn>
                <a:cxn ang="0">
                  <a:pos x="989" y="780"/>
                </a:cxn>
                <a:cxn ang="0">
                  <a:pos x="928" y="827"/>
                </a:cxn>
                <a:cxn ang="0">
                  <a:pos x="866" y="870"/>
                </a:cxn>
                <a:cxn ang="0">
                  <a:pos x="799" y="907"/>
                </a:cxn>
                <a:cxn ang="0">
                  <a:pos x="729" y="942"/>
                </a:cxn>
                <a:cxn ang="0">
                  <a:pos x="660" y="972"/>
                </a:cxn>
                <a:cxn ang="0">
                  <a:pos x="591" y="996"/>
                </a:cxn>
                <a:cxn ang="0">
                  <a:pos x="522" y="1013"/>
                </a:cxn>
                <a:cxn ang="0">
                  <a:pos x="455" y="1026"/>
                </a:cxn>
                <a:cxn ang="0">
                  <a:pos x="390" y="1030"/>
                </a:cxn>
                <a:cxn ang="0">
                  <a:pos x="327" y="1030"/>
                </a:cxn>
                <a:cxn ang="0">
                  <a:pos x="269" y="1026"/>
                </a:cxn>
                <a:cxn ang="0">
                  <a:pos x="214" y="1013"/>
                </a:cxn>
                <a:cxn ang="0">
                  <a:pos x="165" y="996"/>
                </a:cxn>
                <a:cxn ang="0">
                  <a:pos x="121" y="972"/>
                </a:cxn>
                <a:cxn ang="0">
                  <a:pos x="85" y="944"/>
                </a:cxn>
                <a:cxn ang="0">
                  <a:pos x="52" y="909"/>
                </a:cxn>
                <a:cxn ang="0">
                  <a:pos x="28" y="873"/>
                </a:cxn>
                <a:cxn ang="0">
                  <a:pos x="13" y="829"/>
                </a:cxn>
                <a:cxn ang="0">
                  <a:pos x="2" y="784"/>
                </a:cxn>
                <a:cxn ang="0">
                  <a:pos x="0" y="734"/>
                </a:cxn>
                <a:cxn ang="0">
                  <a:pos x="7" y="683"/>
                </a:cxn>
                <a:cxn ang="0">
                  <a:pos x="20" y="629"/>
                </a:cxn>
                <a:cxn ang="0">
                  <a:pos x="39" y="572"/>
                </a:cxn>
                <a:cxn ang="0">
                  <a:pos x="67" y="516"/>
                </a:cxn>
                <a:cxn ang="0">
                  <a:pos x="102" y="462"/>
                </a:cxn>
                <a:cxn ang="0">
                  <a:pos x="143" y="406"/>
                </a:cxn>
                <a:cxn ang="0">
                  <a:pos x="188" y="352"/>
                </a:cxn>
                <a:cxn ang="0">
                  <a:pos x="240" y="300"/>
                </a:cxn>
                <a:cxn ang="0">
                  <a:pos x="297" y="251"/>
                </a:cxn>
                <a:cxn ang="0">
                  <a:pos x="357" y="205"/>
                </a:cxn>
                <a:cxn ang="0">
                  <a:pos x="422" y="162"/>
                </a:cxn>
              </a:cxnLst>
              <a:rect l="0" t="0" r="r" b="b"/>
              <a:pathLst>
                <a:path w="1285" h="1030">
                  <a:moveTo>
                    <a:pt x="422" y="162"/>
                  </a:moveTo>
                  <a:lnTo>
                    <a:pt x="487" y="123"/>
                  </a:lnTo>
                  <a:lnTo>
                    <a:pt x="556" y="89"/>
                  </a:lnTo>
                  <a:lnTo>
                    <a:pt x="626" y="61"/>
                  </a:lnTo>
                  <a:lnTo>
                    <a:pt x="695" y="37"/>
                  </a:lnTo>
                  <a:lnTo>
                    <a:pt x="764" y="18"/>
                  </a:lnTo>
                  <a:lnTo>
                    <a:pt x="831" y="7"/>
                  </a:lnTo>
                  <a:lnTo>
                    <a:pt x="896" y="0"/>
                  </a:lnTo>
                  <a:lnTo>
                    <a:pt x="959" y="0"/>
                  </a:lnTo>
                  <a:lnTo>
                    <a:pt x="1017" y="7"/>
                  </a:lnTo>
                  <a:lnTo>
                    <a:pt x="1071" y="18"/>
                  </a:lnTo>
                  <a:lnTo>
                    <a:pt x="1121" y="35"/>
                  </a:lnTo>
                  <a:lnTo>
                    <a:pt x="1164" y="59"/>
                  </a:lnTo>
                  <a:lnTo>
                    <a:pt x="1203" y="87"/>
                  </a:lnTo>
                  <a:lnTo>
                    <a:pt x="1234" y="121"/>
                  </a:lnTo>
                  <a:lnTo>
                    <a:pt x="1257" y="160"/>
                  </a:lnTo>
                  <a:lnTo>
                    <a:pt x="1275" y="201"/>
                  </a:lnTo>
                  <a:lnTo>
                    <a:pt x="1283" y="249"/>
                  </a:lnTo>
                  <a:lnTo>
                    <a:pt x="1285" y="298"/>
                  </a:lnTo>
                  <a:lnTo>
                    <a:pt x="1279" y="350"/>
                  </a:lnTo>
                  <a:lnTo>
                    <a:pt x="1266" y="404"/>
                  </a:lnTo>
                  <a:lnTo>
                    <a:pt x="1247" y="458"/>
                  </a:lnTo>
                  <a:lnTo>
                    <a:pt x="1218" y="514"/>
                  </a:lnTo>
                  <a:lnTo>
                    <a:pt x="1184" y="570"/>
                  </a:lnTo>
                  <a:lnTo>
                    <a:pt x="1145" y="624"/>
                  </a:lnTo>
                  <a:lnTo>
                    <a:pt x="1097" y="678"/>
                  </a:lnTo>
                  <a:lnTo>
                    <a:pt x="1045" y="730"/>
                  </a:lnTo>
                  <a:lnTo>
                    <a:pt x="989" y="780"/>
                  </a:lnTo>
                  <a:lnTo>
                    <a:pt x="928" y="827"/>
                  </a:lnTo>
                  <a:lnTo>
                    <a:pt x="866" y="870"/>
                  </a:lnTo>
                  <a:lnTo>
                    <a:pt x="799" y="907"/>
                  </a:lnTo>
                  <a:lnTo>
                    <a:pt x="729" y="942"/>
                  </a:lnTo>
                  <a:lnTo>
                    <a:pt x="660" y="972"/>
                  </a:lnTo>
                  <a:lnTo>
                    <a:pt x="591" y="996"/>
                  </a:lnTo>
                  <a:lnTo>
                    <a:pt x="522" y="1013"/>
                  </a:lnTo>
                  <a:lnTo>
                    <a:pt x="455" y="1026"/>
                  </a:lnTo>
                  <a:lnTo>
                    <a:pt x="390" y="1030"/>
                  </a:lnTo>
                  <a:lnTo>
                    <a:pt x="327" y="1030"/>
                  </a:lnTo>
                  <a:lnTo>
                    <a:pt x="269" y="1026"/>
                  </a:lnTo>
                  <a:lnTo>
                    <a:pt x="214" y="1013"/>
                  </a:lnTo>
                  <a:lnTo>
                    <a:pt x="165" y="996"/>
                  </a:lnTo>
                  <a:lnTo>
                    <a:pt x="121" y="972"/>
                  </a:lnTo>
                  <a:lnTo>
                    <a:pt x="85" y="944"/>
                  </a:lnTo>
                  <a:lnTo>
                    <a:pt x="52" y="909"/>
                  </a:lnTo>
                  <a:lnTo>
                    <a:pt x="28" y="873"/>
                  </a:lnTo>
                  <a:lnTo>
                    <a:pt x="13" y="829"/>
                  </a:lnTo>
                  <a:lnTo>
                    <a:pt x="2" y="784"/>
                  </a:lnTo>
                  <a:lnTo>
                    <a:pt x="0" y="734"/>
                  </a:lnTo>
                  <a:lnTo>
                    <a:pt x="7" y="683"/>
                  </a:lnTo>
                  <a:lnTo>
                    <a:pt x="20" y="629"/>
                  </a:lnTo>
                  <a:lnTo>
                    <a:pt x="39" y="572"/>
                  </a:lnTo>
                  <a:lnTo>
                    <a:pt x="67" y="516"/>
                  </a:lnTo>
                  <a:lnTo>
                    <a:pt x="102" y="462"/>
                  </a:lnTo>
                  <a:lnTo>
                    <a:pt x="143" y="406"/>
                  </a:lnTo>
                  <a:lnTo>
                    <a:pt x="188" y="352"/>
                  </a:lnTo>
                  <a:lnTo>
                    <a:pt x="240" y="300"/>
                  </a:lnTo>
                  <a:lnTo>
                    <a:pt x="297" y="251"/>
                  </a:lnTo>
                  <a:lnTo>
                    <a:pt x="357" y="205"/>
                  </a:lnTo>
                  <a:lnTo>
                    <a:pt x="422" y="16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4604" name="Group 60"/>
          <p:cNvGrpSpPr>
            <a:grpSpLocks noChangeAspect="1"/>
          </p:cNvGrpSpPr>
          <p:nvPr/>
        </p:nvGrpSpPr>
        <p:grpSpPr bwMode="auto">
          <a:xfrm>
            <a:off x="696913" y="4168775"/>
            <a:ext cx="2432050" cy="1789113"/>
            <a:chOff x="187" y="1430"/>
            <a:chExt cx="2380" cy="1751"/>
          </a:xfrm>
        </p:grpSpPr>
        <p:sp>
          <p:nvSpPr>
            <p:cNvPr id="1644605" name="Rectangle 61"/>
            <p:cNvSpPr>
              <a:spLocks noChangeAspect="1" noChangeArrowheads="1"/>
            </p:cNvSpPr>
            <p:nvPr/>
          </p:nvSpPr>
          <p:spPr bwMode="auto">
            <a:xfrm>
              <a:off x="417" y="2643"/>
              <a:ext cx="11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4</a:t>
              </a:r>
              <a:endParaRPr lang="en-US" sz="1600"/>
            </a:p>
          </p:txBody>
        </p:sp>
        <p:sp>
          <p:nvSpPr>
            <p:cNvPr id="1644606" name="Freeform 62"/>
            <p:cNvSpPr>
              <a:spLocks noChangeAspect="1"/>
            </p:cNvSpPr>
            <p:nvPr/>
          </p:nvSpPr>
          <p:spPr bwMode="auto">
            <a:xfrm>
              <a:off x="187" y="1430"/>
              <a:ext cx="2380" cy="1751"/>
            </a:xfrm>
            <a:custGeom>
              <a:avLst/>
              <a:gdLst/>
              <a:ahLst/>
              <a:cxnLst>
                <a:cxn ang="0">
                  <a:pos x="1275" y="0"/>
                </a:cxn>
                <a:cxn ang="0">
                  <a:pos x="1474" y="22"/>
                </a:cxn>
                <a:cxn ang="0">
                  <a:pos x="1664" y="67"/>
                </a:cxn>
                <a:cxn ang="0">
                  <a:pos x="1842" y="136"/>
                </a:cxn>
                <a:cxn ang="0">
                  <a:pos x="2002" y="227"/>
                </a:cxn>
                <a:cxn ang="0">
                  <a:pos x="2138" y="335"/>
                </a:cxn>
                <a:cxn ang="0">
                  <a:pos x="2246" y="460"/>
                </a:cxn>
                <a:cxn ang="0">
                  <a:pos x="2324" y="596"/>
                </a:cxn>
                <a:cxn ang="0">
                  <a:pos x="2370" y="741"/>
                </a:cxn>
                <a:cxn ang="0">
                  <a:pos x="2380" y="887"/>
                </a:cxn>
                <a:cxn ang="0">
                  <a:pos x="2359" y="1036"/>
                </a:cxn>
                <a:cxn ang="0">
                  <a:pos x="2302" y="1179"/>
                </a:cxn>
                <a:cxn ang="0">
                  <a:pos x="2214" y="1313"/>
                </a:cxn>
                <a:cxn ang="0">
                  <a:pos x="2097" y="1436"/>
                </a:cxn>
                <a:cxn ang="0">
                  <a:pos x="1954" y="1542"/>
                </a:cxn>
                <a:cxn ang="0">
                  <a:pos x="1787" y="1628"/>
                </a:cxn>
                <a:cxn ang="0">
                  <a:pos x="1606" y="1693"/>
                </a:cxn>
                <a:cxn ang="0">
                  <a:pos x="1411" y="1736"/>
                </a:cxn>
                <a:cxn ang="0">
                  <a:pos x="1210" y="1751"/>
                </a:cxn>
                <a:cxn ang="0">
                  <a:pos x="1009" y="1742"/>
                </a:cxn>
                <a:cxn ang="0">
                  <a:pos x="812" y="1710"/>
                </a:cxn>
                <a:cxn ang="0">
                  <a:pos x="626" y="1652"/>
                </a:cxn>
                <a:cxn ang="0">
                  <a:pos x="457" y="1572"/>
                </a:cxn>
                <a:cxn ang="0">
                  <a:pos x="310" y="1473"/>
                </a:cxn>
                <a:cxn ang="0">
                  <a:pos x="186" y="1356"/>
                </a:cxn>
                <a:cxn ang="0">
                  <a:pos x="93" y="1226"/>
                </a:cxn>
                <a:cxn ang="0">
                  <a:pos x="31" y="1084"/>
                </a:cxn>
                <a:cxn ang="0">
                  <a:pos x="2" y="937"/>
                </a:cxn>
                <a:cxn ang="0">
                  <a:pos x="9" y="788"/>
                </a:cxn>
                <a:cxn ang="0">
                  <a:pos x="48" y="643"/>
                </a:cxn>
                <a:cxn ang="0">
                  <a:pos x="119" y="503"/>
                </a:cxn>
                <a:cxn ang="0">
                  <a:pos x="223" y="374"/>
                </a:cxn>
                <a:cxn ang="0">
                  <a:pos x="355" y="259"/>
                </a:cxn>
                <a:cxn ang="0">
                  <a:pos x="509" y="164"/>
                </a:cxn>
                <a:cxn ang="0">
                  <a:pos x="684" y="86"/>
                </a:cxn>
                <a:cxn ang="0">
                  <a:pos x="874" y="35"/>
                </a:cxn>
                <a:cxn ang="0">
                  <a:pos x="1071" y="4"/>
                </a:cxn>
              </a:cxnLst>
              <a:rect l="0" t="0" r="r" b="b"/>
              <a:pathLst>
                <a:path w="2380" h="1751">
                  <a:moveTo>
                    <a:pt x="1173" y="0"/>
                  </a:moveTo>
                  <a:lnTo>
                    <a:pt x="1275" y="0"/>
                  </a:lnTo>
                  <a:lnTo>
                    <a:pt x="1374" y="9"/>
                  </a:lnTo>
                  <a:lnTo>
                    <a:pt x="1474" y="22"/>
                  </a:lnTo>
                  <a:lnTo>
                    <a:pt x="1571" y="41"/>
                  </a:lnTo>
                  <a:lnTo>
                    <a:pt x="1664" y="67"/>
                  </a:lnTo>
                  <a:lnTo>
                    <a:pt x="1755" y="99"/>
                  </a:lnTo>
                  <a:lnTo>
                    <a:pt x="1842" y="136"/>
                  </a:lnTo>
                  <a:lnTo>
                    <a:pt x="1924" y="179"/>
                  </a:lnTo>
                  <a:lnTo>
                    <a:pt x="2002" y="227"/>
                  </a:lnTo>
                  <a:lnTo>
                    <a:pt x="2073" y="279"/>
                  </a:lnTo>
                  <a:lnTo>
                    <a:pt x="2138" y="335"/>
                  </a:lnTo>
                  <a:lnTo>
                    <a:pt x="2194" y="395"/>
                  </a:lnTo>
                  <a:lnTo>
                    <a:pt x="2246" y="460"/>
                  </a:lnTo>
                  <a:lnTo>
                    <a:pt x="2289" y="527"/>
                  </a:lnTo>
                  <a:lnTo>
                    <a:pt x="2324" y="596"/>
                  </a:lnTo>
                  <a:lnTo>
                    <a:pt x="2350" y="667"/>
                  </a:lnTo>
                  <a:lnTo>
                    <a:pt x="2370" y="741"/>
                  </a:lnTo>
                  <a:lnTo>
                    <a:pt x="2380" y="814"/>
                  </a:lnTo>
                  <a:lnTo>
                    <a:pt x="2380" y="887"/>
                  </a:lnTo>
                  <a:lnTo>
                    <a:pt x="2374" y="963"/>
                  </a:lnTo>
                  <a:lnTo>
                    <a:pt x="2359" y="1036"/>
                  </a:lnTo>
                  <a:lnTo>
                    <a:pt x="2335" y="1108"/>
                  </a:lnTo>
                  <a:lnTo>
                    <a:pt x="2302" y="1179"/>
                  </a:lnTo>
                  <a:lnTo>
                    <a:pt x="2261" y="1248"/>
                  </a:lnTo>
                  <a:lnTo>
                    <a:pt x="2214" y="1313"/>
                  </a:lnTo>
                  <a:lnTo>
                    <a:pt x="2160" y="1378"/>
                  </a:lnTo>
                  <a:lnTo>
                    <a:pt x="2097" y="1436"/>
                  </a:lnTo>
                  <a:lnTo>
                    <a:pt x="2028" y="1492"/>
                  </a:lnTo>
                  <a:lnTo>
                    <a:pt x="1954" y="1542"/>
                  </a:lnTo>
                  <a:lnTo>
                    <a:pt x="1872" y="1587"/>
                  </a:lnTo>
                  <a:lnTo>
                    <a:pt x="1787" y="1628"/>
                  </a:lnTo>
                  <a:lnTo>
                    <a:pt x="1699" y="1665"/>
                  </a:lnTo>
                  <a:lnTo>
                    <a:pt x="1606" y="1693"/>
                  </a:lnTo>
                  <a:lnTo>
                    <a:pt x="1508" y="1717"/>
                  </a:lnTo>
                  <a:lnTo>
                    <a:pt x="1411" y="1736"/>
                  </a:lnTo>
                  <a:lnTo>
                    <a:pt x="1309" y="1747"/>
                  </a:lnTo>
                  <a:lnTo>
                    <a:pt x="1210" y="1751"/>
                  </a:lnTo>
                  <a:lnTo>
                    <a:pt x="1108" y="1751"/>
                  </a:lnTo>
                  <a:lnTo>
                    <a:pt x="1009" y="1742"/>
                  </a:lnTo>
                  <a:lnTo>
                    <a:pt x="909" y="1730"/>
                  </a:lnTo>
                  <a:lnTo>
                    <a:pt x="812" y="1710"/>
                  </a:lnTo>
                  <a:lnTo>
                    <a:pt x="719" y="1684"/>
                  </a:lnTo>
                  <a:lnTo>
                    <a:pt x="626" y="1652"/>
                  </a:lnTo>
                  <a:lnTo>
                    <a:pt x="539" y="1615"/>
                  </a:lnTo>
                  <a:lnTo>
                    <a:pt x="457" y="1572"/>
                  </a:lnTo>
                  <a:lnTo>
                    <a:pt x="381" y="1524"/>
                  </a:lnTo>
                  <a:lnTo>
                    <a:pt x="310" y="1473"/>
                  </a:lnTo>
                  <a:lnTo>
                    <a:pt x="245" y="1416"/>
                  </a:lnTo>
                  <a:lnTo>
                    <a:pt x="186" y="1356"/>
                  </a:lnTo>
                  <a:lnTo>
                    <a:pt x="137" y="1291"/>
                  </a:lnTo>
                  <a:lnTo>
                    <a:pt x="93" y="1226"/>
                  </a:lnTo>
                  <a:lnTo>
                    <a:pt x="59" y="1155"/>
                  </a:lnTo>
                  <a:lnTo>
                    <a:pt x="31" y="1084"/>
                  </a:lnTo>
                  <a:lnTo>
                    <a:pt x="13" y="1011"/>
                  </a:lnTo>
                  <a:lnTo>
                    <a:pt x="2" y="937"/>
                  </a:lnTo>
                  <a:lnTo>
                    <a:pt x="0" y="864"/>
                  </a:lnTo>
                  <a:lnTo>
                    <a:pt x="9" y="788"/>
                  </a:lnTo>
                  <a:lnTo>
                    <a:pt x="24" y="715"/>
                  </a:lnTo>
                  <a:lnTo>
                    <a:pt x="48" y="643"/>
                  </a:lnTo>
                  <a:lnTo>
                    <a:pt x="80" y="572"/>
                  </a:lnTo>
                  <a:lnTo>
                    <a:pt x="119" y="503"/>
                  </a:lnTo>
                  <a:lnTo>
                    <a:pt x="167" y="438"/>
                  </a:lnTo>
                  <a:lnTo>
                    <a:pt x="223" y="374"/>
                  </a:lnTo>
                  <a:lnTo>
                    <a:pt x="286" y="315"/>
                  </a:lnTo>
                  <a:lnTo>
                    <a:pt x="355" y="259"/>
                  </a:lnTo>
                  <a:lnTo>
                    <a:pt x="429" y="209"/>
                  </a:lnTo>
                  <a:lnTo>
                    <a:pt x="509" y="164"/>
                  </a:lnTo>
                  <a:lnTo>
                    <a:pt x="595" y="123"/>
                  </a:lnTo>
                  <a:lnTo>
                    <a:pt x="684" y="86"/>
                  </a:lnTo>
                  <a:lnTo>
                    <a:pt x="777" y="58"/>
                  </a:lnTo>
                  <a:lnTo>
                    <a:pt x="874" y="35"/>
                  </a:lnTo>
                  <a:lnTo>
                    <a:pt x="972" y="15"/>
                  </a:lnTo>
                  <a:lnTo>
                    <a:pt x="1071" y="4"/>
                  </a:lnTo>
                  <a:lnTo>
                    <a:pt x="1173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4607" name="Group 63"/>
          <p:cNvGrpSpPr>
            <a:grpSpLocks noChangeAspect="1"/>
          </p:cNvGrpSpPr>
          <p:nvPr/>
        </p:nvGrpSpPr>
        <p:grpSpPr bwMode="auto">
          <a:xfrm>
            <a:off x="6157913" y="1452563"/>
            <a:ext cx="1979612" cy="1797050"/>
            <a:chOff x="383" y="1437"/>
            <a:chExt cx="1902" cy="1727"/>
          </a:xfrm>
        </p:grpSpPr>
        <p:sp>
          <p:nvSpPr>
            <p:cNvPr id="1644608" name="Freeform 64"/>
            <p:cNvSpPr>
              <a:spLocks noChangeAspect="1"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5" y="0"/>
                </a:cxn>
                <a:cxn ang="0">
                  <a:pos x="62" y="2"/>
                </a:cxn>
                <a:cxn ang="0">
                  <a:pos x="75" y="13"/>
                </a:cxn>
                <a:cxn ang="0">
                  <a:pos x="85" y="26"/>
                </a:cxn>
                <a:cxn ang="0">
                  <a:pos x="87" y="43"/>
                </a:cxn>
                <a:cxn ang="0">
                  <a:pos x="85" y="60"/>
                </a:cxn>
                <a:cxn ang="0">
                  <a:pos x="75" y="75"/>
                </a:cxn>
                <a:cxn ang="0">
                  <a:pos x="62" y="83"/>
                </a:cxn>
                <a:cxn ang="0">
                  <a:pos x="45" y="87"/>
                </a:cxn>
                <a:cxn ang="0">
                  <a:pos x="28" y="83"/>
                </a:cxn>
                <a:cxn ang="0">
                  <a:pos x="13" y="75"/>
                </a:cxn>
                <a:cxn ang="0">
                  <a:pos x="4" y="60"/>
                </a:cxn>
                <a:cxn ang="0">
                  <a:pos x="0" y="4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09" name="Freeform 65"/>
            <p:cNvSpPr>
              <a:spLocks noChangeAspect="1"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3"/>
                </a:cxn>
                <a:cxn ang="0">
                  <a:pos x="45" y="0"/>
                </a:cxn>
                <a:cxn ang="0">
                  <a:pos x="60" y="3"/>
                </a:cxn>
                <a:cxn ang="0">
                  <a:pos x="74" y="13"/>
                </a:cxn>
                <a:cxn ang="0">
                  <a:pos x="85" y="26"/>
                </a:cxn>
                <a:cxn ang="0">
                  <a:pos x="87" y="43"/>
                </a:cxn>
                <a:cxn ang="0">
                  <a:pos x="85" y="60"/>
                </a:cxn>
                <a:cxn ang="0">
                  <a:pos x="74" y="75"/>
                </a:cxn>
                <a:cxn ang="0">
                  <a:pos x="60" y="83"/>
                </a:cxn>
                <a:cxn ang="0">
                  <a:pos x="45" y="87"/>
                </a:cxn>
                <a:cxn ang="0">
                  <a:pos x="28" y="83"/>
                </a:cxn>
                <a:cxn ang="0">
                  <a:pos x="13" y="75"/>
                </a:cxn>
                <a:cxn ang="0">
                  <a:pos x="4" y="60"/>
                </a:cxn>
                <a:cxn ang="0">
                  <a:pos x="0" y="4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10" name="Freeform 66"/>
            <p:cNvSpPr>
              <a:spLocks noChangeAspect="1"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" y="28"/>
                </a:cxn>
                <a:cxn ang="0">
                  <a:pos x="13" y="13"/>
                </a:cxn>
                <a:cxn ang="0">
                  <a:pos x="28" y="4"/>
                </a:cxn>
                <a:cxn ang="0">
                  <a:pos x="45" y="0"/>
                </a:cxn>
                <a:cxn ang="0">
                  <a:pos x="62" y="4"/>
                </a:cxn>
                <a:cxn ang="0">
                  <a:pos x="75" y="13"/>
                </a:cxn>
                <a:cxn ang="0">
                  <a:pos x="85" y="28"/>
                </a:cxn>
                <a:cxn ang="0">
                  <a:pos x="87" y="45"/>
                </a:cxn>
                <a:cxn ang="0">
                  <a:pos x="85" y="62"/>
                </a:cxn>
                <a:cxn ang="0">
                  <a:pos x="75" y="74"/>
                </a:cxn>
                <a:cxn ang="0">
                  <a:pos x="62" y="85"/>
                </a:cxn>
                <a:cxn ang="0">
                  <a:pos x="45" y="87"/>
                </a:cxn>
                <a:cxn ang="0">
                  <a:pos x="28" y="85"/>
                </a:cxn>
                <a:cxn ang="0">
                  <a:pos x="13" y="74"/>
                </a:cxn>
                <a:cxn ang="0">
                  <a:pos x="4" y="62"/>
                </a:cxn>
                <a:cxn ang="0">
                  <a:pos x="0" y="45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11" name="Freeform 67"/>
            <p:cNvSpPr>
              <a:spLocks noChangeAspect="1"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" y="28"/>
                </a:cxn>
                <a:cxn ang="0">
                  <a:pos x="13" y="13"/>
                </a:cxn>
                <a:cxn ang="0">
                  <a:pos x="28" y="4"/>
                </a:cxn>
                <a:cxn ang="0">
                  <a:pos x="45" y="0"/>
                </a:cxn>
                <a:cxn ang="0">
                  <a:pos x="62" y="4"/>
                </a:cxn>
                <a:cxn ang="0">
                  <a:pos x="74" y="13"/>
                </a:cxn>
                <a:cxn ang="0">
                  <a:pos x="85" y="28"/>
                </a:cxn>
                <a:cxn ang="0">
                  <a:pos x="87" y="45"/>
                </a:cxn>
                <a:cxn ang="0">
                  <a:pos x="85" y="62"/>
                </a:cxn>
                <a:cxn ang="0">
                  <a:pos x="74" y="74"/>
                </a:cxn>
                <a:cxn ang="0">
                  <a:pos x="62" y="85"/>
                </a:cxn>
                <a:cxn ang="0">
                  <a:pos x="45" y="87"/>
                </a:cxn>
                <a:cxn ang="0">
                  <a:pos x="28" y="85"/>
                </a:cxn>
                <a:cxn ang="0">
                  <a:pos x="13" y="74"/>
                </a:cxn>
                <a:cxn ang="0">
                  <a:pos x="4" y="62"/>
                </a:cxn>
                <a:cxn ang="0">
                  <a:pos x="0" y="45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12" name="Freeform 68"/>
            <p:cNvSpPr>
              <a:spLocks noChangeAspect="1"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" y="28"/>
                </a:cxn>
                <a:cxn ang="0">
                  <a:pos x="13" y="13"/>
                </a:cxn>
                <a:cxn ang="0">
                  <a:pos x="28" y="5"/>
                </a:cxn>
                <a:cxn ang="0">
                  <a:pos x="42" y="0"/>
                </a:cxn>
                <a:cxn ang="0">
                  <a:pos x="59" y="5"/>
                </a:cxn>
                <a:cxn ang="0">
                  <a:pos x="74" y="13"/>
                </a:cxn>
                <a:cxn ang="0">
                  <a:pos x="83" y="28"/>
                </a:cxn>
                <a:cxn ang="0">
                  <a:pos x="87" y="45"/>
                </a:cxn>
                <a:cxn ang="0">
                  <a:pos x="83" y="62"/>
                </a:cxn>
                <a:cxn ang="0">
                  <a:pos x="74" y="75"/>
                </a:cxn>
                <a:cxn ang="0">
                  <a:pos x="59" y="85"/>
                </a:cxn>
                <a:cxn ang="0">
                  <a:pos x="42" y="87"/>
                </a:cxn>
                <a:cxn ang="0">
                  <a:pos x="28" y="85"/>
                </a:cxn>
                <a:cxn ang="0">
                  <a:pos x="13" y="75"/>
                </a:cxn>
                <a:cxn ang="0">
                  <a:pos x="4" y="62"/>
                </a:cxn>
                <a:cxn ang="0">
                  <a:pos x="0" y="45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13" name="Freeform 69"/>
            <p:cNvSpPr>
              <a:spLocks noChangeAspect="1"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4" y="25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5" y="0"/>
                </a:cxn>
                <a:cxn ang="0">
                  <a:pos x="62" y="2"/>
                </a:cxn>
                <a:cxn ang="0">
                  <a:pos x="74" y="13"/>
                </a:cxn>
                <a:cxn ang="0">
                  <a:pos x="85" y="25"/>
                </a:cxn>
                <a:cxn ang="0">
                  <a:pos x="87" y="42"/>
                </a:cxn>
                <a:cxn ang="0">
                  <a:pos x="85" y="59"/>
                </a:cxn>
                <a:cxn ang="0">
                  <a:pos x="74" y="74"/>
                </a:cxn>
                <a:cxn ang="0">
                  <a:pos x="62" y="83"/>
                </a:cxn>
                <a:cxn ang="0">
                  <a:pos x="45" y="87"/>
                </a:cxn>
                <a:cxn ang="0">
                  <a:pos x="28" y="83"/>
                </a:cxn>
                <a:cxn ang="0">
                  <a:pos x="13" y="74"/>
                </a:cxn>
                <a:cxn ang="0">
                  <a:pos x="4" y="59"/>
                </a:cxn>
                <a:cxn ang="0">
                  <a:pos x="0" y="42"/>
                </a:cxn>
              </a:cxnLst>
              <a:rect l="0" t="0" r="r" b="b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14" name="Rectangle 70"/>
            <p:cNvSpPr>
              <a:spLocks noChangeAspect="1" noChangeArrowheads="1"/>
            </p:cNvSpPr>
            <p:nvPr/>
          </p:nvSpPr>
          <p:spPr bwMode="auto">
            <a:xfrm>
              <a:off x="1890" y="1437"/>
              <a:ext cx="97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sz="1600"/>
            </a:p>
          </p:txBody>
        </p:sp>
        <p:sp>
          <p:nvSpPr>
            <p:cNvPr id="1644615" name="Rectangle 71"/>
            <p:cNvSpPr>
              <a:spLocks noChangeAspect="1" noChangeArrowheads="1"/>
            </p:cNvSpPr>
            <p:nvPr/>
          </p:nvSpPr>
          <p:spPr bwMode="auto">
            <a:xfrm>
              <a:off x="1089" y="2061"/>
              <a:ext cx="9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sz="1600"/>
            </a:p>
          </p:txBody>
        </p:sp>
        <p:sp>
          <p:nvSpPr>
            <p:cNvPr id="1644616" name="Rectangle 72"/>
            <p:cNvSpPr>
              <a:spLocks noChangeAspect="1" noChangeArrowheads="1"/>
            </p:cNvSpPr>
            <p:nvPr/>
          </p:nvSpPr>
          <p:spPr bwMode="auto">
            <a:xfrm>
              <a:off x="1699" y="2374"/>
              <a:ext cx="9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sz="1600"/>
            </a:p>
          </p:txBody>
        </p:sp>
        <p:sp>
          <p:nvSpPr>
            <p:cNvPr id="1644617" name="Rectangle 73"/>
            <p:cNvSpPr>
              <a:spLocks noChangeAspect="1" noChangeArrowheads="1"/>
            </p:cNvSpPr>
            <p:nvPr/>
          </p:nvSpPr>
          <p:spPr bwMode="auto">
            <a:xfrm>
              <a:off x="1319" y="2929"/>
              <a:ext cx="9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sz="1600"/>
            </a:p>
          </p:txBody>
        </p:sp>
        <p:sp>
          <p:nvSpPr>
            <p:cNvPr id="1644618" name="Rectangle 74"/>
            <p:cNvSpPr>
              <a:spLocks noChangeAspect="1" noChangeArrowheads="1"/>
            </p:cNvSpPr>
            <p:nvPr/>
          </p:nvSpPr>
          <p:spPr bwMode="auto">
            <a:xfrm>
              <a:off x="517" y="1940"/>
              <a:ext cx="9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sz="1600"/>
            </a:p>
          </p:txBody>
        </p:sp>
        <p:sp>
          <p:nvSpPr>
            <p:cNvPr id="1644619" name="Rectangle 75"/>
            <p:cNvSpPr>
              <a:spLocks noChangeAspect="1" noChangeArrowheads="1"/>
            </p:cNvSpPr>
            <p:nvPr/>
          </p:nvSpPr>
          <p:spPr bwMode="auto">
            <a:xfrm>
              <a:off x="2187" y="2429"/>
              <a:ext cx="9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sz="1600"/>
            </a:p>
          </p:txBody>
        </p:sp>
      </p:grpSp>
      <p:grpSp>
        <p:nvGrpSpPr>
          <p:cNvPr id="1644620" name="Group 76"/>
          <p:cNvGrpSpPr>
            <a:grpSpLocks noChangeAspect="1"/>
          </p:cNvGrpSpPr>
          <p:nvPr/>
        </p:nvGrpSpPr>
        <p:grpSpPr bwMode="auto">
          <a:xfrm>
            <a:off x="7285038" y="2360613"/>
            <a:ext cx="919162" cy="617537"/>
            <a:chOff x="1465" y="2309"/>
            <a:chExt cx="883" cy="594"/>
          </a:xfrm>
        </p:grpSpPr>
        <p:sp>
          <p:nvSpPr>
            <p:cNvPr id="1644621" name="Freeform 77"/>
            <p:cNvSpPr>
              <a:spLocks noChangeAspect="1"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/>
              <a:ahLst/>
              <a:cxnLst>
                <a:cxn ang="0">
                  <a:pos x="442" y="0"/>
                </a:cxn>
                <a:cxn ang="0">
                  <a:pos x="502" y="2"/>
                </a:cxn>
                <a:cxn ang="0">
                  <a:pos x="562" y="7"/>
                </a:cxn>
                <a:cxn ang="0">
                  <a:pos x="619" y="15"/>
                </a:cxn>
                <a:cxn ang="0">
                  <a:pos x="672" y="28"/>
                </a:cxn>
                <a:cxn ang="0">
                  <a:pos x="721" y="43"/>
                </a:cxn>
                <a:cxn ang="0">
                  <a:pos x="766" y="60"/>
                </a:cxn>
                <a:cxn ang="0">
                  <a:pos x="804" y="79"/>
                </a:cxn>
                <a:cxn ang="0">
                  <a:pos x="836" y="100"/>
                </a:cxn>
                <a:cxn ang="0">
                  <a:pos x="859" y="123"/>
                </a:cxn>
                <a:cxn ang="0">
                  <a:pos x="876" y="147"/>
                </a:cxn>
                <a:cxn ang="0">
                  <a:pos x="883" y="172"/>
                </a:cxn>
                <a:cxn ang="0">
                  <a:pos x="883" y="197"/>
                </a:cxn>
                <a:cxn ang="0">
                  <a:pos x="876" y="223"/>
                </a:cxn>
                <a:cxn ang="0">
                  <a:pos x="859" y="246"/>
                </a:cxn>
                <a:cxn ang="0">
                  <a:pos x="836" y="270"/>
                </a:cxn>
                <a:cxn ang="0">
                  <a:pos x="804" y="291"/>
                </a:cxn>
                <a:cxn ang="0">
                  <a:pos x="766" y="310"/>
                </a:cxn>
                <a:cxn ang="0">
                  <a:pos x="721" y="327"/>
                </a:cxn>
                <a:cxn ang="0">
                  <a:pos x="672" y="342"/>
                </a:cxn>
                <a:cxn ang="0">
                  <a:pos x="619" y="354"/>
                </a:cxn>
                <a:cxn ang="0">
                  <a:pos x="562" y="363"/>
                </a:cxn>
                <a:cxn ang="0">
                  <a:pos x="502" y="367"/>
                </a:cxn>
                <a:cxn ang="0">
                  <a:pos x="442" y="369"/>
                </a:cxn>
                <a:cxn ang="0">
                  <a:pos x="381" y="367"/>
                </a:cxn>
                <a:cxn ang="0">
                  <a:pos x="323" y="363"/>
                </a:cxn>
                <a:cxn ang="0">
                  <a:pos x="266" y="354"/>
                </a:cxn>
                <a:cxn ang="0">
                  <a:pos x="213" y="342"/>
                </a:cxn>
                <a:cxn ang="0">
                  <a:pos x="162" y="327"/>
                </a:cxn>
                <a:cxn ang="0">
                  <a:pos x="119" y="310"/>
                </a:cxn>
                <a:cxn ang="0">
                  <a:pos x="81" y="291"/>
                </a:cxn>
                <a:cxn ang="0">
                  <a:pos x="49" y="270"/>
                </a:cxn>
                <a:cxn ang="0">
                  <a:pos x="26" y="246"/>
                </a:cxn>
                <a:cxn ang="0">
                  <a:pos x="9" y="223"/>
                </a:cxn>
                <a:cxn ang="0">
                  <a:pos x="0" y="197"/>
                </a:cxn>
                <a:cxn ang="0">
                  <a:pos x="0" y="172"/>
                </a:cxn>
                <a:cxn ang="0">
                  <a:pos x="9" y="147"/>
                </a:cxn>
                <a:cxn ang="0">
                  <a:pos x="26" y="123"/>
                </a:cxn>
                <a:cxn ang="0">
                  <a:pos x="49" y="100"/>
                </a:cxn>
                <a:cxn ang="0">
                  <a:pos x="81" y="79"/>
                </a:cxn>
                <a:cxn ang="0">
                  <a:pos x="119" y="60"/>
                </a:cxn>
                <a:cxn ang="0">
                  <a:pos x="162" y="43"/>
                </a:cxn>
                <a:cxn ang="0">
                  <a:pos x="213" y="28"/>
                </a:cxn>
                <a:cxn ang="0">
                  <a:pos x="266" y="15"/>
                </a:cxn>
                <a:cxn ang="0">
                  <a:pos x="323" y="7"/>
                </a:cxn>
                <a:cxn ang="0">
                  <a:pos x="381" y="2"/>
                </a:cxn>
                <a:cxn ang="0">
                  <a:pos x="442" y="0"/>
                </a:cxn>
              </a:cxnLst>
              <a:rect l="0" t="0" r="r" b="b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22" name="Rectangle 78"/>
            <p:cNvSpPr>
              <a:spLocks noChangeAspect="1" noChangeArrowheads="1"/>
            </p:cNvSpPr>
            <p:nvPr/>
          </p:nvSpPr>
          <p:spPr bwMode="auto">
            <a:xfrm>
              <a:off x="1831" y="2668"/>
              <a:ext cx="10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1</a:t>
              </a:r>
              <a:endParaRPr lang="en-US" sz="1600"/>
            </a:p>
          </p:txBody>
        </p:sp>
      </p:grpSp>
      <p:grpSp>
        <p:nvGrpSpPr>
          <p:cNvPr id="1644623" name="Group 79"/>
          <p:cNvGrpSpPr>
            <a:grpSpLocks noChangeAspect="1"/>
          </p:cNvGrpSpPr>
          <p:nvPr/>
        </p:nvGrpSpPr>
        <p:grpSpPr bwMode="auto">
          <a:xfrm>
            <a:off x="6100763" y="1730375"/>
            <a:ext cx="1036637" cy="584200"/>
            <a:chOff x="328" y="1704"/>
            <a:chExt cx="995" cy="561"/>
          </a:xfrm>
        </p:grpSpPr>
        <p:sp>
          <p:nvSpPr>
            <p:cNvPr id="1644624" name="Freeform 80"/>
            <p:cNvSpPr>
              <a:spLocks noChangeAspect="1"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/>
              <a:ahLst/>
              <a:cxnLst>
                <a:cxn ang="0">
                  <a:pos x="514" y="4"/>
                </a:cxn>
                <a:cxn ang="0">
                  <a:pos x="576" y="10"/>
                </a:cxn>
                <a:cxn ang="0">
                  <a:pos x="638" y="21"/>
                </a:cxn>
                <a:cxn ang="0">
                  <a:pos x="695" y="34"/>
                </a:cxn>
                <a:cxn ang="0">
                  <a:pos x="752" y="49"/>
                </a:cxn>
                <a:cxn ang="0">
                  <a:pos x="803" y="66"/>
                </a:cxn>
                <a:cxn ang="0">
                  <a:pos x="850" y="85"/>
                </a:cxn>
                <a:cxn ang="0">
                  <a:pos x="891" y="106"/>
                </a:cxn>
                <a:cxn ang="0">
                  <a:pos x="927" y="127"/>
                </a:cxn>
                <a:cxn ang="0">
                  <a:pos x="954" y="150"/>
                </a:cxn>
                <a:cxn ang="0">
                  <a:pos x="976" y="176"/>
                </a:cxn>
                <a:cxn ang="0">
                  <a:pos x="988" y="199"/>
                </a:cxn>
                <a:cxn ang="0">
                  <a:pos x="995" y="222"/>
                </a:cxn>
                <a:cxn ang="0">
                  <a:pos x="993" y="248"/>
                </a:cxn>
                <a:cxn ang="0">
                  <a:pos x="982" y="269"/>
                </a:cxn>
                <a:cxn ang="0">
                  <a:pos x="965" y="290"/>
                </a:cxn>
                <a:cxn ang="0">
                  <a:pos x="940" y="312"/>
                </a:cxn>
                <a:cxn ang="0">
                  <a:pos x="908" y="329"/>
                </a:cxn>
                <a:cxn ang="0">
                  <a:pos x="869" y="345"/>
                </a:cxn>
                <a:cxn ang="0">
                  <a:pos x="827" y="358"/>
                </a:cxn>
                <a:cxn ang="0">
                  <a:pos x="776" y="369"/>
                </a:cxn>
                <a:cxn ang="0">
                  <a:pos x="723" y="377"/>
                </a:cxn>
                <a:cxn ang="0">
                  <a:pos x="665" y="382"/>
                </a:cxn>
                <a:cxn ang="0">
                  <a:pos x="606" y="384"/>
                </a:cxn>
                <a:cxn ang="0">
                  <a:pos x="544" y="384"/>
                </a:cxn>
                <a:cxn ang="0">
                  <a:pos x="480" y="379"/>
                </a:cxn>
                <a:cxn ang="0">
                  <a:pos x="419" y="373"/>
                </a:cxn>
                <a:cxn ang="0">
                  <a:pos x="357" y="362"/>
                </a:cxn>
                <a:cxn ang="0">
                  <a:pos x="300" y="350"/>
                </a:cxn>
                <a:cxn ang="0">
                  <a:pos x="242" y="335"/>
                </a:cxn>
                <a:cxn ang="0">
                  <a:pos x="191" y="318"/>
                </a:cxn>
                <a:cxn ang="0">
                  <a:pos x="144" y="299"/>
                </a:cxn>
                <a:cxn ang="0">
                  <a:pos x="104" y="278"/>
                </a:cxn>
                <a:cxn ang="0">
                  <a:pos x="68" y="256"/>
                </a:cxn>
                <a:cxn ang="0">
                  <a:pos x="40" y="233"/>
                </a:cxn>
                <a:cxn ang="0">
                  <a:pos x="19" y="208"/>
                </a:cxn>
                <a:cxn ang="0">
                  <a:pos x="6" y="184"/>
                </a:cxn>
                <a:cxn ang="0">
                  <a:pos x="0" y="161"/>
                </a:cxn>
                <a:cxn ang="0">
                  <a:pos x="2" y="138"/>
                </a:cxn>
                <a:cxn ang="0">
                  <a:pos x="13" y="114"/>
                </a:cxn>
                <a:cxn ang="0">
                  <a:pos x="30" y="93"/>
                </a:cxn>
                <a:cxn ang="0">
                  <a:pos x="55" y="72"/>
                </a:cxn>
                <a:cxn ang="0">
                  <a:pos x="87" y="55"/>
                </a:cxn>
                <a:cxn ang="0">
                  <a:pos x="125" y="38"/>
                </a:cxn>
                <a:cxn ang="0">
                  <a:pos x="168" y="25"/>
                </a:cxn>
                <a:cxn ang="0">
                  <a:pos x="219" y="15"/>
                </a:cxn>
                <a:cxn ang="0">
                  <a:pos x="272" y="6"/>
                </a:cxn>
                <a:cxn ang="0">
                  <a:pos x="329" y="2"/>
                </a:cxn>
                <a:cxn ang="0">
                  <a:pos x="389" y="0"/>
                </a:cxn>
                <a:cxn ang="0">
                  <a:pos x="450" y="0"/>
                </a:cxn>
                <a:cxn ang="0">
                  <a:pos x="514" y="4"/>
                </a:cxn>
              </a:cxnLst>
              <a:rect l="0" t="0" r="r" b="b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25" name="Rectangle 81"/>
            <p:cNvSpPr>
              <a:spLocks noChangeAspect="1" noChangeArrowheads="1"/>
            </p:cNvSpPr>
            <p:nvPr/>
          </p:nvSpPr>
          <p:spPr bwMode="auto">
            <a:xfrm>
              <a:off x="854" y="1704"/>
              <a:ext cx="10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2</a:t>
              </a:r>
              <a:endParaRPr lang="en-US" sz="1600"/>
            </a:p>
          </p:txBody>
        </p:sp>
      </p:grpSp>
      <p:grpSp>
        <p:nvGrpSpPr>
          <p:cNvPr id="1644626" name="Group 82"/>
          <p:cNvGrpSpPr>
            <a:grpSpLocks noChangeAspect="1"/>
          </p:cNvGrpSpPr>
          <p:nvPr/>
        </p:nvGrpSpPr>
        <p:grpSpPr bwMode="auto">
          <a:xfrm>
            <a:off x="5875338" y="1293813"/>
            <a:ext cx="2582862" cy="2287587"/>
            <a:chOff x="111" y="1285"/>
            <a:chExt cx="2481" cy="2197"/>
          </a:xfrm>
        </p:grpSpPr>
        <p:sp>
          <p:nvSpPr>
            <p:cNvPr id="1644627" name="Rectangle 83"/>
            <p:cNvSpPr>
              <a:spLocks noChangeAspect="1" noChangeArrowheads="1"/>
            </p:cNvSpPr>
            <p:nvPr/>
          </p:nvSpPr>
          <p:spPr bwMode="auto">
            <a:xfrm>
              <a:off x="2484" y="1704"/>
              <a:ext cx="10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5</a:t>
              </a:r>
              <a:endParaRPr lang="en-US" sz="1600"/>
            </a:p>
          </p:txBody>
        </p:sp>
        <p:sp>
          <p:nvSpPr>
            <p:cNvPr id="1644628" name="Freeform 84"/>
            <p:cNvSpPr>
              <a:spLocks noChangeAspect="1"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/>
              <a:ahLst/>
              <a:cxnLst>
                <a:cxn ang="0">
                  <a:pos x="1339" y="2"/>
                </a:cxn>
                <a:cxn ang="0">
                  <a:pos x="1541" y="32"/>
                </a:cxn>
                <a:cxn ang="0">
                  <a:pos x="1735" y="91"/>
                </a:cxn>
                <a:cxn ang="0">
                  <a:pos x="1916" y="178"/>
                </a:cxn>
                <a:cxn ang="0">
                  <a:pos x="2077" y="288"/>
                </a:cxn>
                <a:cxn ang="0">
                  <a:pos x="2215" y="422"/>
                </a:cxn>
                <a:cxn ang="0">
                  <a:pos x="2328" y="572"/>
                </a:cxn>
                <a:cxn ang="0">
                  <a:pos x="2411" y="740"/>
                </a:cxn>
                <a:cxn ang="0">
                  <a:pos x="2462" y="916"/>
                </a:cxn>
                <a:cxn ang="0">
                  <a:pos x="2479" y="1096"/>
                </a:cxn>
                <a:cxn ang="0">
                  <a:pos x="2462" y="1277"/>
                </a:cxn>
                <a:cxn ang="0">
                  <a:pos x="2411" y="1453"/>
                </a:cxn>
                <a:cxn ang="0">
                  <a:pos x="2330" y="1620"/>
                </a:cxn>
                <a:cxn ang="0">
                  <a:pos x="2217" y="1771"/>
                </a:cxn>
                <a:cxn ang="0">
                  <a:pos x="2079" y="1904"/>
                </a:cxn>
                <a:cxn ang="0">
                  <a:pos x="1918" y="2017"/>
                </a:cxn>
                <a:cxn ang="0">
                  <a:pos x="1739" y="2104"/>
                </a:cxn>
                <a:cxn ang="0">
                  <a:pos x="1546" y="2163"/>
                </a:cxn>
                <a:cxn ang="0">
                  <a:pos x="1344" y="2193"/>
                </a:cxn>
                <a:cxn ang="0">
                  <a:pos x="1139" y="2193"/>
                </a:cxn>
                <a:cxn ang="0">
                  <a:pos x="938" y="2163"/>
                </a:cxn>
                <a:cxn ang="0">
                  <a:pos x="744" y="2106"/>
                </a:cxn>
                <a:cxn ang="0">
                  <a:pos x="563" y="2019"/>
                </a:cxn>
                <a:cxn ang="0">
                  <a:pos x="402" y="1909"/>
                </a:cxn>
                <a:cxn ang="0">
                  <a:pos x="264" y="1775"/>
                </a:cxn>
                <a:cxn ang="0">
                  <a:pos x="151" y="1622"/>
                </a:cxn>
                <a:cxn ang="0">
                  <a:pos x="68" y="1457"/>
                </a:cxn>
                <a:cxn ang="0">
                  <a:pos x="17" y="1281"/>
                </a:cxn>
                <a:cxn ang="0">
                  <a:pos x="0" y="1101"/>
                </a:cxn>
                <a:cxn ang="0">
                  <a:pos x="17" y="920"/>
                </a:cxn>
                <a:cxn ang="0">
                  <a:pos x="68" y="744"/>
                </a:cxn>
                <a:cxn ang="0">
                  <a:pos x="149" y="577"/>
                </a:cxn>
                <a:cxn ang="0">
                  <a:pos x="261" y="424"/>
                </a:cxn>
                <a:cxn ang="0">
                  <a:pos x="400" y="290"/>
                </a:cxn>
                <a:cxn ang="0">
                  <a:pos x="559" y="180"/>
                </a:cxn>
                <a:cxn ang="0">
                  <a:pos x="740" y="93"/>
                </a:cxn>
                <a:cxn ang="0">
                  <a:pos x="933" y="34"/>
                </a:cxn>
                <a:cxn ang="0">
                  <a:pos x="1135" y="4"/>
                </a:cxn>
              </a:cxnLst>
              <a:rect l="0" t="0" r="r" b="b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4629" name="Group 85"/>
          <p:cNvGrpSpPr>
            <a:grpSpLocks noChangeAspect="1"/>
          </p:cNvGrpSpPr>
          <p:nvPr/>
        </p:nvGrpSpPr>
        <p:grpSpPr bwMode="auto">
          <a:xfrm>
            <a:off x="6873875" y="2211388"/>
            <a:ext cx="1416050" cy="1084262"/>
            <a:chOff x="1070" y="2167"/>
            <a:chExt cx="1361" cy="1041"/>
          </a:xfrm>
        </p:grpSpPr>
        <p:sp>
          <p:nvSpPr>
            <p:cNvPr id="1644630" name="Rectangle 86"/>
            <p:cNvSpPr>
              <a:spLocks noChangeAspect="1" noChangeArrowheads="1"/>
            </p:cNvSpPr>
            <p:nvPr/>
          </p:nvSpPr>
          <p:spPr bwMode="auto">
            <a:xfrm>
              <a:off x="1070" y="2560"/>
              <a:ext cx="10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3</a:t>
              </a:r>
              <a:endParaRPr lang="en-US" sz="1600"/>
            </a:p>
          </p:txBody>
        </p:sp>
        <p:sp>
          <p:nvSpPr>
            <p:cNvPr id="1644631" name="Freeform 87"/>
            <p:cNvSpPr>
              <a:spLocks noChangeAspect="1"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/>
              <a:ahLst/>
              <a:cxnLst>
                <a:cxn ang="0">
                  <a:pos x="441" y="174"/>
                </a:cxn>
                <a:cxn ang="0">
                  <a:pos x="506" y="134"/>
                </a:cxn>
                <a:cxn ang="0">
                  <a:pos x="574" y="100"/>
                </a:cxn>
                <a:cxn ang="0">
                  <a:pos x="643" y="70"/>
                </a:cxn>
                <a:cxn ang="0">
                  <a:pos x="711" y="47"/>
                </a:cxn>
                <a:cxn ang="0">
                  <a:pos x="781" y="26"/>
                </a:cxn>
                <a:cxn ang="0">
                  <a:pos x="847" y="13"/>
                </a:cxn>
                <a:cxn ang="0">
                  <a:pos x="910" y="4"/>
                </a:cxn>
                <a:cxn ang="0">
                  <a:pos x="974" y="0"/>
                </a:cxn>
                <a:cxn ang="0">
                  <a:pos x="1032" y="4"/>
                </a:cxn>
                <a:cxn ang="0">
                  <a:pos x="1087" y="13"/>
                </a:cxn>
                <a:cxn ang="0">
                  <a:pos x="1136" y="26"/>
                </a:cxn>
                <a:cxn ang="0">
                  <a:pos x="1180" y="45"/>
                </a:cxn>
                <a:cxn ang="0">
                  <a:pos x="1219" y="70"/>
                </a:cxn>
                <a:cxn ang="0">
                  <a:pos x="1253" y="100"/>
                </a:cxn>
                <a:cxn ang="0">
                  <a:pos x="1278" y="134"/>
                </a:cxn>
                <a:cxn ang="0">
                  <a:pos x="1297" y="172"/>
                </a:cxn>
                <a:cxn ang="0">
                  <a:pos x="1310" y="214"/>
                </a:cxn>
                <a:cxn ang="0">
                  <a:pos x="1317" y="261"/>
                </a:cxn>
                <a:cxn ang="0">
                  <a:pos x="1314" y="310"/>
                </a:cxn>
                <a:cxn ang="0">
                  <a:pos x="1304" y="359"/>
                </a:cxn>
                <a:cxn ang="0">
                  <a:pos x="1289" y="412"/>
                </a:cxn>
                <a:cxn ang="0">
                  <a:pos x="1265" y="467"/>
                </a:cxn>
                <a:cxn ang="0">
                  <a:pos x="1236" y="520"/>
                </a:cxn>
                <a:cxn ang="0">
                  <a:pos x="1200" y="575"/>
                </a:cxn>
                <a:cxn ang="0">
                  <a:pos x="1157" y="628"/>
                </a:cxn>
                <a:cxn ang="0">
                  <a:pos x="1110" y="681"/>
                </a:cxn>
                <a:cxn ang="0">
                  <a:pos x="1057" y="732"/>
                </a:cxn>
                <a:cxn ang="0">
                  <a:pos x="1000" y="781"/>
                </a:cxn>
                <a:cxn ang="0">
                  <a:pos x="940" y="825"/>
                </a:cxn>
                <a:cxn ang="0">
                  <a:pos x="876" y="868"/>
                </a:cxn>
                <a:cxn ang="0">
                  <a:pos x="810" y="908"/>
                </a:cxn>
                <a:cxn ang="0">
                  <a:pos x="742" y="942"/>
                </a:cxn>
                <a:cxn ang="0">
                  <a:pos x="674" y="971"/>
                </a:cxn>
                <a:cxn ang="0">
                  <a:pos x="604" y="995"/>
                </a:cxn>
                <a:cxn ang="0">
                  <a:pos x="536" y="1016"/>
                </a:cxn>
                <a:cxn ang="0">
                  <a:pos x="470" y="1029"/>
                </a:cxn>
                <a:cxn ang="0">
                  <a:pos x="404" y="1037"/>
                </a:cxn>
                <a:cxn ang="0">
                  <a:pos x="343" y="1041"/>
                </a:cxn>
                <a:cxn ang="0">
                  <a:pos x="283" y="1037"/>
                </a:cxn>
                <a:cxn ang="0">
                  <a:pos x="230" y="1029"/>
                </a:cxn>
                <a:cxn ang="0">
                  <a:pos x="179" y="1016"/>
                </a:cxn>
                <a:cxn ang="0">
                  <a:pos x="134" y="997"/>
                </a:cxn>
                <a:cxn ang="0">
                  <a:pos x="96" y="971"/>
                </a:cxn>
                <a:cxn ang="0">
                  <a:pos x="64" y="942"/>
                </a:cxn>
                <a:cxn ang="0">
                  <a:pos x="37" y="908"/>
                </a:cxn>
                <a:cxn ang="0">
                  <a:pos x="17" y="870"/>
                </a:cxn>
                <a:cxn ang="0">
                  <a:pos x="7" y="827"/>
                </a:cxn>
                <a:cxn ang="0">
                  <a:pos x="0" y="781"/>
                </a:cxn>
                <a:cxn ang="0">
                  <a:pos x="3" y="732"/>
                </a:cxn>
                <a:cxn ang="0">
                  <a:pos x="11" y="681"/>
                </a:cxn>
                <a:cxn ang="0">
                  <a:pos x="28" y="630"/>
                </a:cxn>
                <a:cxn ang="0">
                  <a:pos x="51" y="575"/>
                </a:cxn>
                <a:cxn ang="0">
                  <a:pos x="81" y="522"/>
                </a:cxn>
                <a:cxn ang="0">
                  <a:pos x="117" y="467"/>
                </a:cxn>
                <a:cxn ang="0">
                  <a:pos x="160" y="414"/>
                </a:cxn>
                <a:cxn ang="0">
                  <a:pos x="207" y="361"/>
                </a:cxn>
                <a:cxn ang="0">
                  <a:pos x="260" y="310"/>
                </a:cxn>
                <a:cxn ang="0">
                  <a:pos x="315" y="261"/>
                </a:cxn>
                <a:cxn ang="0">
                  <a:pos x="377" y="216"/>
                </a:cxn>
                <a:cxn ang="0">
                  <a:pos x="441" y="174"/>
                </a:cxn>
              </a:cxnLst>
              <a:rect l="0" t="0" r="r" b="b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4632" name="Group 88"/>
          <p:cNvGrpSpPr>
            <a:grpSpLocks noChangeAspect="1"/>
          </p:cNvGrpSpPr>
          <p:nvPr/>
        </p:nvGrpSpPr>
        <p:grpSpPr bwMode="auto">
          <a:xfrm>
            <a:off x="6043613" y="1384300"/>
            <a:ext cx="1905000" cy="996950"/>
            <a:chOff x="272" y="1372"/>
            <a:chExt cx="1831" cy="958"/>
          </a:xfrm>
        </p:grpSpPr>
        <p:sp>
          <p:nvSpPr>
            <p:cNvPr id="1644633" name="Rectangle 89"/>
            <p:cNvSpPr>
              <a:spLocks noChangeAspect="1" noChangeArrowheads="1"/>
            </p:cNvSpPr>
            <p:nvPr/>
          </p:nvSpPr>
          <p:spPr bwMode="auto">
            <a:xfrm>
              <a:off x="1165" y="1380"/>
              <a:ext cx="10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4</a:t>
              </a:r>
              <a:endParaRPr lang="en-US" sz="1600"/>
            </a:p>
          </p:txBody>
        </p:sp>
        <p:sp>
          <p:nvSpPr>
            <p:cNvPr id="1644634" name="Freeform 90"/>
            <p:cNvSpPr>
              <a:spLocks noChangeAspect="1"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/>
              <a:ahLst/>
              <a:cxnLst>
                <a:cxn ang="0">
                  <a:pos x="906" y="25"/>
                </a:cxn>
                <a:cxn ang="0">
                  <a:pos x="1081" y="4"/>
                </a:cxn>
                <a:cxn ang="0">
                  <a:pos x="1246" y="0"/>
                </a:cxn>
                <a:cxn ang="0">
                  <a:pos x="1404" y="13"/>
                </a:cxn>
                <a:cxn ang="0">
                  <a:pos x="1542" y="42"/>
                </a:cxn>
                <a:cxn ang="0">
                  <a:pos x="1657" y="87"/>
                </a:cxn>
                <a:cxn ang="0">
                  <a:pos x="1744" y="146"/>
                </a:cxn>
                <a:cxn ang="0">
                  <a:pos x="1803" y="218"/>
                </a:cxn>
                <a:cxn ang="0">
                  <a:pos x="1829" y="299"/>
                </a:cxn>
                <a:cxn ang="0">
                  <a:pos x="1823" y="388"/>
                </a:cxn>
                <a:cxn ang="0">
                  <a:pos x="1784" y="477"/>
                </a:cxn>
                <a:cxn ang="0">
                  <a:pos x="1714" y="568"/>
                </a:cxn>
                <a:cxn ang="0">
                  <a:pos x="1614" y="657"/>
                </a:cxn>
                <a:cxn ang="0">
                  <a:pos x="1489" y="738"/>
                </a:cxn>
                <a:cxn ang="0">
                  <a:pos x="1344" y="810"/>
                </a:cxn>
                <a:cxn ang="0">
                  <a:pos x="1183" y="869"/>
                </a:cxn>
                <a:cxn ang="0">
                  <a:pos x="1010" y="914"/>
                </a:cxn>
                <a:cxn ang="0">
                  <a:pos x="838" y="946"/>
                </a:cxn>
                <a:cxn ang="0">
                  <a:pos x="666" y="958"/>
                </a:cxn>
                <a:cxn ang="0">
                  <a:pos x="504" y="954"/>
                </a:cxn>
                <a:cxn ang="0">
                  <a:pos x="356" y="933"/>
                </a:cxn>
                <a:cxn ang="0">
                  <a:pos x="228" y="895"/>
                </a:cxn>
                <a:cxn ang="0">
                  <a:pos x="126" y="842"/>
                </a:cxn>
                <a:cxn ang="0">
                  <a:pos x="51" y="776"/>
                </a:cxn>
                <a:cxn ang="0">
                  <a:pos x="9" y="700"/>
                </a:cxn>
                <a:cxn ang="0">
                  <a:pos x="0" y="615"/>
                </a:cxn>
                <a:cxn ang="0">
                  <a:pos x="22" y="524"/>
                </a:cxn>
                <a:cxn ang="0">
                  <a:pos x="77" y="432"/>
                </a:cxn>
                <a:cxn ang="0">
                  <a:pos x="164" y="343"/>
                </a:cxn>
                <a:cxn ang="0">
                  <a:pos x="277" y="259"/>
                </a:cxn>
                <a:cxn ang="0">
                  <a:pos x="413" y="182"/>
                </a:cxn>
                <a:cxn ang="0">
                  <a:pos x="566" y="116"/>
                </a:cxn>
                <a:cxn ang="0">
                  <a:pos x="732" y="63"/>
                </a:cxn>
              </a:cxnLst>
              <a:rect l="0" t="0" r="r" b="b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4635" name="Group 91"/>
          <p:cNvGrpSpPr>
            <a:grpSpLocks noChangeAspect="1"/>
          </p:cNvGrpSpPr>
          <p:nvPr/>
        </p:nvGrpSpPr>
        <p:grpSpPr bwMode="auto">
          <a:xfrm>
            <a:off x="1009650" y="1362075"/>
            <a:ext cx="1990725" cy="1806575"/>
            <a:chOff x="471" y="1117"/>
            <a:chExt cx="1935" cy="1755"/>
          </a:xfrm>
        </p:grpSpPr>
        <p:sp>
          <p:nvSpPr>
            <p:cNvPr id="1644636" name="Freeform 92"/>
            <p:cNvSpPr>
              <a:spLocks noChangeAspect="1"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1"/>
                </a:cxn>
                <a:cxn ang="0">
                  <a:pos x="28" y="2"/>
                </a:cxn>
                <a:cxn ang="0">
                  <a:pos x="43" y="0"/>
                </a:cxn>
                <a:cxn ang="0">
                  <a:pos x="61" y="2"/>
                </a:cxn>
                <a:cxn ang="0">
                  <a:pos x="76" y="11"/>
                </a:cxn>
                <a:cxn ang="0">
                  <a:pos x="84" y="26"/>
                </a:cxn>
                <a:cxn ang="0">
                  <a:pos x="89" y="43"/>
                </a:cxn>
                <a:cxn ang="0">
                  <a:pos x="84" y="61"/>
                </a:cxn>
                <a:cxn ang="0">
                  <a:pos x="76" y="74"/>
                </a:cxn>
                <a:cxn ang="0">
                  <a:pos x="61" y="84"/>
                </a:cxn>
                <a:cxn ang="0">
                  <a:pos x="43" y="87"/>
                </a:cxn>
                <a:cxn ang="0">
                  <a:pos x="28" y="84"/>
                </a:cxn>
                <a:cxn ang="0">
                  <a:pos x="13" y="74"/>
                </a:cxn>
                <a:cxn ang="0">
                  <a:pos x="4" y="61"/>
                </a:cxn>
                <a:cxn ang="0">
                  <a:pos x="0" y="43"/>
                </a:cxn>
              </a:cxnLst>
              <a:rect l="0" t="0" r="r" b="b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37" name="Freeform 93"/>
            <p:cNvSpPr>
              <a:spLocks noChangeAspect="1"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5" y="0"/>
                </a:cxn>
                <a:cxn ang="0">
                  <a:pos x="61" y="2"/>
                </a:cxn>
                <a:cxn ang="0">
                  <a:pos x="76" y="13"/>
                </a:cxn>
                <a:cxn ang="0">
                  <a:pos x="84" y="26"/>
                </a:cxn>
                <a:cxn ang="0">
                  <a:pos x="89" y="43"/>
                </a:cxn>
                <a:cxn ang="0">
                  <a:pos x="84" y="60"/>
                </a:cxn>
                <a:cxn ang="0">
                  <a:pos x="76" y="73"/>
                </a:cxn>
                <a:cxn ang="0">
                  <a:pos x="61" y="84"/>
                </a:cxn>
                <a:cxn ang="0">
                  <a:pos x="45" y="86"/>
                </a:cxn>
                <a:cxn ang="0">
                  <a:pos x="28" y="84"/>
                </a:cxn>
                <a:cxn ang="0">
                  <a:pos x="13" y="73"/>
                </a:cxn>
                <a:cxn ang="0">
                  <a:pos x="4" y="60"/>
                </a:cxn>
                <a:cxn ang="0">
                  <a:pos x="0" y="43"/>
                </a:cxn>
              </a:cxnLst>
              <a:rect l="0" t="0" r="r" b="b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38" name="Freeform 94"/>
            <p:cNvSpPr>
              <a:spLocks noChangeAspect="1"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" y="28"/>
                </a:cxn>
                <a:cxn ang="0">
                  <a:pos x="13" y="12"/>
                </a:cxn>
                <a:cxn ang="0">
                  <a:pos x="28" y="4"/>
                </a:cxn>
                <a:cxn ang="0">
                  <a:pos x="45" y="0"/>
                </a:cxn>
                <a:cxn ang="0">
                  <a:pos x="60" y="4"/>
                </a:cxn>
                <a:cxn ang="0">
                  <a:pos x="76" y="12"/>
                </a:cxn>
                <a:cxn ang="0">
                  <a:pos x="86" y="28"/>
                </a:cxn>
                <a:cxn ang="0">
                  <a:pos x="89" y="45"/>
                </a:cxn>
                <a:cxn ang="0">
                  <a:pos x="86" y="62"/>
                </a:cxn>
                <a:cxn ang="0">
                  <a:pos x="76" y="75"/>
                </a:cxn>
                <a:cxn ang="0">
                  <a:pos x="60" y="86"/>
                </a:cxn>
                <a:cxn ang="0">
                  <a:pos x="45" y="88"/>
                </a:cxn>
                <a:cxn ang="0">
                  <a:pos x="28" y="86"/>
                </a:cxn>
                <a:cxn ang="0">
                  <a:pos x="13" y="75"/>
                </a:cxn>
                <a:cxn ang="0">
                  <a:pos x="4" y="62"/>
                </a:cxn>
                <a:cxn ang="0">
                  <a:pos x="0" y="45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39" name="Freeform 95"/>
            <p:cNvSpPr>
              <a:spLocks noChangeAspect="1"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" y="28"/>
                </a:cxn>
                <a:cxn ang="0">
                  <a:pos x="13" y="13"/>
                </a:cxn>
                <a:cxn ang="0">
                  <a:pos x="28" y="4"/>
                </a:cxn>
                <a:cxn ang="0">
                  <a:pos x="45" y="0"/>
                </a:cxn>
                <a:cxn ang="0">
                  <a:pos x="60" y="4"/>
                </a:cxn>
                <a:cxn ang="0">
                  <a:pos x="75" y="13"/>
                </a:cxn>
                <a:cxn ang="0">
                  <a:pos x="84" y="28"/>
                </a:cxn>
                <a:cxn ang="0">
                  <a:pos x="88" y="45"/>
                </a:cxn>
                <a:cxn ang="0">
                  <a:pos x="84" y="60"/>
                </a:cxn>
                <a:cxn ang="0">
                  <a:pos x="75" y="75"/>
                </a:cxn>
                <a:cxn ang="0">
                  <a:pos x="60" y="86"/>
                </a:cxn>
                <a:cxn ang="0">
                  <a:pos x="45" y="88"/>
                </a:cxn>
                <a:cxn ang="0">
                  <a:pos x="28" y="86"/>
                </a:cxn>
                <a:cxn ang="0">
                  <a:pos x="13" y="75"/>
                </a:cxn>
                <a:cxn ang="0">
                  <a:pos x="4" y="60"/>
                </a:cxn>
                <a:cxn ang="0">
                  <a:pos x="0" y="45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40" name="Freeform 96"/>
            <p:cNvSpPr>
              <a:spLocks noChangeAspect="1"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2" y="28"/>
                </a:cxn>
                <a:cxn ang="0">
                  <a:pos x="13" y="13"/>
                </a:cxn>
                <a:cxn ang="0">
                  <a:pos x="26" y="4"/>
                </a:cxn>
                <a:cxn ang="0">
                  <a:pos x="43" y="0"/>
                </a:cxn>
                <a:cxn ang="0">
                  <a:pos x="60" y="4"/>
                </a:cxn>
                <a:cxn ang="0">
                  <a:pos x="75" y="13"/>
                </a:cxn>
                <a:cxn ang="0">
                  <a:pos x="84" y="28"/>
                </a:cxn>
                <a:cxn ang="0">
                  <a:pos x="88" y="45"/>
                </a:cxn>
                <a:cxn ang="0">
                  <a:pos x="84" y="62"/>
                </a:cxn>
                <a:cxn ang="0">
                  <a:pos x="75" y="75"/>
                </a:cxn>
                <a:cxn ang="0">
                  <a:pos x="60" y="86"/>
                </a:cxn>
                <a:cxn ang="0">
                  <a:pos x="43" y="88"/>
                </a:cxn>
                <a:cxn ang="0">
                  <a:pos x="26" y="86"/>
                </a:cxn>
                <a:cxn ang="0">
                  <a:pos x="13" y="75"/>
                </a:cxn>
                <a:cxn ang="0">
                  <a:pos x="2" y="62"/>
                </a:cxn>
                <a:cxn ang="0">
                  <a:pos x="0" y="45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41" name="Freeform 97"/>
            <p:cNvSpPr>
              <a:spLocks noChangeAspect="1"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6" y="0"/>
                </a:cxn>
                <a:cxn ang="0">
                  <a:pos x="63" y="2"/>
                </a:cxn>
                <a:cxn ang="0">
                  <a:pos x="76" y="13"/>
                </a:cxn>
                <a:cxn ang="0">
                  <a:pos x="87" y="26"/>
                </a:cxn>
                <a:cxn ang="0">
                  <a:pos x="89" y="43"/>
                </a:cxn>
                <a:cxn ang="0">
                  <a:pos x="87" y="61"/>
                </a:cxn>
                <a:cxn ang="0">
                  <a:pos x="76" y="76"/>
                </a:cxn>
                <a:cxn ang="0">
                  <a:pos x="63" y="84"/>
                </a:cxn>
                <a:cxn ang="0">
                  <a:pos x="46" y="89"/>
                </a:cxn>
                <a:cxn ang="0">
                  <a:pos x="28" y="84"/>
                </a:cxn>
                <a:cxn ang="0">
                  <a:pos x="13" y="76"/>
                </a:cxn>
                <a:cxn ang="0">
                  <a:pos x="4" y="61"/>
                </a:cxn>
                <a:cxn ang="0">
                  <a:pos x="0" y="43"/>
                </a:cxn>
              </a:cxnLst>
              <a:rect l="0" t="0" r="r" b="b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42" name="Rectangle 98"/>
            <p:cNvSpPr>
              <a:spLocks noChangeAspect="1" noChangeArrowheads="1"/>
            </p:cNvSpPr>
            <p:nvPr/>
          </p:nvSpPr>
          <p:spPr bwMode="auto">
            <a:xfrm>
              <a:off x="2033" y="1117"/>
              <a:ext cx="98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sz="1600"/>
            </a:p>
          </p:txBody>
        </p:sp>
        <p:sp>
          <p:nvSpPr>
            <p:cNvPr id="1644643" name="Rectangle 99"/>
            <p:cNvSpPr>
              <a:spLocks noChangeAspect="1" noChangeArrowheads="1"/>
            </p:cNvSpPr>
            <p:nvPr/>
          </p:nvSpPr>
          <p:spPr bwMode="auto">
            <a:xfrm>
              <a:off x="1256" y="1765"/>
              <a:ext cx="99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sz="1600"/>
            </a:p>
          </p:txBody>
        </p:sp>
        <p:sp>
          <p:nvSpPr>
            <p:cNvPr id="1644644" name="Rectangle 100"/>
            <p:cNvSpPr>
              <a:spLocks noChangeAspect="1" noChangeArrowheads="1"/>
            </p:cNvSpPr>
            <p:nvPr/>
          </p:nvSpPr>
          <p:spPr bwMode="auto">
            <a:xfrm>
              <a:off x="1810" y="2069"/>
              <a:ext cx="99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sz="1600"/>
            </a:p>
          </p:txBody>
        </p:sp>
        <p:sp>
          <p:nvSpPr>
            <p:cNvPr id="1644645" name="Rectangle 101"/>
            <p:cNvSpPr>
              <a:spLocks noChangeAspect="1" noChangeArrowheads="1"/>
            </p:cNvSpPr>
            <p:nvPr/>
          </p:nvSpPr>
          <p:spPr bwMode="auto">
            <a:xfrm>
              <a:off x="1422" y="2635"/>
              <a:ext cx="98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sz="1600"/>
            </a:p>
          </p:txBody>
        </p:sp>
        <p:sp>
          <p:nvSpPr>
            <p:cNvPr id="1644646" name="Rectangle 102"/>
            <p:cNvSpPr>
              <a:spLocks noChangeAspect="1" noChangeArrowheads="1"/>
            </p:cNvSpPr>
            <p:nvPr/>
          </p:nvSpPr>
          <p:spPr bwMode="auto">
            <a:xfrm>
              <a:off x="648" y="1626"/>
              <a:ext cx="99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sz="1600"/>
            </a:p>
          </p:txBody>
        </p:sp>
        <p:sp>
          <p:nvSpPr>
            <p:cNvPr id="1644647" name="Rectangle 103"/>
            <p:cNvSpPr>
              <a:spLocks noChangeAspect="1" noChangeArrowheads="1"/>
            </p:cNvSpPr>
            <p:nvPr/>
          </p:nvSpPr>
          <p:spPr bwMode="auto">
            <a:xfrm>
              <a:off x="2307" y="2126"/>
              <a:ext cx="99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sz="1600"/>
            </a:p>
          </p:txBody>
        </p:sp>
      </p:grpSp>
      <p:grpSp>
        <p:nvGrpSpPr>
          <p:cNvPr id="1644648" name="Group 104"/>
          <p:cNvGrpSpPr>
            <a:grpSpLocks noChangeAspect="1"/>
          </p:cNvGrpSpPr>
          <p:nvPr/>
        </p:nvGrpSpPr>
        <p:grpSpPr bwMode="auto">
          <a:xfrm>
            <a:off x="2141538" y="2070100"/>
            <a:ext cx="923925" cy="592138"/>
            <a:chOff x="1572" y="1805"/>
            <a:chExt cx="897" cy="575"/>
          </a:xfrm>
        </p:grpSpPr>
        <p:sp>
          <p:nvSpPr>
            <p:cNvPr id="1644649" name="Freeform 105"/>
            <p:cNvSpPr>
              <a:spLocks noChangeAspect="1"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/>
              <a:ahLst/>
              <a:cxnLst>
                <a:cxn ang="0">
                  <a:pos x="450" y="0"/>
                </a:cxn>
                <a:cxn ang="0">
                  <a:pos x="510" y="2"/>
                </a:cxn>
                <a:cxn ang="0">
                  <a:pos x="571" y="6"/>
                </a:cxn>
                <a:cxn ang="0">
                  <a:pos x="629" y="15"/>
                </a:cxn>
                <a:cxn ang="0">
                  <a:pos x="683" y="28"/>
                </a:cxn>
                <a:cxn ang="0">
                  <a:pos x="733" y="43"/>
                </a:cxn>
                <a:cxn ang="0">
                  <a:pos x="778" y="60"/>
                </a:cxn>
                <a:cxn ang="0">
                  <a:pos x="817" y="79"/>
                </a:cxn>
                <a:cxn ang="0">
                  <a:pos x="850" y="101"/>
                </a:cxn>
                <a:cxn ang="0">
                  <a:pos x="874" y="125"/>
                </a:cxn>
                <a:cxn ang="0">
                  <a:pos x="891" y="149"/>
                </a:cxn>
                <a:cxn ang="0">
                  <a:pos x="897" y="174"/>
                </a:cxn>
                <a:cxn ang="0">
                  <a:pos x="897" y="200"/>
                </a:cxn>
                <a:cxn ang="0">
                  <a:pos x="891" y="226"/>
                </a:cxn>
                <a:cxn ang="0">
                  <a:pos x="874" y="250"/>
                </a:cxn>
                <a:cxn ang="0">
                  <a:pos x="850" y="274"/>
                </a:cxn>
                <a:cxn ang="0">
                  <a:pos x="817" y="295"/>
                </a:cxn>
                <a:cxn ang="0">
                  <a:pos x="778" y="315"/>
                </a:cxn>
                <a:cxn ang="0">
                  <a:pos x="733" y="332"/>
                </a:cxn>
                <a:cxn ang="0">
                  <a:pos x="683" y="347"/>
                </a:cxn>
                <a:cxn ang="0">
                  <a:pos x="629" y="360"/>
                </a:cxn>
                <a:cxn ang="0">
                  <a:pos x="571" y="369"/>
                </a:cxn>
                <a:cxn ang="0">
                  <a:pos x="510" y="373"/>
                </a:cxn>
                <a:cxn ang="0">
                  <a:pos x="450" y="375"/>
                </a:cxn>
                <a:cxn ang="0">
                  <a:pos x="387" y="373"/>
                </a:cxn>
                <a:cxn ang="0">
                  <a:pos x="329" y="369"/>
                </a:cxn>
                <a:cxn ang="0">
                  <a:pos x="270" y="360"/>
                </a:cxn>
                <a:cxn ang="0">
                  <a:pos x="216" y="347"/>
                </a:cxn>
                <a:cxn ang="0">
                  <a:pos x="164" y="332"/>
                </a:cxn>
                <a:cxn ang="0">
                  <a:pos x="121" y="315"/>
                </a:cxn>
                <a:cxn ang="0">
                  <a:pos x="82" y="295"/>
                </a:cxn>
                <a:cxn ang="0">
                  <a:pos x="49" y="274"/>
                </a:cxn>
                <a:cxn ang="0">
                  <a:pos x="26" y="250"/>
                </a:cxn>
                <a:cxn ang="0">
                  <a:pos x="8" y="226"/>
                </a:cxn>
                <a:cxn ang="0">
                  <a:pos x="0" y="200"/>
                </a:cxn>
                <a:cxn ang="0">
                  <a:pos x="0" y="174"/>
                </a:cxn>
                <a:cxn ang="0">
                  <a:pos x="8" y="149"/>
                </a:cxn>
                <a:cxn ang="0">
                  <a:pos x="26" y="125"/>
                </a:cxn>
                <a:cxn ang="0">
                  <a:pos x="49" y="101"/>
                </a:cxn>
                <a:cxn ang="0">
                  <a:pos x="82" y="79"/>
                </a:cxn>
                <a:cxn ang="0">
                  <a:pos x="121" y="60"/>
                </a:cxn>
                <a:cxn ang="0">
                  <a:pos x="164" y="43"/>
                </a:cxn>
                <a:cxn ang="0">
                  <a:pos x="216" y="28"/>
                </a:cxn>
                <a:cxn ang="0">
                  <a:pos x="270" y="15"/>
                </a:cxn>
                <a:cxn ang="0">
                  <a:pos x="329" y="6"/>
                </a:cxn>
                <a:cxn ang="0">
                  <a:pos x="387" y="2"/>
                </a:cxn>
                <a:cxn ang="0">
                  <a:pos x="450" y="0"/>
                </a:cxn>
              </a:cxnLst>
              <a:rect l="0" t="0" r="r" b="b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50" name="Rectangle 106"/>
            <p:cNvSpPr>
              <a:spLocks noChangeAspect="1" noChangeArrowheads="1"/>
            </p:cNvSpPr>
            <p:nvPr/>
          </p:nvSpPr>
          <p:spPr bwMode="auto">
            <a:xfrm>
              <a:off x="1943" y="1805"/>
              <a:ext cx="110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1</a:t>
              </a:r>
              <a:endParaRPr lang="en-US" sz="1600"/>
            </a:p>
          </p:txBody>
        </p:sp>
      </p:grpSp>
      <p:grpSp>
        <p:nvGrpSpPr>
          <p:cNvPr id="1644651" name="Group 107"/>
          <p:cNvGrpSpPr>
            <a:grpSpLocks noChangeAspect="1"/>
          </p:cNvGrpSpPr>
          <p:nvPr/>
        </p:nvGrpSpPr>
        <p:grpSpPr bwMode="auto">
          <a:xfrm>
            <a:off x="865188" y="1825625"/>
            <a:ext cx="1125537" cy="742950"/>
            <a:chOff x="332" y="1568"/>
            <a:chExt cx="1093" cy="721"/>
          </a:xfrm>
        </p:grpSpPr>
        <p:sp>
          <p:nvSpPr>
            <p:cNvPr id="1644652" name="Freeform 108"/>
            <p:cNvSpPr>
              <a:spLocks noChangeAspect="1"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/>
              <a:ahLst/>
              <a:cxnLst>
                <a:cxn ang="0">
                  <a:pos x="547" y="0"/>
                </a:cxn>
                <a:cxn ang="0">
                  <a:pos x="615" y="3"/>
                </a:cxn>
                <a:cxn ang="0">
                  <a:pos x="684" y="7"/>
                </a:cxn>
                <a:cxn ang="0">
                  <a:pos x="749" y="18"/>
                </a:cxn>
                <a:cxn ang="0">
                  <a:pos x="811" y="31"/>
                </a:cxn>
                <a:cxn ang="0">
                  <a:pos x="868" y="48"/>
                </a:cxn>
                <a:cxn ang="0">
                  <a:pos x="922" y="67"/>
                </a:cxn>
                <a:cxn ang="0">
                  <a:pos x="969" y="91"/>
                </a:cxn>
                <a:cxn ang="0">
                  <a:pos x="1008" y="115"/>
                </a:cxn>
                <a:cxn ang="0">
                  <a:pos x="1043" y="143"/>
                </a:cxn>
                <a:cxn ang="0">
                  <a:pos x="1067" y="171"/>
                </a:cxn>
                <a:cxn ang="0">
                  <a:pos x="1084" y="201"/>
                </a:cxn>
                <a:cxn ang="0">
                  <a:pos x="1093" y="234"/>
                </a:cxn>
                <a:cxn ang="0">
                  <a:pos x="1093" y="264"/>
                </a:cxn>
                <a:cxn ang="0">
                  <a:pos x="1084" y="294"/>
                </a:cxn>
                <a:cxn ang="0">
                  <a:pos x="1067" y="324"/>
                </a:cxn>
                <a:cxn ang="0">
                  <a:pos x="1043" y="354"/>
                </a:cxn>
                <a:cxn ang="0">
                  <a:pos x="1008" y="383"/>
                </a:cxn>
                <a:cxn ang="0">
                  <a:pos x="969" y="406"/>
                </a:cxn>
                <a:cxn ang="0">
                  <a:pos x="922" y="430"/>
                </a:cxn>
                <a:cxn ang="0">
                  <a:pos x="868" y="449"/>
                </a:cxn>
                <a:cxn ang="0">
                  <a:pos x="811" y="467"/>
                </a:cxn>
                <a:cxn ang="0">
                  <a:pos x="749" y="480"/>
                </a:cxn>
                <a:cxn ang="0">
                  <a:pos x="684" y="488"/>
                </a:cxn>
                <a:cxn ang="0">
                  <a:pos x="615" y="495"/>
                </a:cxn>
                <a:cxn ang="0">
                  <a:pos x="547" y="497"/>
                </a:cxn>
                <a:cxn ang="0">
                  <a:pos x="478" y="495"/>
                </a:cxn>
                <a:cxn ang="0">
                  <a:pos x="411" y="488"/>
                </a:cxn>
                <a:cxn ang="0">
                  <a:pos x="346" y="480"/>
                </a:cxn>
                <a:cxn ang="0">
                  <a:pos x="284" y="467"/>
                </a:cxn>
                <a:cxn ang="0">
                  <a:pos x="225" y="449"/>
                </a:cxn>
                <a:cxn ang="0">
                  <a:pos x="173" y="430"/>
                </a:cxn>
                <a:cxn ang="0">
                  <a:pos x="126" y="406"/>
                </a:cxn>
                <a:cxn ang="0">
                  <a:pos x="85" y="383"/>
                </a:cxn>
                <a:cxn ang="0">
                  <a:pos x="52" y="354"/>
                </a:cxn>
                <a:cxn ang="0">
                  <a:pos x="26" y="324"/>
                </a:cxn>
                <a:cxn ang="0">
                  <a:pos x="9" y="294"/>
                </a:cxn>
                <a:cxn ang="0">
                  <a:pos x="0" y="264"/>
                </a:cxn>
                <a:cxn ang="0">
                  <a:pos x="0" y="234"/>
                </a:cxn>
                <a:cxn ang="0">
                  <a:pos x="9" y="201"/>
                </a:cxn>
                <a:cxn ang="0">
                  <a:pos x="26" y="171"/>
                </a:cxn>
                <a:cxn ang="0">
                  <a:pos x="52" y="143"/>
                </a:cxn>
                <a:cxn ang="0">
                  <a:pos x="85" y="115"/>
                </a:cxn>
                <a:cxn ang="0">
                  <a:pos x="126" y="91"/>
                </a:cxn>
                <a:cxn ang="0">
                  <a:pos x="173" y="67"/>
                </a:cxn>
                <a:cxn ang="0">
                  <a:pos x="225" y="48"/>
                </a:cxn>
                <a:cxn ang="0">
                  <a:pos x="284" y="31"/>
                </a:cxn>
                <a:cxn ang="0">
                  <a:pos x="346" y="18"/>
                </a:cxn>
                <a:cxn ang="0">
                  <a:pos x="411" y="7"/>
                </a:cxn>
                <a:cxn ang="0">
                  <a:pos x="478" y="3"/>
                </a:cxn>
                <a:cxn ang="0">
                  <a:pos x="547" y="0"/>
                </a:cxn>
              </a:cxnLst>
              <a:rect l="0" t="0" r="r" b="b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53" name="Rectangle 109"/>
            <p:cNvSpPr>
              <a:spLocks noChangeAspect="1" noChangeArrowheads="1"/>
            </p:cNvSpPr>
            <p:nvPr/>
          </p:nvSpPr>
          <p:spPr bwMode="auto">
            <a:xfrm>
              <a:off x="949" y="2052"/>
              <a:ext cx="109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2</a:t>
              </a:r>
              <a:endParaRPr lang="en-US" sz="1600"/>
            </a:p>
          </p:txBody>
        </p:sp>
      </p:grpSp>
      <p:grpSp>
        <p:nvGrpSpPr>
          <p:cNvPr id="1644654" name="Group 110"/>
          <p:cNvGrpSpPr>
            <a:grpSpLocks noChangeAspect="1"/>
          </p:cNvGrpSpPr>
          <p:nvPr/>
        </p:nvGrpSpPr>
        <p:grpSpPr bwMode="auto">
          <a:xfrm>
            <a:off x="812800" y="1555750"/>
            <a:ext cx="2382838" cy="1358900"/>
            <a:chOff x="280" y="1305"/>
            <a:chExt cx="2315" cy="1321"/>
          </a:xfrm>
        </p:grpSpPr>
        <p:sp>
          <p:nvSpPr>
            <p:cNvPr id="1644655" name="Freeform 111"/>
            <p:cNvSpPr>
              <a:spLocks noChangeAspect="1"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/>
              <a:ahLst/>
              <a:cxnLst>
                <a:cxn ang="0">
                  <a:pos x="1326" y="23"/>
                </a:cxn>
                <a:cxn ang="0">
                  <a:pos x="1519" y="64"/>
                </a:cxn>
                <a:cxn ang="0">
                  <a:pos x="1698" y="121"/>
                </a:cxn>
                <a:cxn ang="0">
                  <a:pos x="1865" y="194"/>
                </a:cxn>
                <a:cxn ang="0">
                  <a:pos x="2008" y="278"/>
                </a:cxn>
                <a:cxn ang="0">
                  <a:pos x="2129" y="375"/>
                </a:cxn>
                <a:cxn ang="0">
                  <a:pos x="2222" y="479"/>
                </a:cxn>
                <a:cxn ang="0">
                  <a:pos x="2282" y="589"/>
                </a:cxn>
                <a:cxn ang="0">
                  <a:pos x="2313" y="699"/>
                </a:cxn>
                <a:cxn ang="0">
                  <a:pos x="2308" y="809"/>
                </a:cxn>
                <a:cxn ang="0">
                  <a:pos x="2272" y="915"/>
                </a:cxn>
                <a:cxn ang="0">
                  <a:pos x="2202" y="1014"/>
                </a:cxn>
                <a:cxn ang="0">
                  <a:pos x="2105" y="1101"/>
                </a:cxn>
                <a:cxn ang="0">
                  <a:pos x="1977" y="1176"/>
                </a:cxn>
                <a:cxn ang="0">
                  <a:pos x="1828" y="1237"/>
                </a:cxn>
                <a:cxn ang="0">
                  <a:pos x="1659" y="1280"/>
                </a:cxn>
                <a:cxn ang="0">
                  <a:pos x="1476" y="1306"/>
                </a:cxn>
                <a:cxn ang="0">
                  <a:pos x="1283" y="1312"/>
                </a:cxn>
                <a:cxn ang="0">
                  <a:pos x="1086" y="1299"/>
                </a:cxn>
                <a:cxn ang="0">
                  <a:pos x="894" y="1269"/>
                </a:cxn>
                <a:cxn ang="0">
                  <a:pos x="705" y="1220"/>
                </a:cxn>
                <a:cxn ang="0">
                  <a:pos x="532" y="1155"/>
                </a:cxn>
                <a:cxn ang="0">
                  <a:pos x="377" y="1077"/>
                </a:cxn>
                <a:cxn ang="0">
                  <a:pos x="245" y="984"/>
                </a:cxn>
                <a:cxn ang="0">
                  <a:pos x="137" y="885"/>
                </a:cxn>
                <a:cxn ang="0">
                  <a:pos x="61" y="777"/>
                </a:cxn>
                <a:cxn ang="0">
                  <a:pos x="13" y="667"/>
                </a:cxn>
                <a:cxn ang="0">
                  <a:pos x="0" y="555"/>
                </a:cxn>
                <a:cxn ang="0">
                  <a:pos x="22" y="447"/>
                </a:cxn>
                <a:cxn ang="0">
                  <a:pos x="74" y="345"/>
                </a:cxn>
                <a:cxn ang="0">
                  <a:pos x="158" y="252"/>
                </a:cxn>
                <a:cxn ang="0">
                  <a:pos x="273" y="170"/>
                </a:cxn>
                <a:cxn ang="0">
                  <a:pos x="411" y="103"/>
                </a:cxn>
                <a:cxn ang="0">
                  <a:pos x="571" y="49"/>
                </a:cxn>
                <a:cxn ang="0">
                  <a:pos x="747" y="17"/>
                </a:cxn>
                <a:cxn ang="0">
                  <a:pos x="937" y="0"/>
                </a:cxn>
                <a:cxn ang="0">
                  <a:pos x="1132" y="2"/>
                </a:cxn>
              </a:cxnLst>
              <a:rect l="0" t="0" r="r" b="b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56" name="Rectangle 112"/>
            <p:cNvSpPr>
              <a:spLocks noChangeAspect="1" noChangeArrowheads="1"/>
            </p:cNvSpPr>
            <p:nvPr/>
          </p:nvSpPr>
          <p:spPr bwMode="auto">
            <a:xfrm>
              <a:off x="1390" y="1305"/>
              <a:ext cx="110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3</a:t>
              </a:r>
              <a:endParaRPr lang="en-US" sz="1600"/>
            </a:p>
          </p:txBody>
        </p:sp>
      </p:grpSp>
      <p:grpSp>
        <p:nvGrpSpPr>
          <p:cNvPr id="1644657" name="Group 113"/>
          <p:cNvGrpSpPr>
            <a:grpSpLocks noChangeAspect="1"/>
          </p:cNvGrpSpPr>
          <p:nvPr/>
        </p:nvGrpSpPr>
        <p:grpSpPr bwMode="auto">
          <a:xfrm>
            <a:off x="771525" y="1477963"/>
            <a:ext cx="2462213" cy="1887537"/>
            <a:chOff x="241" y="1229"/>
            <a:chExt cx="2391" cy="1834"/>
          </a:xfrm>
        </p:grpSpPr>
        <p:sp>
          <p:nvSpPr>
            <p:cNvPr id="1644658" name="Freeform 114"/>
            <p:cNvSpPr>
              <a:spLocks noChangeAspect="1"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/>
              <a:ahLst/>
              <a:cxnLst>
                <a:cxn ang="0">
                  <a:pos x="1385" y="24"/>
                </a:cxn>
                <a:cxn ang="0">
                  <a:pos x="1582" y="69"/>
                </a:cxn>
                <a:cxn ang="0">
                  <a:pos x="1768" y="136"/>
                </a:cxn>
                <a:cxn ang="0">
                  <a:pos x="1936" y="221"/>
                </a:cxn>
                <a:cxn ang="0">
                  <a:pos x="2083" y="322"/>
                </a:cxn>
                <a:cxn ang="0">
                  <a:pos x="2207" y="439"/>
                </a:cxn>
                <a:cxn ang="0">
                  <a:pos x="2300" y="566"/>
                </a:cxn>
                <a:cxn ang="0">
                  <a:pos x="2360" y="698"/>
                </a:cxn>
                <a:cxn ang="0">
                  <a:pos x="2388" y="836"/>
                </a:cxn>
                <a:cxn ang="0">
                  <a:pos x="2382" y="970"/>
                </a:cxn>
                <a:cxn ang="0">
                  <a:pos x="2343" y="1102"/>
                </a:cxn>
                <a:cxn ang="0">
                  <a:pos x="2270" y="1225"/>
                </a:cxn>
                <a:cxn ang="0">
                  <a:pos x="2166" y="1335"/>
                </a:cxn>
                <a:cxn ang="0">
                  <a:pos x="2032" y="1430"/>
                </a:cxn>
                <a:cxn ang="0">
                  <a:pos x="1876" y="1508"/>
                </a:cxn>
                <a:cxn ang="0">
                  <a:pos x="1701" y="1564"/>
                </a:cxn>
                <a:cxn ang="0">
                  <a:pos x="1510" y="1598"/>
                </a:cxn>
                <a:cxn ang="0">
                  <a:pos x="1311" y="1611"/>
                </a:cxn>
                <a:cxn ang="0">
                  <a:pos x="1108" y="1600"/>
                </a:cxn>
                <a:cxn ang="0">
                  <a:pos x="907" y="1568"/>
                </a:cxn>
                <a:cxn ang="0">
                  <a:pos x="716" y="1512"/>
                </a:cxn>
                <a:cxn ang="0">
                  <a:pos x="537" y="1436"/>
                </a:cxn>
                <a:cxn ang="0">
                  <a:pos x="379" y="1341"/>
                </a:cxn>
                <a:cxn ang="0">
                  <a:pos x="243" y="1233"/>
                </a:cxn>
                <a:cxn ang="0">
                  <a:pos x="134" y="1110"/>
                </a:cxn>
                <a:cxn ang="0">
                  <a:pos x="57" y="981"/>
                </a:cxn>
                <a:cxn ang="0">
                  <a:pos x="11" y="845"/>
                </a:cxn>
                <a:cxn ang="0">
                  <a:pos x="0" y="709"/>
                </a:cxn>
                <a:cxn ang="0">
                  <a:pos x="24" y="575"/>
                </a:cxn>
                <a:cxn ang="0">
                  <a:pos x="83" y="447"/>
                </a:cxn>
                <a:cxn ang="0">
                  <a:pos x="171" y="331"/>
                </a:cxn>
                <a:cxn ang="0">
                  <a:pos x="290" y="227"/>
                </a:cxn>
                <a:cxn ang="0">
                  <a:pos x="435" y="141"/>
                </a:cxn>
                <a:cxn ang="0">
                  <a:pos x="602" y="74"/>
                </a:cxn>
                <a:cxn ang="0">
                  <a:pos x="786" y="28"/>
                </a:cxn>
                <a:cxn ang="0">
                  <a:pos x="980" y="3"/>
                </a:cxn>
                <a:cxn ang="0">
                  <a:pos x="1181" y="3"/>
                </a:cxn>
              </a:cxnLst>
              <a:rect l="0" t="0" r="r" b="b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59" name="Rectangle 115"/>
            <p:cNvSpPr>
              <a:spLocks noChangeAspect="1" noChangeArrowheads="1"/>
            </p:cNvSpPr>
            <p:nvPr/>
          </p:nvSpPr>
          <p:spPr bwMode="auto">
            <a:xfrm>
              <a:off x="1238" y="2826"/>
              <a:ext cx="110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4</a:t>
              </a:r>
              <a:endParaRPr lang="en-US" sz="1600"/>
            </a:p>
          </p:txBody>
        </p:sp>
      </p:grpSp>
      <p:grpSp>
        <p:nvGrpSpPr>
          <p:cNvPr id="1644660" name="Group 116"/>
          <p:cNvGrpSpPr>
            <a:grpSpLocks noChangeAspect="1"/>
          </p:cNvGrpSpPr>
          <p:nvPr/>
        </p:nvGrpSpPr>
        <p:grpSpPr bwMode="auto">
          <a:xfrm>
            <a:off x="723900" y="1216025"/>
            <a:ext cx="2595563" cy="2289175"/>
            <a:chOff x="194" y="975"/>
            <a:chExt cx="2522" cy="2224"/>
          </a:xfrm>
        </p:grpSpPr>
        <p:sp>
          <p:nvSpPr>
            <p:cNvPr id="1644661" name="Rectangle 117"/>
            <p:cNvSpPr>
              <a:spLocks noChangeAspect="1" noChangeArrowheads="1"/>
            </p:cNvSpPr>
            <p:nvPr/>
          </p:nvSpPr>
          <p:spPr bwMode="auto">
            <a:xfrm>
              <a:off x="2138" y="975"/>
              <a:ext cx="109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5</a:t>
              </a:r>
              <a:endParaRPr lang="en-US" sz="1600"/>
            </a:p>
          </p:txBody>
        </p:sp>
        <p:sp>
          <p:nvSpPr>
            <p:cNvPr id="1644662" name="Freeform 118"/>
            <p:cNvSpPr>
              <a:spLocks noChangeAspect="1"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/>
              <a:ahLst/>
              <a:cxnLst>
                <a:cxn ang="0">
                  <a:pos x="1363" y="4"/>
                </a:cxn>
                <a:cxn ang="0">
                  <a:pos x="1568" y="34"/>
                </a:cxn>
                <a:cxn ang="0">
                  <a:pos x="1765" y="92"/>
                </a:cxn>
                <a:cxn ang="0">
                  <a:pos x="1949" y="179"/>
                </a:cxn>
                <a:cxn ang="0">
                  <a:pos x="2113" y="291"/>
                </a:cxn>
                <a:cxn ang="0">
                  <a:pos x="2254" y="425"/>
                </a:cxn>
                <a:cxn ang="0">
                  <a:pos x="2368" y="578"/>
                </a:cxn>
                <a:cxn ang="0">
                  <a:pos x="2453" y="744"/>
                </a:cxn>
                <a:cxn ang="0">
                  <a:pos x="2505" y="922"/>
                </a:cxn>
                <a:cxn ang="0">
                  <a:pos x="2522" y="1103"/>
                </a:cxn>
                <a:cxn ang="0">
                  <a:pos x="2505" y="1284"/>
                </a:cxn>
                <a:cxn ang="0">
                  <a:pos x="2453" y="1461"/>
                </a:cxn>
                <a:cxn ang="0">
                  <a:pos x="2371" y="1630"/>
                </a:cxn>
                <a:cxn ang="0">
                  <a:pos x="2256" y="1783"/>
                </a:cxn>
                <a:cxn ang="0">
                  <a:pos x="2115" y="1917"/>
                </a:cxn>
                <a:cxn ang="0">
                  <a:pos x="1951" y="2029"/>
                </a:cxn>
                <a:cxn ang="0">
                  <a:pos x="1769" y="2118"/>
                </a:cxn>
                <a:cxn ang="0">
                  <a:pos x="1572" y="2176"/>
                </a:cxn>
                <a:cxn ang="0">
                  <a:pos x="1367" y="2206"/>
                </a:cxn>
                <a:cxn ang="0">
                  <a:pos x="1159" y="2206"/>
                </a:cxn>
                <a:cxn ang="0">
                  <a:pos x="954" y="2178"/>
                </a:cxn>
                <a:cxn ang="0">
                  <a:pos x="755" y="2118"/>
                </a:cxn>
                <a:cxn ang="0">
                  <a:pos x="573" y="2031"/>
                </a:cxn>
                <a:cxn ang="0">
                  <a:pos x="409" y="1919"/>
                </a:cxn>
                <a:cxn ang="0">
                  <a:pos x="266" y="1785"/>
                </a:cxn>
                <a:cxn ang="0">
                  <a:pos x="151" y="1634"/>
                </a:cxn>
                <a:cxn ang="0">
                  <a:pos x="69" y="1466"/>
                </a:cxn>
                <a:cxn ang="0">
                  <a:pos x="17" y="1289"/>
                </a:cxn>
                <a:cxn ang="0">
                  <a:pos x="0" y="1107"/>
                </a:cxn>
                <a:cxn ang="0">
                  <a:pos x="17" y="926"/>
                </a:cxn>
                <a:cxn ang="0">
                  <a:pos x="67" y="749"/>
                </a:cxn>
                <a:cxn ang="0">
                  <a:pos x="151" y="580"/>
                </a:cxn>
                <a:cxn ang="0">
                  <a:pos x="264" y="429"/>
                </a:cxn>
                <a:cxn ang="0">
                  <a:pos x="404" y="293"/>
                </a:cxn>
                <a:cxn ang="0">
                  <a:pos x="569" y="181"/>
                </a:cxn>
                <a:cxn ang="0">
                  <a:pos x="753" y="95"/>
                </a:cxn>
                <a:cxn ang="0">
                  <a:pos x="949" y="34"/>
                </a:cxn>
                <a:cxn ang="0">
                  <a:pos x="1155" y="4"/>
                </a:cxn>
              </a:cxnLst>
              <a:rect l="0" t="0" r="r" b="b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2088" y="188913"/>
            <a:ext cx="8799512" cy="895350"/>
          </a:xfrm>
        </p:spPr>
        <p:txBody>
          <a:bodyPr/>
          <a:lstStyle/>
          <a:p>
            <a:r>
              <a:rPr lang="en-US"/>
              <a:t>Hierarchical Clustering: Limitations</a:t>
            </a:r>
          </a:p>
        </p:txBody>
      </p:sp>
      <p:sp>
        <p:nvSpPr>
          <p:cNvPr id="164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10575" cy="4114800"/>
          </a:xfrm>
        </p:spPr>
        <p:txBody>
          <a:bodyPr/>
          <a:lstStyle/>
          <a:p>
            <a:r>
              <a:rPr lang="en-US"/>
              <a:t>Once a decision is made to combine two clusters, it cannot be undone</a:t>
            </a:r>
          </a:p>
          <a:p>
            <a:pPr lvl="4"/>
            <a:endParaRPr lang="en-US"/>
          </a:p>
          <a:p>
            <a:r>
              <a:rPr lang="en-US"/>
              <a:t>No objective function is directly minimized</a:t>
            </a:r>
          </a:p>
          <a:p>
            <a:pPr lvl="4"/>
            <a:endParaRPr lang="en-US"/>
          </a:p>
          <a:p>
            <a:r>
              <a:rPr lang="en-US"/>
              <a:t>Different schemes have problems with one or more of the following:</a:t>
            </a:r>
          </a:p>
          <a:p>
            <a:pPr lvl="1"/>
            <a:r>
              <a:rPr lang="en-US"/>
              <a:t>Sensitivity to noise and outliers</a:t>
            </a:r>
          </a:p>
          <a:p>
            <a:pPr lvl="1"/>
            <a:r>
              <a:rPr lang="en-US"/>
              <a:t>Difficulty handling different sized clusters and convex shapes</a:t>
            </a:r>
          </a:p>
          <a:p>
            <a:pPr lvl="1"/>
            <a:r>
              <a:rPr lang="en-US"/>
              <a:t>Breaking large clusters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2088" y="228600"/>
            <a:ext cx="8723312" cy="774700"/>
          </a:xfrm>
        </p:spPr>
        <p:txBody>
          <a:bodyPr/>
          <a:lstStyle/>
          <a:p>
            <a:r>
              <a:rPr lang="en-US" altLang="zh-CN">
                <a:ea typeface="SimSun" pitchFamily="2" charset="-122"/>
              </a:rPr>
              <a:t>Density-Based Clustering Methods</a:t>
            </a:r>
          </a:p>
        </p:txBody>
      </p:sp>
      <p:sp>
        <p:nvSpPr>
          <p:cNvPr id="169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457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ea typeface="SimSun" pitchFamily="2" charset="-122"/>
              </a:rPr>
              <a:t>Clustering based on density (local cluster criterion), such as density-connected points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ea typeface="SimSun" pitchFamily="2" charset="-122"/>
              </a:rPr>
              <a:t>Major features: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ea typeface="SimSun" pitchFamily="2" charset="-122"/>
              </a:rPr>
              <a:t>Discover clusters of arbitrary shape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ea typeface="SimSun" pitchFamily="2" charset="-122"/>
              </a:rPr>
              <a:t>Handle noise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ea typeface="SimSun" pitchFamily="2" charset="-122"/>
              </a:rPr>
              <a:t>One scan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ea typeface="SimSun" pitchFamily="2" charset="-122"/>
              </a:rPr>
              <a:t>Need density parameters as termination condition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ea typeface="SimSun" pitchFamily="2" charset="-122"/>
              </a:rPr>
              <a:t>Several interesting studies:</a:t>
            </a:r>
          </a:p>
          <a:p>
            <a:pPr lvl="1">
              <a:lnSpc>
                <a:spcPct val="90000"/>
              </a:lnSpc>
            </a:pPr>
            <a:r>
              <a:rPr lang="en-US" altLang="zh-CN" sz="2000" u="sng">
                <a:ea typeface="SimSun" pitchFamily="2" charset="-122"/>
              </a:rPr>
              <a:t>DBSCAN:</a:t>
            </a:r>
            <a:r>
              <a:rPr lang="en-US" altLang="zh-CN" sz="2000">
                <a:ea typeface="SimSun" pitchFamily="2" charset="-122"/>
              </a:rPr>
              <a:t> Ester, et al. (KDD</a:t>
            </a:r>
            <a:r>
              <a:rPr lang="en-US" altLang="zh-CN" sz="2000">
                <a:latin typeface="Times New Roman"/>
                <a:ea typeface="SimSun" pitchFamily="2" charset="-122"/>
              </a:rPr>
              <a:t>’</a:t>
            </a:r>
            <a:r>
              <a:rPr lang="en-US" altLang="zh-CN" sz="2000">
                <a:ea typeface="SimSun" pitchFamily="2" charset="-122"/>
              </a:rPr>
              <a:t>96)</a:t>
            </a:r>
          </a:p>
          <a:p>
            <a:pPr lvl="1">
              <a:lnSpc>
                <a:spcPct val="90000"/>
              </a:lnSpc>
            </a:pPr>
            <a:r>
              <a:rPr lang="en-US" altLang="zh-CN" sz="2000" u="sng">
                <a:ea typeface="SimSun" pitchFamily="2" charset="-122"/>
              </a:rPr>
              <a:t>OPTICS</a:t>
            </a:r>
            <a:r>
              <a:rPr lang="en-US" altLang="zh-CN" sz="2000">
                <a:ea typeface="SimSun" pitchFamily="2" charset="-122"/>
              </a:rPr>
              <a:t>: Ankerst, et al (SIGMOD</a:t>
            </a:r>
            <a:r>
              <a:rPr lang="en-US" altLang="zh-CN" sz="2000">
                <a:latin typeface="Times New Roman"/>
                <a:ea typeface="SimSun" pitchFamily="2" charset="-122"/>
              </a:rPr>
              <a:t>’</a:t>
            </a:r>
            <a:r>
              <a:rPr lang="en-US" altLang="zh-CN" sz="2000">
                <a:ea typeface="SimSun" pitchFamily="2" charset="-122"/>
              </a:rPr>
              <a:t>99).</a:t>
            </a:r>
          </a:p>
          <a:p>
            <a:pPr lvl="1">
              <a:lnSpc>
                <a:spcPct val="90000"/>
              </a:lnSpc>
            </a:pPr>
            <a:r>
              <a:rPr lang="en-US" altLang="zh-CN" sz="2000" u="sng">
                <a:ea typeface="SimSun" pitchFamily="2" charset="-122"/>
              </a:rPr>
              <a:t>DENCLUE</a:t>
            </a:r>
            <a:r>
              <a:rPr lang="en-US" altLang="zh-CN" sz="2000">
                <a:ea typeface="SimSun" pitchFamily="2" charset="-122"/>
              </a:rPr>
              <a:t>: Hinneburg &amp; D. Keim  (KDD</a:t>
            </a:r>
            <a:r>
              <a:rPr lang="en-US" altLang="zh-CN" sz="2000">
                <a:latin typeface="Times New Roman"/>
                <a:ea typeface="SimSun" pitchFamily="2" charset="-122"/>
              </a:rPr>
              <a:t>’</a:t>
            </a:r>
            <a:r>
              <a:rPr lang="en-US" altLang="zh-CN" sz="2000">
                <a:ea typeface="SimSun" pitchFamily="2" charset="-122"/>
              </a:rPr>
              <a:t>98)</a:t>
            </a:r>
          </a:p>
          <a:p>
            <a:pPr lvl="1">
              <a:lnSpc>
                <a:spcPct val="90000"/>
              </a:lnSpc>
            </a:pPr>
            <a:r>
              <a:rPr lang="en-US" altLang="zh-CN" sz="2000" u="sng">
                <a:ea typeface="SimSun" pitchFamily="2" charset="-122"/>
              </a:rPr>
              <a:t>CLIQUE</a:t>
            </a:r>
            <a:r>
              <a:rPr lang="en-US" altLang="zh-CN" sz="2000">
                <a:ea typeface="SimSun" pitchFamily="2" charset="-122"/>
              </a:rPr>
              <a:t>: Agrawal, et al. (SIGMOD</a:t>
            </a:r>
            <a:r>
              <a:rPr lang="en-US" altLang="zh-CN" sz="2000">
                <a:latin typeface="Times New Roman"/>
                <a:ea typeface="SimSun" pitchFamily="2" charset="-122"/>
              </a:rPr>
              <a:t>’</a:t>
            </a:r>
            <a:r>
              <a:rPr lang="en-US" altLang="zh-CN" sz="2000">
                <a:ea typeface="SimSun" pitchFamily="2" charset="-122"/>
              </a:rPr>
              <a:t>98)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630238"/>
          </a:xfrm>
          <a:noFill/>
          <a:ln/>
        </p:spPr>
        <p:txBody>
          <a:bodyPr lIns="92075" tIns="46038" rIns="92075" bIns="46038"/>
          <a:lstStyle/>
          <a:p>
            <a:r>
              <a:rPr lang="en-US"/>
              <a:t>What Is Good Clustering?</a:t>
            </a:r>
          </a:p>
        </p:txBody>
      </p:sp>
      <p:sp>
        <p:nvSpPr>
          <p:cNvPr id="168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49530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40000"/>
              </a:lnSpc>
            </a:pPr>
            <a:r>
              <a:rPr lang="en-US" sz="2400"/>
              <a:t>A </a:t>
            </a:r>
            <a:r>
              <a:rPr lang="en-US" sz="2400" u="sng"/>
              <a:t>good clustering</a:t>
            </a:r>
            <a:r>
              <a:rPr lang="en-US" sz="2400"/>
              <a:t> method will produce high quality clusters with</a:t>
            </a:r>
          </a:p>
          <a:p>
            <a:pPr lvl="1">
              <a:lnSpc>
                <a:spcPct val="140000"/>
              </a:lnSpc>
            </a:pPr>
            <a:r>
              <a:rPr lang="en-US" sz="2000"/>
              <a:t>high </a:t>
            </a:r>
            <a:r>
              <a:rPr lang="en-US" sz="2000" u="sng"/>
              <a:t>intra-class</a:t>
            </a:r>
            <a:r>
              <a:rPr lang="en-US" sz="2000"/>
              <a:t> similarity</a:t>
            </a:r>
          </a:p>
          <a:p>
            <a:pPr lvl="1">
              <a:lnSpc>
                <a:spcPct val="140000"/>
              </a:lnSpc>
            </a:pPr>
            <a:r>
              <a:rPr lang="en-US" sz="2000"/>
              <a:t>low </a:t>
            </a:r>
            <a:r>
              <a:rPr lang="en-US" sz="2000" u="sng"/>
              <a:t>inter-class</a:t>
            </a:r>
            <a:r>
              <a:rPr lang="en-US" sz="2000"/>
              <a:t> similarity </a:t>
            </a:r>
          </a:p>
          <a:p>
            <a:pPr>
              <a:lnSpc>
                <a:spcPct val="140000"/>
              </a:lnSpc>
            </a:pPr>
            <a:r>
              <a:rPr lang="en-US" sz="2400"/>
              <a:t>The </a:t>
            </a:r>
            <a:r>
              <a:rPr lang="en-US" sz="2400" u="sng"/>
              <a:t>quality</a:t>
            </a:r>
            <a:r>
              <a:rPr lang="en-US" sz="2400"/>
              <a:t> of a clustering result depends on both the similarity measure used by the method and its implementation.</a:t>
            </a:r>
          </a:p>
          <a:p>
            <a:pPr>
              <a:lnSpc>
                <a:spcPct val="140000"/>
              </a:lnSpc>
            </a:pPr>
            <a:r>
              <a:rPr lang="en-US" sz="2400"/>
              <a:t>The </a:t>
            </a:r>
            <a:r>
              <a:rPr lang="en-US" sz="2400" u="sng"/>
              <a:t>quality</a:t>
            </a:r>
            <a:r>
              <a:rPr lang="en-US" sz="2400"/>
              <a:t> of a clustering method is also measured by its ability to discover some or all of the </a:t>
            </a:r>
            <a:r>
              <a:rPr lang="en-US" sz="2400" u="sng"/>
              <a:t>hidden</a:t>
            </a:r>
            <a:r>
              <a:rPr lang="en-US" sz="2400"/>
              <a:t> patterns.</a:t>
            </a: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3200"/>
              <a:t>DBSCAN</a:t>
            </a:r>
          </a:p>
        </p:txBody>
      </p:sp>
      <p:sp>
        <p:nvSpPr>
          <p:cNvPr id="164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1066800"/>
            <a:ext cx="8088313" cy="4953000"/>
          </a:xfrm>
        </p:spPr>
        <p:txBody>
          <a:bodyPr/>
          <a:lstStyle/>
          <a:p>
            <a:pPr marL="533400" indent="-533400"/>
            <a:r>
              <a:rPr lang="en-US"/>
              <a:t>DBSCAN is a density-based algorithm.</a:t>
            </a:r>
          </a:p>
          <a:p>
            <a:pPr marL="990600" lvl="1" indent="-533400"/>
            <a:r>
              <a:rPr lang="en-US"/>
              <a:t>Density = number of points within a specified radius (Eps)</a:t>
            </a:r>
          </a:p>
          <a:p>
            <a:pPr marL="990600" lvl="1" indent="-533400"/>
            <a:r>
              <a:rPr lang="en-US"/>
              <a:t>A point is a </a:t>
            </a:r>
            <a:r>
              <a:rPr lang="en-US">
                <a:solidFill>
                  <a:srgbClr val="FF0000"/>
                </a:solidFill>
              </a:rPr>
              <a:t>core point</a:t>
            </a:r>
            <a:r>
              <a:rPr lang="en-US"/>
              <a:t> if it has more than a specified number of points (MinPts) within Eps</a:t>
            </a:r>
            <a:r>
              <a:rPr lang="en-US" sz="2800"/>
              <a:t> </a:t>
            </a:r>
          </a:p>
          <a:p>
            <a:pPr marL="1295400" lvl="2" indent="-381000"/>
            <a:r>
              <a:rPr lang="en-US" sz="2400"/>
              <a:t>These are points that are at the interior of a cluster</a:t>
            </a:r>
          </a:p>
          <a:p>
            <a:pPr marL="990600" lvl="1" indent="-533400"/>
            <a:r>
              <a:rPr lang="en-US"/>
              <a:t>A </a:t>
            </a:r>
            <a:r>
              <a:rPr lang="en-US">
                <a:solidFill>
                  <a:srgbClr val="FF0000"/>
                </a:solidFill>
              </a:rPr>
              <a:t>border point</a:t>
            </a:r>
            <a:r>
              <a:rPr lang="en-US"/>
              <a:t> has fewer than MinPts within Eps, but is in the neighborhood of a core point</a:t>
            </a:r>
          </a:p>
          <a:p>
            <a:pPr marL="990600" lvl="1" indent="-533400"/>
            <a:r>
              <a:rPr lang="en-US"/>
              <a:t>A </a:t>
            </a:r>
            <a:r>
              <a:rPr lang="en-US">
                <a:solidFill>
                  <a:srgbClr val="FF0000"/>
                </a:solidFill>
              </a:rPr>
              <a:t>noise point</a:t>
            </a:r>
            <a:r>
              <a:rPr lang="en-US"/>
              <a:t> is any point that is not a core point or a border point. </a:t>
            </a:r>
          </a:p>
          <a:p>
            <a:pPr marL="533400" indent="-533400">
              <a:lnSpc>
                <a:spcPct val="80000"/>
              </a:lnSpc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3200"/>
              <a:t>Core, Border, and Noise Points</a:t>
            </a:r>
          </a:p>
        </p:txBody>
      </p:sp>
      <p:pic>
        <p:nvPicPr>
          <p:cNvPr id="1650691" name="Picture 3"/>
          <p:cNvPicPr>
            <a:picLocks noChangeAspect="1" noChangeArrowheads="1"/>
          </p:cNvPicPr>
          <p:nvPr/>
        </p:nvPicPr>
        <p:blipFill>
          <a:blip r:embed="rId3" cstate="print"/>
          <a:srcRect b="4111"/>
          <a:stretch>
            <a:fillRect/>
          </a:stretch>
        </p:blipFill>
        <p:spPr bwMode="auto">
          <a:xfrm>
            <a:off x="762000" y="990600"/>
            <a:ext cx="7313613" cy="525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71463" y="352425"/>
            <a:ext cx="8218487" cy="568325"/>
          </a:xfrm>
        </p:spPr>
        <p:txBody>
          <a:bodyPr/>
          <a:lstStyle/>
          <a:p>
            <a:r>
              <a:rPr lang="en-US" altLang="zh-CN">
                <a:ea typeface="SimSun" pitchFamily="2" charset="-122"/>
              </a:rPr>
              <a:t>DBSCAN Algorithm</a:t>
            </a:r>
            <a:endParaRPr lang="en-US" altLang="zh-CN" sz="3200">
              <a:ea typeface="SimSun" pitchFamily="2" charset="-122"/>
            </a:endParaRPr>
          </a:p>
        </p:txBody>
      </p:sp>
      <p:sp>
        <p:nvSpPr>
          <p:cNvPr id="170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305800" cy="3886200"/>
          </a:xfrm>
        </p:spPr>
        <p:txBody>
          <a:bodyPr/>
          <a:lstStyle/>
          <a:p>
            <a:pPr lvl="1">
              <a:spcBef>
                <a:spcPct val="50000"/>
              </a:spcBef>
            </a:pPr>
            <a:r>
              <a:rPr lang="en-US" altLang="zh-CN">
                <a:ea typeface="SimSun" pitchFamily="2" charset="-122"/>
              </a:rPr>
              <a:t>Label all points as core, border, or noise points</a:t>
            </a:r>
          </a:p>
          <a:p>
            <a:pPr lvl="1">
              <a:spcBef>
                <a:spcPct val="50000"/>
              </a:spcBef>
            </a:pPr>
            <a:r>
              <a:rPr lang="en-US" altLang="zh-CN">
                <a:ea typeface="SimSun" pitchFamily="2" charset="-122"/>
              </a:rPr>
              <a:t>Eliminate noise points</a:t>
            </a:r>
          </a:p>
          <a:p>
            <a:pPr lvl="1">
              <a:spcBef>
                <a:spcPct val="50000"/>
              </a:spcBef>
            </a:pPr>
            <a:r>
              <a:rPr lang="en-US" altLang="zh-CN">
                <a:ea typeface="SimSun" pitchFamily="2" charset="-122"/>
              </a:rPr>
              <a:t>Put an edge between all core points that are within Eps of each other</a:t>
            </a:r>
          </a:p>
          <a:p>
            <a:pPr lvl="1">
              <a:spcBef>
                <a:spcPct val="50000"/>
              </a:spcBef>
            </a:pPr>
            <a:r>
              <a:rPr lang="en-US" altLang="zh-CN">
                <a:ea typeface="SimSun" pitchFamily="2" charset="-122"/>
              </a:rPr>
              <a:t>Make each group of connected core points into a separate cluster</a:t>
            </a:r>
          </a:p>
          <a:p>
            <a:pPr lvl="1">
              <a:spcBef>
                <a:spcPct val="50000"/>
              </a:spcBef>
            </a:pPr>
            <a:r>
              <a:rPr lang="en-US" altLang="zh-CN">
                <a:ea typeface="SimSun" pitchFamily="2" charset="-122"/>
              </a:rPr>
              <a:t>Assign each border point to one of the clusters of its associated core points.</a:t>
            </a:r>
            <a:endParaRPr lang="en-US" altLang="zh-CN" sz="2000">
              <a:ea typeface="SimSun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3200"/>
              <a:t>DBSCAN: Core, Border and Noise Points</a:t>
            </a:r>
          </a:p>
        </p:txBody>
      </p:sp>
      <p:pic>
        <p:nvPicPr>
          <p:cNvPr id="16527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71600"/>
            <a:ext cx="4872038" cy="3654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652740" name="Text Box 4"/>
          <p:cNvSpPr txBox="1">
            <a:spLocks noChangeArrowheads="1"/>
          </p:cNvSpPr>
          <p:nvPr/>
        </p:nvSpPr>
        <p:spPr bwMode="auto">
          <a:xfrm>
            <a:off x="990600" y="5029200"/>
            <a:ext cx="25146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sp>
        <p:nvSpPr>
          <p:cNvPr id="1652741" name="Text Box 5"/>
          <p:cNvSpPr txBox="1">
            <a:spLocks noChangeArrowheads="1"/>
          </p:cNvSpPr>
          <p:nvPr/>
        </p:nvSpPr>
        <p:spPr bwMode="auto">
          <a:xfrm>
            <a:off x="5257800" y="5105400"/>
            <a:ext cx="25146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Point types: </a:t>
            </a:r>
            <a:r>
              <a:rPr lang="en-US" sz="1800">
                <a:solidFill>
                  <a:srgbClr val="00FF00"/>
                </a:solidFill>
              </a:rPr>
              <a:t>core</a:t>
            </a:r>
            <a:r>
              <a:rPr lang="en-US" sz="1800"/>
              <a:t>, </a:t>
            </a:r>
            <a:r>
              <a:rPr lang="en-US" sz="1800">
                <a:solidFill>
                  <a:srgbClr val="003399"/>
                </a:solidFill>
              </a:rPr>
              <a:t>border</a:t>
            </a:r>
            <a:r>
              <a:rPr lang="en-US" sz="1800"/>
              <a:t> and </a:t>
            </a:r>
            <a:r>
              <a:rPr lang="en-US" sz="1800">
                <a:solidFill>
                  <a:srgbClr val="FF0000"/>
                </a:solidFill>
              </a:rPr>
              <a:t>noise</a:t>
            </a:r>
          </a:p>
        </p:txBody>
      </p:sp>
      <p:pic>
        <p:nvPicPr>
          <p:cNvPr id="165274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1447800"/>
            <a:ext cx="4872038" cy="3654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652743" name="Text Box 7"/>
          <p:cNvSpPr txBox="1">
            <a:spLocks noChangeArrowheads="1"/>
          </p:cNvSpPr>
          <p:nvPr/>
        </p:nvSpPr>
        <p:spPr bwMode="auto">
          <a:xfrm>
            <a:off x="2743200" y="5943600"/>
            <a:ext cx="32766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Eps = 10, MinPts = 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76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3200"/>
              <a:t>When DBSCAN Works Well</a:t>
            </a:r>
          </a:p>
        </p:txBody>
      </p:sp>
      <p:pic>
        <p:nvPicPr>
          <p:cNvPr id="1653763" name="Picture 205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81088"/>
            <a:ext cx="4872038" cy="3654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653764" name="Text Box 2052"/>
          <p:cNvSpPr txBox="1">
            <a:spLocks noChangeArrowheads="1"/>
          </p:cNvSpPr>
          <p:nvPr/>
        </p:nvSpPr>
        <p:spPr bwMode="auto">
          <a:xfrm>
            <a:off x="990600" y="4433888"/>
            <a:ext cx="25146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grpSp>
        <p:nvGrpSpPr>
          <p:cNvPr id="1653765" name="Group 2053"/>
          <p:cNvGrpSpPr>
            <a:grpSpLocks/>
          </p:cNvGrpSpPr>
          <p:nvPr/>
        </p:nvGrpSpPr>
        <p:grpSpPr bwMode="auto">
          <a:xfrm>
            <a:off x="4271963" y="1004888"/>
            <a:ext cx="4872037" cy="3871912"/>
            <a:chOff x="2691" y="633"/>
            <a:chExt cx="3069" cy="2439"/>
          </a:xfrm>
        </p:grpSpPr>
        <p:pic>
          <p:nvPicPr>
            <p:cNvPr id="1653766" name="Picture 205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691" y="633"/>
              <a:ext cx="3069" cy="23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1653767" name="Text Box 2055"/>
            <p:cNvSpPr txBox="1">
              <a:spLocks noChangeArrowheads="1"/>
            </p:cNvSpPr>
            <p:nvPr/>
          </p:nvSpPr>
          <p:spPr bwMode="auto">
            <a:xfrm>
              <a:off x="3312" y="2841"/>
              <a:ext cx="158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Clusters</a:t>
              </a:r>
            </a:p>
          </p:txBody>
        </p:sp>
      </p:grpSp>
      <p:sp>
        <p:nvSpPr>
          <p:cNvPr id="1653768" name="Text Box 2056"/>
          <p:cNvSpPr txBox="1">
            <a:spLocks noChangeArrowheads="1"/>
          </p:cNvSpPr>
          <p:nvPr/>
        </p:nvSpPr>
        <p:spPr bwMode="auto">
          <a:xfrm>
            <a:off x="609600" y="5392738"/>
            <a:ext cx="6629400" cy="779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Resistant to Noise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Can handle clusters of different shapes and sizes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3200"/>
              <a:t>When DBSCAN Does NOT Work Well</a:t>
            </a:r>
          </a:p>
        </p:txBody>
      </p:sp>
      <p:sp>
        <p:nvSpPr>
          <p:cNvPr id="1654787" name="Text Box 3"/>
          <p:cNvSpPr txBox="1">
            <a:spLocks noChangeArrowheads="1"/>
          </p:cNvSpPr>
          <p:nvPr/>
        </p:nvSpPr>
        <p:spPr bwMode="auto">
          <a:xfrm>
            <a:off x="1066800" y="3886200"/>
            <a:ext cx="25146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sp>
        <p:nvSpPr>
          <p:cNvPr id="1654788" name="Rectangle 4"/>
          <p:cNvSpPr>
            <a:spLocks noChangeArrowheads="1"/>
          </p:cNvSpPr>
          <p:nvPr/>
        </p:nvSpPr>
        <p:spPr bwMode="auto">
          <a:xfrm>
            <a:off x="3048000" y="22288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654789" name="Picture 5" descr="fish_cluster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1524000"/>
            <a:ext cx="3048000" cy="2400300"/>
          </a:xfrm>
          <a:prstGeom prst="rect">
            <a:avLst/>
          </a:prstGeom>
          <a:noFill/>
        </p:spPr>
      </p:pic>
      <p:sp>
        <p:nvSpPr>
          <p:cNvPr id="1654790" name="Rectangle 6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654791" name="Object 7"/>
          <p:cNvGraphicFramePr>
            <a:graphicFrameLocks noChangeAspect="1"/>
          </p:cNvGraphicFramePr>
          <p:nvPr/>
        </p:nvGraphicFramePr>
        <p:xfrm>
          <a:off x="4648200" y="1066800"/>
          <a:ext cx="3363913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817" r:id="rId5" imgW="4686706" imgH="3177815" progId="">
                  <p:embed/>
                </p:oleObj>
              </mc:Choice>
              <mc:Fallback>
                <p:oleObj r:id="rId5" imgW="4686706" imgH="3177815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066800"/>
                        <a:ext cx="3363913" cy="2287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4792" name="Rectangle 8"/>
          <p:cNvSpPr>
            <a:spLocks noChangeArrowheads="1"/>
          </p:cNvSpPr>
          <p:nvPr/>
        </p:nvSpPr>
        <p:spPr bwMode="auto">
          <a:xfrm>
            <a:off x="4800600" y="3352800"/>
            <a:ext cx="2514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0">
                <a:latin typeface="Times New Roman" pitchFamily="18" charset="0"/>
                <a:cs typeface="Times New Roman" pitchFamily="18" charset="0"/>
              </a:rPr>
              <a:t>(MinPts=4, Eps=9.75).</a:t>
            </a:r>
            <a:r>
              <a:rPr lang="en-US" sz="900" b="0">
                <a:latin typeface="Times New Roman" pitchFamily="18" charset="0"/>
              </a:rPr>
              <a:t> </a:t>
            </a:r>
            <a:endParaRPr lang="en-US" sz="2400" b="0">
              <a:latin typeface="Times New Roman" pitchFamily="18" charset="0"/>
            </a:endParaRPr>
          </a:p>
        </p:txBody>
      </p:sp>
      <p:sp>
        <p:nvSpPr>
          <p:cNvPr id="1654793" name="Rectangle 9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654794" name="Object 10"/>
          <p:cNvGraphicFramePr>
            <a:graphicFrameLocks noChangeAspect="1"/>
          </p:cNvGraphicFramePr>
          <p:nvPr/>
        </p:nvGraphicFramePr>
        <p:xfrm>
          <a:off x="4724400" y="3733800"/>
          <a:ext cx="3363913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818" r:id="rId7" imgW="4686706" imgH="3177815" progId="">
                  <p:embed/>
                </p:oleObj>
              </mc:Choice>
              <mc:Fallback>
                <p:oleObj r:id="rId7" imgW="4686706" imgH="3177815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733800"/>
                        <a:ext cx="3363913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4795" name="Rectangle 11"/>
          <p:cNvSpPr>
            <a:spLocks noChangeArrowheads="1"/>
          </p:cNvSpPr>
          <p:nvPr/>
        </p:nvSpPr>
        <p:spPr bwMode="auto">
          <a:xfrm>
            <a:off x="4724400" y="6019800"/>
            <a:ext cx="2514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0">
                <a:latin typeface="Times New Roman" pitchFamily="18" charset="0"/>
                <a:cs typeface="Times New Roman" pitchFamily="18" charset="0"/>
              </a:rPr>
              <a:t> (MinPts=4, Eps=9.92)</a:t>
            </a:r>
          </a:p>
        </p:txBody>
      </p:sp>
      <p:sp>
        <p:nvSpPr>
          <p:cNvPr id="1654796" name="Text Box 12"/>
          <p:cNvSpPr txBox="1">
            <a:spLocks noChangeArrowheads="1"/>
          </p:cNvSpPr>
          <p:nvPr/>
        </p:nvSpPr>
        <p:spPr bwMode="auto">
          <a:xfrm>
            <a:off x="609600" y="5392738"/>
            <a:ext cx="3505200" cy="779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Varying densities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High-dimensional data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6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Graph-Based Clustering</a:t>
            </a:r>
          </a:p>
        </p:txBody>
      </p:sp>
      <p:sp>
        <p:nvSpPr>
          <p:cNvPr id="16506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10575" cy="4114800"/>
          </a:xfrm>
        </p:spPr>
        <p:txBody>
          <a:bodyPr/>
          <a:lstStyle/>
          <a:p>
            <a:r>
              <a:rPr lang="en-US"/>
              <a:t>Graph-Based clustering uses the proximity graph</a:t>
            </a:r>
          </a:p>
          <a:p>
            <a:pPr lvl="1"/>
            <a:r>
              <a:rPr lang="en-US"/>
              <a:t>Start with the proximity matrix</a:t>
            </a:r>
          </a:p>
          <a:p>
            <a:pPr lvl="1"/>
            <a:r>
              <a:rPr lang="en-US"/>
              <a:t>Consider each point as a node in a graph</a:t>
            </a:r>
          </a:p>
          <a:p>
            <a:pPr lvl="1"/>
            <a:r>
              <a:rPr lang="en-US"/>
              <a:t>Each edge between two nodes has a weight which is the proximity between the two points</a:t>
            </a:r>
          </a:p>
          <a:p>
            <a:pPr lvl="1"/>
            <a:r>
              <a:rPr lang="en-US"/>
              <a:t>Initially the proximity graph is fully connected </a:t>
            </a:r>
          </a:p>
          <a:p>
            <a:pPr lvl="1">
              <a:buFontTx/>
              <a:buNone/>
            </a:pPr>
            <a:endParaRPr lang="en-US"/>
          </a:p>
          <a:p>
            <a:r>
              <a:rPr lang="en-US"/>
              <a:t>In the simplest case, clusters are connected components in the graph.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3200"/>
              <a:t>Graph-Based Clustering: Sparsification</a:t>
            </a:r>
          </a:p>
        </p:txBody>
      </p:sp>
      <p:sp>
        <p:nvSpPr>
          <p:cNvPr id="165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58913"/>
            <a:ext cx="8291513" cy="4114800"/>
          </a:xfrm>
        </p:spPr>
        <p:txBody>
          <a:bodyPr/>
          <a:lstStyle/>
          <a:p>
            <a:pPr marL="533400" indent="-533400">
              <a:lnSpc>
                <a:spcPct val="130000"/>
              </a:lnSpc>
            </a:pPr>
            <a:r>
              <a:rPr lang="en-US">
                <a:cs typeface="Times New Roman" pitchFamily="18" charset="0"/>
              </a:rPr>
              <a:t>The amount of data that needs to be processed is drastically reduced </a:t>
            </a:r>
          </a:p>
          <a:p>
            <a:pPr marL="990600" lvl="1" indent="-533400">
              <a:lnSpc>
                <a:spcPct val="130000"/>
              </a:lnSpc>
            </a:pPr>
            <a:r>
              <a:rPr lang="en-US" sz="2200">
                <a:cs typeface="Times New Roman" pitchFamily="18" charset="0"/>
              </a:rPr>
              <a:t>Sparsification can eliminate more than 99% of the entries in a proximity matrix </a:t>
            </a:r>
          </a:p>
          <a:p>
            <a:pPr marL="990600" lvl="1" indent="-533400">
              <a:lnSpc>
                <a:spcPct val="130000"/>
              </a:lnSpc>
            </a:pPr>
            <a:r>
              <a:rPr lang="en-US" sz="2200">
                <a:cs typeface="Times New Roman" pitchFamily="18" charset="0"/>
              </a:rPr>
              <a:t>The amount of time required to cluster the data is drastically reduced</a:t>
            </a:r>
          </a:p>
          <a:p>
            <a:pPr marL="990600" lvl="1" indent="-533400">
              <a:lnSpc>
                <a:spcPct val="130000"/>
              </a:lnSpc>
            </a:pPr>
            <a:r>
              <a:rPr lang="en-US" sz="2200">
                <a:cs typeface="Times New Roman" pitchFamily="18" charset="0"/>
              </a:rPr>
              <a:t>The size of the problems that can be handled is increased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940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1458913"/>
            <a:ext cx="8088313" cy="4114800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endParaRPr lang="en-US" sz="2600"/>
          </a:p>
          <a:p>
            <a:pPr marL="533400" indent="-533400">
              <a:lnSpc>
                <a:spcPct val="90000"/>
              </a:lnSpc>
            </a:pPr>
            <a:endParaRPr lang="en-US"/>
          </a:p>
          <a:p>
            <a:pPr marL="990600" lvl="1" indent="-533400">
              <a:lnSpc>
                <a:spcPct val="90000"/>
              </a:lnSpc>
              <a:buFontTx/>
              <a:buNone/>
            </a:pPr>
            <a:endParaRPr lang="en-US" sz="2200"/>
          </a:p>
        </p:txBody>
      </p:sp>
      <p:sp>
        <p:nvSpPr>
          <p:cNvPr id="1653764" name="Rectangle 4"/>
          <p:cNvSpPr>
            <a:spLocks noChangeArrowheads="1"/>
          </p:cNvSpPr>
          <p:nvPr/>
        </p:nvSpPr>
        <p:spPr bwMode="auto">
          <a:xfrm>
            <a:off x="1600200" y="29257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653765" name="Picture 5" descr="overall"/>
          <p:cNvPicPr>
            <a:picLocks noChangeAspect="1" noChangeArrowheads="1"/>
          </p:cNvPicPr>
          <p:nvPr/>
        </p:nvPicPr>
        <p:blipFill>
          <a:blip r:embed="rId3" cstate="print"/>
          <a:srcRect l="941" r="5919"/>
          <a:stretch>
            <a:fillRect/>
          </a:stretch>
        </p:blipFill>
        <p:spPr bwMode="auto">
          <a:xfrm>
            <a:off x="304800" y="2590800"/>
            <a:ext cx="8686800" cy="1579563"/>
          </a:xfrm>
          <a:prstGeom prst="rect">
            <a:avLst/>
          </a:prstGeom>
          <a:noFill/>
        </p:spPr>
      </p:pic>
      <p:sp>
        <p:nvSpPr>
          <p:cNvPr id="1653767" name="Rectangle 7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  <a:noFill/>
          <a:ln/>
        </p:spPr>
        <p:txBody>
          <a:bodyPr/>
          <a:lstStyle/>
          <a:p>
            <a:r>
              <a:rPr lang="en-US"/>
              <a:t>Graph-Based Clustering: Sparsification</a:t>
            </a:r>
          </a:p>
        </p:txBody>
      </p:sp>
    </p:spTree>
    <p:extLst>
      <p:ext uri="{BB962C8B-B14F-4D97-AF65-F5344CB8AC3E}">
        <p14:creationId xmlns:p14="http://schemas.microsoft.com/office/powerpoint/2010/main" val="190735693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Grid-Based Clustering</a:t>
            </a:r>
          </a:p>
        </p:txBody>
      </p:sp>
      <p:sp>
        <p:nvSpPr>
          <p:cNvPr id="170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10575" cy="4114800"/>
          </a:xfrm>
        </p:spPr>
        <p:txBody>
          <a:bodyPr/>
          <a:lstStyle/>
          <a:p>
            <a:pPr marL="533400" indent="-533400">
              <a:lnSpc>
                <a:spcPct val="110000"/>
              </a:lnSpc>
            </a:pPr>
            <a:r>
              <a:rPr lang="en-US"/>
              <a:t>Efficient way to organize a set of data, at least in low dimensions</a:t>
            </a:r>
          </a:p>
          <a:p>
            <a:pPr marL="533400" indent="-533400">
              <a:lnSpc>
                <a:spcPct val="110000"/>
              </a:lnSpc>
            </a:pPr>
            <a:r>
              <a:rPr lang="en-US"/>
              <a:t>Algorithm:</a:t>
            </a:r>
          </a:p>
          <a:p>
            <a:pPr marL="914400" lvl="1" indent="-457200">
              <a:lnSpc>
                <a:spcPct val="110000"/>
              </a:lnSpc>
              <a:buFontTx/>
              <a:buAutoNum type="arabicPeriod"/>
            </a:pPr>
            <a:r>
              <a:rPr lang="en-US"/>
              <a:t>Define a set of grid cells</a:t>
            </a:r>
          </a:p>
          <a:p>
            <a:pPr marL="914400" lvl="1" indent="-457200">
              <a:lnSpc>
                <a:spcPct val="110000"/>
              </a:lnSpc>
              <a:buFontTx/>
              <a:buAutoNum type="arabicPeriod"/>
            </a:pPr>
            <a:r>
              <a:rPr lang="en-US"/>
              <a:t>Assign objects to the appropriate cells and compute the density of each cell</a:t>
            </a:r>
          </a:p>
          <a:p>
            <a:pPr marL="914400" lvl="1" indent="-457200">
              <a:lnSpc>
                <a:spcPct val="110000"/>
              </a:lnSpc>
              <a:buFontTx/>
              <a:buAutoNum type="arabicPeriod"/>
            </a:pPr>
            <a:r>
              <a:rPr lang="en-US"/>
              <a:t>Eliminate cells having a density below a specified threshold</a:t>
            </a:r>
          </a:p>
          <a:p>
            <a:pPr marL="914400" lvl="1" indent="-457200">
              <a:lnSpc>
                <a:spcPct val="110000"/>
              </a:lnSpc>
              <a:buFontTx/>
              <a:buAutoNum type="arabicPeriod"/>
            </a:pPr>
            <a:r>
              <a:rPr lang="en-US"/>
              <a:t>Form clusters from contiguous (adjacent groups of dense cells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27038" y="188913"/>
            <a:ext cx="8377237" cy="814387"/>
          </a:xfrm>
          <a:noFill/>
          <a:ln/>
        </p:spPr>
        <p:txBody>
          <a:bodyPr lIns="92075" tIns="46038" rIns="92075" bIns="46038"/>
          <a:lstStyle/>
          <a:p>
            <a:r>
              <a:rPr lang="en-US" sz="3200"/>
              <a:t>Requirements of Clustering in Data Mining </a:t>
            </a:r>
          </a:p>
        </p:txBody>
      </p:sp>
      <p:sp>
        <p:nvSpPr>
          <p:cNvPr id="168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51825" cy="393065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10000"/>
              </a:lnSpc>
            </a:pPr>
            <a:r>
              <a:rPr lang="en-US" sz="2400"/>
              <a:t>Scalability</a:t>
            </a:r>
          </a:p>
          <a:p>
            <a:pPr>
              <a:lnSpc>
                <a:spcPct val="110000"/>
              </a:lnSpc>
            </a:pPr>
            <a:r>
              <a:rPr lang="en-US" sz="2400"/>
              <a:t>Ability to deal with different types of attributes</a:t>
            </a:r>
          </a:p>
          <a:p>
            <a:pPr>
              <a:lnSpc>
                <a:spcPct val="110000"/>
              </a:lnSpc>
            </a:pPr>
            <a:r>
              <a:rPr lang="en-US" sz="2400"/>
              <a:t>Discovery of clusters with arbitrary shape</a:t>
            </a:r>
          </a:p>
          <a:p>
            <a:pPr>
              <a:lnSpc>
                <a:spcPct val="110000"/>
              </a:lnSpc>
            </a:pPr>
            <a:r>
              <a:rPr lang="en-US" sz="2400"/>
              <a:t>Minimal requirements for domain knowledge to determine input parameters</a:t>
            </a:r>
          </a:p>
          <a:p>
            <a:pPr>
              <a:lnSpc>
                <a:spcPct val="110000"/>
              </a:lnSpc>
            </a:pPr>
            <a:r>
              <a:rPr lang="en-US" sz="2400"/>
              <a:t>Able to deal with noise and outliers</a:t>
            </a:r>
          </a:p>
          <a:p>
            <a:pPr>
              <a:lnSpc>
                <a:spcPct val="110000"/>
              </a:lnSpc>
            </a:pPr>
            <a:r>
              <a:rPr lang="en-US" sz="2400"/>
              <a:t>Insensitive to order of input records</a:t>
            </a:r>
          </a:p>
          <a:p>
            <a:pPr>
              <a:lnSpc>
                <a:spcPct val="110000"/>
              </a:lnSpc>
            </a:pPr>
            <a:r>
              <a:rPr lang="en-US" sz="2400"/>
              <a:t>High dimensionality</a:t>
            </a:r>
          </a:p>
          <a:p>
            <a:pPr>
              <a:lnSpc>
                <a:spcPct val="110000"/>
              </a:lnSpc>
            </a:pPr>
            <a:r>
              <a:rPr lang="en-US" sz="2400"/>
              <a:t>Incorporation of user-specified constraints</a:t>
            </a:r>
          </a:p>
          <a:p>
            <a:pPr>
              <a:lnSpc>
                <a:spcPct val="110000"/>
              </a:lnSpc>
            </a:pPr>
            <a:r>
              <a:rPr lang="en-US" sz="2400"/>
              <a:t>Interpretability and usability</a:t>
            </a:r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600"/>
              <a:t>Finding Clusters of Time Series </a:t>
            </a:r>
            <a:br>
              <a:rPr lang="en-US" sz="2600"/>
            </a:br>
            <a:r>
              <a:rPr lang="en-US" sz="2600"/>
              <a:t>In Spatio-Temporal Data</a:t>
            </a:r>
          </a:p>
        </p:txBody>
      </p:sp>
      <p:sp>
        <p:nvSpPr>
          <p:cNvPr id="1680387" name="Rectangle 3"/>
          <p:cNvSpPr>
            <a:spLocks noChangeArrowheads="1"/>
          </p:cNvSpPr>
          <p:nvPr/>
        </p:nvSpPr>
        <p:spPr bwMode="auto">
          <a:xfrm>
            <a:off x="3048000" y="22288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80388" name="Rectangle 4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80389" name="Rectangle 5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80390" name="Rectangle 6"/>
          <p:cNvSpPr>
            <a:spLocks noChangeArrowheads="1"/>
          </p:cNvSpPr>
          <p:nvPr/>
        </p:nvSpPr>
        <p:spPr bwMode="auto">
          <a:xfrm>
            <a:off x="3113088" y="24384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680391" name="Picture 7"/>
          <p:cNvPicPr>
            <a:picLocks noChangeAspect="1" noChangeArrowheads="1"/>
          </p:cNvPicPr>
          <p:nvPr/>
        </p:nvPicPr>
        <p:blipFill>
          <a:blip r:embed="rId3" cstate="print"/>
          <a:srcRect l="5608" r="2803"/>
          <a:stretch>
            <a:fillRect/>
          </a:stretch>
        </p:blipFill>
        <p:spPr bwMode="auto">
          <a:xfrm>
            <a:off x="0" y="1600200"/>
            <a:ext cx="4495800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80392" name="Text Box 8"/>
          <p:cNvSpPr txBox="1">
            <a:spLocks noChangeArrowheads="1"/>
          </p:cNvSpPr>
          <p:nvPr/>
        </p:nvSpPr>
        <p:spPr bwMode="auto">
          <a:xfrm>
            <a:off x="609600" y="5105400"/>
            <a:ext cx="3095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400"/>
              </a:spcAft>
            </a:pPr>
            <a:r>
              <a:rPr lang="en-AU" sz="1800">
                <a:latin typeface="Times New Roman" pitchFamily="18" charset="0"/>
              </a:rPr>
              <a:t>Clusters of Pressure</a:t>
            </a:r>
          </a:p>
        </p:txBody>
      </p:sp>
      <p:pic>
        <p:nvPicPr>
          <p:cNvPr id="1680393" name="Picture 9"/>
          <p:cNvPicPr>
            <a:picLocks noChangeAspect="1" noChangeArrowheads="1"/>
          </p:cNvPicPr>
          <p:nvPr/>
        </p:nvPicPr>
        <p:blipFill>
          <a:blip r:embed="rId4" cstate="print"/>
          <a:srcRect l="6131" r="4240"/>
          <a:stretch>
            <a:fillRect/>
          </a:stretch>
        </p:blipFill>
        <p:spPr bwMode="auto">
          <a:xfrm>
            <a:off x="4572000" y="1525588"/>
            <a:ext cx="4267200" cy="319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80394" name="Text Box 10"/>
          <p:cNvSpPr txBox="1">
            <a:spLocks noChangeArrowheads="1"/>
          </p:cNvSpPr>
          <p:nvPr/>
        </p:nvSpPr>
        <p:spPr bwMode="auto">
          <a:xfrm>
            <a:off x="4572000" y="5029200"/>
            <a:ext cx="4114800" cy="23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400"/>
              </a:spcAft>
            </a:pPr>
            <a:r>
              <a:rPr lang="en-AU" sz="1800">
                <a:latin typeface="Times New Roman" pitchFamily="18" charset="0"/>
              </a:rPr>
              <a:t>Density of  Pressure</a:t>
            </a:r>
          </a:p>
        </p:txBody>
      </p:sp>
    </p:spTree>
    <p:extLst>
      <p:ext uri="{BB962C8B-B14F-4D97-AF65-F5344CB8AC3E}">
        <p14:creationId xmlns:p14="http://schemas.microsoft.com/office/powerpoint/2010/main" val="225521940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Cluster Validity </a:t>
            </a:r>
          </a:p>
        </p:txBody>
      </p:sp>
      <p:sp>
        <p:nvSpPr>
          <p:cNvPr id="165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smtClean="0"/>
              <a:t>For supervised classification we have a variety of measures to evaluate how good our model is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Accuracy, precision, recall</a:t>
            </a:r>
          </a:p>
          <a:p>
            <a:pPr lvl="1">
              <a:lnSpc>
                <a:spcPct val="80000"/>
              </a:lnSpc>
            </a:pPr>
            <a:endParaRPr lang="en-US" altLang="en-US" sz="2000" smtClean="0"/>
          </a:p>
          <a:p>
            <a:pPr>
              <a:lnSpc>
                <a:spcPct val="80000"/>
              </a:lnSpc>
            </a:pPr>
            <a:r>
              <a:rPr lang="en-US" altLang="en-US" sz="2400" smtClean="0"/>
              <a:t>For cluster analysis, the analogous question is how to evaluate the “goodness” of the resulting clusters?</a:t>
            </a:r>
          </a:p>
          <a:p>
            <a:pPr>
              <a:lnSpc>
                <a:spcPct val="80000"/>
              </a:lnSpc>
            </a:pPr>
            <a:endParaRPr lang="en-US" altLang="en-US" sz="2400" smtClean="0"/>
          </a:p>
          <a:p>
            <a:pPr>
              <a:lnSpc>
                <a:spcPct val="80000"/>
              </a:lnSpc>
            </a:pPr>
            <a:r>
              <a:rPr lang="en-US" altLang="en-US" sz="2400" smtClean="0"/>
              <a:t>But “clusters are in the eye of the beholder”! </a:t>
            </a:r>
          </a:p>
          <a:p>
            <a:pPr>
              <a:lnSpc>
                <a:spcPct val="80000"/>
              </a:lnSpc>
            </a:pPr>
            <a:endParaRPr lang="en-US" altLang="en-US" sz="2400" smtClean="0"/>
          </a:p>
          <a:p>
            <a:pPr>
              <a:lnSpc>
                <a:spcPct val="80000"/>
              </a:lnSpc>
            </a:pPr>
            <a:r>
              <a:rPr lang="en-US" altLang="en-US" sz="2400" smtClean="0"/>
              <a:t>Then why do we want to evaluate them?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To avoid finding patterns in noise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To compare clustering algorithms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To compare two sets of clusters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To compare two clusters</a:t>
            </a:r>
          </a:p>
        </p:txBody>
      </p:sp>
    </p:spTree>
    <p:extLst>
      <p:ext uri="{BB962C8B-B14F-4D97-AF65-F5344CB8AC3E}">
        <p14:creationId xmlns:p14="http://schemas.microsoft.com/office/powerpoint/2010/main" val="34518336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Clusters found in Random Data</a:t>
            </a:r>
          </a:p>
        </p:txBody>
      </p:sp>
      <p:pic>
        <p:nvPicPr>
          <p:cNvPr id="16578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990600"/>
            <a:ext cx="3648075" cy="273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657860" name="Text Box 4"/>
          <p:cNvSpPr txBox="1">
            <a:spLocks noChangeArrowheads="1"/>
          </p:cNvSpPr>
          <p:nvPr/>
        </p:nvSpPr>
        <p:spPr bwMode="auto">
          <a:xfrm>
            <a:off x="152400" y="1905000"/>
            <a:ext cx="9906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Random Points</a:t>
            </a:r>
          </a:p>
        </p:txBody>
      </p:sp>
      <p:grpSp>
        <p:nvGrpSpPr>
          <p:cNvPr id="1657861" name="Group 5"/>
          <p:cNvGrpSpPr>
            <a:grpSpLocks/>
          </p:cNvGrpSpPr>
          <p:nvPr/>
        </p:nvGrpSpPr>
        <p:grpSpPr bwMode="auto">
          <a:xfrm>
            <a:off x="152400" y="3657600"/>
            <a:ext cx="4113213" cy="2743200"/>
            <a:chOff x="96" y="2304"/>
            <a:chExt cx="2591" cy="1728"/>
          </a:xfrm>
        </p:grpSpPr>
        <p:pic>
          <p:nvPicPr>
            <p:cNvPr id="1657862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4" y="2304"/>
              <a:ext cx="2303" cy="17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1657863" name="Text Box 7"/>
            <p:cNvSpPr txBox="1">
              <a:spLocks noChangeArrowheads="1"/>
            </p:cNvSpPr>
            <p:nvPr/>
          </p:nvSpPr>
          <p:spPr bwMode="auto">
            <a:xfrm>
              <a:off x="96" y="2640"/>
              <a:ext cx="62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K-means</a:t>
              </a:r>
            </a:p>
          </p:txBody>
        </p:sp>
      </p:grpSp>
      <p:grpSp>
        <p:nvGrpSpPr>
          <p:cNvPr id="1657864" name="Group 8"/>
          <p:cNvGrpSpPr>
            <a:grpSpLocks/>
          </p:cNvGrpSpPr>
          <p:nvPr/>
        </p:nvGrpSpPr>
        <p:grpSpPr bwMode="auto">
          <a:xfrm>
            <a:off x="4116388" y="990600"/>
            <a:ext cx="4341812" cy="2743200"/>
            <a:chOff x="2593" y="624"/>
            <a:chExt cx="2735" cy="1728"/>
          </a:xfrm>
        </p:grpSpPr>
        <p:pic>
          <p:nvPicPr>
            <p:cNvPr id="1657865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593" y="624"/>
              <a:ext cx="2303" cy="17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1657866" name="Text Box 10"/>
            <p:cNvSpPr txBox="1">
              <a:spLocks noChangeArrowheads="1"/>
            </p:cNvSpPr>
            <p:nvPr/>
          </p:nvSpPr>
          <p:spPr bwMode="auto">
            <a:xfrm>
              <a:off x="4704" y="1200"/>
              <a:ext cx="62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DBSCAN</a:t>
              </a:r>
            </a:p>
          </p:txBody>
        </p:sp>
      </p:grpSp>
      <p:grpSp>
        <p:nvGrpSpPr>
          <p:cNvPr id="1657867" name="Group 11"/>
          <p:cNvGrpSpPr>
            <a:grpSpLocks/>
          </p:cNvGrpSpPr>
          <p:nvPr/>
        </p:nvGrpSpPr>
        <p:grpSpPr bwMode="auto">
          <a:xfrm>
            <a:off x="4116388" y="3657600"/>
            <a:ext cx="4646612" cy="2743200"/>
            <a:chOff x="2593" y="2304"/>
            <a:chExt cx="2927" cy="1728"/>
          </a:xfrm>
        </p:grpSpPr>
        <p:pic>
          <p:nvPicPr>
            <p:cNvPr id="1657868" name="Picture 1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593" y="2304"/>
              <a:ext cx="2303" cy="17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1657869" name="Text Box 13"/>
            <p:cNvSpPr txBox="1">
              <a:spLocks noChangeArrowheads="1"/>
            </p:cNvSpPr>
            <p:nvPr/>
          </p:nvSpPr>
          <p:spPr bwMode="auto">
            <a:xfrm>
              <a:off x="4800" y="2640"/>
              <a:ext cx="720" cy="3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Complete Link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58200" cy="5257800"/>
          </a:xfrm>
        </p:spPr>
        <p:txBody>
          <a:bodyPr/>
          <a:lstStyle/>
          <a:p>
            <a:pPr marL="533400" indent="-533400">
              <a:buSzTx/>
              <a:buFont typeface="Monotype Sorts" pitchFamily="2" charset="2"/>
              <a:buAutoNum type="arabicPeriod"/>
            </a:pPr>
            <a:r>
              <a:rPr lang="en-US" altLang="en-US" sz="2000" smtClean="0"/>
              <a:t>Determining the</a:t>
            </a:r>
            <a:r>
              <a:rPr lang="en-US" altLang="en-US" sz="2000" smtClean="0">
                <a:solidFill>
                  <a:srgbClr val="FF9900"/>
                </a:solidFill>
              </a:rPr>
              <a:t> </a:t>
            </a:r>
            <a:r>
              <a:rPr lang="en-US" altLang="en-US" sz="2000" smtClean="0">
                <a:solidFill>
                  <a:srgbClr val="FF0000"/>
                </a:solidFill>
              </a:rPr>
              <a:t>clustering tendency</a:t>
            </a:r>
            <a:r>
              <a:rPr lang="en-US" altLang="en-US" sz="2000" smtClean="0"/>
              <a:t> of a set of data, i.e., distinguishing whether non-random structure actually exists in the data. </a:t>
            </a:r>
          </a:p>
          <a:p>
            <a:pPr marL="533400" indent="-533400">
              <a:buSzTx/>
              <a:buFont typeface="Monotype Sorts" pitchFamily="2" charset="2"/>
              <a:buAutoNum type="arabicPeriod"/>
            </a:pPr>
            <a:r>
              <a:rPr lang="en-US" altLang="en-US" sz="2000" smtClean="0"/>
              <a:t>Comparing the results of a cluster analysis to externally known results, e.g., to externally given class labels.</a:t>
            </a:r>
          </a:p>
          <a:p>
            <a:pPr marL="533400" indent="-533400">
              <a:buSzTx/>
              <a:buFont typeface="Monotype Sorts" pitchFamily="2" charset="2"/>
              <a:buAutoNum type="arabicPeriod"/>
            </a:pPr>
            <a:r>
              <a:rPr lang="en-US" altLang="en-US" sz="2000" smtClean="0"/>
              <a:t>Evaluating how well the results of a cluster analysis fit the data </a:t>
            </a:r>
            <a:r>
              <a:rPr lang="en-US" altLang="en-US" sz="2000" i="1" smtClean="0"/>
              <a:t>without</a:t>
            </a:r>
            <a:r>
              <a:rPr lang="en-US" altLang="en-US" sz="2000" smtClean="0"/>
              <a:t> reference to external information. </a:t>
            </a:r>
          </a:p>
          <a:p>
            <a:pPr marL="990600" lvl="1" indent="-533400">
              <a:buSzTx/>
              <a:buFont typeface="Arial" charset="0"/>
              <a:buNone/>
            </a:pPr>
            <a:r>
              <a:rPr lang="en-US" altLang="en-US" sz="1800" smtClean="0"/>
              <a:t>	- Use only the data</a:t>
            </a:r>
          </a:p>
          <a:p>
            <a:pPr marL="533400" indent="-533400">
              <a:buSzTx/>
              <a:buFont typeface="Monotype Sorts" pitchFamily="2" charset="2"/>
              <a:buAutoNum type="arabicPeriod"/>
            </a:pPr>
            <a:r>
              <a:rPr lang="en-US" altLang="en-US" sz="2000" smtClean="0"/>
              <a:t>Comparing the results of two different sets of cluster analyses to determine which is better.</a:t>
            </a:r>
          </a:p>
          <a:p>
            <a:pPr marL="533400" indent="-533400">
              <a:buSzTx/>
              <a:buFont typeface="Monotype Sorts" pitchFamily="2" charset="2"/>
              <a:buAutoNum type="arabicPeriod"/>
            </a:pPr>
            <a:r>
              <a:rPr lang="en-US" altLang="en-US" sz="2000" smtClean="0"/>
              <a:t>Determining the ‘correct’ number of clusters.</a:t>
            </a:r>
          </a:p>
          <a:p>
            <a:pPr marL="533400" indent="-533400"/>
            <a:endParaRPr lang="en-US" altLang="en-US" sz="2000" smtClean="0"/>
          </a:p>
          <a:p>
            <a:pPr marL="533400" indent="-533400">
              <a:buFont typeface="Monotype Sorts" pitchFamily="2" charset="2"/>
              <a:buNone/>
            </a:pPr>
            <a:r>
              <a:rPr lang="en-US" altLang="en-US" sz="2400" smtClean="0"/>
              <a:t>	</a:t>
            </a:r>
            <a:r>
              <a:rPr lang="en-US" altLang="en-US" sz="2000" smtClean="0"/>
              <a:t>For 2, 3, and 4, we can further distinguish whether we want to evaluate the entire clustering or just individual clusters. </a:t>
            </a:r>
          </a:p>
          <a:p>
            <a:pPr marL="533400" indent="-533400"/>
            <a:endParaRPr lang="en-US" altLang="en-US" sz="2000" smtClean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Different Aspects of Cluster Validation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236024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882" grpId="0" build="p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/>
            <a:r>
              <a:rPr lang="en-US" altLang="en-US" sz="2200" dirty="0" smtClean="0"/>
              <a:t>Numerical measures that are applied to judge various aspects of cluster validity, are classified into the following three types.</a:t>
            </a:r>
          </a:p>
          <a:p>
            <a:pPr marL="742950" lvl="1" indent="-285750"/>
            <a:r>
              <a:rPr lang="en-US" altLang="en-US" sz="2000" dirty="0" smtClean="0">
                <a:solidFill>
                  <a:srgbClr val="FF0000"/>
                </a:solidFill>
              </a:rPr>
              <a:t>External Index:</a:t>
            </a:r>
            <a:r>
              <a:rPr lang="en-US" altLang="en-US" sz="2000" dirty="0" smtClean="0"/>
              <a:t> Used to measure the extent to which cluster labels match externally supplied class labels.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altLang="en-US" sz="1600" dirty="0" smtClean="0"/>
              <a:t>Entropy </a:t>
            </a:r>
          </a:p>
          <a:p>
            <a:pPr marL="742950" lvl="1" indent="-285750"/>
            <a:r>
              <a:rPr lang="en-US" altLang="en-US" sz="2000" dirty="0" smtClean="0">
                <a:solidFill>
                  <a:srgbClr val="FF0000"/>
                </a:solidFill>
              </a:rPr>
              <a:t>Internal Index:</a:t>
            </a:r>
            <a:r>
              <a:rPr lang="en-US" altLang="en-US" sz="2000" dirty="0" smtClean="0"/>
              <a:t>  Used to measure the goodness of a clustering structure </a:t>
            </a:r>
            <a:r>
              <a:rPr lang="en-US" altLang="en-US" sz="2000" i="1" dirty="0" smtClean="0"/>
              <a:t>without</a:t>
            </a:r>
            <a:r>
              <a:rPr lang="en-US" altLang="en-US" sz="2000" dirty="0" smtClean="0"/>
              <a:t> respect to external information. 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altLang="en-US" sz="1600" dirty="0" smtClean="0"/>
              <a:t>Sum of Squared Error (SSE)</a:t>
            </a:r>
          </a:p>
          <a:p>
            <a:pPr marL="742950" lvl="1" indent="-285750"/>
            <a:r>
              <a:rPr lang="en-US" altLang="en-US" sz="2000" dirty="0" smtClean="0">
                <a:solidFill>
                  <a:srgbClr val="FF0000"/>
                </a:solidFill>
              </a:rPr>
              <a:t>Relative Index:</a:t>
            </a:r>
            <a:r>
              <a:rPr lang="en-US" altLang="en-US" sz="2000" dirty="0" smtClean="0"/>
              <a:t> Used to compare two different </a:t>
            </a:r>
            <a:r>
              <a:rPr lang="en-US" altLang="en-US" sz="2000" dirty="0" err="1" smtClean="0"/>
              <a:t>clusterings</a:t>
            </a:r>
            <a:r>
              <a:rPr lang="en-US" altLang="en-US" sz="2000" dirty="0" smtClean="0"/>
              <a:t> or clusters. 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altLang="en-US" sz="1600" dirty="0" smtClean="0"/>
              <a:t>Often an external or internal index is used for this function, e.g., SSE or entropy</a:t>
            </a:r>
          </a:p>
          <a:p>
            <a:pPr marL="342900" indent="-342900"/>
            <a:r>
              <a:rPr lang="en-US" altLang="en-US" sz="2200" dirty="0" smtClean="0"/>
              <a:t>Sometimes these are referred to as </a:t>
            </a:r>
            <a:r>
              <a:rPr lang="en-US" altLang="en-US" sz="2200" dirty="0" smtClean="0">
                <a:solidFill>
                  <a:srgbClr val="FF0000"/>
                </a:solidFill>
              </a:rPr>
              <a:t>criteria</a:t>
            </a:r>
            <a:r>
              <a:rPr lang="en-US" altLang="en-US" sz="2200" dirty="0" smtClean="0"/>
              <a:t> instead of </a:t>
            </a:r>
            <a:r>
              <a:rPr lang="en-US" altLang="en-US" sz="2200" dirty="0" smtClean="0">
                <a:solidFill>
                  <a:srgbClr val="FF0000"/>
                </a:solidFill>
              </a:rPr>
              <a:t>indices</a:t>
            </a:r>
          </a:p>
          <a:p>
            <a:pPr marL="742950" lvl="1" indent="-285750"/>
            <a:r>
              <a:rPr lang="en-US" altLang="en-US" sz="1800" dirty="0" smtClean="0"/>
              <a:t>However, sometimes criterion is the general strategy and index is the numerical measure that implements the criterion.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Measures of Cluster Validity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33229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9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533400" indent="-533400"/>
            <a:r>
              <a:rPr lang="en-US" altLang="en-US" sz="2400" dirty="0" smtClean="0"/>
              <a:t>Two matrices </a:t>
            </a:r>
          </a:p>
          <a:p>
            <a:pPr marL="990600" lvl="1" indent="-533400"/>
            <a:r>
              <a:rPr lang="en-US" altLang="en-US" sz="1800" dirty="0" smtClean="0"/>
              <a:t>Proximity Matrix</a:t>
            </a:r>
          </a:p>
          <a:p>
            <a:pPr marL="990600" lvl="1" indent="-533400"/>
            <a:r>
              <a:rPr lang="en-US" altLang="en-US" sz="1800" dirty="0" smtClean="0"/>
              <a:t>Ideal Similarity Matrix</a:t>
            </a:r>
          </a:p>
          <a:p>
            <a:pPr marL="1371600" lvl="2" indent="-457200"/>
            <a:r>
              <a:rPr lang="en-US" altLang="en-US" sz="1600" dirty="0" smtClean="0"/>
              <a:t>One row and one column for each data point</a:t>
            </a:r>
          </a:p>
          <a:p>
            <a:pPr marL="1371600" lvl="2" indent="-457200"/>
            <a:r>
              <a:rPr lang="en-US" altLang="en-US" sz="1600" dirty="0" smtClean="0"/>
              <a:t>An entry is 1 if the associated pair of points belong to the same cluster</a:t>
            </a:r>
          </a:p>
          <a:p>
            <a:pPr marL="1371600" lvl="2" indent="-457200"/>
            <a:r>
              <a:rPr lang="en-US" altLang="en-US" sz="1600" dirty="0" smtClean="0"/>
              <a:t>An entry is 0 if the associated pair of points belongs to different clusters</a:t>
            </a:r>
          </a:p>
          <a:p>
            <a:pPr marL="533400" indent="-533400"/>
            <a:r>
              <a:rPr lang="en-US" altLang="en-US" sz="2400" dirty="0" smtClean="0"/>
              <a:t>Compute the correlation between the two matrices</a:t>
            </a:r>
          </a:p>
          <a:p>
            <a:pPr marL="990600" lvl="1" indent="-533400"/>
            <a:r>
              <a:rPr lang="en-US" altLang="en-US" sz="1800" dirty="0" smtClean="0"/>
              <a:t>Since the matrices are symmetric, only the correlation between </a:t>
            </a:r>
            <a:br>
              <a:rPr lang="en-US" altLang="en-US" sz="1800" dirty="0" smtClean="0"/>
            </a:br>
            <a:r>
              <a:rPr lang="en-US" altLang="en-US" sz="1800" dirty="0" smtClean="0"/>
              <a:t>n(n-1) / 2 entries needs to be calculated.</a:t>
            </a:r>
          </a:p>
          <a:p>
            <a:pPr marL="533400" indent="-533400"/>
            <a:r>
              <a:rPr lang="en-US" altLang="en-US" sz="2400" dirty="0" smtClean="0"/>
              <a:t>High correlation indicates that points that belong to the same cluster are close to each other. </a:t>
            </a:r>
          </a:p>
          <a:p>
            <a:pPr marL="533400" indent="-533400"/>
            <a:r>
              <a:rPr lang="en-US" altLang="en-US" sz="2400" dirty="0" smtClean="0"/>
              <a:t>Not a good measure for some density or contiguity based clusters.</a:t>
            </a:r>
            <a:endParaRPr lang="en-US" altLang="en-US" sz="2000" dirty="0" smtClean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Measuring Cluster Validity Via Correlation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348342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0930" grpId="0" build="p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Measuring Cluster Validity Via Correlation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smtClean="0"/>
              <a:t>Correlation of ideal similarity and proximity matrices for the K-means </a:t>
            </a:r>
            <a:r>
              <a:rPr lang="en-US" altLang="en-US" sz="2400" dirty="0" err="1" smtClean="0"/>
              <a:t>clusterings</a:t>
            </a:r>
            <a:r>
              <a:rPr lang="en-US" altLang="en-US" sz="2400" dirty="0" smtClean="0"/>
              <a:t> of the following two data sets. </a:t>
            </a:r>
          </a:p>
          <a:p>
            <a:endParaRPr lang="en-US" altLang="en-US" sz="2400" dirty="0" smtClean="0"/>
          </a:p>
        </p:txBody>
      </p:sp>
      <p:pic>
        <p:nvPicPr>
          <p:cNvPr id="942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2667000"/>
            <a:ext cx="365601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788" y="2667000"/>
            <a:ext cx="365601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1373188" y="5867400"/>
            <a:ext cx="236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Corr = -0.9235</a:t>
            </a:r>
          </a:p>
        </p:txBody>
      </p:sp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5030788" y="5867400"/>
            <a:ext cx="236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Corr = -0.5810</a:t>
            </a:r>
          </a:p>
        </p:txBody>
      </p:sp>
    </p:spTree>
    <p:extLst>
      <p:ext uri="{BB962C8B-B14F-4D97-AF65-F5344CB8AC3E}">
        <p14:creationId xmlns:p14="http://schemas.microsoft.com/office/powerpoint/2010/main" val="702865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/>
            <a:r>
              <a:rPr lang="en-US" altLang="en-US" sz="2600" smtClean="0"/>
              <a:t>Order the similarity matrix with respect to cluster labels and inspect visually. </a:t>
            </a:r>
          </a:p>
          <a:p>
            <a:pPr marL="342900" indent="-342900"/>
            <a:endParaRPr lang="en-US" altLang="en-US" sz="2600" smtClean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533400"/>
          </a:xfrm>
        </p:spPr>
        <p:txBody>
          <a:bodyPr/>
          <a:lstStyle/>
          <a:p>
            <a:r>
              <a:rPr lang="en-US" altLang="en-US" sz="2800" smtClean="0"/>
              <a:t>Using Similarity Matrix for Cluster Validation</a:t>
            </a:r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4413"/>
            <a:ext cx="4268788" cy="320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208213"/>
            <a:ext cx="4268788" cy="320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9783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Using Similarity Matrix for Cluster Validation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Clusters in random data are not so crisp</a:t>
            </a:r>
          </a:p>
          <a:p>
            <a:endParaRPr lang="en-US" altLang="en-US" smtClean="0"/>
          </a:p>
        </p:txBody>
      </p:sp>
      <p:pic>
        <p:nvPicPr>
          <p:cNvPr id="962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87563"/>
            <a:ext cx="3656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3429000" y="5287963"/>
            <a:ext cx="2895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/>
              <a:t>DBSCAN</a:t>
            </a:r>
          </a:p>
        </p:txBody>
      </p:sp>
      <p:pic>
        <p:nvPicPr>
          <p:cNvPr id="9626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087563"/>
            <a:ext cx="3656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2223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2011363"/>
            <a:ext cx="365601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Using Similarity Matrix for Cluster Validation</a:t>
            </a:r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Clusters in random data are not so crisp</a:t>
            </a:r>
          </a:p>
          <a:p>
            <a:endParaRPr lang="en-US" altLang="en-US" smtClean="0"/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3505200" y="5211763"/>
            <a:ext cx="2895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/>
              <a:t>K-means</a:t>
            </a:r>
          </a:p>
        </p:txBody>
      </p:sp>
      <p:pic>
        <p:nvPicPr>
          <p:cNvPr id="9728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88" y="2006600"/>
            <a:ext cx="365601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14467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/>
              <a:t>Notion of a Cluster can be Ambiguous</a:t>
            </a:r>
          </a:p>
        </p:txBody>
      </p:sp>
      <p:grpSp>
        <p:nvGrpSpPr>
          <p:cNvPr id="1537115" name="Group 91"/>
          <p:cNvGrpSpPr>
            <a:grpSpLocks/>
          </p:cNvGrpSpPr>
          <p:nvPr/>
        </p:nvGrpSpPr>
        <p:grpSpPr bwMode="auto">
          <a:xfrm>
            <a:off x="685800" y="1905000"/>
            <a:ext cx="3344863" cy="1479550"/>
            <a:chOff x="432" y="1200"/>
            <a:chExt cx="2107" cy="932"/>
          </a:xfrm>
        </p:grpSpPr>
        <p:grpSp>
          <p:nvGrpSpPr>
            <p:cNvPr id="1537027" name="Group 3"/>
            <p:cNvGrpSpPr>
              <a:grpSpLocks noChangeAspect="1"/>
            </p:cNvGrpSpPr>
            <p:nvPr/>
          </p:nvGrpSpPr>
          <p:grpSpPr bwMode="auto">
            <a:xfrm>
              <a:off x="432" y="1200"/>
              <a:ext cx="2107" cy="516"/>
              <a:chOff x="2464" y="2296"/>
              <a:chExt cx="2634" cy="646"/>
            </a:xfrm>
          </p:grpSpPr>
          <p:sp>
            <p:nvSpPr>
              <p:cNvPr id="1537028" name="Oval 4"/>
              <p:cNvSpPr>
                <a:spLocks noChangeAspect="1" noChangeArrowheads="1"/>
              </p:cNvSpPr>
              <p:nvPr/>
            </p:nvSpPr>
            <p:spPr bwMode="auto">
              <a:xfrm>
                <a:off x="45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29" name="Oval 5"/>
              <p:cNvSpPr>
                <a:spLocks noChangeAspect="1" noChangeArrowheads="1"/>
              </p:cNvSpPr>
              <p:nvPr/>
            </p:nvSpPr>
            <p:spPr bwMode="auto">
              <a:xfrm>
                <a:off x="4312" y="284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0" name="Oval 6"/>
              <p:cNvSpPr>
                <a:spLocks noChangeAspect="1" noChangeArrowheads="1"/>
              </p:cNvSpPr>
              <p:nvPr/>
            </p:nvSpPr>
            <p:spPr bwMode="auto">
              <a:xfrm>
                <a:off x="4466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1" name="Oval 7"/>
              <p:cNvSpPr>
                <a:spLocks noChangeAspect="1" noChangeArrowheads="1"/>
              </p:cNvSpPr>
              <p:nvPr/>
            </p:nvSpPr>
            <p:spPr bwMode="auto">
              <a:xfrm>
                <a:off x="4410" y="274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2" name="Oval 8"/>
              <p:cNvSpPr>
                <a:spLocks noChangeAspect="1" noChangeArrowheads="1"/>
              </p:cNvSpPr>
              <p:nvPr/>
            </p:nvSpPr>
            <p:spPr bwMode="auto">
              <a:xfrm>
                <a:off x="4326" y="247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3" name="Oval 9"/>
              <p:cNvSpPr>
                <a:spLocks noChangeAspect="1" noChangeArrowheads="1"/>
              </p:cNvSpPr>
              <p:nvPr/>
            </p:nvSpPr>
            <p:spPr bwMode="auto">
              <a:xfrm>
                <a:off x="4158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4" name="Oval 10"/>
              <p:cNvSpPr>
                <a:spLocks noChangeAspect="1" noChangeArrowheads="1"/>
              </p:cNvSpPr>
              <p:nvPr/>
            </p:nvSpPr>
            <p:spPr bwMode="auto">
              <a:xfrm>
                <a:off x="424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5" name="Oval 11"/>
              <p:cNvSpPr>
                <a:spLocks noChangeAspect="1" noChangeArrowheads="1"/>
              </p:cNvSpPr>
              <p:nvPr/>
            </p:nvSpPr>
            <p:spPr bwMode="auto">
              <a:xfrm>
                <a:off x="4788" y="271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6" name="Oval 12"/>
              <p:cNvSpPr>
                <a:spLocks noChangeAspect="1" noChangeArrowheads="1"/>
              </p:cNvSpPr>
              <p:nvPr/>
            </p:nvSpPr>
            <p:spPr bwMode="auto">
              <a:xfrm>
                <a:off x="5012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7" name="Oval 13"/>
              <p:cNvSpPr>
                <a:spLocks noChangeAspect="1" noChangeArrowheads="1"/>
              </p:cNvSpPr>
              <p:nvPr/>
            </p:nvSpPr>
            <p:spPr bwMode="auto">
              <a:xfrm>
                <a:off x="478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8" name="Oval 14"/>
              <p:cNvSpPr>
                <a:spLocks noChangeAspect="1" noChangeArrowheads="1"/>
              </p:cNvSpPr>
              <p:nvPr/>
            </p:nvSpPr>
            <p:spPr bwMode="auto">
              <a:xfrm flipV="1">
                <a:off x="2870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9" name="Oval 15"/>
              <p:cNvSpPr>
                <a:spLocks noChangeAspect="1" noChangeArrowheads="1"/>
              </p:cNvSpPr>
              <p:nvPr/>
            </p:nvSpPr>
            <p:spPr bwMode="auto">
              <a:xfrm flipV="1">
                <a:off x="2618" y="231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40" name="Oval 16"/>
              <p:cNvSpPr>
                <a:spLocks noChangeAspect="1" noChangeArrowheads="1"/>
              </p:cNvSpPr>
              <p:nvPr/>
            </p:nvSpPr>
            <p:spPr bwMode="auto">
              <a:xfrm flipV="1">
                <a:off x="277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41" name="Oval 17"/>
              <p:cNvSpPr>
                <a:spLocks noChangeAspect="1" noChangeArrowheads="1"/>
              </p:cNvSpPr>
              <p:nvPr/>
            </p:nvSpPr>
            <p:spPr bwMode="auto">
              <a:xfrm flipV="1">
                <a:off x="2716" y="240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42" name="Oval 18"/>
              <p:cNvSpPr>
                <a:spLocks noChangeAspect="1" noChangeArrowheads="1"/>
              </p:cNvSpPr>
              <p:nvPr/>
            </p:nvSpPr>
            <p:spPr bwMode="auto">
              <a:xfrm flipV="1">
                <a:off x="2632" y="267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43" name="Oval 19"/>
              <p:cNvSpPr>
                <a:spLocks noChangeAspect="1" noChangeArrowheads="1"/>
              </p:cNvSpPr>
              <p:nvPr/>
            </p:nvSpPr>
            <p:spPr bwMode="auto">
              <a:xfrm flipV="1">
                <a:off x="24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44" name="Oval 20"/>
              <p:cNvSpPr>
                <a:spLocks noChangeAspect="1" noChangeArrowheads="1"/>
              </p:cNvSpPr>
              <p:nvPr/>
            </p:nvSpPr>
            <p:spPr bwMode="auto">
              <a:xfrm flipV="1">
                <a:off x="2548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45" name="Oval 21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43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46" name="Oval 22"/>
              <p:cNvSpPr>
                <a:spLocks noChangeAspect="1" noChangeArrowheads="1"/>
              </p:cNvSpPr>
              <p:nvPr/>
            </p:nvSpPr>
            <p:spPr bwMode="auto">
              <a:xfrm flipV="1">
                <a:off x="331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47" name="Oval 23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7111" name="Rectangle 87"/>
            <p:cNvSpPr>
              <a:spLocks noChangeArrowheads="1"/>
            </p:cNvSpPr>
            <p:nvPr/>
          </p:nvSpPr>
          <p:spPr bwMode="auto">
            <a:xfrm>
              <a:off x="624" y="1920"/>
              <a:ext cx="144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0">
                  <a:latin typeface="Times New Roman" pitchFamily="18" charset="0"/>
                  <a:cs typeface="Times New Roman" pitchFamily="18" charset="0"/>
                </a:rPr>
                <a:t>How many clusters?</a:t>
              </a:r>
              <a:endParaRPr lang="en-US" sz="1600" b="0">
                <a:latin typeface="Times New Roman" pitchFamily="18" charset="0"/>
              </a:endParaRPr>
            </a:p>
          </p:txBody>
        </p:sp>
      </p:grpSp>
      <p:grpSp>
        <p:nvGrpSpPr>
          <p:cNvPr id="1537118" name="Group 94"/>
          <p:cNvGrpSpPr>
            <a:grpSpLocks/>
          </p:cNvGrpSpPr>
          <p:nvPr/>
        </p:nvGrpSpPr>
        <p:grpSpPr bwMode="auto">
          <a:xfrm>
            <a:off x="4960938" y="4114800"/>
            <a:ext cx="3344862" cy="1371600"/>
            <a:chOff x="3125" y="2592"/>
            <a:chExt cx="2107" cy="864"/>
          </a:xfrm>
        </p:grpSpPr>
        <p:grpSp>
          <p:nvGrpSpPr>
            <p:cNvPr id="1537090" name="Group 66"/>
            <p:cNvGrpSpPr>
              <a:grpSpLocks/>
            </p:cNvGrpSpPr>
            <p:nvPr/>
          </p:nvGrpSpPr>
          <p:grpSpPr bwMode="auto">
            <a:xfrm>
              <a:off x="3125" y="2592"/>
              <a:ext cx="2107" cy="518"/>
              <a:chOff x="3125" y="2592"/>
              <a:chExt cx="2107" cy="518"/>
            </a:xfrm>
          </p:grpSpPr>
          <p:sp>
            <p:nvSpPr>
              <p:cNvPr id="1537091" name="AutoShape 67"/>
              <p:cNvSpPr>
                <a:spLocks noChangeAspect="1" noChangeArrowheads="1"/>
              </p:cNvSpPr>
              <p:nvPr/>
            </p:nvSpPr>
            <p:spPr bwMode="auto">
              <a:xfrm>
                <a:off x="4805" y="294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2" name="AutoShape 68"/>
              <p:cNvSpPr>
                <a:spLocks noChangeAspect="1" noChangeArrowheads="1"/>
              </p:cNvSpPr>
              <p:nvPr/>
            </p:nvSpPr>
            <p:spPr bwMode="auto">
              <a:xfrm>
                <a:off x="4603" y="303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3" name="AutoShape 69"/>
              <p:cNvSpPr>
                <a:spLocks noChangeAspect="1" noChangeArrowheads="1"/>
              </p:cNvSpPr>
              <p:nvPr/>
            </p:nvSpPr>
            <p:spPr bwMode="auto">
              <a:xfrm>
                <a:off x="4726" y="3041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4" name="AutoShape 70"/>
              <p:cNvSpPr>
                <a:spLocks noChangeAspect="1" noChangeArrowheads="1"/>
              </p:cNvSpPr>
              <p:nvPr/>
            </p:nvSpPr>
            <p:spPr bwMode="auto">
              <a:xfrm>
                <a:off x="4682" y="2951"/>
                <a:ext cx="68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5" name="AutoShape 71"/>
              <p:cNvSpPr>
                <a:spLocks noChangeAspect="1" noChangeArrowheads="1"/>
              </p:cNvSpPr>
              <p:nvPr/>
            </p:nvSpPr>
            <p:spPr bwMode="auto">
              <a:xfrm>
                <a:off x="4614" y="2738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6" name="AutoShape 72"/>
              <p:cNvSpPr>
                <a:spLocks noChangeAspect="1" noChangeArrowheads="1"/>
              </p:cNvSpPr>
              <p:nvPr/>
            </p:nvSpPr>
            <p:spPr bwMode="auto">
              <a:xfrm>
                <a:off x="4480" y="2693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7" name="AutoShape 73"/>
              <p:cNvSpPr>
                <a:spLocks noChangeAspect="1" noChangeArrowheads="1"/>
              </p:cNvSpPr>
              <p:nvPr/>
            </p:nvSpPr>
            <p:spPr bwMode="auto">
              <a:xfrm>
                <a:off x="4547" y="2592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8" name="AutoShape 74"/>
              <p:cNvSpPr>
                <a:spLocks noChangeAspect="1" noChangeArrowheads="1"/>
              </p:cNvSpPr>
              <p:nvPr/>
            </p:nvSpPr>
            <p:spPr bwMode="auto">
              <a:xfrm>
                <a:off x="4984" y="2929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9" name="AutoShape 75"/>
              <p:cNvSpPr>
                <a:spLocks noChangeAspect="1" noChangeArrowheads="1"/>
              </p:cNvSpPr>
              <p:nvPr/>
            </p:nvSpPr>
            <p:spPr bwMode="auto">
              <a:xfrm>
                <a:off x="5163" y="285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0" name="AutoShape 76"/>
              <p:cNvSpPr>
                <a:spLocks noChangeAspect="1" noChangeArrowheads="1"/>
              </p:cNvSpPr>
              <p:nvPr/>
            </p:nvSpPr>
            <p:spPr bwMode="auto">
              <a:xfrm>
                <a:off x="4984" y="2783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1" name="AutoShape 77"/>
              <p:cNvSpPr>
                <a:spLocks noChangeAspect="1" noChangeArrowheads="1"/>
              </p:cNvSpPr>
              <p:nvPr/>
            </p:nvSpPr>
            <p:spPr bwMode="auto">
              <a:xfrm flipV="1">
                <a:off x="3450" y="269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2" name="AutoShape 78"/>
              <p:cNvSpPr>
                <a:spLocks noChangeAspect="1" noChangeArrowheads="1"/>
              </p:cNvSpPr>
              <p:nvPr/>
            </p:nvSpPr>
            <p:spPr bwMode="auto">
              <a:xfrm flipV="1">
                <a:off x="3248" y="260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3" name="AutoShape 79"/>
              <p:cNvSpPr>
                <a:spLocks noChangeAspect="1" noChangeArrowheads="1"/>
              </p:cNvSpPr>
              <p:nvPr/>
            </p:nvSpPr>
            <p:spPr bwMode="auto">
              <a:xfrm flipV="1">
                <a:off x="3371" y="2592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4" name="AutoShape 80"/>
              <p:cNvSpPr>
                <a:spLocks noChangeAspect="1" noChangeArrowheads="1"/>
              </p:cNvSpPr>
              <p:nvPr/>
            </p:nvSpPr>
            <p:spPr bwMode="auto">
              <a:xfrm flipV="1">
                <a:off x="3327" y="2682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5" name="AutoShape 81"/>
              <p:cNvSpPr>
                <a:spLocks noChangeAspect="1" noChangeArrowheads="1"/>
              </p:cNvSpPr>
              <p:nvPr/>
            </p:nvSpPr>
            <p:spPr bwMode="auto">
              <a:xfrm flipV="1">
                <a:off x="3259" y="2895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6" name="AutoShape 82"/>
              <p:cNvSpPr>
                <a:spLocks noChangeAspect="1" noChangeArrowheads="1"/>
              </p:cNvSpPr>
              <p:nvPr/>
            </p:nvSpPr>
            <p:spPr bwMode="auto">
              <a:xfrm flipV="1">
                <a:off x="3125" y="2940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7" name="AutoShape 83"/>
              <p:cNvSpPr>
                <a:spLocks noChangeAspect="1" noChangeArrowheads="1"/>
              </p:cNvSpPr>
              <p:nvPr/>
            </p:nvSpPr>
            <p:spPr bwMode="auto">
              <a:xfrm flipV="1">
                <a:off x="3192" y="3041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8" name="AutoShape 8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704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9" name="AutoShape 85"/>
              <p:cNvSpPr>
                <a:spLocks noChangeAspect="1" noChangeArrowheads="1"/>
              </p:cNvSpPr>
              <p:nvPr/>
            </p:nvSpPr>
            <p:spPr bwMode="auto">
              <a:xfrm flipV="1">
                <a:off x="3808" y="278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10" name="AutoShape 86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85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7112" name="Rectangle 88"/>
            <p:cNvSpPr>
              <a:spLocks noChangeArrowheads="1"/>
            </p:cNvSpPr>
            <p:nvPr/>
          </p:nvSpPr>
          <p:spPr bwMode="auto">
            <a:xfrm>
              <a:off x="3413" y="3244"/>
              <a:ext cx="144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0">
                  <a:latin typeface="Times New Roman" pitchFamily="18" charset="0"/>
                  <a:cs typeface="Times New Roman" pitchFamily="18" charset="0"/>
                </a:rPr>
                <a:t>Four Clusters</a:t>
              </a:r>
              <a:r>
                <a:rPr lang="en-US" sz="1600" b="0">
                  <a:latin typeface="Times New Roman" pitchFamily="18" charset="0"/>
                </a:rPr>
                <a:t> </a:t>
              </a:r>
            </a:p>
          </p:txBody>
        </p:sp>
      </p:grpSp>
      <p:grpSp>
        <p:nvGrpSpPr>
          <p:cNvPr id="1537117" name="Group 93"/>
          <p:cNvGrpSpPr>
            <a:grpSpLocks/>
          </p:cNvGrpSpPr>
          <p:nvPr/>
        </p:nvGrpSpPr>
        <p:grpSpPr bwMode="auto">
          <a:xfrm>
            <a:off x="685800" y="4114800"/>
            <a:ext cx="3344863" cy="1371600"/>
            <a:chOff x="432" y="2592"/>
            <a:chExt cx="2107" cy="864"/>
          </a:xfrm>
        </p:grpSpPr>
        <p:grpSp>
          <p:nvGrpSpPr>
            <p:cNvPr id="1537069" name="Group 45"/>
            <p:cNvGrpSpPr>
              <a:grpSpLocks/>
            </p:cNvGrpSpPr>
            <p:nvPr/>
          </p:nvGrpSpPr>
          <p:grpSpPr bwMode="auto">
            <a:xfrm>
              <a:off x="432" y="2592"/>
              <a:ext cx="2107" cy="516"/>
              <a:chOff x="432" y="2592"/>
              <a:chExt cx="2107" cy="516"/>
            </a:xfrm>
          </p:grpSpPr>
          <p:sp>
            <p:nvSpPr>
              <p:cNvPr id="1537070" name="AutoShape 46"/>
              <p:cNvSpPr>
                <a:spLocks noChangeAspect="1" noChangeArrowheads="1"/>
              </p:cNvSpPr>
              <p:nvPr/>
            </p:nvSpPr>
            <p:spPr bwMode="auto">
              <a:xfrm>
                <a:off x="2112" y="2939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1" name="AutoShape 47"/>
              <p:cNvSpPr>
                <a:spLocks noChangeAspect="1" noChangeArrowheads="1"/>
              </p:cNvSpPr>
              <p:nvPr/>
            </p:nvSpPr>
            <p:spPr bwMode="auto">
              <a:xfrm>
                <a:off x="1910" y="302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2" name="AutoShape 48"/>
              <p:cNvSpPr>
                <a:spLocks noChangeAspect="1" noChangeArrowheads="1"/>
              </p:cNvSpPr>
              <p:nvPr/>
            </p:nvSpPr>
            <p:spPr bwMode="auto">
              <a:xfrm>
                <a:off x="2033" y="303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3" name="AutoShape 49"/>
              <p:cNvSpPr>
                <a:spLocks noChangeAspect="1" noChangeArrowheads="1"/>
              </p:cNvSpPr>
              <p:nvPr/>
            </p:nvSpPr>
            <p:spPr bwMode="auto">
              <a:xfrm>
                <a:off x="1989" y="2950"/>
                <a:ext cx="68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4" name="AutoShape 50"/>
              <p:cNvSpPr>
                <a:spLocks noChangeAspect="1" noChangeArrowheads="1"/>
              </p:cNvSpPr>
              <p:nvPr/>
            </p:nvSpPr>
            <p:spPr bwMode="auto">
              <a:xfrm>
                <a:off x="1921" y="273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5" name="AutoShape 51"/>
              <p:cNvSpPr>
                <a:spLocks noChangeAspect="1" noChangeArrowheads="1"/>
              </p:cNvSpPr>
              <p:nvPr/>
            </p:nvSpPr>
            <p:spPr bwMode="auto">
              <a:xfrm>
                <a:off x="1787" y="2693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6" name="AutoShape 52"/>
              <p:cNvSpPr>
                <a:spLocks noChangeAspect="1" noChangeArrowheads="1"/>
              </p:cNvSpPr>
              <p:nvPr/>
            </p:nvSpPr>
            <p:spPr bwMode="auto">
              <a:xfrm>
                <a:off x="1854" y="259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7" name="AutoShape 53"/>
              <p:cNvSpPr>
                <a:spLocks noChangeAspect="1" noChangeArrowheads="1"/>
              </p:cNvSpPr>
              <p:nvPr/>
            </p:nvSpPr>
            <p:spPr bwMode="auto">
              <a:xfrm>
                <a:off x="2291" y="292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8" name="AutoShape 54"/>
              <p:cNvSpPr>
                <a:spLocks noChangeAspect="1" noChangeArrowheads="1"/>
              </p:cNvSpPr>
              <p:nvPr/>
            </p:nvSpPr>
            <p:spPr bwMode="auto">
              <a:xfrm>
                <a:off x="2470" y="28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9" name="AutoShape 55"/>
              <p:cNvSpPr>
                <a:spLocks noChangeAspect="1" noChangeArrowheads="1"/>
              </p:cNvSpPr>
              <p:nvPr/>
            </p:nvSpPr>
            <p:spPr bwMode="auto">
              <a:xfrm>
                <a:off x="2291" y="278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0" name="Rectangle 56"/>
              <p:cNvSpPr>
                <a:spLocks noChangeAspect="1" noChangeArrowheads="1"/>
              </p:cNvSpPr>
              <p:nvPr/>
            </p:nvSpPr>
            <p:spPr bwMode="auto">
              <a:xfrm flipV="1">
                <a:off x="757" y="2693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1" name="Rectangle 57"/>
              <p:cNvSpPr>
                <a:spLocks noChangeAspect="1" noChangeArrowheads="1"/>
              </p:cNvSpPr>
              <p:nvPr/>
            </p:nvSpPr>
            <p:spPr bwMode="auto">
              <a:xfrm flipV="1">
                <a:off x="555" y="2603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2" name="Rectangle 58"/>
              <p:cNvSpPr>
                <a:spLocks noChangeAspect="1" noChangeArrowheads="1"/>
              </p:cNvSpPr>
              <p:nvPr/>
            </p:nvSpPr>
            <p:spPr bwMode="auto">
              <a:xfrm flipV="1">
                <a:off x="678" y="259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3" name="Rectangle 59"/>
              <p:cNvSpPr>
                <a:spLocks noChangeAspect="1" noChangeArrowheads="1"/>
              </p:cNvSpPr>
              <p:nvPr/>
            </p:nvSpPr>
            <p:spPr bwMode="auto">
              <a:xfrm flipV="1">
                <a:off x="634" y="2681"/>
                <a:ext cx="68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4" name="Rectangle 60"/>
              <p:cNvSpPr>
                <a:spLocks noChangeAspect="1" noChangeArrowheads="1"/>
              </p:cNvSpPr>
              <p:nvPr/>
            </p:nvSpPr>
            <p:spPr bwMode="auto">
              <a:xfrm flipV="1">
                <a:off x="566" y="289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5" name="Rectangle 61"/>
              <p:cNvSpPr>
                <a:spLocks noChangeAspect="1" noChangeArrowheads="1"/>
              </p:cNvSpPr>
              <p:nvPr/>
            </p:nvSpPr>
            <p:spPr bwMode="auto">
              <a:xfrm flipV="1">
                <a:off x="432" y="2939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6" name="Rectangle 62"/>
              <p:cNvSpPr>
                <a:spLocks noChangeAspect="1" noChangeArrowheads="1"/>
              </p:cNvSpPr>
              <p:nvPr/>
            </p:nvSpPr>
            <p:spPr bwMode="auto">
              <a:xfrm flipV="1">
                <a:off x="499" y="303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7" name="Rectangle 63"/>
              <p:cNvSpPr>
                <a:spLocks noChangeAspect="1" noChangeArrowheads="1"/>
              </p:cNvSpPr>
              <p:nvPr/>
            </p:nvSpPr>
            <p:spPr bwMode="auto">
              <a:xfrm flipV="1">
                <a:off x="936" y="270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8" name="Rectangle 64"/>
              <p:cNvSpPr>
                <a:spLocks noChangeAspect="1" noChangeArrowheads="1"/>
              </p:cNvSpPr>
              <p:nvPr/>
            </p:nvSpPr>
            <p:spPr bwMode="auto">
              <a:xfrm flipV="1">
                <a:off x="1115" y="278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9" name="Rectangle 65"/>
              <p:cNvSpPr>
                <a:spLocks noChangeAspect="1" noChangeArrowheads="1"/>
              </p:cNvSpPr>
              <p:nvPr/>
            </p:nvSpPr>
            <p:spPr bwMode="auto">
              <a:xfrm flipV="1">
                <a:off x="936" y="284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7113" name="Rectangle 89"/>
            <p:cNvSpPr>
              <a:spLocks noChangeArrowheads="1"/>
            </p:cNvSpPr>
            <p:nvPr/>
          </p:nvSpPr>
          <p:spPr bwMode="auto">
            <a:xfrm>
              <a:off x="624" y="3244"/>
              <a:ext cx="144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0">
                  <a:latin typeface="Times New Roman" pitchFamily="18" charset="0"/>
                  <a:cs typeface="Times New Roman" pitchFamily="18" charset="0"/>
                </a:rPr>
                <a:t>Two Clusters</a:t>
              </a:r>
              <a:r>
                <a:rPr lang="en-US" sz="1600" b="0">
                  <a:latin typeface="Times New Roman" pitchFamily="18" charset="0"/>
                </a:rPr>
                <a:t> </a:t>
              </a:r>
            </a:p>
          </p:txBody>
        </p:sp>
      </p:grpSp>
      <p:grpSp>
        <p:nvGrpSpPr>
          <p:cNvPr id="1537116" name="Group 92"/>
          <p:cNvGrpSpPr>
            <a:grpSpLocks/>
          </p:cNvGrpSpPr>
          <p:nvPr/>
        </p:nvGrpSpPr>
        <p:grpSpPr bwMode="auto">
          <a:xfrm>
            <a:off x="4960938" y="1905000"/>
            <a:ext cx="3344862" cy="1479550"/>
            <a:chOff x="3125" y="1200"/>
            <a:chExt cx="2107" cy="932"/>
          </a:xfrm>
        </p:grpSpPr>
        <p:grpSp>
          <p:nvGrpSpPr>
            <p:cNvPr id="1537048" name="Group 24"/>
            <p:cNvGrpSpPr>
              <a:grpSpLocks/>
            </p:cNvGrpSpPr>
            <p:nvPr/>
          </p:nvGrpSpPr>
          <p:grpSpPr bwMode="auto">
            <a:xfrm>
              <a:off x="3125" y="1200"/>
              <a:ext cx="2107" cy="518"/>
              <a:chOff x="3125" y="1200"/>
              <a:chExt cx="2107" cy="518"/>
            </a:xfrm>
          </p:grpSpPr>
          <p:sp>
            <p:nvSpPr>
              <p:cNvPr id="1537049" name="AutoShape 25"/>
              <p:cNvSpPr>
                <a:spLocks noChangeAspect="1" noChangeArrowheads="1"/>
              </p:cNvSpPr>
              <p:nvPr/>
            </p:nvSpPr>
            <p:spPr bwMode="auto">
              <a:xfrm>
                <a:off x="4805" y="154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0" name="AutoShape 26"/>
              <p:cNvSpPr>
                <a:spLocks noChangeAspect="1" noChangeArrowheads="1"/>
              </p:cNvSpPr>
              <p:nvPr/>
            </p:nvSpPr>
            <p:spPr bwMode="auto">
              <a:xfrm>
                <a:off x="4603" y="163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1" name="AutoShape 27"/>
              <p:cNvSpPr>
                <a:spLocks noChangeAspect="1" noChangeArrowheads="1"/>
              </p:cNvSpPr>
              <p:nvPr/>
            </p:nvSpPr>
            <p:spPr bwMode="auto">
              <a:xfrm>
                <a:off x="4726" y="1649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2" name="AutoShape 28"/>
              <p:cNvSpPr>
                <a:spLocks noChangeAspect="1" noChangeArrowheads="1"/>
              </p:cNvSpPr>
              <p:nvPr/>
            </p:nvSpPr>
            <p:spPr bwMode="auto">
              <a:xfrm>
                <a:off x="4682" y="1559"/>
                <a:ext cx="68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3" name="AutoShape 29"/>
              <p:cNvSpPr>
                <a:spLocks noChangeAspect="1" noChangeArrowheads="1"/>
              </p:cNvSpPr>
              <p:nvPr/>
            </p:nvSpPr>
            <p:spPr bwMode="auto">
              <a:xfrm>
                <a:off x="4614" y="1346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4" name="AutoShape 30"/>
              <p:cNvSpPr>
                <a:spLocks noChangeAspect="1" noChangeArrowheads="1"/>
              </p:cNvSpPr>
              <p:nvPr/>
            </p:nvSpPr>
            <p:spPr bwMode="auto">
              <a:xfrm>
                <a:off x="4480" y="1301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5" name="AutoShape 31"/>
              <p:cNvSpPr>
                <a:spLocks noChangeAspect="1" noChangeArrowheads="1"/>
              </p:cNvSpPr>
              <p:nvPr/>
            </p:nvSpPr>
            <p:spPr bwMode="auto">
              <a:xfrm>
                <a:off x="4547" y="1200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6" name="Rectangle 32"/>
              <p:cNvSpPr>
                <a:spLocks noChangeAspect="1" noChangeArrowheads="1"/>
              </p:cNvSpPr>
              <p:nvPr/>
            </p:nvSpPr>
            <p:spPr bwMode="auto">
              <a:xfrm>
                <a:off x="4984" y="1537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7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5163" y="1458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8" name="Rectangle 34"/>
              <p:cNvSpPr>
                <a:spLocks noChangeAspect="1" noChangeArrowheads="1"/>
              </p:cNvSpPr>
              <p:nvPr/>
            </p:nvSpPr>
            <p:spPr bwMode="auto">
              <a:xfrm>
                <a:off x="4984" y="1391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9" name="AutoShape 35"/>
              <p:cNvSpPr>
                <a:spLocks noChangeAspect="1" noChangeArrowheads="1"/>
              </p:cNvSpPr>
              <p:nvPr/>
            </p:nvSpPr>
            <p:spPr bwMode="auto">
              <a:xfrm flipV="1">
                <a:off x="3450" y="130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0" name="AutoShape 36"/>
              <p:cNvSpPr>
                <a:spLocks noChangeAspect="1" noChangeArrowheads="1"/>
              </p:cNvSpPr>
              <p:nvPr/>
            </p:nvSpPr>
            <p:spPr bwMode="auto">
              <a:xfrm flipV="1">
                <a:off x="3248" y="121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1" name="AutoShape 37"/>
              <p:cNvSpPr>
                <a:spLocks noChangeAspect="1" noChangeArrowheads="1"/>
              </p:cNvSpPr>
              <p:nvPr/>
            </p:nvSpPr>
            <p:spPr bwMode="auto">
              <a:xfrm flipV="1">
                <a:off x="3371" y="120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2" name="AutoShape 38"/>
              <p:cNvSpPr>
                <a:spLocks noChangeAspect="1" noChangeArrowheads="1"/>
              </p:cNvSpPr>
              <p:nvPr/>
            </p:nvSpPr>
            <p:spPr bwMode="auto">
              <a:xfrm flipV="1">
                <a:off x="3327" y="1290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3" name="AutoShape 39"/>
              <p:cNvSpPr>
                <a:spLocks noChangeAspect="1" noChangeArrowheads="1"/>
              </p:cNvSpPr>
              <p:nvPr/>
            </p:nvSpPr>
            <p:spPr bwMode="auto">
              <a:xfrm flipV="1">
                <a:off x="3259" y="1503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4" name="AutoShape 40"/>
              <p:cNvSpPr>
                <a:spLocks noChangeAspect="1" noChangeArrowheads="1"/>
              </p:cNvSpPr>
              <p:nvPr/>
            </p:nvSpPr>
            <p:spPr bwMode="auto">
              <a:xfrm flipV="1">
                <a:off x="3125" y="154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5" name="AutoShape 41"/>
              <p:cNvSpPr>
                <a:spLocks noChangeAspect="1" noChangeArrowheads="1"/>
              </p:cNvSpPr>
              <p:nvPr/>
            </p:nvSpPr>
            <p:spPr bwMode="auto">
              <a:xfrm flipV="1">
                <a:off x="3192" y="16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6" name="Oval 42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312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7" name="Oval 43"/>
              <p:cNvSpPr>
                <a:spLocks noChangeAspect="1" noChangeArrowheads="1"/>
              </p:cNvSpPr>
              <p:nvPr/>
            </p:nvSpPr>
            <p:spPr bwMode="auto">
              <a:xfrm flipV="1">
                <a:off x="3808" y="1391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8" name="Oval 4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458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7114" name="Rectangle 90"/>
            <p:cNvSpPr>
              <a:spLocks noChangeArrowheads="1"/>
            </p:cNvSpPr>
            <p:nvPr/>
          </p:nvSpPr>
          <p:spPr bwMode="auto">
            <a:xfrm>
              <a:off x="3413" y="1920"/>
              <a:ext cx="144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0">
                  <a:latin typeface="Times New Roman" pitchFamily="18" charset="0"/>
                  <a:cs typeface="Times New Roman" pitchFamily="18" charset="0"/>
                </a:rPr>
                <a:t>Six Clusters</a:t>
              </a:r>
              <a:r>
                <a:rPr lang="en-US" sz="1600" b="0">
                  <a:latin typeface="Times New Roman" pitchFamily="18" charset="0"/>
                </a:rPr>
                <a:t> 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Using Similarity Matrix for Cluster Validation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Clusters in random data are not so crisp</a:t>
            </a:r>
          </a:p>
          <a:p>
            <a:endParaRPr lang="en-US" altLang="en-US" smtClean="0"/>
          </a:p>
        </p:txBody>
      </p:sp>
      <p:pic>
        <p:nvPicPr>
          <p:cNvPr id="983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88" y="2082800"/>
            <a:ext cx="365601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2082800"/>
            <a:ext cx="365601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3505200" y="5287963"/>
            <a:ext cx="2895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/>
              <a:t>Complete Link</a:t>
            </a:r>
          </a:p>
        </p:txBody>
      </p:sp>
    </p:spTree>
    <p:extLst>
      <p:ext uri="{BB962C8B-B14F-4D97-AF65-F5344CB8AC3E}">
        <p14:creationId xmlns:p14="http://schemas.microsoft.com/office/powerpoint/2010/main" val="3148348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Using Similarity Matrix for Cluster Validation</a:t>
            </a:r>
            <a:endParaRPr lang="en-US" altLang="en-US" smtClean="0"/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5" t="18518" r="12798" b="20370"/>
          <a:stretch>
            <a:fillRect/>
          </a:stretch>
        </p:blipFill>
        <p:spPr bwMode="auto">
          <a:xfrm>
            <a:off x="228600" y="1905000"/>
            <a:ext cx="4800600" cy="277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3429000" y="4876800"/>
            <a:ext cx="2895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/>
              <a:t>DBSCAN</a:t>
            </a:r>
          </a:p>
        </p:txBody>
      </p:sp>
      <p:pic>
        <p:nvPicPr>
          <p:cNvPr id="993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00200"/>
            <a:ext cx="4259263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8627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486400"/>
          </a:xfrm>
        </p:spPr>
        <p:txBody>
          <a:bodyPr/>
          <a:lstStyle/>
          <a:p>
            <a:pPr marL="342900" indent="-342900">
              <a:spcBef>
                <a:spcPct val="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Cluster Cohesion</a:t>
            </a:r>
            <a:r>
              <a:rPr lang="en-US" altLang="en-US" dirty="0" smtClean="0">
                <a:solidFill>
                  <a:srgbClr val="FF9900"/>
                </a:solidFill>
              </a:rPr>
              <a:t>:</a:t>
            </a:r>
            <a:r>
              <a:rPr lang="en-US" altLang="en-US" dirty="0" smtClean="0"/>
              <a:t> Measures how closely related are objects in a cluster</a:t>
            </a:r>
          </a:p>
          <a:p>
            <a:pPr marL="742950" lvl="1" indent="-285750"/>
            <a:r>
              <a:rPr lang="en-US" altLang="en-US" sz="2000" dirty="0" smtClean="0"/>
              <a:t>Example: SSE</a:t>
            </a:r>
          </a:p>
          <a:p>
            <a:pPr marL="342900" indent="-342900">
              <a:spcBef>
                <a:spcPct val="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Cluster Separation</a:t>
            </a:r>
            <a:r>
              <a:rPr lang="en-US" altLang="en-US" dirty="0" smtClean="0"/>
              <a:t>: Measure how distinct or well-separated a cluster is from other clusters</a:t>
            </a:r>
          </a:p>
          <a:p>
            <a:pPr marL="342900" indent="-342900"/>
            <a:r>
              <a:rPr lang="en-US" altLang="en-US" sz="2400" dirty="0" smtClean="0"/>
              <a:t>Example: Squared Error</a:t>
            </a:r>
          </a:p>
          <a:p>
            <a:pPr marL="742950" lvl="1" indent="-285750"/>
            <a:r>
              <a:rPr lang="en-US" altLang="en-US" sz="2000" dirty="0" smtClean="0"/>
              <a:t>Cohesion is measured by the within cluster sum of squares (SSE)</a:t>
            </a:r>
          </a:p>
          <a:p>
            <a:pPr marL="742950" lvl="1" indent="-285750"/>
            <a:endParaRPr lang="en-US" altLang="en-US" sz="2000" dirty="0" smtClean="0"/>
          </a:p>
          <a:p>
            <a:pPr marL="742950" lvl="1" indent="-285750"/>
            <a:endParaRPr lang="en-US" altLang="en-US" sz="2000" dirty="0" smtClean="0"/>
          </a:p>
          <a:p>
            <a:pPr marL="742950" lvl="1" indent="-285750"/>
            <a:r>
              <a:rPr lang="en-US" altLang="en-US" sz="2000" dirty="0" smtClean="0"/>
              <a:t>Separation is measured by the between cluster sum of squares</a:t>
            </a:r>
          </a:p>
          <a:p>
            <a:pPr marL="742950" lvl="1" indent="-285750"/>
            <a:endParaRPr lang="en-US" altLang="en-US" sz="2000" dirty="0" smtClean="0"/>
          </a:p>
          <a:p>
            <a:pPr marL="1143000" lvl="2" indent="-228600"/>
            <a:endParaRPr lang="en-US" altLang="en-US" sz="1800" dirty="0" smtClean="0"/>
          </a:p>
          <a:p>
            <a:pPr lvl="3"/>
            <a:r>
              <a:rPr lang="en-US" altLang="en-US" sz="1800" dirty="0" smtClean="0"/>
              <a:t>Where |</a:t>
            </a:r>
            <a:r>
              <a:rPr lang="en-US" altLang="en-US" sz="1800" i="1" dirty="0" err="1" smtClean="0"/>
              <a:t>C</a:t>
            </a:r>
            <a:r>
              <a:rPr lang="en-US" altLang="en-US" sz="1800" i="1" baseline="-25000" dirty="0" err="1" smtClean="0"/>
              <a:t>i</a:t>
            </a:r>
            <a:r>
              <a:rPr lang="en-US" altLang="en-US" sz="1800" dirty="0" smtClean="0"/>
              <a:t>| is the size of cluster </a:t>
            </a:r>
            <a:r>
              <a:rPr lang="en-US" altLang="en-US" sz="1800" i="1" dirty="0" err="1" smtClean="0"/>
              <a:t>i</a:t>
            </a:r>
            <a:r>
              <a:rPr lang="en-US" altLang="en-US" sz="1800" dirty="0" smtClean="0"/>
              <a:t> </a:t>
            </a:r>
          </a:p>
          <a:p>
            <a:pPr marL="742950" lvl="1" indent="-285750">
              <a:buFont typeface="Arial" charset="0"/>
              <a:buNone/>
            </a:pPr>
            <a:endParaRPr lang="en-US" altLang="en-US" sz="2000" dirty="0" smtClean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smtClean="0"/>
              <a:t>Internal Measures: Cohesion and Separation</a:t>
            </a:r>
          </a:p>
        </p:txBody>
      </p:sp>
      <p:graphicFrame>
        <p:nvGraphicFramePr>
          <p:cNvPr id="105476" name="Object 4"/>
          <p:cNvGraphicFramePr>
            <a:graphicFrameLocks noChangeAspect="1"/>
          </p:cNvGraphicFramePr>
          <p:nvPr>
            <p:extLst/>
          </p:nvPr>
        </p:nvGraphicFramePr>
        <p:xfrm>
          <a:off x="1371600" y="4038600"/>
          <a:ext cx="429101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388" name="Equation" r:id="rId3" imgW="1803240" imgH="368280" progId="Equation.3">
                  <p:embed/>
                </p:oleObj>
              </mc:Choice>
              <mc:Fallback>
                <p:oleObj name="Equation" r:id="rId3" imgW="1803240" imgH="368280" progId="Equation.3">
                  <p:embed/>
                  <p:pic>
                    <p:nvPicPr>
                      <p:cNvPr id="1054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038600"/>
                        <a:ext cx="4291013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7" name="Object 5"/>
          <p:cNvGraphicFramePr>
            <a:graphicFrameLocks noChangeAspect="1"/>
          </p:cNvGraphicFramePr>
          <p:nvPr>
            <p:extLst/>
          </p:nvPr>
        </p:nvGraphicFramePr>
        <p:xfrm>
          <a:off x="1630363" y="5257800"/>
          <a:ext cx="332263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389" name="Equation" r:id="rId5" imgW="1396394" imgH="342751" progId="Equation.3">
                  <p:embed/>
                </p:oleObj>
              </mc:Choice>
              <mc:Fallback>
                <p:oleObj name="Equation" r:id="rId5" imgW="1396394" imgH="342751" progId="Equation.3">
                  <p:embed/>
                  <p:pic>
                    <p:nvPicPr>
                      <p:cNvPr id="1054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363" y="5257800"/>
                        <a:ext cx="3322637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3664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/>
            <a:r>
              <a:rPr lang="en-US" altLang="en-US" sz="2400" smtClean="0"/>
              <a:t>Clusters in more complicated figures aren’t well separated</a:t>
            </a:r>
          </a:p>
          <a:p>
            <a:pPr marL="342900" indent="-342900"/>
            <a:r>
              <a:rPr lang="en-US" altLang="en-US" sz="2200" smtClean="0"/>
              <a:t>Internal Index:  Used to measure the goodness of a clustering structure without respect to external information</a:t>
            </a:r>
          </a:p>
          <a:p>
            <a:pPr marL="742950" lvl="1" indent="-285750"/>
            <a:r>
              <a:rPr lang="en-US" altLang="en-US" sz="2000" smtClean="0"/>
              <a:t>SSE</a:t>
            </a:r>
          </a:p>
          <a:p>
            <a:pPr marL="342900" indent="-342900"/>
            <a:r>
              <a:rPr lang="en-US" altLang="en-US" sz="2400" smtClean="0"/>
              <a:t>SSE is good for comparing two clusterings or two clusters (average SSE).</a:t>
            </a:r>
          </a:p>
          <a:p>
            <a:pPr marL="342900" indent="-342900"/>
            <a:r>
              <a:rPr lang="en-US" altLang="en-US" sz="2400" smtClean="0"/>
              <a:t>Can also be used to estimate the number of clusters</a:t>
            </a:r>
          </a:p>
          <a:p>
            <a:pPr marL="342900" indent="-342900">
              <a:buFont typeface="Monotype Sorts" pitchFamily="2" charset="2"/>
              <a:buNone/>
            </a:pPr>
            <a:endParaRPr lang="en-US" altLang="en-US" sz="2400" smtClean="0"/>
          </a:p>
          <a:p>
            <a:pPr marL="342900" indent="-342900"/>
            <a:endParaRPr lang="en-US" altLang="en-US" sz="2400" smtClean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Internal Measures: SSE</a:t>
            </a:r>
          </a:p>
        </p:txBody>
      </p:sp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"/>
          <a:stretch>
            <a:fillRect/>
          </a:stretch>
        </p:blipFill>
        <p:spPr bwMode="auto">
          <a:xfrm>
            <a:off x="5030788" y="3810000"/>
            <a:ext cx="3656012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" b="5556"/>
          <a:stretch>
            <a:fillRect/>
          </a:stretch>
        </p:blipFill>
        <p:spPr bwMode="auto">
          <a:xfrm>
            <a:off x="762000" y="3886200"/>
            <a:ext cx="365601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029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Internal Measures: SSE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SSE curve for a more complicated data set</a:t>
            </a:r>
          </a:p>
          <a:p>
            <a:endParaRPr lang="en-US" altLang="en-US" smtClean="0"/>
          </a:p>
        </p:txBody>
      </p:sp>
      <p:pic>
        <p:nvPicPr>
          <p:cNvPr id="1013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5" t="18518" r="12798" b="20370"/>
          <a:stretch>
            <a:fillRect/>
          </a:stretch>
        </p:blipFill>
        <p:spPr bwMode="auto">
          <a:xfrm>
            <a:off x="533400" y="2528888"/>
            <a:ext cx="43434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4495800" y="5424488"/>
            <a:ext cx="426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SSE of clusters found using K-means</a:t>
            </a:r>
          </a:p>
        </p:txBody>
      </p:sp>
      <p:pic>
        <p:nvPicPr>
          <p:cNvPr id="1013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147888"/>
            <a:ext cx="4259263" cy="319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115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5334000"/>
          </a:xfrm>
        </p:spPr>
        <p:txBody>
          <a:bodyPr/>
          <a:lstStyle/>
          <a:p>
            <a:pPr marL="342900" indent="-342900">
              <a:lnSpc>
                <a:spcPts val="3200"/>
              </a:lnSpc>
              <a:spcBef>
                <a:spcPts val="800"/>
              </a:spcBef>
              <a:spcAft>
                <a:spcPts val="800"/>
              </a:spcAft>
              <a:buSzPct val="85000"/>
              <a:buFont typeface="Monotype Sorts" pitchFamily="2" charset="2"/>
              <a:buNone/>
            </a:pPr>
            <a:r>
              <a:rPr lang="en-US" altLang="en-US" smtClean="0"/>
              <a:t>   “The validation of clustering structures is the most difficult and frustrating part of cluster analysis. </a:t>
            </a:r>
          </a:p>
          <a:p>
            <a:pPr marL="342900" indent="-342900">
              <a:lnSpc>
                <a:spcPts val="3200"/>
              </a:lnSpc>
              <a:spcBef>
                <a:spcPts val="800"/>
              </a:spcBef>
              <a:spcAft>
                <a:spcPts val="800"/>
              </a:spcAft>
              <a:buSzPct val="85000"/>
              <a:buFont typeface="Monotype Sorts" pitchFamily="2" charset="2"/>
              <a:buNone/>
            </a:pPr>
            <a:r>
              <a:rPr lang="en-US" altLang="en-US" smtClean="0"/>
              <a:t>   Without a strong effort in this direction, cluster analysis will remain a black art accessible only to those true believers who have experience and great courage.”</a:t>
            </a:r>
          </a:p>
          <a:p>
            <a:pPr marL="342900" indent="-342900">
              <a:spcBef>
                <a:spcPct val="0"/>
              </a:spcBef>
              <a:buSzPct val="85000"/>
            </a:pPr>
            <a:endParaRPr lang="en-US" altLang="en-US" smtClean="0"/>
          </a:p>
          <a:p>
            <a:pPr marL="342900" indent="-342900">
              <a:spcBef>
                <a:spcPct val="0"/>
              </a:spcBef>
              <a:buSzPct val="85000"/>
              <a:buFont typeface="Monotype Sorts" pitchFamily="2" charset="2"/>
              <a:buNone/>
            </a:pPr>
            <a:r>
              <a:rPr lang="en-US" altLang="en-US" i="1" smtClean="0"/>
              <a:t>Algorithms for Clustering Data</a:t>
            </a:r>
            <a:r>
              <a:rPr lang="en-US" altLang="en-US" smtClean="0"/>
              <a:t>, Jain and Dubes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Final Comment on Cluster Validity</a:t>
            </a:r>
          </a:p>
        </p:txBody>
      </p:sp>
    </p:spTree>
    <p:extLst>
      <p:ext uri="{BB962C8B-B14F-4D97-AF65-F5344CB8AC3E}">
        <p14:creationId xmlns:p14="http://schemas.microsoft.com/office/powerpoint/2010/main" val="763915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146479759</TotalTime>
  <Pages>3</Pages>
  <Words>3435</Words>
  <Application>Microsoft Office PowerPoint</Application>
  <PresentationFormat>On-screen Show (4:3)</PresentationFormat>
  <Paragraphs>775</Paragraphs>
  <Slides>95</Slides>
  <Notes>60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95</vt:i4>
      </vt:variant>
    </vt:vector>
  </HeadingPairs>
  <TitlesOfParts>
    <vt:vector size="109" baseType="lpstr">
      <vt:lpstr>SimSun</vt:lpstr>
      <vt:lpstr>Arial</vt:lpstr>
      <vt:lpstr>Monotype Sorts</vt:lpstr>
      <vt:lpstr>Symbol</vt:lpstr>
      <vt:lpstr>Tahoma</vt:lpstr>
      <vt:lpstr>Times New Roman</vt:lpstr>
      <vt:lpstr>Verdana</vt:lpstr>
      <vt:lpstr>Wingdings</vt:lpstr>
      <vt:lpstr>Blank Presentation</vt:lpstr>
      <vt:lpstr>Document</vt:lpstr>
      <vt:lpstr>VISIO</vt:lpstr>
      <vt:lpstr>Bitmap Image</vt:lpstr>
      <vt:lpstr>Equation</vt:lpstr>
      <vt:lpstr>Visio</vt:lpstr>
      <vt:lpstr>CE 395R 5- Data Mining   Clustering </vt:lpstr>
      <vt:lpstr>What is Cluster Analysis?</vt:lpstr>
      <vt:lpstr>Applications of Cluster Analysis</vt:lpstr>
      <vt:lpstr>What is not Cluster Analysis?</vt:lpstr>
      <vt:lpstr>General Applications of Clustering </vt:lpstr>
      <vt:lpstr>Examples of Clustering Applications</vt:lpstr>
      <vt:lpstr>What Is Good Clustering?</vt:lpstr>
      <vt:lpstr>Requirements of Clustering in Data Mining </vt:lpstr>
      <vt:lpstr>Notion of a Cluster can be Ambiguous</vt:lpstr>
      <vt:lpstr>Types of Clusterings</vt:lpstr>
      <vt:lpstr>Partitional Clustering</vt:lpstr>
      <vt:lpstr>Hierarchical Clustering</vt:lpstr>
      <vt:lpstr>Other Distinctions Between Sets of Clusters</vt:lpstr>
      <vt:lpstr>Major Clustering Approaches</vt:lpstr>
      <vt:lpstr>Characteristics of the Input Data Are Important</vt:lpstr>
      <vt:lpstr>Clustering Algorithms</vt:lpstr>
      <vt:lpstr>K-means Clustering</vt:lpstr>
      <vt:lpstr>K-means Clustering – Details</vt:lpstr>
      <vt:lpstr>Two different K-means Clusterings</vt:lpstr>
      <vt:lpstr>Importance of Choosing Initial Centroids (A)</vt:lpstr>
      <vt:lpstr>Importance of Choosing Initial Centroids (A)</vt:lpstr>
      <vt:lpstr>Importance of Choosing Initial Centroids (B)</vt:lpstr>
      <vt:lpstr>Importance of Choosing Initial Centroids (B)</vt:lpstr>
      <vt:lpstr>Evaluating K-means Clusters</vt:lpstr>
      <vt:lpstr>Problems with Selecting Initial Points</vt:lpstr>
      <vt:lpstr>10 Clusters Example (A)</vt:lpstr>
      <vt:lpstr>10 Clusters Example (A)</vt:lpstr>
      <vt:lpstr>10 Clusters Example (B)</vt:lpstr>
      <vt:lpstr>10 Clusters Example (B)</vt:lpstr>
      <vt:lpstr>Pre-processing and Post-processing</vt:lpstr>
      <vt:lpstr>Solutions to Initial Centroids Problem</vt:lpstr>
      <vt:lpstr>Limitations of K-means</vt:lpstr>
      <vt:lpstr>Limitations of K-means: Differing Sizes</vt:lpstr>
      <vt:lpstr>Limitations of K-means: Differing Density</vt:lpstr>
      <vt:lpstr>Limitations of K-means: Non-globular Shapes</vt:lpstr>
      <vt:lpstr>Overcoming K-means Limitations</vt:lpstr>
      <vt:lpstr>Overcoming K-means Limitations</vt:lpstr>
      <vt:lpstr>Overcoming K-means Limitations</vt:lpstr>
      <vt:lpstr>Bisecting K-means</vt:lpstr>
      <vt:lpstr>Bisecting K-means Example</vt:lpstr>
      <vt:lpstr>Hierarchical Clustering </vt:lpstr>
      <vt:lpstr>Strengths of Hierarchical Clustering</vt:lpstr>
      <vt:lpstr>Hierarchical Clustering</vt:lpstr>
      <vt:lpstr>Hierarchical Clustering</vt:lpstr>
      <vt:lpstr>Agglomerative Clustering Algorithm</vt:lpstr>
      <vt:lpstr>Starting Situation </vt:lpstr>
      <vt:lpstr>Intermediate Situation</vt:lpstr>
      <vt:lpstr>Intermediate Situation</vt:lpstr>
      <vt:lpstr>After Merging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MIN or Single Link </vt:lpstr>
      <vt:lpstr>Hierarchical Clustering: MIN</vt:lpstr>
      <vt:lpstr>Strength of MIN</vt:lpstr>
      <vt:lpstr>Limitations of MIN</vt:lpstr>
      <vt:lpstr>MAX or Complete Linkage</vt:lpstr>
      <vt:lpstr>Hierarchical Clustering: MAX</vt:lpstr>
      <vt:lpstr>Strength of MAX</vt:lpstr>
      <vt:lpstr>Limitations of MAX</vt:lpstr>
      <vt:lpstr>Group Average</vt:lpstr>
      <vt:lpstr>Hierarchical Clustering: Group Average</vt:lpstr>
      <vt:lpstr>Hierarchical Clustering: Group Average</vt:lpstr>
      <vt:lpstr>Cluster Similarity: Ward’s Method</vt:lpstr>
      <vt:lpstr>Hierarchical Clustering: Comparison</vt:lpstr>
      <vt:lpstr>Hierarchical Clustering: Limitations</vt:lpstr>
      <vt:lpstr>Density-Based Clustering Methods</vt:lpstr>
      <vt:lpstr>DBSCAN</vt:lpstr>
      <vt:lpstr>Core, Border, and Noise Points</vt:lpstr>
      <vt:lpstr>DBSCAN Algorithm</vt:lpstr>
      <vt:lpstr>DBSCAN: Core, Border and Noise Points</vt:lpstr>
      <vt:lpstr>When DBSCAN Works Well</vt:lpstr>
      <vt:lpstr>When DBSCAN Does NOT Work Well</vt:lpstr>
      <vt:lpstr>Graph-Based Clustering</vt:lpstr>
      <vt:lpstr>Graph-Based Clustering: Sparsification</vt:lpstr>
      <vt:lpstr>Graph-Based Clustering: Sparsification</vt:lpstr>
      <vt:lpstr>Grid-Based Clustering</vt:lpstr>
      <vt:lpstr>Finding Clusters of Time Series  In Spatio-Temporal Data</vt:lpstr>
      <vt:lpstr>Cluster Validity </vt:lpstr>
      <vt:lpstr>Clusters found in Random Data</vt:lpstr>
      <vt:lpstr>Different Aspects of Cluster Validation</vt:lpstr>
      <vt:lpstr>Measures of Cluster Validity</vt:lpstr>
      <vt:lpstr>Measuring Cluster Validity Via Correlation</vt:lpstr>
      <vt:lpstr>Measuring Cluster Validity Via Correlation</vt:lpstr>
      <vt:lpstr>Using Similarity Matrix for Cluster Validation</vt:lpstr>
      <vt:lpstr>Using Similarity Matrix for Cluster Validation</vt:lpstr>
      <vt:lpstr>Using Similarity Matrix for Cluster Validation</vt:lpstr>
      <vt:lpstr>Using Similarity Matrix for Cluster Validation</vt:lpstr>
      <vt:lpstr>Using Similarity Matrix for Cluster Validation</vt:lpstr>
      <vt:lpstr>Internal Measures: Cohesion and Separation</vt:lpstr>
      <vt:lpstr>Internal Measures: SSE</vt:lpstr>
      <vt:lpstr>Internal Measures: SSE</vt:lpstr>
      <vt:lpstr>Final Comment on Cluster Validity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395R/CE 395R  5- Artificial Intelligence for CEPM  Clustering (Part I)</dc:title>
  <dc:subject/>
  <dc:creator>Caldas, Carlos H</dc:creator>
  <cp:keywords/>
  <dc:description/>
  <cp:lastModifiedBy>Caldas, Carlos H</cp:lastModifiedBy>
  <cp:revision>518</cp:revision>
  <cp:lastPrinted>2018-03-22T16:19:20Z</cp:lastPrinted>
  <dcterms:created xsi:type="dcterms:W3CDTF">1998-03-18T13:44:31Z</dcterms:created>
  <dcterms:modified xsi:type="dcterms:W3CDTF">2018-03-30T12:54:12Z</dcterms:modified>
</cp:coreProperties>
</file>