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604" r:id="rId2"/>
    <p:sldId id="537" r:id="rId3"/>
    <p:sldId id="618" r:id="rId4"/>
    <p:sldId id="625" r:id="rId5"/>
    <p:sldId id="626" r:id="rId6"/>
    <p:sldId id="539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40" r:id="rId15"/>
    <p:sldId id="621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546" r:id="rId24"/>
    <p:sldId id="614" r:id="rId25"/>
    <p:sldId id="616" r:id="rId26"/>
    <p:sldId id="547" r:id="rId27"/>
    <p:sldId id="548" r:id="rId28"/>
    <p:sldId id="549" r:id="rId29"/>
    <p:sldId id="550" r:id="rId30"/>
    <p:sldId id="551" r:id="rId31"/>
    <p:sldId id="552" r:id="rId32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842" autoAdjust="0"/>
    <p:restoredTop sz="94595" autoAdjust="0"/>
  </p:normalViewPr>
  <p:slideViewPr>
    <p:cSldViewPr>
      <p:cViewPr varScale="1">
        <p:scale>
          <a:sx n="112" d="100"/>
          <a:sy n="112" d="100"/>
        </p:scale>
        <p:origin x="1320" y="10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315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0.emf"/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2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6425"/>
            <a:ext cx="5145087" cy="417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9147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46612" cy="3484563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3062"/>
          </a:xfrm>
          <a:noFill/>
          <a:ln w="9525"/>
        </p:spPr>
        <p:txBody>
          <a:bodyPr lIns="91594" tIns="45797" rIns="91594" bIns="45797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" y="188913"/>
            <a:ext cx="8612187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0" y="61722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i="1" dirty="0" smtClean="0">
                <a:latin typeface="Verdana" pitchFamily="34" charset="0"/>
              </a:rPr>
              <a:t>References:</a:t>
            </a:r>
            <a:endParaRPr lang="en-US" sz="1200" b="0" i="1" dirty="0">
              <a:latin typeface="Verdana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1200" b="0" i="1" dirty="0" smtClean="0">
                <a:latin typeface="Verdana" pitchFamily="34" charset="0"/>
              </a:rPr>
              <a:t>Tan</a:t>
            </a:r>
            <a:r>
              <a:rPr lang="en-US" sz="1200" b="0" i="1" dirty="0">
                <a:latin typeface="Verdana" pitchFamily="34" charset="0"/>
              </a:rPr>
              <a:t>, P., Steinbach, M., </a:t>
            </a:r>
            <a:r>
              <a:rPr lang="en-US" sz="1200" b="0" i="1" dirty="0" err="1" smtClean="0">
                <a:latin typeface="Verdana" pitchFamily="34" charset="0"/>
              </a:rPr>
              <a:t>Karpatne</a:t>
            </a:r>
            <a:r>
              <a:rPr lang="en-US" sz="1200" b="0" i="1" dirty="0" smtClean="0">
                <a:latin typeface="Verdana" pitchFamily="34" charset="0"/>
              </a:rPr>
              <a:t>, A., and </a:t>
            </a:r>
            <a:r>
              <a:rPr lang="en-US" sz="1200" b="0" i="1" dirty="0">
                <a:latin typeface="Verdana" pitchFamily="34" charset="0"/>
              </a:rPr>
              <a:t>Kumar, V. </a:t>
            </a:r>
            <a:r>
              <a:rPr lang="en-US" sz="1200" b="0" i="1" dirty="0" smtClean="0">
                <a:latin typeface="Verdana" pitchFamily="34" charset="0"/>
              </a:rPr>
              <a:t>Introduction </a:t>
            </a:r>
            <a:r>
              <a:rPr lang="en-US" sz="1200" b="0" i="1" dirty="0">
                <a:latin typeface="Verdana" pitchFamily="34" charset="0"/>
              </a:rPr>
              <a:t>to Data Mining, </a:t>
            </a:r>
            <a:r>
              <a:rPr lang="en-US" sz="1200" b="0" i="1" dirty="0" smtClean="0">
                <a:latin typeface="Verdana" pitchFamily="34" charset="0"/>
              </a:rPr>
              <a:t>2</a:t>
            </a:r>
            <a:r>
              <a:rPr lang="en-US" sz="1200" b="0" i="1" baseline="30000" dirty="0" smtClean="0">
                <a:latin typeface="Verdana" pitchFamily="34" charset="0"/>
              </a:rPr>
              <a:t>nd</a:t>
            </a:r>
            <a:r>
              <a:rPr lang="en-US" sz="1200" b="0" i="1" dirty="0" smtClean="0">
                <a:latin typeface="Verdana" pitchFamily="34" charset="0"/>
              </a:rPr>
              <a:t> Edition</a:t>
            </a:r>
            <a:r>
              <a:rPr lang="en-US" sz="1200" b="0" i="1" dirty="0">
                <a:latin typeface="Verdana" pitchFamily="34" charset="0"/>
              </a:rPr>
              <a:t>, </a:t>
            </a:r>
            <a:r>
              <a:rPr lang="en-US" sz="1200" b="0" i="1" dirty="0" smtClean="0">
                <a:latin typeface="Verdana" pitchFamily="34" charset="0"/>
              </a:rPr>
              <a:t>Pearson</a:t>
            </a:r>
          </a:p>
          <a:p>
            <a:pPr marL="171450" indent="-171450">
              <a:buFontTx/>
              <a:buChar char="-"/>
              <a:defRPr/>
            </a:pPr>
            <a:r>
              <a:rPr lang="en-US" sz="1200" b="0" i="1" dirty="0" smtClean="0">
                <a:latin typeface="Tahoma" pitchFamily="34" charset="0"/>
              </a:rPr>
              <a:t>Han, </a:t>
            </a:r>
            <a:r>
              <a:rPr lang="en-US" sz="1200" b="0" i="1" dirty="0" err="1" smtClean="0">
                <a:latin typeface="Tahoma" pitchFamily="34" charset="0"/>
              </a:rPr>
              <a:t>Kamber</a:t>
            </a:r>
            <a:r>
              <a:rPr lang="en-US" sz="1200" b="0" i="1" dirty="0" smtClean="0">
                <a:latin typeface="Tahoma" pitchFamily="34" charset="0"/>
              </a:rPr>
              <a:t> - Data Mining: Concepts and Techniques</a:t>
            </a:r>
            <a:endParaRPr lang="en-US" sz="1200" b="0" i="1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.e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057400"/>
            <a:ext cx="8583613" cy="1752600"/>
          </a:xfrm>
        </p:spPr>
        <p:txBody>
          <a:bodyPr/>
          <a:lstStyle/>
          <a:p>
            <a:pPr eaLnBrk="1" hangingPunct="1"/>
            <a:r>
              <a:rPr lang="en-US" smtClean="0"/>
              <a:t>CE 395R 5- Data Mining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3200" i="1" smtClean="0"/>
              <a:t>Mining Association Rules</a:t>
            </a:r>
            <a:br>
              <a:rPr lang="en-US" sz="3200" i="1" smtClean="0"/>
            </a:br>
            <a:r>
              <a:rPr lang="en-US" sz="3200" i="1" smtClean="0"/>
              <a:t>(Part I)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Frequent Itemset Generation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pPr eaLnBrk="1" hangingPunct="1"/>
            <a:r>
              <a:rPr lang="en-US" smtClean="0"/>
              <a:t>Brute-force approach: </a:t>
            </a:r>
          </a:p>
          <a:p>
            <a:pPr lvl="1" eaLnBrk="1" hangingPunct="1"/>
            <a:r>
              <a:rPr lang="en-US" smtClean="0"/>
              <a:t>Each itemset in the lattice is a </a:t>
            </a:r>
            <a:r>
              <a:rPr lang="en-US" smtClean="0">
                <a:solidFill>
                  <a:srgbClr val="FF0000"/>
                </a:solidFill>
              </a:rPr>
              <a:t>candidate</a:t>
            </a:r>
            <a:r>
              <a:rPr lang="en-US" smtClean="0"/>
              <a:t> frequent itemset</a:t>
            </a:r>
          </a:p>
          <a:p>
            <a:pPr lvl="1" eaLnBrk="1" hangingPunct="1"/>
            <a:r>
              <a:rPr lang="en-US" smtClean="0"/>
              <a:t>Count the support of each candidate by scanning the database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Match each transaction against every candidate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4" imgW="7643978" imgH="2744343" progId="Visio.Drawing.6">
                  <p:embed/>
                </p:oleObj>
              </mc:Choice>
              <mc:Fallback>
                <p:oleObj name="Visio" r:id="rId4" imgW="7643978" imgH="274434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Computational Complexity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Given d unique items: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Total number of itemsets = 2</a:t>
            </a:r>
            <a:r>
              <a:rPr lang="en-US" baseline="30000" smtClean="0"/>
              <a:t>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Total number of possible association rules: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2831760" imgH="1269720" progId="Equation.3">
                  <p:embed/>
                </p:oleObj>
              </mc:Choice>
              <mc:Fallback>
                <p:oleObj name="Equation" r:id="rId4" imgW="2831760" imgH="1269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If d=</a:t>
            </a:r>
            <a:r>
              <a:rPr 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 l="5714" t="1904" r="7143" b="952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 eaLnBrk="1" hangingPunct="1"/>
            <a:r>
              <a:rPr lang="en-US" smtClean="0"/>
              <a:t>Frequent Itemset Generation Strategies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Reduce the </a:t>
            </a:r>
            <a:r>
              <a:rPr lang="en-US" smtClean="0">
                <a:solidFill>
                  <a:srgbClr val="FF0000"/>
                </a:solidFill>
              </a:rPr>
              <a:t>number of candidates</a:t>
            </a:r>
            <a:r>
              <a:rPr lang="en-US" smtClean="0"/>
              <a:t> (M)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Complete search: M=2</a:t>
            </a:r>
            <a:r>
              <a:rPr lang="en-US" baseline="30000" smtClean="0"/>
              <a:t>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pruning techniques to reduce M</a:t>
            </a:r>
          </a:p>
          <a:p>
            <a:pPr lvl="4" eaLnBrk="1" hangingPunct="1">
              <a:lnSpc>
                <a:spcPct val="90000"/>
              </a:lnSpc>
            </a:pP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Reduce the </a:t>
            </a:r>
            <a:r>
              <a:rPr lang="en-US" smtClean="0">
                <a:solidFill>
                  <a:srgbClr val="FF0000"/>
                </a:solidFill>
              </a:rPr>
              <a:t>number of transactions </a:t>
            </a:r>
            <a:r>
              <a:rPr lang="en-US" smtClean="0"/>
              <a:t>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Reduce size of N as the size of itemset increases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Used by DHP and vertical-based mining algorithms</a:t>
            </a:r>
          </a:p>
          <a:p>
            <a:pPr lvl="4" eaLnBrk="1" hangingPunct="1">
              <a:lnSpc>
                <a:spcPct val="90000"/>
              </a:lnSpc>
            </a:pPr>
            <a:endParaRPr lang="en-US" sz="9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Reduce the </a:t>
            </a:r>
            <a:r>
              <a:rPr lang="en-US" smtClean="0">
                <a:solidFill>
                  <a:srgbClr val="FF0000"/>
                </a:solidFill>
              </a:rPr>
              <a:t>number of comparisons</a:t>
            </a:r>
            <a:r>
              <a:rPr lang="en-US" smtClean="0"/>
              <a:t> (NM)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efficient data structures to store the candidates or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need to match every candidate against every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Reducing Number of Candidates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smtClean="0">
                <a:solidFill>
                  <a:srgbClr val="CC3300"/>
                </a:solidFill>
              </a:rPr>
              <a:t>Apriori principle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190000"/>
              </a:lnSpc>
            </a:pPr>
            <a:r>
              <a:rPr lang="en-US" smtClean="0"/>
              <a:t>If an itemset is frequent, then all of its subsets must also be frequent</a:t>
            </a:r>
          </a:p>
          <a:p>
            <a:pPr lvl="1" eaLnBrk="1" hangingPunct="1">
              <a:lnSpc>
                <a:spcPct val="190000"/>
              </a:lnSpc>
            </a:pPr>
            <a:r>
              <a:rPr lang="en-US" smtClean="0"/>
              <a:t>Support of an itemset never exceeds the support of its subsets</a:t>
            </a:r>
          </a:p>
          <a:p>
            <a:pPr lvl="1" eaLnBrk="1" hangingPunct="1">
              <a:lnSpc>
                <a:spcPct val="190000"/>
              </a:lnSpc>
            </a:pPr>
            <a:r>
              <a:rPr lang="en-US" smtClean="0"/>
              <a:t>This is known as the </a:t>
            </a:r>
            <a:r>
              <a:rPr lang="en-US" smtClean="0">
                <a:solidFill>
                  <a:srgbClr val="CC3300"/>
                </a:solidFill>
              </a:rPr>
              <a:t>anti-monotone</a:t>
            </a:r>
            <a:r>
              <a:rPr lang="en-US" smtClean="0"/>
              <a:t> property of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612188" cy="895350"/>
          </a:xfrm>
        </p:spPr>
        <p:txBody>
          <a:bodyPr/>
          <a:lstStyle/>
          <a:p>
            <a:pPr eaLnBrk="1" hangingPunct="1"/>
            <a:r>
              <a:rPr lang="en-US" sz="3200" smtClean="0"/>
              <a:t>Illustrating Apriori Principle</a:t>
            </a:r>
          </a:p>
        </p:txBody>
      </p:sp>
      <p:pic>
        <p:nvPicPr>
          <p:cNvPr id="25603" name="Picture 190" descr="association rule pg 334"/>
          <p:cNvPicPr>
            <a:picLocks noChangeAspect="1" noChangeArrowheads="1"/>
          </p:cNvPicPr>
          <p:nvPr/>
        </p:nvPicPr>
        <p:blipFill>
          <a:blip r:embed="rId3" cstate="print"/>
          <a:srcRect b="2490"/>
          <a:stretch>
            <a:fillRect/>
          </a:stretch>
        </p:blipFill>
        <p:spPr bwMode="auto">
          <a:xfrm>
            <a:off x="838200" y="990600"/>
            <a:ext cx="7467600" cy="51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8200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0C6D9C"/>
                  </a:solidFill>
                </a:rPr>
                <a:t>Found to be Infrequent</a:t>
              </a:r>
              <a:endParaRPr 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8195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Illustrating Apriori Principle</a:t>
            </a:r>
          </a:p>
        </p:txBody>
      </p:sp>
      <p:grpSp>
        <p:nvGrpSpPr>
          <p:cNvPr id="8198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8194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FF0000"/>
                  </a:solidFill>
                </a:rPr>
                <a:t>Pruned supersets</a:t>
              </a:r>
              <a:endParaRPr 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/>
        </p:nvGraphicFramePr>
        <p:xfrm>
          <a:off x="381000" y="13589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589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5502275" y="1905000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174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905000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477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8437" name="Object 21"/>
          <p:cNvGraphicFramePr>
            <a:graphicFrameLocks noGrp="1" noChangeAspect="1"/>
          </p:cNvGraphicFramePr>
          <p:nvPr/>
        </p:nvGraphicFramePr>
        <p:xfrm>
          <a:off x="381000" y="1295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8437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8439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8440" name="Object 3"/>
          <p:cNvGraphicFramePr>
            <a:graphicFrameLocks noChangeAspect="1"/>
          </p:cNvGraphicFramePr>
          <p:nvPr/>
        </p:nvGraphicFramePr>
        <p:xfrm>
          <a:off x="5407025" y="19050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184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905000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616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352800" y="2133600"/>
          <a:ext cx="324643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46438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</p:spTree>
    <p:extLst>
      <p:ext uri="{BB962C8B-B14F-4D97-AF65-F5344CB8AC3E}">
        <p14:creationId xmlns:p14="http://schemas.microsoft.com/office/powerpoint/2010/main" val="747720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352800" y="2133600"/>
          <a:ext cx="3292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924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</p:spTree>
    <p:extLst>
      <p:ext uri="{BB962C8B-B14F-4D97-AF65-F5344CB8AC3E}">
        <p14:creationId xmlns:p14="http://schemas.microsoft.com/office/powerpoint/2010/main" val="667620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Association Rule Mining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3433292" imgH="1998228" progId="Word.Document.8">
                  <p:embed/>
                </p:oleObj>
              </mc:Choice>
              <mc:Fallback>
                <p:oleObj name="Document" r:id="rId4" imgW="3433292" imgH="19982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495800" y="3048000"/>
            <a:ext cx="381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of Association Rules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{Diaper} </a:t>
            </a:r>
            <a:r>
              <a:rPr lang="en-US" sz="1800" b="0">
                <a:sym typeface="Symbol" pitchFamily="18" charset="2"/>
              </a:rPr>
              <a:t> {Beer},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{Milk, Bread}  {Eggs,Coke},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495800" y="5105400"/>
            <a:ext cx="44196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Implication means co-occurrence, not causality!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</p:spTree>
    <p:extLst>
      <p:ext uri="{BB962C8B-B14F-4D97-AF65-F5344CB8AC3E}">
        <p14:creationId xmlns:p14="http://schemas.microsoft.com/office/powerpoint/2010/main" val="932923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04800" y="4418013"/>
            <a:ext cx="3244850" cy="17541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>
                <a:solidFill>
                  <a:srgbClr val="FF0000"/>
                </a:solidFill>
                <a:latin typeface="Tahoma" pitchFamily="34" charset="0"/>
              </a:rPr>
              <a:t>6 + 6 + 1 = 13</a:t>
            </a:r>
          </a:p>
        </p:txBody>
      </p:sp>
    </p:spTree>
    <p:extLst>
      <p:ext uri="{BB962C8B-B14F-4D97-AF65-F5344CB8AC3E}">
        <p14:creationId xmlns:p14="http://schemas.microsoft.com/office/powerpoint/2010/main" val="34613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Apriori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F</a:t>
            </a:r>
            <a:r>
              <a:rPr lang="en-US" altLang="en-US" baseline="-25000" smtClean="0"/>
              <a:t>k</a:t>
            </a:r>
            <a:r>
              <a:rPr lang="en-US" altLang="en-US" smtClean="0"/>
              <a:t>: frequent k-itemsets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</a:t>
            </a:r>
            <a:r>
              <a:rPr lang="en-US" altLang="en-US" baseline="-25000" smtClean="0"/>
              <a:t>k</a:t>
            </a:r>
            <a:r>
              <a:rPr lang="en-US" altLang="en-US" smtClean="0"/>
              <a:t>: candidate k-itemsets</a:t>
            </a:r>
          </a:p>
          <a:p>
            <a:pPr marL="1543050" lvl="3" indent="-285750">
              <a:lnSpc>
                <a:spcPct val="90000"/>
              </a:lnSpc>
            </a:pPr>
            <a:endParaRPr lang="en-US" altLang="en-US" sz="800" smtClean="0"/>
          </a:p>
          <a:p>
            <a:pPr marL="234950" indent="-285750">
              <a:lnSpc>
                <a:spcPct val="90000"/>
              </a:lnSpc>
            </a:pPr>
            <a:r>
              <a:rPr lang="en-US" altLang="en-US" smtClean="0"/>
              <a:t>Algorithm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Generate F</a:t>
            </a:r>
            <a:r>
              <a:rPr lang="en-US" altLang="en-US" baseline="-25000" smtClean="0"/>
              <a:t>1</a:t>
            </a:r>
            <a:r>
              <a:rPr lang="en-US" altLang="en-US" smtClean="0"/>
              <a:t> = {frequent 1-itemsets}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Repeat until F</a:t>
            </a:r>
            <a:r>
              <a:rPr lang="en-US" altLang="en-US" baseline="-25000" smtClean="0"/>
              <a:t>k</a:t>
            </a:r>
            <a:r>
              <a:rPr lang="en-US" altLang="en-US" smtClean="0"/>
              <a:t> is empty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Generation</a:t>
            </a:r>
            <a:r>
              <a:rPr lang="en-US" altLang="en-US" smtClean="0"/>
              <a:t>: Generate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from F</a:t>
            </a:r>
            <a:r>
              <a:rPr lang="en-US" altLang="en-US" baseline="-25000" smtClean="0"/>
              <a:t>k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Pruning</a:t>
            </a:r>
            <a:r>
              <a:rPr lang="en-US" altLang="en-US" smtClean="0"/>
              <a:t>: Prune candidate itemsets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Support Counting</a:t>
            </a:r>
            <a:r>
              <a:rPr lang="en-US" altLang="en-US" smtClean="0"/>
              <a:t>: Count the support of each candidate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Elimination</a:t>
            </a:r>
            <a:r>
              <a:rPr lang="en-US" altLang="en-US" smtClean="0"/>
              <a:t>: Eliminate candidates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that are infrequent, leaving only those that are frequent =&gt; F</a:t>
            </a:r>
            <a:r>
              <a:rPr lang="en-US" altLang="en-US" baseline="-25000" smtClean="0"/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3266378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Factors Affecting Complexity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Choice of minimum support threshold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 lowering support threshold results in more frequent itemsets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 this may increase number of candidates and max length of frequent itemsets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Dimensionality (number of items) of the data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 more space is needed to store support count of each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 if number of frequent items also increases, both computation and I/O costs may also increase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Size of database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 since Apriori makes multiple passes, run time of algorithm may increase with number of transactions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Average transaction width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 transaction width increases with denser data sets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 Generation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a frequent itemset </a:t>
            </a:r>
            <a:r>
              <a:rPr lang="en-US" i="1" smtClean="0"/>
              <a:t>L</a:t>
            </a:r>
            <a:r>
              <a:rPr lang="en-US" smtClean="0"/>
              <a:t>, find all non-empty subsets </a:t>
            </a:r>
            <a:r>
              <a:rPr lang="en-US" i="1" smtClean="0"/>
              <a:t>f </a:t>
            </a:r>
            <a:r>
              <a:rPr lang="en-US" i="1" smtClean="0">
                <a:sym typeface="Symbol" pitchFamily="18" charset="2"/>
              </a:rPr>
              <a:t> L</a:t>
            </a:r>
            <a:r>
              <a:rPr lang="en-US" smtClean="0">
                <a:sym typeface="Symbol" pitchFamily="18" charset="2"/>
              </a:rPr>
              <a:t> such that </a:t>
            </a:r>
            <a:r>
              <a:rPr lang="en-US" i="1" smtClean="0">
                <a:sym typeface="Symbol" pitchFamily="18" charset="2"/>
              </a:rPr>
              <a:t>f  L – f</a:t>
            </a:r>
            <a:r>
              <a:rPr lang="en-US" smtClean="0">
                <a:sym typeface="Symbol" pitchFamily="18" charset="2"/>
              </a:rPr>
              <a:t> satisfies the minimum confidence requirement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If {A,B,C,D} is a frequent itemset, candidate rules: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   ABC D, 	ABD C, 	ACD B, 	BCD A,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A BCD,	B ACD,	C ABD, 	D ABC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AB CD,	AC  BD, 	AD  BC, 	BC AD,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BD AC, 	CD AB,	</a:t>
            </a:r>
            <a:br>
              <a:rPr lang="en-US" smtClean="0">
                <a:sym typeface="Symbol" pitchFamily="18" charset="2"/>
              </a:rPr>
            </a:br>
            <a:endParaRPr lang="en-US" sz="1000" smtClean="0">
              <a:sym typeface="Symbol" pitchFamily="18" charset="2"/>
            </a:endParaRPr>
          </a:p>
          <a:p>
            <a:pPr eaLnBrk="1" hangingPunct="1"/>
            <a:r>
              <a:rPr lang="en-US" smtClean="0"/>
              <a:t>If |L| = k, then there are 2</a:t>
            </a:r>
            <a:r>
              <a:rPr lang="en-US" baseline="30000" smtClean="0"/>
              <a:t>k</a:t>
            </a:r>
            <a:r>
              <a:rPr lang="en-US" smtClean="0"/>
              <a:t> – 2 candidate association rules (ignoring L </a:t>
            </a:r>
            <a:r>
              <a:rPr lang="en-US" smtClean="0">
                <a:sym typeface="Symbol" pitchFamily="18" charset="2"/>
              </a:rPr>
              <a:t>  and   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 Generation for Apriori Algorithm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202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419225"/>
            <a:ext cx="8153400" cy="4784725"/>
            <a:chOff x="96" y="894"/>
            <a:chExt cx="5136" cy="3014"/>
          </a:xfrm>
        </p:grpSpPr>
        <p:graphicFrame>
          <p:nvGraphicFramePr>
            <p:cNvPr id="12291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Pruned Rules</a:t>
              </a:r>
            </a:p>
          </p:txBody>
        </p:sp>
      </p:grpSp>
      <p:sp>
        <p:nvSpPr>
          <p:cNvPr id="12295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Low Confidence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Compact Representation of Frequent Itemsets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20000"/>
              </a:lnSpc>
            </a:pPr>
            <a:r>
              <a:rPr lang="en-US" sz="2400" smtClean="0"/>
              <a:t>Some itemsets are redundant because they have identical support as their supersets</a:t>
            </a:r>
          </a:p>
          <a:p>
            <a:pPr eaLnBrk="1" hangingPunct="1">
              <a:lnSpc>
                <a:spcPct val="220000"/>
              </a:lnSpc>
            </a:pPr>
            <a:endParaRPr lang="en-US" sz="2400" smtClean="0"/>
          </a:p>
          <a:p>
            <a:pPr eaLnBrk="1" hangingPunct="1">
              <a:lnSpc>
                <a:spcPct val="220000"/>
              </a:lnSpc>
            </a:pPr>
            <a:r>
              <a:rPr lang="en-US" sz="2400" smtClean="0"/>
              <a:t>Need a compact representation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Maximal Frequent Itemset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Visio" r:id="rId4" imgW="9687611" imgH="7157416" progId="Visio.Drawing.6">
                  <p:embed/>
                </p:oleObj>
              </mc:Choice>
              <mc:Fallback>
                <p:oleObj name="Visio" r:id="rId4" imgW="9687611" imgH="715741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24000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Border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Infrequent Itemsets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Maximal Itemsets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81000" y="1050925"/>
            <a:ext cx="8305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An itemset is maximal frequent if none of its immediate supersets is frequent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Closed Itemset</a:t>
            </a:r>
          </a:p>
        </p:txBody>
      </p:sp>
      <p:sp>
        <p:nvSpPr>
          <p:cNvPr id="1434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10575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An itemset is closed if none of its immediate supersets has the same support as the itemset</a:t>
            </a:r>
          </a:p>
          <a:p>
            <a:pPr eaLnBrk="1" hangingPunct="1"/>
            <a:r>
              <a:rPr lang="en-US" sz="2400" smtClean="0"/>
              <a:t>An itemset is not closed if at least one of its immediate supersets has the same support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  <p:graphicFrame>
        <p:nvGraphicFramePr>
          <p:cNvPr id="14338" name="Object 102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62000" y="3810000"/>
          <a:ext cx="20542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Worksheet" r:id="rId4" imgW="1988871" imgH="1744914" progId="Excel.Sheet.8">
                  <p:embed/>
                </p:oleObj>
              </mc:Choice>
              <mc:Fallback>
                <p:oleObj name="Worksheet" r:id="rId4" imgW="1988871" imgH="1744914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20542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02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581400" y="3581400"/>
          <a:ext cx="228600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Worksheet" r:id="rId6" imgW="2209698" imgH="3192747" progId="Excel.Sheet.8">
                  <p:embed/>
                </p:oleObj>
              </mc:Choice>
              <mc:Fallback>
                <p:oleObj name="Worksheet" r:id="rId6" imgW="2209698" imgH="3192747" progId="Excel.Sheet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2286000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3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53200" y="3962400"/>
          <a:ext cx="2132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Worksheet" r:id="rId8" imgW="2153107" imgH="1781556" progId="Excel.Sheet.8">
                  <p:embed/>
                </p:oleObj>
              </mc:Choice>
              <mc:Fallback>
                <p:oleObj name="Worksheet" r:id="rId8" imgW="2153107" imgH="1781556" progId="Excel.Sheet.8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962400"/>
                        <a:ext cx="213201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Maximal vs Closed Itemsets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Worksheet" r:id="rId4" imgW="1733931" imgH="2229104" progId="Excel.Sheet.8">
                  <p:embed/>
                </p:oleObj>
              </mc:Choice>
              <mc:Fallback>
                <p:oleObj name="Worksheet" r:id="rId4" imgW="1733931" imgH="222910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VISIO" r:id="rId6" imgW="10116360" imgH="7404120" progId="Visio.Drawing.6">
                  <p:embed/>
                </p:oleObj>
              </mc:Choice>
              <mc:Fallback>
                <p:oleObj name="VISIO" r:id="rId6" imgW="10116360" imgH="74041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Transaction Ids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supported by any transactions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Association Rule Discovery: Application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78800" cy="4171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Marketing and Sales Promotion:</a:t>
            </a:r>
            <a:endParaRPr 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smtClean="0">
                <a:solidFill>
                  <a:srgbClr val="FF0066"/>
                </a:solidFill>
              </a:rPr>
              <a:t>Let the rule discovered be</a:t>
            </a:r>
            <a:r>
              <a:rPr lang="en-US" sz="2000" i="1" smtClean="0">
                <a:solidFill>
                  <a:srgbClr val="FF0066"/>
                </a:solidFill>
              </a:rPr>
              <a:t>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000" i="1" smtClean="0">
                <a:solidFill>
                  <a:srgbClr val="FF0066"/>
                </a:solidFill>
              </a:rPr>
              <a:t> 			{Bagels, … } --&gt; {Potato Chips}</a:t>
            </a:r>
            <a:endParaRPr 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u="sng" smtClean="0">
                <a:solidFill>
                  <a:srgbClr val="0000FF"/>
                </a:solidFill>
              </a:rPr>
              <a:t>Potato Chips</a:t>
            </a:r>
            <a:r>
              <a:rPr lang="en-US" sz="2000" u="sng" smtClean="0"/>
              <a:t> </a:t>
            </a:r>
            <a:r>
              <a:rPr lang="en-US" sz="2000" u="sng" smtClean="0">
                <a:solidFill>
                  <a:srgbClr val="0000FF"/>
                </a:solidFill>
              </a:rPr>
              <a:t>as consequent</a:t>
            </a:r>
            <a:r>
              <a:rPr lang="en-US" sz="1800" smtClean="0"/>
              <a:t> =&gt; </a:t>
            </a:r>
            <a:r>
              <a:rPr lang="en-US" sz="2000" smtClean="0"/>
              <a:t>Can be used to determine what should be done to boost its sales.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u="sng" smtClean="0">
                <a:solidFill>
                  <a:srgbClr val="0000FF"/>
                </a:solidFill>
              </a:rPr>
              <a:t>Bagels in the antecedent</a:t>
            </a:r>
            <a:r>
              <a:rPr lang="en-US" sz="1800" smtClean="0"/>
              <a:t> =&gt; C</a:t>
            </a:r>
            <a:r>
              <a:rPr lang="en-US" sz="2000" smtClean="0"/>
              <a:t>an be used to see which products would be affected if the store discontinues selling bagels.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u="sng" smtClean="0">
                <a:solidFill>
                  <a:srgbClr val="0000FF"/>
                </a:solidFill>
              </a:rPr>
              <a:t>Bagels in antecedent</a:t>
            </a:r>
            <a:r>
              <a:rPr lang="en-US" sz="2000" u="sng" smtClean="0"/>
              <a:t> </a:t>
            </a:r>
            <a:r>
              <a:rPr lang="en-US" sz="2000" i="1" u="sng" smtClean="0">
                <a:solidFill>
                  <a:srgbClr val="0000FF"/>
                </a:solidFill>
              </a:rPr>
              <a:t>and</a:t>
            </a:r>
            <a:r>
              <a:rPr lang="en-US" sz="2000" u="sng" smtClean="0"/>
              <a:t> </a:t>
            </a:r>
            <a:r>
              <a:rPr lang="en-US" sz="2000" u="sng" smtClean="0">
                <a:solidFill>
                  <a:srgbClr val="0000FF"/>
                </a:solidFill>
              </a:rPr>
              <a:t>Potato chips in consequent</a:t>
            </a:r>
            <a:r>
              <a:rPr lang="en-US" sz="1800" u="sng" smtClean="0">
                <a:solidFill>
                  <a:srgbClr val="0000FF"/>
                </a:solidFill>
              </a:rPr>
              <a:t> </a:t>
            </a:r>
            <a:r>
              <a:rPr lang="en-US" sz="1800" smtClean="0">
                <a:solidFill>
                  <a:schemeClr val="tx2"/>
                </a:solidFill>
              </a:rPr>
              <a:t>=&gt; </a:t>
            </a:r>
            <a:r>
              <a:rPr lang="en-US" sz="2000" smtClean="0"/>
              <a:t>Can be used to see what products should be sold with Bagels to promote sale of Potato chips!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Maximal vs Closed Frequent Itemsets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4" imgW="10164960" imgH="7378560" progId="Visio.Drawing.6">
                  <p:embed/>
                </p:oleObj>
              </mc:Choice>
              <mc:Fallback>
                <p:oleObj name="VISIO" r:id="rId4" imgW="10164960" imgH="737856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Minimum support =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010400" y="5105400"/>
            <a:ext cx="15240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# Closed = 9</a:t>
            </a:r>
          </a:p>
          <a:p>
            <a:pPr>
              <a:spcBef>
                <a:spcPct val="50000"/>
              </a:spcBef>
            </a:pPr>
            <a:r>
              <a:rPr lang="en-US"/>
              <a:t># Maximal = 4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Closed and maximal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6477000" y="2209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7239000" y="2209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4876800" y="1371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Closed but not maximal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>
            <a:off x="3962400" y="12192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5715000" y="144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Maximal vs Closed Itemsets</a:t>
            </a:r>
          </a:p>
        </p:txBody>
      </p:sp>
      <p:graphicFrame>
        <p:nvGraphicFramePr>
          <p:cNvPr id="174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49425" y="1579563"/>
          <a:ext cx="5121275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Visio" r:id="rId4" imgW="6603848" imgH="6157987" progId="Visio.Drawing.6">
                  <p:embed/>
                </p:oleObj>
              </mc:Choice>
              <mc:Fallback>
                <p:oleObj name="Visio" r:id="rId4" imgW="6603848" imgH="6157987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579563"/>
                        <a:ext cx="5121275" cy="375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Definition: Frequent Itemset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</p:spPr>
        <p:txBody>
          <a:bodyPr/>
          <a:lstStyle/>
          <a:p>
            <a:pPr eaLnBrk="1" hangingPunct="1"/>
            <a:r>
              <a:rPr lang="en-US" sz="2000" b="1" smtClean="0"/>
              <a:t>Itemset</a:t>
            </a:r>
          </a:p>
          <a:p>
            <a:pPr lvl="1" eaLnBrk="1" hangingPunct="1"/>
            <a:r>
              <a:rPr lang="en-US" sz="1800" smtClean="0"/>
              <a:t>A collection of one or more items</a:t>
            </a:r>
          </a:p>
          <a:p>
            <a:pPr lvl="2" eaLnBrk="1" hangingPunct="1"/>
            <a:r>
              <a:rPr lang="en-US" sz="1600" smtClean="0"/>
              <a:t>Example: {Milk, Bread, Diaper}</a:t>
            </a:r>
          </a:p>
          <a:p>
            <a:pPr lvl="1" eaLnBrk="1" hangingPunct="1"/>
            <a:r>
              <a:rPr lang="en-US" sz="1800" smtClean="0"/>
              <a:t>k-itemset</a:t>
            </a:r>
          </a:p>
          <a:p>
            <a:pPr lvl="2" eaLnBrk="1" hangingPunct="1"/>
            <a:r>
              <a:rPr lang="en-US" sz="1600" smtClean="0"/>
              <a:t>An itemset that contains k items</a:t>
            </a:r>
            <a:endParaRPr lang="en-US" sz="1600" b="1" smtClean="0"/>
          </a:p>
          <a:p>
            <a:pPr eaLnBrk="1" hangingPunct="1"/>
            <a:r>
              <a:rPr lang="en-US" sz="2000" b="1" smtClean="0"/>
              <a:t>Support count (</a:t>
            </a:r>
            <a:r>
              <a:rPr lang="en-US" sz="2000" b="1" smtClean="0">
                <a:sym typeface="Symbol" pitchFamily="18" charset="2"/>
              </a:rPr>
              <a:t>)</a:t>
            </a:r>
          </a:p>
          <a:p>
            <a:pPr lvl="1" eaLnBrk="1" hangingPunct="1"/>
            <a:r>
              <a:rPr lang="en-US" sz="1800" smtClean="0"/>
              <a:t>Frequency of occurrence of an itemset</a:t>
            </a:r>
          </a:p>
          <a:p>
            <a:pPr lvl="1" eaLnBrk="1" hangingPunct="1"/>
            <a:r>
              <a:rPr lang="en-US" sz="1800" smtClean="0"/>
              <a:t>E.g.   </a:t>
            </a:r>
            <a:r>
              <a:rPr lang="en-US" sz="1800" smtClean="0">
                <a:sym typeface="Symbol" pitchFamily="18" charset="2"/>
              </a:rPr>
              <a:t>({Milk, Bread,Diaper}) = 2 </a:t>
            </a:r>
            <a:endParaRPr lang="en-US" sz="1800" smtClean="0"/>
          </a:p>
          <a:p>
            <a:pPr eaLnBrk="1" hangingPunct="1"/>
            <a:r>
              <a:rPr lang="en-US" sz="2000" b="1" smtClean="0"/>
              <a:t>Support</a:t>
            </a:r>
          </a:p>
          <a:p>
            <a:pPr lvl="1" eaLnBrk="1" hangingPunct="1"/>
            <a:r>
              <a:rPr lang="en-US" sz="1800" smtClean="0"/>
              <a:t>Fraction of transactions that contain an itemset</a:t>
            </a:r>
          </a:p>
          <a:p>
            <a:pPr lvl="1" eaLnBrk="1" hangingPunct="1"/>
            <a:r>
              <a:rPr lang="en-US" sz="1800" smtClean="0"/>
              <a:t>E.g.   s({Milk, Bread, Diaper}) = 2/5</a:t>
            </a:r>
          </a:p>
          <a:p>
            <a:pPr eaLnBrk="1" hangingPunct="1"/>
            <a:r>
              <a:rPr lang="en-US" sz="2000" b="1" smtClean="0"/>
              <a:t>Frequent Itemset</a:t>
            </a:r>
          </a:p>
          <a:p>
            <a:pPr lvl="1" eaLnBrk="1" hangingPunct="1"/>
            <a:r>
              <a:rPr lang="en-US" sz="1800" smtClean="0"/>
              <a:t>An itemset whose support is greater than or equal to a </a:t>
            </a:r>
            <a:r>
              <a:rPr lang="en-US" sz="1800" i="1" smtClean="0"/>
              <a:t>minsup</a:t>
            </a:r>
            <a:r>
              <a:rPr lang="en-US" sz="1800" smtClean="0"/>
              <a:t> threshold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334000" y="208915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089150"/>
                        <a:ext cx="3657600" cy="219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Definition: Association Rule</a:t>
            </a:r>
          </a:p>
        </p:txBody>
      </p:sp>
      <p:grpSp>
        <p:nvGrpSpPr>
          <p:cNvPr id="3079" name="Group 3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3081" name="Text Box 4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sz="2800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075" name="Object 5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Equation" r:id="rId4" imgW="1460160" imgH="203040" progId="Equation.3">
                    <p:embed/>
                  </p:oleObj>
                </mc:Choice>
                <mc:Fallback>
                  <p:oleObj name="Equation" r:id="rId4" imgW="146016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6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Equation" r:id="rId6" imgW="4317840" imgH="787320" progId="Equation.3">
                    <p:embed/>
                  </p:oleObj>
                </mc:Choice>
                <mc:Fallback>
                  <p:oleObj name="Equation" r:id="rId6" imgW="4317840" imgH="7873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7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Equation" r:id="rId8" imgW="4470120" imgH="787320" progId="Equation.3">
                    <p:embed/>
                  </p:oleObj>
                </mc:Choice>
                <mc:Fallback>
                  <p:oleObj name="Equation" r:id="rId8" imgW="4470120" imgH="7873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>
                <a:latin typeface="Tahoma" pitchFamily="34" charset="0"/>
              </a:rPr>
              <a:t>Association Rule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1800" b="0">
                <a:latin typeface="Tahoma" pitchFamily="34" charset="0"/>
              </a:rPr>
              <a:t>An implication expression of the form X </a:t>
            </a:r>
            <a:r>
              <a:rPr lang="en-US" sz="1800" b="0">
                <a:latin typeface="Tahoma" pitchFamily="34" charset="0"/>
                <a:sym typeface="Symbol" pitchFamily="18" charset="2"/>
              </a:rPr>
              <a:t> Y, where X and Y are itemsets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1800" b="0">
                <a:latin typeface="Tahoma" pitchFamily="34" charset="0"/>
              </a:rPr>
              <a:t>Example:</a:t>
            </a:r>
            <a:br>
              <a:rPr lang="en-US" sz="1800" b="0">
                <a:latin typeface="Tahoma" pitchFamily="34" charset="0"/>
              </a:rPr>
            </a:br>
            <a:r>
              <a:rPr lang="en-US" sz="1800" b="0">
                <a:latin typeface="Tahoma" pitchFamily="34" charset="0"/>
              </a:rPr>
              <a:t>   {Milk, Diaper} </a:t>
            </a:r>
            <a:r>
              <a:rPr lang="en-US" sz="1800" b="0">
                <a:latin typeface="Tahoma" pitchFamily="34" charset="0"/>
                <a:sym typeface="Symbol" pitchFamily="18" charset="2"/>
              </a:rPr>
              <a:t> {Beer}</a:t>
            </a:r>
            <a:r>
              <a:rPr lang="en-US" sz="1800" b="0">
                <a:latin typeface="Tahoma" pitchFamily="34" charset="0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</a:pPr>
            <a:endParaRPr lang="en-US" sz="180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>
                <a:latin typeface="Tahoma" pitchFamily="34" charset="0"/>
              </a:rPr>
              <a:t>Rule Evaluation Metrics</a:t>
            </a:r>
            <a:endParaRPr lang="en-US" sz="2000">
              <a:latin typeface="Tahoma" pitchFamily="34" charset="0"/>
              <a:sym typeface="Symbol" pitchFamily="18" charset="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1800" b="0">
                <a:latin typeface="Tahoma" pitchFamily="34" charset="0"/>
              </a:rPr>
              <a:t>Support (s)</a:t>
            </a:r>
          </a:p>
          <a:p>
            <a:pPr marL="1143000" lvl="2" indent="-228600" eaLnBrk="1" hangingPunct="1">
              <a:spcBef>
                <a:spcPct val="20000"/>
              </a:spcBef>
              <a:buFont typeface="Times New Roman" pitchFamily="18" charset="0"/>
              <a:buChar char="–"/>
            </a:pPr>
            <a:r>
              <a:rPr lang="en-US" sz="1600" b="0">
                <a:latin typeface="Tahoma" pitchFamily="34" charset="0"/>
              </a:rPr>
              <a:t>Fraction of transactions that contain both X and Y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1800" b="0">
                <a:latin typeface="Tahoma" pitchFamily="34" charset="0"/>
              </a:rPr>
              <a:t>Confidence (c)</a:t>
            </a:r>
          </a:p>
          <a:p>
            <a:pPr marL="1143000" lvl="2" indent="-228600" eaLnBrk="1" hangingPunct="1">
              <a:spcBef>
                <a:spcPct val="20000"/>
              </a:spcBef>
              <a:buFont typeface="Times New Roman" pitchFamily="18" charset="0"/>
              <a:buChar char="–"/>
            </a:pPr>
            <a:r>
              <a:rPr lang="en-US" sz="1600" b="0">
                <a:latin typeface="Tahoma" pitchFamily="34" charset="0"/>
              </a:rPr>
              <a:t>Measures how often items in Y </a:t>
            </a:r>
            <a:br>
              <a:rPr lang="en-US" sz="1600" b="0">
                <a:latin typeface="Tahoma" pitchFamily="34" charset="0"/>
              </a:rPr>
            </a:br>
            <a:r>
              <a:rPr lang="en-US" sz="1600" b="0">
                <a:latin typeface="Tahoma" pitchFamily="34" charset="0"/>
              </a:rPr>
              <a:t>appear in transactions that</a:t>
            </a:r>
            <a:br>
              <a:rPr lang="en-US" sz="1600" b="0">
                <a:latin typeface="Tahoma" pitchFamily="34" charset="0"/>
              </a:rPr>
            </a:br>
            <a:r>
              <a:rPr lang="en-US" sz="1600" b="0">
                <a:latin typeface="Tahoma" pitchFamily="34" charset="0"/>
              </a:rPr>
              <a:t>contain X</a:t>
            </a:r>
          </a:p>
        </p:txBody>
      </p:sp>
      <p:graphicFrame>
        <p:nvGraphicFramePr>
          <p:cNvPr id="3074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334000" y="1295400"/>
          <a:ext cx="35877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Document" r:id="rId10" imgW="3359338" imgH="2015504" progId="Word.Document.8">
                  <p:embed/>
                </p:oleObj>
              </mc:Choice>
              <mc:Fallback>
                <p:oleObj name="Document" r:id="rId10" imgW="3359338" imgH="2015504" progId="Word.Document.8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95400"/>
                        <a:ext cx="358775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Association Rule Mining Task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a set of transactions T, the goal of association rule mining is to find all rules having </a:t>
            </a:r>
          </a:p>
          <a:p>
            <a:pPr lvl="1" eaLnBrk="1" hangingPunct="1"/>
            <a:r>
              <a:rPr lang="en-US" smtClean="0"/>
              <a:t>support </a:t>
            </a:r>
            <a:r>
              <a:rPr lang="en-US" smtClean="0">
                <a:cs typeface="Arial" charset="0"/>
              </a:rPr>
              <a:t>≥ </a:t>
            </a:r>
            <a:r>
              <a:rPr lang="en-US" i="1" smtClean="0">
                <a:cs typeface="Arial" charset="0"/>
              </a:rPr>
              <a:t>minsup </a:t>
            </a:r>
            <a:r>
              <a:rPr lang="en-US" smtClean="0">
                <a:cs typeface="Arial" charset="0"/>
              </a:rPr>
              <a:t>threshold</a:t>
            </a:r>
          </a:p>
          <a:p>
            <a:pPr lvl="1" eaLnBrk="1" hangingPunct="1"/>
            <a:r>
              <a:rPr lang="en-US" smtClean="0">
                <a:cs typeface="Arial" charset="0"/>
              </a:rPr>
              <a:t>confidence ≥ </a:t>
            </a:r>
            <a:r>
              <a:rPr lang="en-US" i="1" smtClean="0">
                <a:cs typeface="Arial" charset="0"/>
              </a:rPr>
              <a:t>minconf  </a:t>
            </a:r>
            <a:r>
              <a:rPr lang="en-US" smtClean="0">
                <a:cs typeface="Arial" charset="0"/>
              </a:rPr>
              <a:t>threshold</a:t>
            </a:r>
          </a:p>
          <a:p>
            <a:pPr lvl="1" eaLnBrk="1" hangingPunct="1">
              <a:buFontTx/>
              <a:buNone/>
            </a:pPr>
            <a:endParaRPr lang="en-US" smtClean="0">
              <a:cs typeface="Arial" charset="0"/>
            </a:endParaRPr>
          </a:p>
          <a:p>
            <a:pPr eaLnBrk="1" hangingPunct="1"/>
            <a:r>
              <a:rPr lang="en-US" smtClean="0">
                <a:cs typeface="Arial" charset="0"/>
              </a:rPr>
              <a:t>Brute-force approach:</a:t>
            </a:r>
          </a:p>
          <a:p>
            <a:pPr lvl="1" eaLnBrk="1" hangingPunct="1"/>
            <a:r>
              <a:rPr lang="en-US" smtClean="0">
                <a:cs typeface="Arial" charset="0"/>
              </a:rPr>
              <a:t>List all possible association rules</a:t>
            </a:r>
          </a:p>
          <a:p>
            <a:pPr lvl="1" eaLnBrk="1" hangingPunct="1"/>
            <a:r>
              <a:rPr lang="en-US" smtClean="0">
                <a:cs typeface="Arial" charset="0"/>
              </a:rPr>
              <a:t>Compute the support and confidence for each rule</a:t>
            </a:r>
          </a:p>
          <a:p>
            <a:pPr lvl="1" eaLnBrk="1" hangingPunct="1"/>
            <a:r>
              <a:rPr lang="en-US" smtClean="0">
                <a:cs typeface="Arial" charset="0"/>
              </a:rPr>
              <a:t>Prune rules that fail the </a:t>
            </a:r>
            <a:r>
              <a:rPr lang="en-US" i="1" smtClean="0">
                <a:cs typeface="Arial" charset="0"/>
              </a:rPr>
              <a:t>minsup</a:t>
            </a:r>
            <a:r>
              <a:rPr lang="en-US" smtClean="0">
                <a:cs typeface="Arial" charset="0"/>
              </a:rPr>
              <a:t> and </a:t>
            </a:r>
            <a:r>
              <a:rPr lang="en-US" i="1" smtClean="0">
                <a:cs typeface="Arial" charset="0"/>
              </a:rPr>
              <a:t>minconf</a:t>
            </a:r>
            <a:r>
              <a:rPr lang="en-US" smtClean="0">
                <a:cs typeface="Arial" charset="0"/>
              </a:rPr>
              <a:t> thresholds</a:t>
            </a:r>
          </a:p>
          <a:p>
            <a:pPr lvl="1" eaLnBrk="1" hangingPunct="1">
              <a:buFontTx/>
              <a:buNone/>
            </a:pPr>
            <a:r>
              <a:rPr lang="en-US" smtClean="0">
                <a:cs typeface="Arial" charset="0"/>
                <a:sym typeface="Symbol" pitchFamily="18" charset="2"/>
              </a:rPr>
              <a:t> </a:t>
            </a:r>
            <a:r>
              <a:rPr lang="en-US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smtClean="0">
                <a:cs typeface="Arial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Mining Association Rules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sz="1000" b="0">
              <a:solidFill>
                <a:srgbClr val="CC3300"/>
              </a:solidFill>
              <a:sym typeface="Symbol" pitchFamily="18" charset="2"/>
            </a:endParaRPr>
          </a:p>
          <a:p>
            <a:r>
              <a:rPr lang="en-US" sz="2000" b="0"/>
              <a:t>{Milk,Diaper} </a:t>
            </a:r>
            <a:r>
              <a:rPr lang="en-US" sz="2000" b="0">
                <a:sym typeface="Symbol" pitchFamily="18" charset="2"/>
              </a:rPr>
              <a:t> {Beer} (s=0.4, c=0.67)</a:t>
            </a:r>
            <a:br>
              <a:rPr lang="en-US" sz="2000" b="0">
                <a:sym typeface="Symbol" pitchFamily="18" charset="2"/>
              </a:rPr>
            </a:br>
            <a:r>
              <a:rPr lang="en-US" sz="2000" b="0"/>
              <a:t>{Milk,Beer} </a:t>
            </a:r>
            <a:r>
              <a:rPr lang="en-US" sz="2000" b="0">
                <a:sym typeface="Symbol" pitchFamily="18" charset="2"/>
              </a:rPr>
              <a:t> {Diaper} (s=0.4, c=1.0)</a:t>
            </a:r>
          </a:p>
          <a:p>
            <a:r>
              <a:rPr lang="en-US" sz="2000" b="0"/>
              <a:t>{Diaper,Beer} </a:t>
            </a:r>
            <a:r>
              <a:rPr lang="en-US" sz="2000" b="0">
                <a:sym typeface="Symbol" pitchFamily="18" charset="2"/>
              </a:rPr>
              <a:t> {Milk} (s=0.4, c=0.67)</a:t>
            </a:r>
          </a:p>
          <a:p>
            <a:r>
              <a:rPr lang="en-US" sz="2000" b="0">
                <a:sym typeface="Symbol" pitchFamily="18" charset="2"/>
              </a:rPr>
              <a:t>{Beer}  {Milk,Diaper} (s=0.4, c=0.67) 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{Diaper}  {Milk,Beer} (s=0.4, c=0.5) </a:t>
            </a:r>
          </a:p>
          <a:p>
            <a:r>
              <a:rPr lang="en-US" sz="2000" b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81000" y="3733800"/>
            <a:ext cx="792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All the above rules are binary partitions of the same itemset: 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Rules originating from the same itemset have identical support but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Thus, we may decouple the support and confidence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Mining Association Rules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Two-step approach: 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Frequent Itemset Generation</a:t>
            </a:r>
            <a:endParaRPr lang="en-US" smtClean="0"/>
          </a:p>
          <a:p>
            <a:pPr marL="1295400" lvl="2" indent="-381000" eaLnBrk="1" hangingPunct="1">
              <a:buFont typeface="Arial" charset="0"/>
              <a:buChar char="–"/>
            </a:pPr>
            <a:r>
              <a:rPr lang="en-US" smtClean="0"/>
              <a:t>Generate all itemsets whose support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minsup</a:t>
            </a:r>
          </a:p>
          <a:p>
            <a:pPr marL="1295400" lvl="2" indent="-381000" eaLnBrk="1" hangingPunct="1">
              <a:buFont typeface="Arial" charset="0"/>
              <a:buNone/>
            </a:pPr>
            <a:endParaRPr lang="en-US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Rule Generation</a:t>
            </a:r>
            <a:endParaRPr lang="en-US" smtClean="0"/>
          </a:p>
          <a:p>
            <a:pPr marL="1295400" lvl="2" indent="-381000" eaLnBrk="1" hangingPunct="1">
              <a:buFont typeface="Arial" charset="0"/>
              <a:buChar char="–"/>
            </a:pPr>
            <a:r>
              <a:rPr lang="en-US" smtClean="0"/>
              <a:t>Generate high confidence rules from each frequent itemset, where each rule is a binary partitioning of a frequent itemset</a:t>
            </a:r>
          </a:p>
          <a:p>
            <a:pPr marL="533400" indent="-533400" eaLnBrk="1" hangingPunct="1"/>
            <a:endParaRPr lang="en-US" smtClean="0"/>
          </a:p>
          <a:p>
            <a:pPr marL="533400" indent="-533400" eaLnBrk="1" hangingPunct="1"/>
            <a:r>
              <a:rPr lang="en-US" smtClean="0"/>
              <a:t>Frequent itemset generation is still computationally expensive</a:t>
            </a:r>
          </a:p>
          <a:p>
            <a:pPr marL="533400" indent="-533400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Frequent Itemset Generation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4" imgW="9807480" imgH="7407000" progId="Visio.Drawing.6">
                  <p:embed/>
                </p:oleObj>
              </mc:Choice>
              <mc:Fallback>
                <p:oleObj name="VISIO" r:id="rId4" imgW="9807480" imgH="74070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Given d items, there are 2</a:t>
            </a:r>
            <a:r>
              <a:rPr lang="en-US" sz="2000" baseline="30000"/>
              <a:t>d</a:t>
            </a:r>
            <a:r>
              <a:rPr lang="en-US" sz="2000"/>
              <a:t> possible candidate itemsets</a:t>
            </a:r>
            <a:endParaRPr lang="en-US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146477982</TotalTime>
  <Pages>3</Pages>
  <Words>1034</Words>
  <Application>Microsoft Office PowerPoint</Application>
  <PresentationFormat>On-screen Show (4:3)</PresentationFormat>
  <Paragraphs>225</Paragraphs>
  <Slides>31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Symbol</vt:lpstr>
      <vt:lpstr>Tahoma</vt:lpstr>
      <vt:lpstr>Times New Roman</vt:lpstr>
      <vt:lpstr>Verdana</vt:lpstr>
      <vt:lpstr>Wingdings</vt:lpstr>
      <vt:lpstr>Blank Presentation</vt:lpstr>
      <vt:lpstr>Document</vt:lpstr>
      <vt:lpstr>Equation</vt:lpstr>
      <vt:lpstr>VISIO</vt:lpstr>
      <vt:lpstr>Visio</vt:lpstr>
      <vt:lpstr>Worksheet</vt:lpstr>
      <vt:lpstr>CE 395R 5- Data Mining  Mining Association Rules (Part I)</vt:lpstr>
      <vt:lpstr>Association Rule Mining</vt:lpstr>
      <vt:lpstr>Association Rule Discovery: Application</vt:lpstr>
      <vt:lpstr>Definition: Frequent Itemset</vt:lpstr>
      <vt:lpstr>Definition: Association Rule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Apriori Algorithm</vt:lpstr>
      <vt:lpstr>Factors Affecting Complexity</vt:lpstr>
      <vt:lpstr>Rule Generation</vt:lpstr>
      <vt:lpstr>Rule Generation for Apriori Algorithm</vt:lpstr>
      <vt:lpstr>Compact Representation of Frequent Itemsets</vt:lpstr>
      <vt:lpstr>Maximal Frequent Itemset</vt:lpstr>
      <vt:lpstr>Closed Itemset</vt:lpstr>
      <vt:lpstr>Maximal vs Closed Itemsets</vt:lpstr>
      <vt:lpstr>Maximal vs Closed Frequent Itemsets</vt:lpstr>
      <vt:lpstr>Maximal vs Closed Itemsets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395R/CE 395R  5- Artificial Intelligence for CEPM  Mining Association Rules (Part I)</dc:title>
  <dc:creator>Caldas, Carlos H</dc:creator>
  <cp:lastModifiedBy>Caldas, Carlos H</cp:lastModifiedBy>
  <cp:revision>398</cp:revision>
  <cp:lastPrinted>2001-08-28T17:59:37Z</cp:lastPrinted>
  <dcterms:created xsi:type="dcterms:W3CDTF">1998-03-18T13:44:31Z</dcterms:created>
  <dcterms:modified xsi:type="dcterms:W3CDTF">2018-03-30T12:56:46Z</dcterms:modified>
</cp:coreProperties>
</file>