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604" r:id="rId2"/>
    <p:sldId id="571" r:id="rId3"/>
    <p:sldId id="577" r:id="rId4"/>
    <p:sldId id="585" r:id="rId5"/>
    <p:sldId id="613" r:id="rId6"/>
    <p:sldId id="614" r:id="rId7"/>
    <p:sldId id="615" r:id="rId8"/>
    <p:sldId id="616" r:id="rId9"/>
    <p:sldId id="618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29" r:id="rId19"/>
    <p:sldId id="635" r:id="rId20"/>
    <p:sldId id="636" r:id="rId21"/>
  </p:sldIdLst>
  <p:sldSz cx="9144000" cy="6858000" type="screen4x3"/>
  <p:notesSz cx="6950075" cy="92360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842" autoAdjust="0"/>
    <p:restoredTop sz="94595" autoAdjust="0"/>
  </p:normalViewPr>
  <p:slideViewPr>
    <p:cSldViewPr>
      <p:cViewPr varScale="1">
        <p:scale>
          <a:sx n="105" d="100"/>
          <a:sy n="105" d="100"/>
        </p:scale>
        <p:origin x="1530" y="11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80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845" y="4387767"/>
            <a:ext cx="5100813" cy="4152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95" tIns="48050" rIns="96095" bIns="48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700088"/>
            <a:ext cx="4597400" cy="3449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187665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2150"/>
            <a:ext cx="4616450" cy="3463925"/>
          </a:xfrm>
          <a:ln/>
        </p:spPr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637" y="4387767"/>
            <a:ext cx="5558801" cy="415591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188913"/>
            <a:ext cx="2152650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88" y="188913"/>
            <a:ext cx="6307137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8" y="188913"/>
            <a:ext cx="8612187" cy="89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2425" y="1458913"/>
            <a:ext cx="841057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58913"/>
            <a:ext cx="41290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8" y="188913"/>
            <a:ext cx="86121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458913"/>
            <a:ext cx="8410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5844" name="Rectangle 4"/>
          <p:cNvSpPr>
            <a:spLocks noChangeArrowheads="1"/>
          </p:cNvSpPr>
          <p:nvPr userDrawn="1"/>
        </p:nvSpPr>
        <p:spPr bwMode="auto">
          <a:xfrm>
            <a:off x="304800" y="6210300"/>
            <a:ext cx="836453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i="1">
                <a:latin typeface="Tahoma" pitchFamily="34" charset="0"/>
              </a:rPr>
              <a:t>Adapted from:</a:t>
            </a:r>
          </a:p>
          <a:p>
            <a:pPr>
              <a:lnSpc>
                <a:spcPts val="1500"/>
              </a:lnSpc>
            </a:pPr>
            <a:r>
              <a:rPr lang="en-US" sz="1000" b="0" i="1">
                <a:latin typeface="Tahoma" pitchFamily="34" charset="0"/>
              </a:rPr>
              <a:t>Tan,Steinbach, Kumar - Introduction to Data Mining</a:t>
            </a:r>
          </a:p>
          <a:p>
            <a:pPr>
              <a:lnSpc>
                <a:spcPts val="1500"/>
              </a:lnSpc>
            </a:pPr>
            <a:r>
              <a:rPr lang="en-US" sz="1000" b="0" i="1">
                <a:latin typeface="Tahoma" pitchFamily="34" charset="0"/>
              </a:rPr>
              <a:t>Han, Kamber - Data Mining: Concepts and Techniques        		 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1346200"/>
            <a:ext cx="8583613" cy="1752600"/>
          </a:xfrm>
        </p:spPr>
        <p:txBody>
          <a:bodyPr/>
          <a:lstStyle/>
          <a:p>
            <a:r>
              <a:rPr lang="en-US"/>
              <a:t>ARE 395R/CE 395R </a:t>
            </a:r>
            <a:br>
              <a:rPr lang="en-US"/>
            </a:br>
            <a:r>
              <a:rPr lang="en-US"/>
              <a:t>5- Data Mining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3200" i="1"/>
              <a:t>Mining Association Rules</a:t>
            </a:r>
            <a:br>
              <a:rPr lang="en-US" sz="3200" i="1"/>
            </a:br>
            <a:r>
              <a:rPr lang="en-US" sz="3200" i="1"/>
              <a:t>(Part II)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a Concept Hierarchy</a:t>
            </a:r>
          </a:p>
        </p:txBody>
      </p:sp>
      <p:graphicFrame>
        <p:nvGraphicFramePr>
          <p:cNvPr id="1351683" name="Object 3"/>
          <p:cNvGraphicFramePr>
            <a:graphicFrameLocks noChangeAspect="1"/>
          </p:cNvGraphicFramePr>
          <p:nvPr/>
        </p:nvGraphicFramePr>
        <p:xfrm>
          <a:off x="228600" y="1371600"/>
          <a:ext cx="8458200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88" name="VISIO" r:id="rId4" imgW="10448280" imgH="5704560" progId="Visio.Drawing.6">
                  <p:embed/>
                </p:oleObj>
              </mc:Choice>
              <mc:Fallback>
                <p:oleObj name="VISIO" r:id="rId4" imgW="10448280" imgH="5704560" progId="Visio.Drawing.6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8458200" cy="461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Association Rules</a:t>
            </a:r>
          </a:p>
        </p:txBody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Issues with concept hierarchy:</a:t>
            </a:r>
          </a:p>
          <a:p>
            <a:pPr lvl="1"/>
            <a:r>
              <a:rPr lang="en-US"/>
              <a:t>Rules at lower levels may not have enough support to appear in any frequent itemsets</a:t>
            </a:r>
          </a:p>
          <a:p>
            <a:pPr lvl="1"/>
            <a:endParaRPr lang="en-US"/>
          </a:p>
          <a:p>
            <a:pPr lvl="1"/>
            <a:r>
              <a:rPr lang="en-US"/>
              <a:t>Rules at lower levels of the hierarchy are overly specific </a:t>
            </a:r>
          </a:p>
          <a:p>
            <a:pPr lvl="2"/>
            <a:r>
              <a:rPr lang="en-US"/>
              <a:t> e.g., 	skim milk </a:t>
            </a:r>
            <a:r>
              <a:rPr lang="en-US">
                <a:sym typeface="Symbol" pitchFamily="18" charset="2"/>
              </a:rPr>
              <a:t> white bread, 2% milk  wheat bread,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skim milk  wheat bread, etc.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are indicative of association between milk and bread</a:t>
            </a:r>
          </a:p>
          <a:p>
            <a:pPr lvl="2">
              <a:buFont typeface="Times New Roman" pitchFamily="18" charset="0"/>
              <a:buNone/>
            </a:pPr>
            <a:endParaRPr lang="en-US">
              <a:sym typeface="Symbol" pitchFamily="18" charset="2"/>
            </a:endParaRP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Data</a:t>
            </a:r>
          </a:p>
        </p:txBody>
      </p:sp>
      <p:sp>
        <p:nvSpPr>
          <p:cNvPr id="1353731" name="Line 3"/>
          <p:cNvSpPr>
            <a:spLocks noChangeShapeType="1"/>
          </p:cNvSpPr>
          <p:nvPr/>
        </p:nvSpPr>
        <p:spPr bwMode="auto">
          <a:xfrm>
            <a:off x="3581400" y="3581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5373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419600" y="1676400"/>
          <a:ext cx="4495800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37" name="Visio" r:id="rId3" imgW="7377633" imgH="7133413" progId="Visio.Drawing.6">
                  <p:embed/>
                </p:oleObj>
              </mc:Choice>
              <mc:Fallback>
                <p:oleObj name="Visio" r:id="rId3" imgW="7377633" imgH="7133413" progId="Visio.Drawing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4495800" cy="434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3733" name="Group 5"/>
          <p:cNvGrpSpPr>
            <a:grpSpLocks noChangeAspect="1"/>
          </p:cNvGrpSpPr>
          <p:nvPr/>
        </p:nvGrpSpPr>
        <p:grpSpPr bwMode="auto">
          <a:xfrm>
            <a:off x="228600" y="2590800"/>
            <a:ext cx="3124200" cy="2160588"/>
            <a:chOff x="192" y="1872"/>
            <a:chExt cx="1968" cy="1361"/>
          </a:xfrm>
        </p:grpSpPr>
        <p:sp>
          <p:nvSpPr>
            <p:cNvPr id="1353734" name="AutoShape 6"/>
            <p:cNvSpPr>
              <a:spLocks noChangeAspect="1" noChangeArrowheads="1" noTextEdit="1"/>
            </p:cNvSpPr>
            <p:nvPr/>
          </p:nvSpPr>
          <p:spPr bwMode="auto">
            <a:xfrm>
              <a:off x="192" y="1872"/>
              <a:ext cx="1968" cy="1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35" name="Rectangle 7"/>
            <p:cNvSpPr>
              <a:spLocks noChangeArrowheads="1"/>
            </p:cNvSpPr>
            <p:nvPr/>
          </p:nvSpPr>
          <p:spPr bwMode="auto">
            <a:xfrm>
              <a:off x="198" y="1878"/>
              <a:ext cx="1956" cy="15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36" name="Rectangle 8"/>
            <p:cNvSpPr>
              <a:spLocks noChangeArrowheads="1"/>
            </p:cNvSpPr>
            <p:nvPr/>
          </p:nvSpPr>
          <p:spPr bwMode="auto">
            <a:xfrm>
              <a:off x="313" y="1879"/>
              <a:ext cx="3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Object</a:t>
              </a:r>
              <a:endParaRPr lang="en-US"/>
            </a:p>
          </p:txBody>
        </p:sp>
        <p:sp>
          <p:nvSpPr>
            <p:cNvPr id="1353737" name="Rectangle 9"/>
            <p:cNvSpPr>
              <a:spLocks noChangeArrowheads="1"/>
            </p:cNvSpPr>
            <p:nvPr/>
          </p:nvSpPr>
          <p:spPr bwMode="auto">
            <a:xfrm>
              <a:off x="842" y="1879"/>
              <a:ext cx="6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Timestamp</a:t>
              </a:r>
              <a:endParaRPr lang="en-US"/>
            </a:p>
          </p:txBody>
        </p:sp>
        <p:sp>
          <p:nvSpPr>
            <p:cNvPr id="1353738" name="Rectangle 10"/>
            <p:cNvSpPr>
              <a:spLocks noChangeArrowheads="1"/>
            </p:cNvSpPr>
            <p:nvPr/>
          </p:nvSpPr>
          <p:spPr bwMode="auto">
            <a:xfrm>
              <a:off x="1644" y="1879"/>
              <a:ext cx="39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Events</a:t>
              </a:r>
              <a:endParaRPr lang="en-US"/>
            </a:p>
          </p:txBody>
        </p:sp>
        <p:sp>
          <p:nvSpPr>
            <p:cNvPr id="1353739" name="Rectangle 11"/>
            <p:cNvSpPr>
              <a:spLocks noChangeArrowheads="1"/>
            </p:cNvSpPr>
            <p:nvPr/>
          </p:nvSpPr>
          <p:spPr bwMode="auto">
            <a:xfrm>
              <a:off x="461" y="2033"/>
              <a:ext cx="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353740" name="Rectangle 12"/>
            <p:cNvSpPr>
              <a:spLocks noChangeArrowheads="1"/>
            </p:cNvSpPr>
            <p:nvPr/>
          </p:nvSpPr>
          <p:spPr bwMode="auto">
            <a:xfrm>
              <a:off x="1095" y="2033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353741" name="Rectangle 13"/>
            <p:cNvSpPr>
              <a:spLocks noChangeArrowheads="1"/>
            </p:cNvSpPr>
            <p:nvPr/>
          </p:nvSpPr>
          <p:spPr bwMode="auto">
            <a:xfrm>
              <a:off x="1545" y="2033"/>
              <a:ext cx="3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2, 3, 5</a:t>
              </a:r>
              <a:endParaRPr lang="en-US"/>
            </a:p>
          </p:txBody>
        </p:sp>
        <p:sp>
          <p:nvSpPr>
            <p:cNvPr id="1353742" name="Rectangle 14"/>
            <p:cNvSpPr>
              <a:spLocks noChangeArrowheads="1"/>
            </p:cNvSpPr>
            <p:nvPr/>
          </p:nvSpPr>
          <p:spPr bwMode="auto">
            <a:xfrm>
              <a:off x="461" y="2183"/>
              <a:ext cx="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353743" name="Rectangle 15"/>
            <p:cNvSpPr>
              <a:spLocks noChangeArrowheads="1"/>
            </p:cNvSpPr>
            <p:nvPr/>
          </p:nvSpPr>
          <p:spPr bwMode="auto">
            <a:xfrm>
              <a:off x="1095" y="2183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1353744" name="Rectangle 16"/>
            <p:cNvSpPr>
              <a:spLocks noChangeArrowheads="1"/>
            </p:cNvSpPr>
            <p:nvPr/>
          </p:nvSpPr>
          <p:spPr bwMode="auto">
            <a:xfrm>
              <a:off x="1545" y="2183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6, 1</a:t>
              </a:r>
              <a:endParaRPr lang="en-US"/>
            </a:p>
          </p:txBody>
        </p:sp>
        <p:sp>
          <p:nvSpPr>
            <p:cNvPr id="1353745" name="Rectangle 17"/>
            <p:cNvSpPr>
              <a:spLocks noChangeArrowheads="1"/>
            </p:cNvSpPr>
            <p:nvPr/>
          </p:nvSpPr>
          <p:spPr bwMode="auto">
            <a:xfrm>
              <a:off x="461" y="2333"/>
              <a:ext cx="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353746" name="Rectangle 18"/>
            <p:cNvSpPr>
              <a:spLocks noChangeArrowheads="1"/>
            </p:cNvSpPr>
            <p:nvPr/>
          </p:nvSpPr>
          <p:spPr bwMode="auto">
            <a:xfrm>
              <a:off x="1095" y="2333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23</a:t>
              </a:r>
              <a:endParaRPr lang="en-US"/>
            </a:p>
          </p:txBody>
        </p:sp>
        <p:sp>
          <p:nvSpPr>
            <p:cNvPr id="1353747" name="Rectangle 19"/>
            <p:cNvSpPr>
              <a:spLocks noChangeArrowheads="1"/>
            </p:cNvSpPr>
            <p:nvPr/>
          </p:nvSpPr>
          <p:spPr bwMode="auto">
            <a:xfrm>
              <a:off x="1545" y="2333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353748" name="Rectangle 20"/>
            <p:cNvSpPr>
              <a:spLocks noChangeArrowheads="1"/>
            </p:cNvSpPr>
            <p:nvPr/>
          </p:nvSpPr>
          <p:spPr bwMode="auto">
            <a:xfrm>
              <a:off x="461" y="2483"/>
              <a:ext cx="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1353749" name="Rectangle 21"/>
            <p:cNvSpPr>
              <a:spLocks noChangeArrowheads="1"/>
            </p:cNvSpPr>
            <p:nvPr/>
          </p:nvSpPr>
          <p:spPr bwMode="auto">
            <a:xfrm>
              <a:off x="1095" y="2483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11</a:t>
              </a:r>
              <a:endParaRPr lang="en-US"/>
            </a:p>
          </p:txBody>
        </p:sp>
        <p:sp>
          <p:nvSpPr>
            <p:cNvPr id="1353750" name="Rectangle 22"/>
            <p:cNvSpPr>
              <a:spLocks noChangeArrowheads="1"/>
            </p:cNvSpPr>
            <p:nvPr/>
          </p:nvSpPr>
          <p:spPr bwMode="auto">
            <a:xfrm>
              <a:off x="1545" y="2483"/>
              <a:ext cx="3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4, 5, 6</a:t>
              </a:r>
              <a:endParaRPr lang="en-US"/>
            </a:p>
          </p:txBody>
        </p:sp>
        <p:sp>
          <p:nvSpPr>
            <p:cNvPr id="1353751" name="Rectangle 23"/>
            <p:cNvSpPr>
              <a:spLocks noChangeArrowheads="1"/>
            </p:cNvSpPr>
            <p:nvPr/>
          </p:nvSpPr>
          <p:spPr bwMode="auto">
            <a:xfrm>
              <a:off x="461" y="2632"/>
              <a:ext cx="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1353752" name="Rectangle 24"/>
            <p:cNvSpPr>
              <a:spLocks noChangeArrowheads="1"/>
            </p:cNvSpPr>
            <p:nvPr/>
          </p:nvSpPr>
          <p:spPr bwMode="auto">
            <a:xfrm>
              <a:off x="1095" y="2632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17</a:t>
              </a:r>
              <a:endParaRPr lang="en-US"/>
            </a:p>
          </p:txBody>
        </p:sp>
        <p:sp>
          <p:nvSpPr>
            <p:cNvPr id="1353753" name="Rectangle 25"/>
            <p:cNvSpPr>
              <a:spLocks noChangeArrowheads="1"/>
            </p:cNvSpPr>
            <p:nvPr/>
          </p:nvSpPr>
          <p:spPr bwMode="auto">
            <a:xfrm>
              <a:off x="1545" y="263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353754" name="Rectangle 26"/>
            <p:cNvSpPr>
              <a:spLocks noChangeArrowheads="1"/>
            </p:cNvSpPr>
            <p:nvPr/>
          </p:nvSpPr>
          <p:spPr bwMode="auto">
            <a:xfrm>
              <a:off x="461" y="2782"/>
              <a:ext cx="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1353755" name="Rectangle 27"/>
            <p:cNvSpPr>
              <a:spLocks noChangeArrowheads="1"/>
            </p:cNvSpPr>
            <p:nvPr/>
          </p:nvSpPr>
          <p:spPr bwMode="auto">
            <a:xfrm>
              <a:off x="1095" y="2782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21</a:t>
              </a:r>
              <a:endParaRPr lang="en-US"/>
            </a:p>
          </p:txBody>
        </p:sp>
        <p:sp>
          <p:nvSpPr>
            <p:cNvPr id="1353756" name="Rectangle 28"/>
            <p:cNvSpPr>
              <a:spLocks noChangeArrowheads="1"/>
            </p:cNvSpPr>
            <p:nvPr/>
          </p:nvSpPr>
          <p:spPr bwMode="auto">
            <a:xfrm>
              <a:off x="1545" y="2782"/>
              <a:ext cx="46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7, 8, 1, 2</a:t>
              </a:r>
              <a:endParaRPr lang="en-US"/>
            </a:p>
          </p:txBody>
        </p:sp>
        <p:sp>
          <p:nvSpPr>
            <p:cNvPr id="1353757" name="Rectangle 29"/>
            <p:cNvSpPr>
              <a:spLocks noChangeArrowheads="1"/>
            </p:cNvSpPr>
            <p:nvPr/>
          </p:nvSpPr>
          <p:spPr bwMode="auto">
            <a:xfrm>
              <a:off x="461" y="2932"/>
              <a:ext cx="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1353758" name="Rectangle 30"/>
            <p:cNvSpPr>
              <a:spLocks noChangeArrowheads="1"/>
            </p:cNvSpPr>
            <p:nvPr/>
          </p:nvSpPr>
          <p:spPr bwMode="auto">
            <a:xfrm>
              <a:off x="1095" y="2932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28</a:t>
              </a:r>
              <a:endParaRPr lang="en-US"/>
            </a:p>
          </p:txBody>
        </p:sp>
        <p:sp>
          <p:nvSpPr>
            <p:cNvPr id="1353759" name="Rectangle 31"/>
            <p:cNvSpPr>
              <a:spLocks noChangeArrowheads="1"/>
            </p:cNvSpPr>
            <p:nvPr/>
          </p:nvSpPr>
          <p:spPr bwMode="auto">
            <a:xfrm>
              <a:off x="1545" y="2932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1, 6</a:t>
              </a:r>
              <a:endParaRPr lang="en-US"/>
            </a:p>
          </p:txBody>
        </p:sp>
        <p:sp>
          <p:nvSpPr>
            <p:cNvPr id="1353760" name="Rectangle 32"/>
            <p:cNvSpPr>
              <a:spLocks noChangeArrowheads="1"/>
            </p:cNvSpPr>
            <p:nvPr/>
          </p:nvSpPr>
          <p:spPr bwMode="auto">
            <a:xfrm>
              <a:off x="457" y="3082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1353761" name="Rectangle 33"/>
            <p:cNvSpPr>
              <a:spLocks noChangeArrowheads="1"/>
            </p:cNvSpPr>
            <p:nvPr/>
          </p:nvSpPr>
          <p:spPr bwMode="auto">
            <a:xfrm>
              <a:off x="1095" y="3082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14</a:t>
              </a:r>
              <a:endParaRPr lang="en-US"/>
            </a:p>
          </p:txBody>
        </p:sp>
        <p:sp>
          <p:nvSpPr>
            <p:cNvPr id="1353762" name="Rectangle 34"/>
            <p:cNvSpPr>
              <a:spLocks noChangeArrowheads="1"/>
            </p:cNvSpPr>
            <p:nvPr/>
          </p:nvSpPr>
          <p:spPr bwMode="auto">
            <a:xfrm>
              <a:off x="1545" y="3082"/>
              <a:ext cx="3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0">
                  <a:solidFill>
                    <a:srgbClr val="000000"/>
                  </a:solidFill>
                </a:rPr>
                <a:t>1, 8, 7</a:t>
              </a:r>
              <a:endParaRPr lang="en-US"/>
            </a:p>
          </p:txBody>
        </p:sp>
        <p:sp>
          <p:nvSpPr>
            <p:cNvPr id="1353763" name="Line 35"/>
            <p:cNvSpPr>
              <a:spLocks noChangeShapeType="1"/>
            </p:cNvSpPr>
            <p:nvPr/>
          </p:nvSpPr>
          <p:spPr bwMode="auto">
            <a:xfrm>
              <a:off x="192" y="1872"/>
              <a:ext cx="1" cy="13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64" name="Rectangle 36"/>
            <p:cNvSpPr>
              <a:spLocks noChangeArrowheads="1"/>
            </p:cNvSpPr>
            <p:nvPr/>
          </p:nvSpPr>
          <p:spPr bwMode="auto">
            <a:xfrm>
              <a:off x="192" y="1872"/>
              <a:ext cx="12" cy="136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65" name="Line 37"/>
            <p:cNvSpPr>
              <a:spLocks noChangeShapeType="1"/>
            </p:cNvSpPr>
            <p:nvPr/>
          </p:nvSpPr>
          <p:spPr bwMode="auto">
            <a:xfrm>
              <a:off x="787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66" name="Rectangle 38"/>
            <p:cNvSpPr>
              <a:spLocks noChangeArrowheads="1"/>
            </p:cNvSpPr>
            <p:nvPr/>
          </p:nvSpPr>
          <p:spPr bwMode="auto">
            <a:xfrm>
              <a:off x="787" y="1884"/>
              <a:ext cx="12" cy="13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67" name="Line 39"/>
            <p:cNvSpPr>
              <a:spLocks noChangeShapeType="1"/>
            </p:cNvSpPr>
            <p:nvPr/>
          </p:nvSpPr>
          <p:spPr bwMode="auto">
            <a:xfrm>
              <a:off x="1516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68" name="Rectangle 40"/>
            <p:cNvSpPr>
              <a:spLocks noChangeArrowheads="1"/>
            </p:cNvSpPr>
            <p:nvPr/>
          </p:nvSpPr>
          <p:spPr bwMode="auto">
            <a:xfrm>
              <a:off x="1516" y="1884"/>
              <a:ext cx="11" cy="13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69" name="Line 41"/>
            <p:cNvSpPr>
              <a:spLocks noChangeShapeType="1"/>
            </p:cNvSpPr>
            <p:nvPr/>
          </p:nvSpPr>
          <p:spPr bwMode="auto">
            <a:xfrm>
              <a:off x="2147" y="1884"/>
              <a:ext cx="1" cy="13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70" name="Rectangle 42"/>
            <p:cNvSpPr>
              <a:spLocks noChangeArrowheads="1"/>
            </p:cNvSpPr>
            <p:nvPr/>
          </p:nvSpPr>
          <p:spPr bwMode="auto">
            <a:xfrm>
              <a:off x="2147" y="1884"/>
              <a:ext cx="12" cy="13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71" name="Line 43"/>
            <p:cNvSpPr>
              <a:spLocks noChangeShapeType="1"/>
            </p:cNvSpPr>
            <p:nvPr/>
          </p:nvSpPr>
          <p:spPr bwMode="auto">
            <a:xfrm>
              <a:off x="204" y="187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72" name="Rectangle 44"/>
            <p:cNvSpPr>
              <a:spLocks noChangeArrowheads="1"/>
            </p:cNvSpPr>
            <p:nvPr/>
          </p:nvSpPr>
          <p:spPr bwMode="auto">
            <a:xfrm>
              <a:off x="204" y="1872"/>
              <a:ext cx="195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73" name="Line 45"/>
            <p:cNvSpPr>
              <a:spLocks noChangeShapeType="1"/>
            </p:cNvSpPr>
            <p:nvPr/>
          </p:nvSpPr>
          <p:spPr bwMode="auto">
            <a:xfrm>
              <a:off x="204" y="202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74" name="Rectangle 46"/>
            <p:cNvSpPr>
              <a:spLocks noChangeArrowheads="1"/>
            </p:cNvSpPr>
            <p:nvPr/>
          </p:nvSpPr>
          <p:spPr bwMode="auto">
            <a:xfrm>
              <a:off x="204" y="2022"/>
              <a:ext cx="195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75" name="Line 47"/>
            <p:cNvSpPr>
              <a:spLocks noChangeShapeType="1"/>
            </p:cNvSpPr>
            <p:nvPr/>
          </p:nvSpPr>
          <p:spPr bwMode="auto">
            <a:xfrm>
              <a:off x="204" y="2172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76" name="Rectangle 48"/>
            <p:cNvSpPr>
              <a:spLocks noChangeArrowheads="1"/>
            </p:cNvSpPr>
            <p:nvPr/>
          </p:nvSpPr>
          <p:spPr bwMode="auto">
            <a:xfrm>
              <a:off x="204" y="2172"/>
              <a:ext cx="195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77" name="Line 49"/>
            <p:cNvSpPr>
              <a:spLocks noChangeShapeType="1"/>
            </p:cNvSpPr>
            <p:nvPr/>
          </p:nvSpPr>
          <p:spPr bwMode="auto">
            <a:xfrm>
              <a:off x="204" y="232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78" name="Rectangle 50"/>
            <p:cNvSpPr>
              <a:spLocks noChangeArrowheads="1"/>
            </p:cNvSpPr>
            <p:nvPr/>
          </p:nvSpPr>
          <p:spPr bwMode="auto">
            <a:xfrm>
              <a:off x="204" y="2321"/>
              <a:ext cx="195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79" name="Line 51"/>
            <p:cNvSpPr>
              <a:spLocks noChangeShapeType="1"/>
            </p:cNvSpPr>
            <p:nvPr/>
          </p:nvSpPr>
          <p:spPr bwMode="auto">
            <a:xfrm>
              <a:off x="204" y="247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80" name="Rectangle 52"/>
            <p:cNvSpPr>
              <a:spLocks noChangeArrowheads="1"/>
            </p:cNvSpPr>
            <p:nvPr/>
          </p:nvSpPr>
          <p:spPr bwMode="auto">
            <a:xfrm>
              <a:off x="204" y="2471"/>
              <a:ext cx="195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81" name="Line 53"/>
            <p:cNvSpPr>
              <a:spLocks noChangeShapeType="1"/>
            </p:cNvSpPr>
            <p:nvPr/>
          </p:nvSpPr>
          <p:spPr bwMode="auto">
            <a:xfrm>
              <a:off x="204" y="262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82" name="Rectangle 54"/>
            <p:cNvSpPr>
              <a:spLocks noChangeArrowheads="1"/>
            </p:cNvSpPr>
            <p:nvPr/>
          </p:nvSpPr>
          <p:spPr bwMode="auto">
            <a:xfrm>
              <a:off x="204" y="2621"/>
              <a:ext cx="195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83" name="Line 55"/>
            <p:cNvSpPr>
              <a:spLocks noChangeShapeType="1"/>
            </p:cNvSpPr>
            <p:nvPr/>
          </p:nvSpPr>
          <p:spPr bwMode="auto">
            <a:xfrm>
              <a:off x="204" y="2771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84" name="Rectangle 56"/>
            <p:cNvSpPr>
              <a:spLocks noChangeArrowheads="1"/>
            </p:cNvSpPr>
            <p:nvPr/>
          </p:nvSpPr>
          <p:spPr bwMode="auto">
            <a:xfrm>
              <a:off x="204" y="2771"/>
              <a:ext cx="195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85" name="Line 57"/>
            <p:cNvSpPr>
              <a:spLocks noChangeShapeType="1"/>
            </p:cNvSpPr>
            <p:nvPr/>
          </p:nvSpPr>
          <p:spPr bwMode="auto">
            <a:xfrm>
              <a:off x="204" y="292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86" name="Rectangle 58"/>
            <p:cNvSpPr>
              <a:spLocks noChangeArrowheads="1"/>
            </p:cNvSpPr>
            <p:nvPr/>
          </p:nvSpPr>
          <p:spPr bwMode="auto">
            <a:xfrm>
              <a:off x="204" y="2920"/>
              <a:ext cx="195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87" name="Line 59"/>
            <p:cNvSpPr>
              <a:spLocks noChangeShapeType="1"/>
            </p:cNvSpPr>
            <p:nvPr/>
          </p:nvSpPr>
          <p:spPr bwMode="auto">
            <a:xfrm>
              <a:off x="204" y="307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88" name="Rectangle 60"/>
            <p:cNvSpPr>
              <a:spLocks noChangeArrowheads="1"/>
            </p:cNvSpPr>
            <p:nvPr/>
          </p:nvSpPr>
          <p:spPr bwMode="auto">
            <a:xfrm>
              <a:off x="204" y="3070"/>
              <a:ext cx="195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89" name="Line 61"/>
            <p:cNvSpPr>
              <a:spLocks noChangeShapeType="1"/>
            </p:cNvSpPr>
            <p:nvPr/>
          </p:nvSpPr>
          <p:spPr bwMode="auto">
            <a:xfrm>
              <a:off x="204" y="3220"/>
              <a:ext cx="19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790" name="Rectangle 62"/>
            <p:cNvSpPr>
              <a:spLocks noChangeArrowheads="1"/>
            </p:cNvSpPr>
            <p:nvPr/>
          </p:nvSpPr>
          <p:spPr bwMode="auto">
            <a:xfrm>
              <a:off x="204" y="3220"/>
              <a:ext cx="195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53791" name="Text Box 63"/>
          <p:cNvSpPr txBox="1">
            <a:spLocks noChangeArrowheads="1"/>
          </p:cNvSpPr>
          <p:nvPr/>
        </p:nvSpPr>
        <p:spPr bwMode="auto">
          <a:xfrm>
            <a:off x="228600" y="20574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Sequence Database: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Sequence Data</a:t>
            </a:r>
          </a:p>
        </p:txBody>
      </p:sp>
      <p:graphicFrame>
        <p:nvGraphicFramePr>
          <p:cNvPr id="1354755" name="Group 3"/>
          <p:cNvGraphicFramePr>
            <a:graphicFrameLocks noGrp="1"/>
          </p:cNvGraphicFramePr>
          <p:nvPr>
            <p:ph idx="1"/>
          </p:nvPr>
        </p:nvGraphicFramePr>
        <p:xfrm>
          <a:off x="152400" y="1117600"/>
          <a:ext cx="8915400" cy="3530601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Sequence Database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Element (Transaction)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Event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(Item)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Customer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Purchase history of a given 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set of items bought by a customer at time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Books, diary products, CDs, etc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Web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Browsing activity of a particular Web visitor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collection of files viewed by a Web visitor after a single mouse click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Home page, index page, contact info, etc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Event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History of events generated by a given sensor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Events triggered by a sensor at time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Types of alarms generated by sensors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Genome sequences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DNA sequence of a particular species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 element of the DNA sequence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Bases A,T,G,C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54787" name="Line 35"/>
          <p:cNvSpPr>
            <a:spLocks noChangeShapeType="1"/>
          </p:cNvSpPr>
          <p:nvPr/>
        </p:nvSpPr>
        <p:spPr bwMode="auto">
          <a:xfrm>
            <a:off x="1828800" y="6248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4788" name="Text Box 36"/>
          <p:cNvSpPr txBox="1">
            <a:spLocks noChangeArrowheads="1"/>
          </p:cNvSpPr>
          <p:nvPr/>
        </p:nvSpPr>
        <p:spPr bwMode="auto">
          <a:xfrm>
            <a:off x="457200" y="5867400"/>
            <a:ext cx="1524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Sequence</a:t>
            </a:r>
          </a:p>
        </p:txBody>
      </p:sp>
      <p:sp>
        <p:nvSpPr>
          <p:cNvPr id="1354789" name="Line 37"/>
          <p:cNvSpPr>
            <a:spLocks noChangeShapeType="1"/>
          </p:cNvSpPr>
          <p:nvPr/>
        </p:nvSpPr>
        <p:spPr bwMode="auto">
          <a:xfrm>
            <a:off x="2286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4790" name="Line 38"/>
          <p:cNvSpPr>
            <a:spLocks noChangeShapeType="1"/>
          </p:cNvSpPr>
          <p:nvPr/>
        </p:nvSpPr>
        <p:spPr bwMode="auto">
          <a:xfrm>
            <a:off x="3048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4791" name="Line 39"/>
          <p:cNvSpPr>
            <a:spLocks noChangeShapeType="1"/>
          </p:cNvSpPr>
          <p:nvPr/>
        </p:nvSpPr>
        <p:spPr bwMode="auto">
          <a:xfrm>
            <a:off x="3810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4792" name="Line 40"/>
          <p:cNvSpPr>
            <a:spLocks noChangeShapeType="1"/>
          </p:cNvSpPr>
          <p:nvPr/>
        </p:nvSpPr>
        <p:spPr bwMode="auto">
          <a:xfrm>
            <a:off x="4572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4793" name="Line 41"/>
          <p:cNvSpPr>
            <a:spLocks noChangeShapeType="1"/>
          </p:cNvSpPr>
          <p:nvPr/>
        </p:nvSpPr>
        <p:spPr bwMode="auto">
          <a:xfrm>
            <a:off x="5334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4794" name="Line 42"/>
          <p:cNvSpPr>
            <a:spLocks noChangeShapeType="1"/>
          </p:cNvSpPr>
          <p:nvPr/>
        </p:nvSpPr>
        <p:spPr bwMode="auto">
          <a:xfrm>
            <a:off x="6096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4795" name="Line 43"/>
          <p:cNvSpPr>
            <a:spLocks noChangeShapeType="1"/>
          </p:cNvSpPr>
          <p:nvPr/>
        </p:nvSpPr>
        <p:spPr bwMode="auto">
          <a:xfrm>
            <a:off x="6858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4796" name="Line 44"/>
          <p:cNvSpPr>
            <a:spLocks noChangeShapeType="1"/>
          </p:cNvSpPr>
          <p:nvPr/>
        </p:nvSpPr>
        <p:spPr bwMode="auto">
          <a:xfrm>
            <a:off x="7620000" y="61722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4797" name="Oval 45"/>
          <p:cNvSpPr>
            <a:spLocks noChangeArrowheads="1"/>
          </p:cNvSpPr>
          <p:nvPr/>
        </p:nvSpPr>
        <p:spPr bwMode="auto">
          <a:xfrm>
            <a:off x="2819400" y="5257800"/>
            <a:ext cx="533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E1</a:t>
            </a:r>
            <a:br>
              <a:rPr lang="en-US" sz="2000" b="0">
                <a:latin typeface="Tahoma" pitchFamily="34" charset="0"/>
              </a:rPr>
            </a:br>
            <a:r>
              <a:rPr lang="en-US" sz="2000" b="0">
                <a:latin typeface="Tahoma" pitchFamily="34" charset="0"/>
              </a:rPr>
              <a:t>E2</a:t>
            </a:r>
          </a:p>
        </p:txBody>
      </p:sp>
      <p:sp>
        <p:nvSpPr>
          <p:cNvPr id="1354798" name="Oval 46"/>
          <p:cNvSpPr>
            <a:spLocks noChangeArrowheads="1"/>
          </p:cNvSpPr>
          <p:nvPr/>
        </p:nvSpPr>
        <p:spPr bwMode="auto">
          <a:xfrm>
            <a:off x="3505200" y="5257800"/>
            <a:ext cx="533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E1</a:t>
            </a:r>
            <a:br>
              <a:rPr lang="en-US" sz="2000" b="0">
                <a:latin typeface="Tahoma" pitchFamily="34" charset="0"/>
              </a:rPr>
            </a:br>
            <a:r>
              <a:rPr lang="en-US" sz="2000" b="0">
                <a:latin typeface="Tahoma" pitchFamily="34" charset="0"/>
              </a:rPr>
              <a:t>E3</a:t>
            </a:r>
          </a:p>
        </p:txBody>
      </p:sp>
      <p:sp>
        <p:nvSpPr>
          <p:cNvPr id="1354799" name="Oval 47"/>
          <p:cNvSpPr>
            <a:spLocks noChangeArrowheads="1"/>
          </p:cNvSpPr>
          <p:nvPr/>
        </p:nvSpPr>
        <p:spPr bwMode="auto">
          <a:xfrm>
            <a:off x="4267200" y="5257800"/>
            <a:ext cx="533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E2</a:t>
            </a:r>
          </a:p>
        </p:txBody>
      </p:sp>
      <p:sp>
        <p:nvSpPr>
          <p:cNvPr id="1354800" name="Oval 48"/>
          <p:cNvSpPr>
            <a:spLocks noChangeArrowheads="1"/>
          </p:cNvSpPr>
          <p:nvPr/>
        </p:nvSpPr>
        <p:spPr bwMode="auto">
          <a:xfrm>
            <a:off x="6553200" y="5257800"/>
            <a:ext cx="533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E3</a:t>
            </a:r>
            <a:br>
              <a:rPr lang="en-US" sz="2000" b="0">
                <a:latin typeface="Tahoma" pitchFamily="34" charset="0"/>
              </a:rPr>
            </a:br>
            <a:r>
              <a:rPr lang="en-US" sz="2000" b="0">
                <a:latin typeface="Tahoma" pitchFamily="34" charset="0"/>
              </a:rPr>
              <a:t>E4</a:t>
            </a:r>
          </a:p>
        </p:txBody>
      </p:sp>
      <p:sp>
        <p:nvSpPr>
          <p:cNvPr id="1354801" name="Oval 49"/>
          <p:cNvSpPr>
            <a:spLocks noChangeArrowheads="1"/>
          </p:cNvSpPr>
          <p:nvPr/>
        </p:nvSpPr>
        <p:spPr bwMode="auto">
          <a:xfrm>
            <a:off x="5791200" y="5273675"/>
            <a:ext cx="533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E2</a:t>
            </a:r>
          </a:p>
        </p:txBody>
      </p:sp>
      <p:sp>
        <p:nvSpPr>
          <p:cNvPr id="1354802" name="Line 50"/>
          <p:cNvSpPr>
            <a:spLocks noChangeShapeType="1"/>
          </p:cNvSpPr>
          <p:nvPr/>
        </p:nvSpPr>
        <p:spPr bwMode="auto">
          <a:xfrm>
            <a:off x="2209800" y="5121275"/>
            <a:ext cx="7620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4803" name="Text Box 51"/>
          <p:cNvSpPr txBox="1">
            <a:spLocks noChangeArrowheads="1"/>
          </p:cNvSpPr>
          <p:nvPr/>
        </p:nvSpPr>
        <p:spPr bwMode="auto">
          <a:xfrm>
            <a:off x="685800" y="4876800"/>
            <a:ext cx="18288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Element (Transaction)</a:t>
            </a:r>
          </a:p>
        </p:txBody>
      </p:sp>
      <p:sp>
        <p:nvSpPr>
          <p:cNvPr id="1354804" name="Line 52"/>
          <p:cNvSpPr>
            <a:spLocks noChangeShapeType="1"/>
          </p:cNvSpPr>
          <p:nvPr/>
        </p:nvSpPr>
        <p:spPr bwMode="auto">
          <a:xfrm flipH="1">
            <a:off x="6934200" y="5273675"/>
            <a:ext cx="533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4805" name="Text Box 53"/>
          <p:cNvSpPr txBox="1">
            <a:spLocks noChangeArrowheads="1"/>
          </p:cNvSpPr>
          <p:nvPr/>
        </p:nvSpPr>
        <p:spPr bwMode="auto">
          <a:xfrm>
            <a:off x="7467600" y="5029200"/>
            <a:ext cx="9906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Event </a:t>
            </a:r>
            <a:br>
              <a:rPr lang="en-US" sz="2000" b="0">
                <a:latin typeface="Tahoma" pitchFamily="34" charset="0"/>
              </a:rPr>
            </a:br>
            <a:r>
              <a:rPr lang="en-US" sz="2000" b="0">
                <a:latin typeface="Tahoma" pitchFamily="34" charset="0"/>
              </a:rPr>
              <a:t>(Item)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 of a Sequence</a:t>
            </a:r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sequence is an ordered list of elements (transactions)</a:t>
            </a:r>
          </a:p>
          <a:p>
            <a:pPr lvl="4">
              <a:lnSpc>
                <a:spcPct val="90000"/>
              </a:lnSpc>
            </a:pPr>
            <a:endParaRPr lang="en-US" sz="8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s = &lt; </a:t>
            </a:r>
            <a:r>
              <a:rPr lang="en-US" sz="2000"/>
              <a:t>e</a:t>
            </a:r>
            <a:r>
              <a:rPr lang="en-US" sz="2000" baseline="-25000"/>
              <a:t>1 </a:t>
            </a:r>
            <a:r>
              <a:rPr lang="en-US" sz="2000"/>
              <a:t>e</a:t>
            </a:r>
            <a:r>
              <a:rPr lang="en-US" sz="2000" baseline="-25000"/>
              <a:t>2</a:t>
            </a:r>
            <a:r>
              <a:rPr lang="en-US" sz="2000"/>
              <a:t> e</a:t>
            </a:r>
            <a:r>
              <a:rPr lang="en-US" sz="2000" baseline="-25000"/>
              <a:t>3</a:t>
            </a:r>
            <a:r>
              <a:rPr lang="en-US" sz="2000"/>
              <a:t> … &gt;</a:t>
            </a:r>
            <a:endParaRPr lang="en-US"/>
          </a:p>
          <a:p>
            <a:pPr lvl="4">
              <a:lnSpc>
                <a:spcPct val="90000"/>
              </a:lnSpc>
            </a:pPr>
            <a:endParaRPr lang="en-US" sz="800"/>
          </a:p>
          <a:p>
            <a:pPr lvl="1">
              <a:lnSpc>
                <a:spcPct val="90000"/>
              </a:lnSpc>
            </a:pPr>
            <a:r>
              <a:rPr lang="en-US"/>
              <a:t>Each element contains a collection of events (items)</a:t>
            </a:r>
          </a:p>
          <a:p>
            <a:pPr lvl="4">
              <a:lnSpc>
                <a:spcPct val="90000"/>
              </a:lnSpc>
            </a:pPr>
            <a:endParaRPr lang="en-US" sz="8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	e</a:t>
            </a:r>
            <a:r>
              <a:rPr lang="en-US" baseline="-25000"/>
              <a:t>i</a:t>
            </a:r>
            <a:r>
              <a:rPr lang="en-US"/>
              <a:t> = {i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</a:t>
            </a:r>
            <a:r>
              <a:rPr lang="en-US"/>
              <a:t>, …, i</a:t>
            </a:r>
            <a:r>
              <a:rPr lang="en-US" baseline="-25000"/>
              <a:t>k</a:t>
            </a:r>
            <a:r>
              <a:rPr lang="en-US"/>
              <a:t>}</a:t>
            </a:r>
          </a:p>
          <a:p>
            <a:pPr lvl="4">
              <a:lnSpc>
                <a:spcPct val="90000"/>
              </a:lnSpc>
            </a:pPr>
            <a:endParaRPr lang="en-US" sz="800"/>
          </a:p>
          <a:p>
            <a:pPr lvl="1">
              <a:lnSpc>
                <a:spcPct val="90000"/>
              </a:lnSpc>
            </a:pPr>
            <a:r>
              <a:rPr lang="en-US"/>
              <a:t>Each element is attributed to a specific time or location</a:t>
            </a:r>
          </a:p>
          <a:p>
            <a:pPr lvl="4">
              <a:lnSpc>
                <a:spcPct val="90000"/>
              </a:lnSpc>
            </a:pPr>
            <a:endParaRPr lang="en-US" sz="700"/>
          </a:p>
          <a:p>
            <a:pPr>
              <a:lnSpc>
                <a:spcPct val="90000"/>
              </a:lnSpc>
            </a:pPr>
            <a:r>
              <a:rPr lang="en-US"/>
              <a:t>Length of a sequence, |s|, is given by the number of elements of the sequence</a:t>
            </a:r>
          </a:p>
          <a:p>
            <a:pPr lvl="4">
              <a:lnSpc>
                <a:spcPct val="90000"/>
              </a:lnSpc>
            </a:pPr>
            <a:endParaRPr lang="en-US" sz="700"/>
          </a:p>
          <a:p>
            <a:pPr>
              <a:lnSpc>
                <a:spcPct val="90000"/>
              </a:lnSpc>
            </a:pPr>
            <a:r>
              <a:rPr lang="en-US"/>
              <a:t>A k-sequence is a sequence that contains k events (items)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Sequence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en-US"/>
              <a:t>Web sequence:</a:t>
            </a:r>
            <a:br>
              <a:rPr lang="en-US"/>
            </a:br>
            <a:endParaRPr lang="en-US" sz="1400"/>
          </a:p>
          <a:p>
            <a:pPr lvl="1">
              <a:buFontTx/>
              <a:buNone/>
            </a:pPr>
            <a:r>
              <a:rPr lang="en-US" sz="1800"/>
              <a:t>  &lt; {Homepage}  {Electronics}  {Digital Cameras}  {Canon Digital Camera} {Shopping Cart}  {Order Confirmation}  {Return to Shopping} &gt;</a:t>
            </a:r>
          </a:p>
          <a:p>
            <a:pPr lvl="1"/>
            <a:endParaRPr lang="en-US" sz="1000"/>
          </a:p>
          <a:p>
            <a:r>
              <a:rPr lang="en-US"/>
              <a:t>Sequence of initiating events causing the nuclear accident at 3-mile Island:</a:t>
            </a:r>
            <a:br>
              <a:rPr lang="en-US"/>
            </a:br>
            <a:r>
              <a:rPr lang="en-US" sz="1400"/>
              <a:t>(http://stellar-one.com/nuclear/staff_reports/summary_SOE_the_initiating_event.htm)</a:t>
            </a:r>
          </a:p>
          <a:p>
            <a:pPr lvl="1">
              <a:buFontTx/>
              <a:buNone/>
            </a:pPr>
            <a:r>
              <a:rPr lang="en-US" sz="1800"/>
              <a:t>&lt;   {clogged resin} {outlet valve closure} {loss of feedwater} </a:t>
            </a:r>
            <a:br>
              <a:rPr lang="en-US" sz="1800"/>
            </a:br>
            <a:r>
              <a:rPr lang="en-US" sz="1800"/>
              <a:t>{condenser polisher outlet valve shut} {booster pumps trip} </a:t>
            </a:r>
            <a:br>
              <a:rPr lang="en-US" sz="1800"/>
            </a:br>
            <a:r>
              <a:rPr lang="en-US" sz="1800"/>
              <a:t>{main waterpump trips} {main turbine trips} {reactor pressure increases}&gt;</a:t>
            </a:r>
            <a:br>
              <a:rPr lang="en-US" sz="1800"/>
            </a:br>
            <a:endParaRPr lang="en-US" sz="1600"/>
          </a:p>
          <a:p>
            <a:r>
              <a:rPr lang="en-US"/>
              <a:t>Sequence of books checked out at a library:</a:t>
            </a:r>
          </a:p>
          <a:p>
            <a:pPr lvl="1">
              <a:buFontTx/>
              <a:buNone/>
            </a:pPr>
            <a:r>
              <a:rPr lang="en-US" sz="1800"/>
              <a:t>&lt;{Fellowship of the Ring} {The Two Towers}  {Return of the King}&gt;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Formal Definition of a Subsequence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105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sequence &lt;a</a:t>
            </a:r>
            <a:r>
              <a:rPr lang="en-US" sz="2400" baseline="-25000"/>
              <a:t>1 </a:t>
            </a:r>
            <a:r>
              <a:rPr lang="en-US" sz="2400"/>
              <a:t>a</a:t>
            </a:r>
            <a:r>
              <a:rPr lang="en-US" sz="2400" baseline="-25000"/>
              <a:t>2 </a:t>
            </a:r>
            <a:r>
              <a:rPr lang="en-US" sz="2400"/>
              <a:t>… a</a:t>
            </a:r>
            <a:r>
              <a:rPr lang="en-US" sz="2400" baseline="-25000"/>
              <a:t>n</a:t>
            </a:r>
            <a:r>
              <a:rPr lang="en-US" sz="2400"/>
              <a:t>&gt; is contained in another sequence &lt;b</a:t>
            </a:r>
            <a:r>
              <a:rPr lang="en-US" sz="2400" baseline="-25000"/>
              <a:t>1 </a:t>
            </a:r>
            <a:r>
              <a:rPr lang="en-US" sz="2400"/>
              <a:t>b</a:t>
            </a:r>
            <a:r>
              <a:rPr lang="en-US" sz="2400" baseline="-25000"/>
              <a:t>2 </a:t>
            </a:r>
            <a:r>
              <a:rPr lang="en-US" sz="2400"/>
              <a:t>… b</a:t>
            </a:r>
            <a:r>
              <a:rPr lang="en-US" sz="2400" baseline="-25000"/>
              <a:t>m</a:t>
            </a:r>
            <a:r>
              <a:rPr lang="en-US" sz="2400"/>
              <a:t>&gt; (m </a:t>
            </a:r>
            <a:r>
              <a:rPr lang="en-US" sz="2400">
                <a:cs typeface="Arial" charset="0"/>
              </a:rPr>
              <a:t>≥</a:t>
            </a:r>
            <a:r>
              <a:rPr lang="en-US" sz="2400"/>
              <a:t> n) if there exist integers </a:t>
            </a:r>
            <a:br>
              <a:rPr lang="en-US" sz="2400"/>
            </a:br>
            <a:r>
              <a:rPr lang="en-US" sz="2400"/>
              <a:t>i</a:t>
            </a:r>
            <a:r>
              <a:rPr lang="en-US" sz="2400" baseline="-25000"/>
              <a:t>1 </a:t>
            </a:r>
            <a:r>
              <a:rPr lang="en-US" sz="2400"/>
              <a:t>&lt; i</a:t>
            </a:r>
            <a:r>
              <a:rPr lang="en-US" sz="2400" baseline="-25000"/>
              <a:t>2 </a:t>
            </a:r>
            <a:r>
              <a:rPr lang="en-US" sz="2400"/>
              <a:t>&lt; … &lt; i</a:t>
            </a:r>
            <a:r>
              <a:rPr lang="en-US" sz="2400" baseline="-25000"/>
              <a:t>n</a:t>
            </a:r>
            <a:r>
              <a:rPr lang="en-US" sz="2400"/>
              <a:t> such that a</a:t>
            </a:r>
            <a:r>
              <a:rPr lang="en-US" sz="2400" baseline="-25000"/>
              <a:t>1 </a:t>
            </a:r>
            <a:r>
              <a:rPr lang="en-US" altLang="zh-CN" sz="2400">
                <a:ea typeface="SimSun" pitchFamily="2" charset="-122"/>
                <a:sym typeface="Symbol" pitchFamily="18" charset="2"/>
              </a:rPr>
              <a:t>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sz="2400"/>
              <a:t>b</a:t>
            </a:r>
            <a:r>
              <a:rPr lang="en-US" sz="2400" baseline="-25000"/>
              <a:t>i1 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sz="2400"/>
              <a:t>a</a:t>
            </a:r>
            <a:r>
              <a:rPr lang="en-US" sz="2400" baseline="-25000"/>
              <a:t>2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altLang="zh-CN" sz="2400">
                <a:ea typeface="SimSun" pitchFamily="2" charset="-122"/>
                <a:sym typeface="Symbol" pitchFamily="18" charset="2"/>
              </a:rPr>
              <a:t>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sz="2400"/>
              <a:t>b</a:t>
            </a:r>
            <a:r>
              <a:rPr lang="en-US" sz="2400" baseline="-25000"/>
              <a:t>i1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altLang="zh-CN" sz="2400">
                <a:latin typeface="Arial"/>
                <a:ea typeface="SimSun" pitchFamily="2" charset="-122"/>
              </a:rPr>
              <a:t>…</a:t>
            </a:r>
            <a:r>
              <a:rPr lang="en-US" altLang="zh-CN" sz="2400">
                <a:ea typeface="SimSun" pitchFamily="2" charset="-122"/>
              </a:rPr>
              <a:t>, </a:t>
            </a:r>
            <a:r>
              <a:rPr lang="en-US" sz="2400"/>
              <a:t>a</a:t>
            </a:r>
            <a:r>
              <a:rPr lang="en-US" sz="2400" baseline="-25000"/>
              <a:t>n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altLang="zh-CN" sz="2400">
                <a:ea typeface="SimSun" pitchFamily="2" charset="-122"/>
                <a:sym typeface="Symbol" pitchFamily="18" charset="2"/>
              </a:rPr>
              <a:t></a:t>
            </a:r>
            <a:r>
              <a:rPr lang="en-US" altLang="zh-CN" sz="2400">
                <a:ea typeface="SimSun" pitchFamily="2" charset="-122"/>
              </a:rPr>
              <a:t> </a:t>
            </a:r>
            <a:r>
              <a:rPr lang="en-US" sz="2400"/>
              <a:t>b</a:t>
            </a:r>
            <a:r>
              <a:rPr lang="en-US" sz="2400" baseline="-25000"/>
              <a:t>in</a:t>
            </a:r>
            <a:r>
              <a:rPr lang="en-US" altLang="zh-CN" sz="2400">
                <a:ea typeface="SimSun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The support of a subsequence w is defined as the fraction of data sequences that contain w</a:t>
            </a:r>
          </a:p>
          <a:p>
            <a:pPr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 i="1"/>
              <a:t>sequential pattern</a:t>
            </a:r>
            <a:r>
              <a:rPr lang="en-US" sz="2400"/>
              <a:t> is a frequent subsequence (i.e., a subsequence whose support is </a:t>
            </a:r>
            <a:r>
              <a:rPr lang="en-US" sz="2400">
                <a:cs typeface="Arial" charset="0"/>
              </a:rPr>
              <a:t>≥ </a:t>
            </a:r>
            <a:r>
              <a:rPr lang="en-US" sz="2400" i="1">
                <a:cs typeface="Arial" charset="0"/>
              </a:rPr>
              <a:t>minsup</a:t>
            </a:r>
            <a:r>
              <a:rPr lang="en-US" sz="2400">
                <a:cs typeface="Arial" charset="0"/>
              </a:rPr>
              <a:t>)</a:t>
            </a:r>
          </a:p>
        </p:txBody>
      </p:sp>
      <p:graphicFrame>
        <p:nvGraphicFramePr>
          <p:cNvPr id="1357828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304800" y="2590800"/>
          <a:ext cx="8534400" cy="1905000"/>
        </p:xfrm>
        <a:graphic>
          <a:graphicData uri="http://schemas.openxmlformats.org/drawingml/2006/table">
            <a:tbl>
              <a:tblPr/>
              <a:tblGrid>
                <a:gridCol w="324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Subsequence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Contain?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 {2,4} {3,5,6} {8}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 {2} {3,5}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Marlett" pitchFamily="2" charset="2"/>
                        </a:rPr>
                        <a:t>Yes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 {1,2} {3,4} &gt;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 {1} {2}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Marlett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 {2,4} {2,4} {2,5}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 {2} {4}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Marlett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Pattern Mining: Definition</a:t>
            </a:r>
          </a:p>
        </p:txBody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Given: </a:t>
            </a:r>
          </a:p>
          <a:p>
            <a:pPr lvl="1">
              <a:lnSpc>
                <a:spcPct val="130000"/>
              </a:lnSpc>
            </a:pPr>
            <a:r>
              <a:rPr lang="en-US"/>
              <a:t>a database of sequences </a:t>
            </a:r>
          </a:p>
          <a:p>
            <a:pPr lvl="1">
              <a:lnSpc>
                <a:spcPct val="130000"/>
              </a:lnSpc>
            </a:pPr>
            <a:r>
              <a:rPr lang="en-US"/>
              <a:t>a user-specified minimum support threshold, </a:t>
            </a:r>
            <a:r>
              <a:rPr lang="en-US" i="1"/>
              <a:t>minsup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Task:</a:t>
            </a:r>
          </a:p>
          <a:p>
            <a:pPr lvl="1">
              <a:lnSpc>
                <a:spcPct val="130000"/>
              </a:lnSpc>
            </a:pPr>
            <a:r>
              <a:rPr lang="en-US"/>
              <a:t>Find all subsequences with support </a:t>
            </a:r>
            <a:r>
              <a:rPr lang="en-US">
                <a:cs typeface="Arial" charset="0"/>
              </a:rPr>
              <a:t>≥ </a:t>
            </a:r>
            <a:r>
              <a:rPr lang="en-US" i="1"/>
              <a:t>minsup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Pattern Mining: Example</a:t>
            </a:r>
          </a:p>
        </p:txBody>
      </p:sp>
      <p:sp>
        <p:nvSpPr>
          <p:cNvPr id="1360899" name="Rectangle 3"/>
          <p:cNvSpPr>
            <a:spLocks noChangeArrowheads="1"/>
          </p:cNvSpPr>
          <p:nvPr/>
        </p:nvSpPr>
        <p:spPr bwMode="auto">
          <a:xfrm>
            <a:off x="4876800" y="1600200"/>
            <a:ext cx="3962400" cy="3733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i="1"/>
              <a:t>Minsup</a:t>
            </a:r>
            <a:r>
              <a:rPr lang="en-US" sz="1600"/>
              <a:t> </a:t>
            </a:r>
            <a:r>
              <a:rPr lang="en-US" sz="1600" b="0"/>
              <a:t>= 50%</a:t>
            </a:r>
          </a:p>
          <a:p>
            <a:endParaRPr lang="en-US" sz="1600"/>
          </a:p>
          <a:p>
            <a:r>
              <a:rPr lang="en-US" sz="1600"/>
              <a:t>Examples of Frequent Subsequences:</a:t>
            </a:r>
          </a:p>
          <a:p>
            <a:endParaRPr lang="en-US" sz="1600"/>
          </a:p>
          <a:p>
            <a:r>
              <a:rPr lang="en-US" sz="1600" b="0"/>
              <a:t>&lt; {1,2} &gt;       	s=60%</a:t>
            </a:r>
          </a:p>
          <a:p>
            <a:r>
              <a:rPr lang="en-US" sz="1600" b="0"/>
              <a:t>&lt; {2,3} &gt; 		s=60%</a:t>
            </a:r>
          </a:p>
          <a:p>
            <a:r>
              <a:rPr lang="en-US" sz="1600" b="0"/>
              <a:t>&lt; {2,4}&gt;		s=80%</a:t>
            </a:r>
          </a:p>
          <a:p>
            <a:r>
              <a:rPr lang="en-US" sz="1600" b="0"/>
              <a:t>&lt; {3} {5}&gt;		s=80%</a:t>
            </a:r>
          </a:p>
          <a:p>
            <a:r>
              <a:rPr lang="en-US" sz="1600" b="0"/>
              <a:t>&lt; {1} {2} &gt;		s=80%</a:t>
            </a:r>
          </a:p>
          <a:p>
            <a:r>
              <a:rPr lang="en-US" sz="1600" b="0"/>
              <a:t>&lt; {2} {2} &gt;		s=60%</a:t>
            </a:r>
          </a:p>
          <a:p>
            <a:r>
              <a:rPr lang="en-US" sz="1600" b="0"/>
              <a:t>&lt; {1} {2,3} &gt;	s=60%</a:t>
            </a:r>
          </a:p>
          <a:p>
            <a:r>
              <a:rPr lang="en-US" sz="1600" b="0"/>
              <a:t>&lt; {2} {2,3} &gt;	s=60%</a:t>
            </a:r>
          </a:p>
          <a:p>
            <a:r>
              <a:rPr lang="en-US" sz="1600" b="0"/>
              <a:t>&lt; {1,2} {2,3} &gt;	s=60%</a:t>
            </a:r>
          </a:p>
        </p:txBody>
      </p:sp>
      <p:pic>
        <p:nvPicPr>
          <p:cNvPr id="13609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600200"/>
            <a:ext cx="4114800" cy="37560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Constraints (I)</a:t>
            </a:r>
          </a:p>
        </p:txBody>
      </p:sp>
      <p:sp>
        <p:nvSpPr>
          <p:cNvPr id="1367043" name="Rectangle 3"/>
          <p:cNvSpPr>
            <a:spLocks noChangeArrowheads="1"/>
          </p:cNvSpPr>
          <p:nvPr/>
        </p:nvSpPr>
        <p:spPr bwMode="auto">
          <a:xfrm>
            <a:off x="838200" y="1219200"/>
            <a:ext cx="37338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7044" name="Text Box 4"/>
          <p:cNvSpPr txBox="1">
            <a:spLocks noChangeArrowheads="1"/>
          </p:cNvSpPr>
          <p:nvPr/>
        </p:nvSpPr>
        <p:spPr bwMode="auto">
          <a:xfrm>
            <a:off x="912813" y="1306513"/>
            <a:ext cx="3600450" cy="5191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</a:rPr>
              <a:t>{A   B}     {C}    {D   E}</a:t>
            </a:r>
          </a:p>
        </p:txBody>
      </p:sp>
      <p:sp>
        <p:nvSpPr>
          <p:cNvPr id="1367045" name="Text Box 5"/>
          <p:cNvSpPr txBox="1">
            <a:spLocks noChangeArrowheads="1"/>
          </p:cNvSpPr>
          <p:nvPr/>
        </p:nvSpPr>
        <p:spPr bwMode="auto">
          <a:xfrm>
            <a:off x="2317750" y="2381250"/>
            <a:ext cx="661988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ct val="50000"/>
              </a:spcAft>
            </a:pPr>
            <a:r>
              <a:rPr lang="en-US">
                <a:solidFill>
                  <a:srgbClr val="0000FF"/>
                </a:solidFill>
              </a:rPr>
              <a:t>&lt;= m</a:t>
            </a:r>
            <a:r>
              <a:rPr lang="en-US" baseline="-2500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367046" name="Text Box 6"/>
          <p:cNvSpPr txBox="1">
            <a:spLocks noChangeArrowheads="1"/>
          </p:cNvSpPr>
          <p:nvPr/>
        </p:nvSpPr>
        <p:spPr bwMode="auto">
          <a:xfrm>
            <a:off x="1639888" y="1828800"/>
            <a:ext cx="608012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ct val="50000"/>
              </a:spcAft>
            </a:pPr>
            <a:r>
              <a:rPr lang="en-US">
                <a:solidFill>
                  <a:srgbClr val="0000FF"/>
                </a:solidFill>
              </a:rPr>
              <a:t>&lt;= x</a:t>
            </a:r>
            <a:r>
              <a:rPr lang="en-US" baseline="-2500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1367047" name="Text Box 7"/>
          <p:cNvSpPr txBox="1">
            <a:spLocks noChangeArrowheads="1"/>
          </p:cNvSpPr>
          <p:nvPr/>
        </p:nvSpPr>
        <p:spPr bwMode="auto">
          <a:xfrm>
            <a:off x="2952750" y="1828800"/>
            <a:ext cx="51435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 &gt;n</a:t>
            </a:r>
            <a:r>
              <a:rPr lang="en-US" baseline="-2500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1367048" name="Line 8"/>
          <p:cNvSpPr>
            <a:spLocks noChangeShapeType="1"/>
          </p:cNvSpPr>
          <p:nvPr/>
        </p:nvSpPr>
        <p:spPr bwMode="auto">
          <a:xfrm>
            <a:off x="990600" y="2667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7049" name="Line 9"/>
          <p:cNvSpPr>
            <a:spLocks noChangeShapeType="1"/>
          </p:cNvSpPr>
          <p:nvPr/>
        </p:nvSpPr>
        <p:spPr bwMode="auto">
          <a:xfrm flipV="1">
            <a:off x="990600" y="2133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7050" name="Line 10"/>
          <p:cNvSpPr>
            <a:spLocks noChangeShapeType="1"/>
          </p:cNvSpPr>
          <p:nvPr/>
        </p:nvSpPr>
        <p:spPr bwMode="auto">
          <a:xfrm flipV="1">
            <a:off x="2971800" y="2127250"/>
            <a:ext cx="5334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7051" name="Line 11"/>
          <p:cNvSpPr>
            <a:spLocks noChangeShapeType="1"/>
          </p:cNvSpPr>
          <p:nvPr/>
        </p:nvSpPr>
        <p:spPr bwMode="auto">
          <a:xfrm>
            <a:off x="985838" y="1752600"/>
            <a:ext cx="0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7052" name="Line 12"/>
          <p:cNvSpPr>
            <a:spLocks noChangeShapeType="1"/>
          </p:cNvSpPr>
          <p:nvPr/>
        </p:nvSpPr>
        <p:spPr bwMode="auto">
          <a:xfrm flipV="1">
            <a:off x="2971800" y="1839913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7053" name="Line 13"/>
          <p:cNvSpPr>
            <a:spLocks noChangeShapeType="1"/>
          </p:cNvSpPr>
          <p:nvPr/>
        </p:nvSpPr>
        <p:spPr bwMode="auto">
          <a:xfrm>
            <a:off x="4343400" y="1752600"/>
            <a:ext cx="0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7054" name="Text Box 14"/>
          <p:cNvSpPr txBox="1">
            <a:spLocks noChangeArrowheads="1"/>
          </p:cNvSpPr>
          <p:nvPr/>
        </p:nvSpPr>
        <p:spPr bwMode="auto">
          <a:xfrm>
            <a:off x="5410200" y="1420813"/>
            <a:ext cx="3124200" cy="1246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50000"/>
              </a:spcAft>
            </a:pPr>
            <a:r>
              <a:rPr lang="en-US" sz="1800"/>
              <a:t>x</a:t>
            </a:r>
            <a:r>
              <a:rPr lang="en-US" sz="1800" baseline="-25000"/>
              <a:t>g</a:t>
            </a:r>
            <a:r>
              <a:rPr lang="en-US" sz="1800"/>
              <a:t>: max-gap</a:t>
            </a:r>
          </a:p>
          <a:p>
            <a:pPr>
              <a:spcBef>
                <a:spcPct val="10000"/>
              </a:spcBef>
              <a:spcAft>
                <a:spcPct val="50000"/>
              </a:spcAft>
            </a:pPr>
            <a:r>
              <a:rPr lang="en-US" sz="1800"/>
              <a:t>n</a:t>
            </a:r>
            <a:r>
              <a:rPr lang="en-US" sz="1800" baseline="-25000"/>
              <a:t>g</a:t>
            </a:r>
            <a:r>
              <a:rPr lang="en-US" sz="1800"/>
              <a:t>: min-gap</a:t>
            </a:r>
          </a:p>
          <a:p>
            <a:pPr>
              <a:spcBef>
                <a:spcPct val="10000"/>
              </a:spcBef>
              <a:spcAft>
                <a:spcPct val="50000"/>
              </a:spcAft>
            </a:pPr>
            <a:r>
              <a:rPr lang="en-US" sz="1800"/>
              <a:t>m</a:t>
            </a:r>
            <a:r>
              <a:rPr lang="en-US" sz="1800" baseline="-25000"/>
              <a:t>s</a:t>
            </a:r>
            <a:r>
              <a:rPr lang="en-US" sz="1800"/>
              <a:t>: maximum span</a:t>
            </a:r>
          </a:p>
        </p:txBody>
      </p:sp>
      <p:graphicFrame>
        <p:nvGraphicFramePr>
          <p:cNvPr id="1367055" name="Group 15"/>
          <p:cNvGraphicFramePr>
            <a:graphicFrameLocks noGrp="1"/>
          </p:cNvGraphicFramePr>
          <p:nvPr>
            <p:ph idx="1"/>
          </p:nvPr>
        </p:nvGraphicFramePr>
        <p:xfrm>
          <a:off x="352425" y="3576638"/>
          <a:ext cx="8410575" cy="2477135"/>
        </p:xfrm>
        <a:graphic>
          <a:graphicData uri="http://schemas.openxmlformats.org/drawingml/2006/table">
            <a:tbl>
              <a:tblPr/>
              <a:tblGrid>
                <a:gridCol w="360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Subsequence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Contain?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 {2,4} {3,5,6} {4,7} {4,5} {8}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 {6} {5}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Marlett" pitchFamily="2" charset="2"/>
                        </a:rPr>
                        <a:t>Yes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 {1} {2} {3} {4} {5}&gt;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 {1} {4}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Marlett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 {1} {2,3} {3,4} {4,5}&gt;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 {2} {3} {5} &gt;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Marlett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 {1,2} {3} {2,3} {3,4} {2,4} {4,5}&gt;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 {1,2} {5} 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Marlett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67081" name="Text Box 41"/>
          <p:cNvSpPr txBox="1">
            <a:spLocks noChangeArrowheads="1"/>
          </p:cNvSpPr>
          <p:nvPr/>
        </p:nvSpPr>
        <p:spPr bwMode="auto">
          <a:xfrm>
            <a:off x="381000" y="3200400"/>
            <a:ext cx="7848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50000"/>
              </a:spcAft>
            </a:pPr>
            <a:r>
              <a:rPr lang="en-US" sz="1800"/>
              <a:t>x</a:t>
            </a:r>
            <a:r>
              <a:rPr lang="en-US" sz="1800" baseline="-25000"/>
              <a:t>g</a:t>
            </a:r>
            <a:r>
              <a:rPr lang="en-US" sz="1800"/>
              <a:t> = 2, n</a:t>
            </a:r>
            <a:r>
              <a:rPr lang="en-US" sz="1800" baseline="-25000"/>
              <a:t>g</a:t>
            </a:r>
            <a:r>
              <a:rPr lang="en-US" sz="1800"/>
              <a:t> = 0, m</a:t>
            </a:r>
            <a:r>
              <a:rPr lang="en-US" sz="1800" baseline="-25000"/>
              <a:t>s</a:t>
            </a:r>
            <a:r>
              <a:rPr lang="en-US" sz="1800"/>
              <a:t>= 4</a:t>
            </a:r>
          </a:p>
        </p:txBody>
      </p:sp>
      <p:sp>
        <p:nvSpPr>
          <p:cNvPr id="1367082" name="Line 42"/>
          <p:cNvSpPr>
            <a:spLocks noChangeShapeType="1"/>
          </p:cNvSpPr>
          <p:nvPr/>
        </p:nvSpPr>
        <p:spPr bwMode="auto">
          <a:xfrm flipV="1">
            <a:off x="3505200" y="1828800"/>
            <a:ext cx="0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Support Distribution</a:t>
            </a:r>
          </a:p>
        </p:txBody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set the appropriate </a:t>
            </a:r>
            <a:r>
              <a:rPr lang="en-US" i="1"/>
              <a:t>minsup</a:t>
            </a:r>
            <a:r>
              <a:rPr lang="en-US"/>
              <a:t> threshold?</a:t>
            </a:r>
          </a:p>
          <a:p>
            <a:pPr lvl="1"/>
            <a:r>
              <a:rPr lang="en-US"/>
              <a:t>If </a:t>
            </a:r>
            <a:r>
              <a:rPr lang="en-US" i="1"/>
              <a:t>minsup</a:t>
            </a:r>
            <a:r>
              <a:rPr lang="en-US"/>
              <a:t> is set too high, we could miss itemsets involving interesting rare items (e.g., expensive products)</a:t>
            </a:r>
          </a:p>
          <a:p>
            <a:pPr lvl="1">
              <a:buFontTx/>
              <a:buNone/>
            </a:pPr>
            <a:endParaRPr lang="en-US"/>
          </a:p>
          <a:p>
            <a:pPr lvl="1"/>
            <a:r>
              <a:rPr lang="en-US"/>
              <a:t>If </a:t>
            </a:r>
            <a:r>
              <a:rPr lang="en-US" i="1"/>
              <a:t>minsup</a:t>
            </a:r>
            <a:r>
              <a:rPr lang="en-US"/>
              <a:t> is set too low, it is computationally expensive and the number of itemsets is very large</a:t>
            </a:r>
          </a:p>
          <a:p>
            <a:pPr lvl="1"/>
            <a:endParaRPr lang="en-US"/>
          </a:p>
          <a:p>
            <a:r>
              <a:rPr lang="en-US"/>
              <a:t>Using a single minimum support threshold may not be effective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Mining Sequential Patterns with Timing Constraints</a:t>
            </a:r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Approach 1:</a:t>
            </a:r>
          </a:p>
          <a:p>
            <a:pPr lvl="1">
              <a:lnSpc>
                <a:spcPct val="130000"/>
              </a:lnSpc>
            </a:pPr>
            <a:r>
              <a:rPr lang="en-US"/>
              <a:t>Mine sequential patterns without timing constraints</a:t>
            </a:r>
          </a:p>
          <a:p>
            <a:pPr lvl="1">
              <a:lnSpc>
                <a:spcPct val="130000"/>
              </a:lnSpc>
            </a:pPr>
            <a:r>
              <a:rPr lang="en-US"/>
              <a:t>Postprocess the discovered patterns</a:t>
            </a:r>
          </a:p>
          <a:p>
            <a:pPr lvl="1"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Approach 2:</a:t>
            </a:r>
          </a:p>
          <a:p>
            <a:pPr lvl="1">
              <a:lnSpc>
                <a:spcPct val="130000"/>
              </a:lnSpc>
            </a:pPr>
            <a:r>
              <a:rPr lang="en-US"/>
              <a:t>Modify algorithms to directly prune candidates that violate timing constraints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Evaluation</a:t>
            </a:r>
          </a:p>
        </p:txBody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105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Association rule algorithms tend to produce too many rules </a:t>
            </a:r>
          </a:p>
          <a:p>
            <a:pPr lvl="1">
              <a:lnSpc>
                <a:spcPct val="110000"/>
              </a:lnSpc>
            </a:pPr>
            <a:r>
              <a:rPr lang="en-US"/>
              <a:t>many of them are uninteresting or redundant</a:t>
            </a:r>
          </a:p>
          <a:p>
            <a:pPr lvl="1">
              <a:lnSpc>
                <a:spcPct val="110000"/>
              </a:lnSpc>
            </a:pPr>
            <a:r>
              <a:rPr lang="en-US"/>
              <a:t>Redundant if {A,B,C} </a:t>
            </a:r>
            <a:r>
              <a:rPr lang="en-US">
                <a:sym typeface="Symbol" pitchFamily="18" charset="2"/>
              </a:rPr>
              <a:t> {D} and </a:t>
            </a:r>
            <a:r>
              <a:rPr lang="en-US"/>
              <a:t>{A,B} </a:t>
            </a:r>
            <a:r>
              <a:rPr lang="en-US">
                <a:sym typeface="Symbol" pitchFamily="18" charset="2"/>
              </a:rPr>
              <a:t> {D}  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have same support &amp; confidence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Interestingness measures can be used to prune/rank the derived patterns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In the original formulation of association rules, support &amp; confidence are the only measures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6386" name="Object 2"/>
          <p:cNvGraphicFramePr>
            <a:graphicFrameLocks noChangeAspect="1"/>
          </p:cNvGraphicFramePr>
          <p:nvPr/>
        </p:nvGraphicFramePr>
        <p:xfrm>
          <a:off x="2286000" y="79375"/>
          <a:ext cx="6781800" cy="677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391" name="Bitmap Image" r:id="rId4" imgW="7438095" imgH="7430537" progId="Paint.Picture">
                  <p:embed/>
                </p:oleObj>
              </mc:Choice>
              <mc:Fallback>
                <p:oleObj name="Bitmap Image" r:id="rId4" imgW="7438095" imgH="7430537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9375"/>
                        <a:ext cx="6781800" cy="677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387" name="Text Box 3"/>
          <p:cNvSpPr txBox="1">
            <a:spLocks noChangeArrowheads="1"/>
          </p:cNvSpPr>
          <p:nvPr/>
        </p:nvSpPr>
        <p:spPr bwMode="auto">
          <a:xfrm>
            <a:off x="228600" y="1946970"/>
            <a:ext cx="1981200" cy="3539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There are lots of measures proposed in the literature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Some measures are good for certain applications, but not for others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and Categorical Attributes</a:t>
            </a:r>
          </a:p>
        </p:txBody>
      </p:sp>
      <p:graphicFrame>
        <p:nvGraphicFramePr>
          <p:cNvPr id="1344515" name="Object 3"/>
          <p:cNvGraphicFramePr>
            <a:graphicFrameLocks noChangeAspect="1"/>
          </p:cNvGraphicFramePr>
          <p:nvPr/>
        </p:nvGraphicFramePr>
        <p:xfrm>
          <a:off x="1371600" y="2006600"/>
          <a:ext cx="6357938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20" name="Document" r:id="rId4" imgW="8747193" imgH="3939231" progId="Word.Document.8">
                  <p:embed/>
                </p:oleObj>
              </mc:Choice>
              <mc:Fallback>
                <p:oleObj name="Document" r:id="rId4" imgW="8747193" imgH="3939231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06600"/>
                        <a:ext cx="6357938" cy="287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4516" name="Text Box 4"/>
          <p:cNvSpPr txBox="1">
            <a:spLocks noChangeArrowheads="1"/>
          </p:cNvSpPr>
          <p:nvPr/>
        </p:nvSpPr>
        <p:spPr bwMode="auto">
          <a:xfrm>
            <a:off x="685800" y="5105400"/>
            <a:ext cx="76962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Example of Association Rule:</a:t>
            </a:r>
          </a:p>
          <a:p>
            <a:pPr>
              <a:spcBef>
                <a:spcPct val="50000"/>
              </a:spcBef>
            </a:pPr>
            <a:r>
              <a:rPr lang="en-US" sz="2000" b="0"/>
              <a:t>       {Number of Pages </a:t>
            </a:r>
            <a:r>
              <a:rPr lang="en-US" sz="2000" b="0">
                <a:sym typeface="Symbol" pitchFamily="18" charset="2"/>
              </a:rPr>
              <a:t>[5,10)  (Browser=Mozilla)}  {Buy = No}</a:t>
            </a:r>
          </a:p>
        </p:txBody>
      </p:sp>
      <p:sp>
        <p:nvSpPr>
          <p:cNvPr id="1344517" name="Text Box 5"/>
          <p:cNvSpPr txBox="1">
            <a:spLocks noChangeArrowheads="1"/>
          </p:cNvSpPr>
          <p:nvPr/>
        </p:nvSpPr>
        <p:spPr bwMode="auto">
          <a:xfrm>
            <a:off x="685800" y="1127125"/>
            <a:ext cx="76962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How to apply association analysis formulation to non-asymmetric binary variables?</a:t>
            </a:r>
            <a:endParaRPr lang="en-US" sz="2000" b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Categorical Attributes</a:t>
            </a:r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Transform categorical attribute into asymmetric </a:t>
            </a:r>
            <a:r>
              <a:rPr lang="en-US">
                <a:solidFill>
                  <a:srgbClr val="FF0000"/>
                </a:solidFill>
              </a:rPr>
              <a:t>binary variables</a:t>
            </a:r>
          </a:p>
          <a:p>
            <a:endParaRPr lang="en-US"/>
          </a:p>
          <a:p>
            <a:r>
              <a:rPr lang="en-US"/>
              <a:t>Introduce a new “item” for each distinct attribute-value pair</a:t>
            </a:r>
          </a:p>
          <a:p>
            <a:pPr lvl="1"/>
            <a:r>
              <a:rPr lang="en-US"/>
              <a:t>Example: replace Browser Type attribute with</a:t>
            </a:r>
          </a:p>
          <a:p>
            <a:pPr lvl="2"/>
            <a:r>
              <a:rPr lang="en-US"/>
              <a:t> Browser Type = Internet Explorer</a:t>
            </a:r>
          </a:p>
          <a:p>
            <a:pPr lvl="2"/>
            <a:r>
              <a:rPr lang="en-US"/>
              <a:t> Browser Type = Mozilla</a:t>
            </a:r>
          </a:p>
          <a:p>
            <a:pPr lvl="2"/>
            <a:r>
              <a:rPr lang="en-US"/>
              <a:t> Browser Type = Netscape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Categorical Attributes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Potential Issues</a:t>
            </a:r>
          </a:p>
          <a:p>
            <a:pPr lvl="1"/>
            <a:r>
              <a:rPr lang="en-US"/>
              <a:t>What if attribute has many possible values</a:t>
            </a:r>
          </a:p>
          <a:p>
            <a:pPr lvl="2"/>
            <a:r>
              <a:rPr lang="en-US"/>
              <a:t> Example: attribute country has more than 200 possible values</a:t>
            </a:r>
          </a:p>
          <a:p>
            <a:pPr lvl="2"/>
            <a:r>
              <a:rPr lang="en-US"/>
              <a:t> Many of the attribute values may have very low support</a:t>
            </a:r>
          </a:p>
          <a:p>
            <a:pPr lvl="3"/>
            <a:r>
              <a:rPr lang="en-US"/>
              <a:t>Potential solution: Aggregate the low-support attribute values</a:t>
            </a:r>
          </a:p>
          <a:p>
            <a:pPr lvl="2"/>
            <a:endParaRPr lang="en-US"/>
          </a:p>
          <a:p>
            <a:pPr lvl="1"/>
            <a:r>
              <a:rPr lang="en-US"/>
              <a:t>What if distribution of attribute values is highly skewed</a:t>
            </a:r>
          </a:p>
          <a:p>
            <a:pPr lvl="2"/>
            <a:r>
              <a:rPr lang="en-US"/>
              <a:t> Example: 95% of the visitors have Buy = No</a:t>
            </a:r>
          </a:p>
          <a:p>
            <a:pPr lvl="2"/>
            <a:r>
              <a:rPr lang="en-US"/>
              <a:t> Most of the items will be associated with (Buy=No) item</a:t>
            </a:r>
          </a:p>
          <a:p>
            <a:pPr lvl="3"/>
            <a:r>
              <a:rPr lang="en-US"/>
              <a:t>Potential solution: drop the highly frequent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Continuous Attributes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kinds of rules:</a:t>
            </a:r>
          </a:p>
          <a:p>
            <a:pPr lvl="1"/>
            <a:r>
              <a:rPr lang="en-US" dirty="0"/>
              <a:t>Age</a:t>
            </a:r>
            <a:r>
              <a:rPr lang="en-US" dirty="0">
                <a:sym typeface="Symbol" pitchFamily="18" charset="2"/>
              </a:rPr>
              <a:t>[21,35)  Salary[70k,120k)  Buy</a:t>
            </a:r>
          </a:p>
          <a:p>
            <a:pPr lvl="1"/>
            <a:r>
              <a:rPr lang="en-US" dirty="0">
                <a:sym typeface="Symbol" pitchFamily="18" charset="2"/>
              </a:rPr>
              <a:t>Salary[70k,120k)  Buy  Age: =28, =4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Different methods:</a:t>
            </a:r>
          </a:p>
          <a:p>
            <a:pPr lvl="1"/>
            <a:r>
              <a:rPr lang="en-US" dirty="0">
                <a:sym typeface="Symbol" pitchFamily="18" charset="2"/>
              </a:rPr>
              <a:t>Discretization-based</a:t>
            </a:r>
          </a:p>
          <a:p>
            <a:pPr lvl="1"/>
            <a:r>
              <a:rPr lang="en-US" dirty="0" smtClean="0">
                <a:sym typeface="Symbol" pitchFamily="18" charset="2"/>
              </a:rPr>
              <a:t>Non-discretization </a:t>
            </a:r>
            <a:r>
              <a:rPr lang="en-US" dirty="0">
                <a:sym typeface="Symbol" pitchFamily="18" charset="2"/>
              </a:rPr>
              <a:t>based</a:t>
            </a:r>
          </a:p>
          <a:p>
            <a:pPr lvl="2">
              <a:buFont typeface="Times New Roman" pitchFamily="18" charset="0"/>
              <a:buNone/>
            </a:pP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Discretization Issues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Size of the discretized intervals affect support &amp; confidence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 lvl="4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If intervals too small</a:t>
            </a:r>
          </a:p>
          <a:p>
            <a:pPr lvl="2">
              <a:lnSpc>
                <a:spcPct val="90000"/>
              </a:lnSpc>
            </a:pPr>
            <a:r>
              <a:rPr lang="en-US"/>
              <a:t> may not have enough support</a:t>
            </a:r>
          </a:p>
          <a:p>
            <a:pPr lvl="1">
              <a:lnSpc>
                <a:spcPct val="90000"/>
              </a:lnSpc>
            </a:pPr>
            <a:r>
              <a:rPr lang="en-US"/>
              <a:t>If intervals too large</a:t>
            </a:r>
          </a:p>
          <a:p>
            <a:pPr lvl="2">
              <a:lnSpc>
                <a:spcPct val="90000"/>
              </a:lnSpc>
            </a:pPr>
            <a:r>
              <a:rPr lang="en-US"/>
              <a:t> may not have enough confidence</a:t>
            </a:r>
          </a:p>
          <a:p>
            <a:pPr>
              <a:lnSpc>
                <a:spcPct val="90000"/>
              </a:lnSpc>
            </a:pPr>
            <a:r>
              <a:rPr lang="en-US"/>
              <a:t>Potential solution: use all possible intervals</a:t>
            </a:r>
          </a:p>
        </p:txBody>
      </p:sp>
      <p:sp>
        <p:nvSpPr>
          <p:cNvPr id="1349636" name="Rectangle 4"/>
          <p:cNvSpPr>
            <a:spLocks noChangeArrowheads="1"/>
          </p:cNvSpPr>
          <p:nvPr/>
        </p:nvSpPr>
        <p:spPr bwMode="auto">
          <a:xfrm>
            <a:off x="1524000" y="2438400"/>
            <a:ext cx="623728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/>
              <a:t>{Refund = No, (Income </a:t>
            </a:r>
            <a:r>
              <a:rPr lang="en-US" sz="2000" b="0">
                <a:sym typeface="Symbol" pitchFamily="18" charset="2"/>
              </a:rPr>
              <a:t>= $51,250)}  {Cheat = No}</a:t>
            </a:r>
            <a:endParaRPr lang="en-US" sz="2000" b="0"/>
          </a:p>
          <a:p>
            <a:pPr>
              <a:spcBef>
                <a:spcPct val="50000"/>
              </a:spcBef>
            </a:pPr>
            <a:r>
              <a:rPr lang="en-US" sz="2000" b="0"/>
              <a:t>{Refund = No, (60K </a:t>
            </a:r>
            <a:r>
              <a:rPr lang="en-US" sz="2000" b="0">
                <a:sym typeface="Symbol" pitchFamily="18" charset="2"/>
              </a:rPr>
              <a:t> </a:t>
            </a:r>
            <a:r>
              <a:rPr lang="en-US" sz="2000" b="0"/>
              <a:t>Income </a:t>
            </a:r>
            <a:r>
              <a:rPr lang="en-US" sz="2000" b="0">
                <a:sym typeface="Symbol" pitchFamily="18" charset="2"/>
              </a:rPr>
              <a:t> 80K)}  {Cheat = No}</a:t>
            </a:r>
          </a:p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{Refund = No, (0K  Income  1B)}  {Cheat = No}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146478040</TotalTime>
  <Pages>3</Pages>
  <Words>987</Words>
  <Application>Microsoft Office PowerPoint</Application>
  <PresentationFormat>On-screen Show (4:3)</PresentationFormat>
  <Paragraphs>225</Paragraphs>
  <Slides>20</Slides>
  <Notes>19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PMingLiU</vt:lpstr>
      <vt:lpstr>SimSun</vt:lpstr>
      <vt:lpstr>Arial</vt:lpstr>
      <vt:lpstr>Marlett</vt:lpstr>
      <vt:lpstr>Symbol</vt:lpstr>
      <vt:lpstr>Tahoma</vt:lpstr>
      <vt:lpstr>Times New Roman</vt:lpstr>
      <vt:lpstr>Wingdings</vt:lpstr>
      <vt:lpstr>Blank Presentation</vt:lpstr>
      <vt:lpstr>Bitmap Image</vt:lpstr>
      <vt:lpstr>Document</vt:lpstr>
      <vt:lpstr>VISIO</vt:lpstr>
      <vt:lpstr>Visio</vt:lpstr>
      <vt:lpstr>ARE 395R/CE 395R  5- Data Mining  Mining Association Rules (Part II)</vt:lpstr>
      <vt:lpstr>Effect of Support Distribution</vt:lpstr>
      <vt:lpstr>Pattern Evaluation</vt:lpstr>
      <vt:lpstr>PowerPoint Presentation</vt:lpstr>
      <vt:lpstr>Continuous and Categorical Attributes</vt:lpstr>
      <vt:lpstr>Handling Categorical Attributes</vt:lpstr>
      <vt:lpstr>Handling Categorical Attributes</vt:lpstr>
      <vt:lpstr>Handling Continuous Attributes</vt:lpstr>
      <vt:lpstr>Discretization Issues</vt:lpstr>
      <vt:lpstr>Handling a Concept Hierarchy</vt:lpstr>
      <vt:lpstr>Multi-level Association Rules</vt:lpstr>
      <vt:lpstr>Sequence Data</vt:lpstr>
      <vt:lpstr>Examples of Sequence Data</vt:lpstr>
      <vt:lpstr>Formal Definition of a Sequence</vt:lpstr>
      <vt:lpstr>Examples of Sequence</vt:lpstr>
      <vt:lpstr>Formal Definition of a Subsequence</vt:lpstr>
      <vt:lpstr>Sequential Pattern Mining: Definition</vt:lpstr>
      <vt:lpstr>Sequential Pattern Mining: Example</vt:lpstr>
      <vt:lpstr>Timing Constraints (I)</vt:lpstr>
      <vt:lpstr>Mining Sequential Patterns with Timing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395R/CE 395R  5- Artificial Intelligence for CEPM  Mining Association Rules (Part I)</dc:title>
  <dc:subject/>
  <dc:creator>Caldas, Carlos H</dc:creator>
  <cp:keywords/>
  <dc:description/>
  <cp:lastModifiedBy>Caldas, Carlos H</cp:lastModifiedBy>
  <cp:revision>407</cp:revision>
  <cp:lastPrinted>2001-08-28T17:59:37Z</cp:lastPrinted>
  <dcterms:created xsi:type="dcterms:W3CDTF">1998-03-18T13:44:31Z</dcterms:created>
  <dcterms:modified xsi:type="dcterms:W3CDTF">2018-04-05T14:18:02Z</dcterms:modified>
</cp:coreProperties>
</file>