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890" r:id="rId2"/>
    <p:sldId id="828" r:id="rId3"/>
    <p:sldId id="841" r:id="rId4"/>
    <p:sldId id="843" r:id="rId5"/>
    <p:sldId id="844" r:id="rId6"/>
    <p:sldId id="847" r:id="rId7"/>
    <p:sldId id="848" r:id="rId8"/>
    <p:sldId id="956" r:id="rId9"/>
    <p:sldId id="977" r:id="rId10"/>
    <p:sldId id="722" r:id="rId11"/>
    <p:sldId id="729" r:id="rId12"/>
    <p:sldId id="734" r:id="rId13"/>
    <p:sldId id="978" r:id="rId14"/>
    <p:sldId id="741" r:id="rId15"/>
    <p:sldId id="743" r:id="rId16"/>
    <p:sldId id="744" r:id="rId17"/>
    <p:sldId id="979" r:id="rId18"/>
    <p:sldId id="763" r:id="rId19"/>
    <p:sldId id="855" r:id="rId20"/>
    <p:sldId id="856" r:id="rId21"/>
    <p:sldId id="857" r:id="rId22"/>
    <p:sldId id="766" r:id="rId23"/>
    <p:sldId id="859" r:id="rId24"/>
    <p:sldId id="944" r:id="rId25"/>
    <p:sldId id="945" r:id="rId26"/>
    <p:sldId id="771" r:id="rId27"/>
    <p:sldId id="864" r:id="rId28"/>
    <p:sldId id="865" r:id="rId29"/>
    <p:sldId id="866" r:id="rId30"/>
    <p:sldId id="980" r:id="rId31"/>
    <p:sldId id="778" r:id="rId32"/>
    <p:sldId id="779" r:id="rId33"/>
    <p:sldId id="780" r:id="rId34"/>
    <p:sldId id="781" r:id="rId35"/>
    <p:sldId id="782" r:id="rId36"/>
    <p:sldId id="783" r:id="rId37"/>
    <p:sldId id="784" r:id="rId38"/>
    <p:sldId id="785" r:id="rId39"/>
    <p:sldId id="786" r:id="rId40"/>
    <p:sldId id="787" r:id="rId41"/>
    <p:sldId id="789" r:id="rId42"/>
    <p:sldId id="799" r:id="rId43"/>
    <p:sldId id="981" r:id="rId44"/>
    <p:sldId id="947" r:id="rId45"/>
    <p:sldId id="948" r:id="rId46"/>
    <p:sldId id="949" r:id="rId47"/>
    <p:sldId id="950" r:id="rId48"/>
    <p:sldId id="951" r:id="rId49"/>
    <p:sldId id="952" r:id="rId50"/>
    <p:sldId id="982" r:id="rId51"/>
    <p:sldId id="958" r:id="rId52"/>
    <p:sldId id="959" r:id="rId53"/>
    <p:sldId id="960" r:id="rId54"/>
    <p:sldId id="961" r:id="rId55"/>
    <p:sldId id="965" r:id="rId56"/>
    <p:sldId id="966" r:id="rId57"/>
    <p:sldId id="968" r:id="rId58"/>
    <p:sldId id="974" r:id="rId59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28"/>
    <a:srgbClr val="F6E6EA"/>
    <a:srgbClr val="FAE2F6"/>
    <a:srgbClr val="170981"/>
    <a:srgbClr val="D7FDF9"/>
    <a:srgbClr val="003366"/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747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747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058FE27-41D9-447A-8908-05229C777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747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992" y="4387767"/>
            <a:ext cx="5096092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747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A0110EC-F0DC-462A-BDFA-B564C3FE7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FC288-4905-4E63-B8B4-63ED44CA42AC}" type="slidenum">
              <a:rPr lang="en-US"/>
              <a:pPr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637" y="4387767"/>
            <a:ext cx="5558801" cy="415591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45087-817D-48FC-800D-6352160A762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B1F4E-EB13-4DD0-BDED-873C1353F49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68BD-9A66-42D9-8C38-C2688157AC6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2145A-EFCA-4387-A6AD-A45E1BAC0FD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548E7-B956-4E78-9090-0261EF03687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8D621-6319-4C39-96DF-60942EFDCC26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37E-1948-4049-A56A-72D7F09412C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9A51A-4963-4ABB-8401-F3A92264A42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10005-927C-4972-B02D-1B1C5169E54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74901-E521-4B74-945D-3B84E2D8919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26C3B-60F1-4CB6-B5A6-F649E9A6E5A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02444-38C9-4B6E-9944-22C6893F75C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FDD0-9142-4FB4-A72D-F4A2B0E872F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1BC3D-75CC-4135-9920-2AAF2F83D35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CD26E-7E7E-40A2-A1C9-A8A053D9CA0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F96EC-6732-4282-8937-C2B882E5CE9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5DF16-5DA5-49D4-9EE5-20F67542AB5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775F7-6685-45EA-A45B-74CD165365C9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5D632-9DFE-4AE1-A2C7-6AAF0E20CA2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8F04F-4B82-4023-9BD8-C3CE2F8FA005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44902-509B-4DCE-945B-5A8F43BE063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077BD5-228B-4F3B-8524-0E6E3CB9E9BC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BB72A-F465-4A2F-B5E3-CD962175033B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D6B31-E6CA-434B-B15F-445BD3051D19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D77D2-5142-4921-AAD2-7ECF448630F3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63793-DE36-490F-9691-058DF1F985D7}" type="slidenum">
              <a:rPr lang="en-US"/>
              <a:pPr/>
              <a:t>44</a:t>
            </a:fld>
            <a:endParaRPr lang="en-US"/>
          </a:p>
        </p:txBody>
      </p:sp>
      <p:sp>
        <p:nvSpPr>
          <p:cNvPr id="211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97A7E-7065-4A25-9A64-40B0C29C3AF8}" type="slidenum">
              <a:rPr lang="en-US"/>
              <a:pPr/>
              <a:t>45</a:t>
            </a:fld>
            <a:endParaRPr lang="en-US"/>
          </a:p>
        </p:txBody>
      </p:sp>
      <p:sp>
        <p:nvSpPr>
          <p:cNvPr id="211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A765A-0B7D-4D64-817C-F2602606300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FCE92-25F0-407F-9E4D-9668563169C0}" type="slidenum">
              <a:rPr lang="en-US"/>
              <a:pPr/>
              <a:t>46</a:t>
            </a:fld>
            <a:endParaRPr lang="en-US"/>
          </a:p>
        </p:txBody>
      </p:sp>
      <p:sp>
        <p:nvSpPr>
          <p:cNvPr id="211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FF0AD-1E42-4FF4-BC35-70C509B9E10F}" type="slidenum">
              <a:rPr lang="en-US"/>
              <a:pPr/>
              <a:t>47</a:t>
            </a:fld>
            <a:endParaRPr lang="en-US"/>
          </a:p>
        </p:txBody>
      </p:sp>
      <p:sp>
        <p:nvSpPr>
          <p:cNvPr id="211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9E123-F1E3-4B74-8685-74FE4C3E66C9}" type="slidenum">
              <a:rPr lang="en-US"/>
              <a:pPr/>
              <a:t>48</a:t>
            </a:fld>
            <a:endParaRPr lang="en-US"/>
          </a:p>
        </p:txBody>
      </p:sp>
      <p:sp>
        <p:nvSpPr>
          <p:cNvPr id="211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454DB-CA85-437B-BCA2-C1F4EAD4D8FC}" type="slidenum">
              <a:rPr lang="en-US"/>
              <a:pPr/>
              <a:t>49</a:t>
            </a:fld>
            <a:endParaRPr lang="en-US"/>
          </a:p>
        </p:txBody>
      </p:sp>
      <p:sp>
        <p:nvSpPr>
          <p:cNvPr id="211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78845-EACB-455D-BE12-FB2A09440C77}" type="slidenum">
              <a:rPr lang="ko-KR" altLang="en-US"/>
              <a:pPr/>
              <a:t>51</a:t>
            </a:fld>
            <a:endParaRPr lang="en-US" altLang="ko-KR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B2740-485B-496A-9972-5A190CF39453}" type="slidenum">
              <a:rPr lang="ko-KR" altLang="en-US"/>
              <a:pPr/>
              <a:t>52</a:t>
            </a:fld>
            <a:endParaRPr lang="en-US" altLang="ko-KR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A9856-C302-4DA2-B7E7-04B77F78B4E5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B23D-2560-4FB2-8E12-CDDE1A2B8326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1AF17-2BDE-44EF-95EC-D5154F39C918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188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4A3DB-A007-4C26-83C1-09A0225B6C1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63D6E-BB89-4485-AD4B-4C4AE6F92D3F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008" y="4387768"/>
            <a:ext cx="5560060" cy="4155919"/>
          </a:xfrm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AF39A-83A6-4580-97EC-697740C83695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189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4CC54-E4CE-4037-82F1-0FEE53AFC003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190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16E15-81D2-4E3F-B1E1-3D4CB935C16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F478D-1DA3-4BCF-939E-8CA734F78AB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85585-4C9A-4CBD-90AD-5DC5B267F045}" type="slidenum">
              <a:rPr lang="en-US"/>
              <a:pPr/>
              <a:t>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61558-7B16-4B54-824C-131B3330589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1458913"/>
            <a:ext cx="84105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78628" name="Rectangle 4"/>
          <p:cNvSpPr>
            <a:spLocks noChangeArrowheads="1"/>
          </p:cNvSpPr>
          <p:nvPr userDrawn="1"/>
        </p:nvSpPr>
        <p:spPr bwMode="auto">
          <a:xfrm>
            <a:off x="304800" y="6397079"/>
            <a:ext cx="836453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hangingPunct="0">
              <a:lnSpc>
                <a:spcPts val="1500"/>
              </a:lnSpc>
              <a:defRPr/>
            </a:pPr>
            <a:r>
              <a:rPr lang="en-US" sz="1000" i="1" dirty="0"/>
              <a:t>Adapted from:</a:t>
            </a:r>
          </a:p>
          <a:p>
            <a:pPr eaLnBrk="0" hangingPunct="0">
              <a:lnSpc>
                <a:spcPts val="1500"/>
              </a:lnSpc>
              <a:defRPr/>
            </a:pPr>
            <a:r>
              <a:rPr lang="en-US" sz="1000" i="1" dirty="0"/>
              <a:t>Han, </a:t>
            </a:r>
            <a:r>
              <a:rPr lang="en-US" sz="1000" i="1" dirty="0" smtClean="0"/>
              <a:t>J. and </a:t>
            </a:r>
            <a:r>
              <a:rPr lang="en-US" sz="1000" i="1" dirty="0" err="1" smtClean="0"/>
              <a:t>Kamber</a:t>
            </a:r>
            <a:r>
              <a:rPr lang="en-US" sz="1000" i="1" dirty="0" smtClean="0"/>
              <a:t>, M. (2006) </a:t>
            </a:r>
            <a:r>
              <a:rPr lang="en-US" sz="1000" i="1" dirty="0"/>
              <a:t>Data Mining: Concepts and </a:t>
            </a:r>
            <a:r>
              <a:rPr lang="en-US" sz="1000" i="1" dirty="0" smtClean="0"/>
              <a:t>Techniques, Morgan Kaufmann Publishers</a:t>
            </a:r>
            <a:r>
              <a:rPr lang="en-US" sz="1000" i="1" dirty="0"/>
              <a:t>		 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irccse.org/journal/ijcga/papers/5115ijcga05.pdf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ivegis.com/basis/mapanalysis/Topic28/Topic28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ocial_media_mini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4" Type="http://schemas.openxmlformats.org/officeDocument/2006/relationships/image" Target="../media/image33.png"/><Relationship Id="rId9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5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3.png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501387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bs.informatik.uni-muenchen.de/Forschung/KDD/SpatialKDD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landsat.gsfc.nasa.gov/saving-millions-in-government-dollars-landsat-helps-fight-crop-insurance-frau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743200"/>
            <a:ext cx="8583613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CE 395R 5- Data Mining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err="1" smtClean="0"/>
              <a:t>Mining</a:t>
            </a:r>
            <a:r>
              <a:rPr lang="en-US" sz="3200" i="1" dirty="0" smtClean="0"/>
              <a:t> Complex Types of Data</a:t>
            </a:r>
            <a:br>
              <a:rPr lang="en-US" sz="3200" i="1" dirty="0" smtClean="0"/>
            </a:br>
            <a:endParaRPr lang="en-US" sz="32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Queries in Content-Based Retrieval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34375" cy="386873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smtClean="0"/>
              <a:t>Image sample-based queries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Find all of the images that are similar to the given image sample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Compare the feature vector (signature) extracted from the sample with the feature vectors of images that have already been extracted and indexed in the image database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Image feature specification queries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Specify or sketch image features like color, texture, or shape, which are translated into a feature vector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smtClean="0"/>
              <a:t>Match the feature vector with the feature vectors of the images in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LUE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2362200"/>
            <a:ext cx="4019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BLUEAI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752600"/>
            <a:ext cx="2409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38200" y="5021263"/>
            <a:ext cx="3030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/>
              <a:t>Search for “blue sky</a:t>
            </a:r>
            <a:r>
              <a:rPr lang="en-GB" sz="2400" dirty="0" smtClean="0"/>
              <a:t>”</a:t>
            </a:r>
            <a:endParaRPr lang="en-GB" sz="2400" dirty="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38675" y="2362200"/>
            <a:ext cx="4544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/>
              <a:t>Search for “airplane in blue sky</a:t>
            </a:r>
            <a:r>
              <a:rPr lang="en-GB" sz="2400" dirty="0" smtClean="0"/>
              <a:t>”</a:t>
            </a:r>
            <a:endParaRPr lang="en-GB" sz="2400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Mining Multimedia Databases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6019800"/>
            <a:ext cx="334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5"/>
              </a:rPr>
              <a:t>Multimedia Mining Research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ssocm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in MultiMediaMiner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93038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Mining Time-Series and Sequence Data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65300"/>
            <a:ext cx="8256588" cy="37512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Time-series database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Consists of sequences of values or events changing with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121328"/>
                </a:solidFill>
              </a:rPr>
              <a:t>Data is recorded at regular intervals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Characteristic time-series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/>
              <a:t>Trend, cycle, seasonal, irregular</a:t>
            </a:r>
            <a:endParaRPr lang="en-US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Financial: stock price, inflation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Biomedical: blood pressure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Meteorological: precipitation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188913"/>
            <a:ext cx="8612187" cy="746125"/>
          </a:xfrm>
        </p:spPr>
        <p:txBody>
          <a:bodyPr/>
          <a:lstStyle/>
          <a:p>
            <a:pPr eaLnBrk="1" hangingPunct="1"/>
            <a:r>
              <a:rPr lang="en-US" smtClean="0"/>
              <a:t>Mining Time-Series and Sequence Data</a:t>
            </a:r>
            <a:endParaRPr lang="en-US" sz="320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0"/>
            <a:ext cx="6781800" cy="413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352800" y="1676400"/>
            <a:ext cx="227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121328"/>
                </a:solidFill>
                <a:latin typeface="Times New Roman" pitchFamily="18" charset="0"/>
              </a:rPr>
              <a:t>Time-series plot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55038" cy="1066800"/>
          </a:xfrm>
        </p:spPr>
        <p:txBody>
          <a:bodyPr/>
          <a:lstStyle/>
          <a:p>
            <a:pPr eaLnBrk="1" hangingPunct="1"/>
            <a:r>
              <a:rPr lang="en-US" smtClean="0"/>
              <a:t>Mining Time-Series and Sequence Data: Trend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520825"/>
            <a:ext cx="8410575" cy="4498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400" smtClean="0"/>
              <a:t>A time series can be illustrated as a time-series graph which describes a point moving with the passage of time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400" smtClean="0"/>
              <a:t>Categories of Time-Series Movements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000" smtClean="0"/>
              <a:t>Long-term or trend movements (trend curve)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000" smtClean="0"/>
              <a:t>Cyclic movements or cycle variations, e.g., business cycles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000" smtClean="0"/>
              <a:t>Seasonal movements or seasonal variations</a:t>
            </a:r>
          </a:p>
          <a:p>
            <a:pPr lvl="2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mtClean="0"/>
              <a:t>i.e, almost identical patterns that a time series appears to follow during corresponding months of successive years.</a:t>
            </a:r>
            <a:endParaRPr lang="en-US" sz="1800" smtClean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sz="2000" smtClean="0"/>
              <a:t>Irregular or random movements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55038" cy="609600"/>
          </a:xfrm>
        </p:spPr>
        <p:txBody>
          <a:bodyPr/>
          <a:lstStyle/>
          <a:p>
            <a:pPr eaLnBrk="1" hangingPunct="1"/>
            <a:r>
              <a:rPr lang="en-US" smtClean="0"/>
              <a:t>Text Databases and IR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Text databases (document databases) </a:t>
            </a:r>
          </a:p>
          <a:p>
            <a:pPr lvl="1" eaLnBrk="1" hangingPunct="1"/>
            <a:r>
              <a:rPr lang="en-US" sz="2000" smtClean="0"/>
              <a:t>Large collections of documents from various sources: news articles, research papers, books, digital libraries, e-mail messages, and Web pages, library database, etc.</a:t>
            </a:r>
          </a:p>
          <a:p>
            <a:pPr lvl="1" eaLnBrk="1" hangingPunct="1"/>
            <a:r>
              <a:rPr lang="en-US" sz="2000" smtClean="0"/>
              <a:t>Data stored is usually </a:t>
            </a:r>
            <a:r>
              <a:rPr lang="en-US" sz="2000" i="1" smtClean="0"/>
              <a:t>semi-structured</a:t>
            </a:r>
          </a:p>
          <a:p>
            <a:pPr lvl="1" eaLnBrk="1" hangingPunct="1"/>
            <a:r>
              <a:rPr lang="en-US" sz="2000" smtClean="0"/>
              <a:t>Traditional information retrieval techniques become inadequate for the increasingly vast amounts of text data</a:t>
            </a:r>
          </a:p>
          <a:p>
            <a:pPr eaLnBrk="1" hangingPunct="1"/>
            <a:r>
              <a:rPr lang="en-US" sz="2400" smtClean="0"/>
              <a:t>Information retrieval</a:t>
            </a:r>
          </a:p>
          <a:p>
            <a:pPr lvl="1" eaLnBrk="1" hangingPunct="1"/>
            <a:r>
              <a:rPr lang="en-US" sz="2000" smtClean="0"/>
              <a:t>A field developed in parallel with database systems</a:t>
            </a:r>
          </a:p>
          <a:p>
            <a:pPr lvl="1" eaLnBrk="1" hangingPunct="1"/>
            <a:r>
              <a:rPr lang="en-US" sz="2000" smtClean="0"/>
              <a:t>Information is organized into (a large number of)  documents</a:t>
            </a:r>
          </a:p>
          <a:p>
            <a:pPr lvl="1" eaLnBrk="1" hangingPunct="1"/>
            <a:r>
              <a:rPr lang="en-US" sz="2000" smtClean="0"/>
              <a:t>Information retrieval problem: locating relevant documents based on user input, such as keywords or example 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Information Retrieval Techniques(1)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Basic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A document can be described by a set of representative keywords called index terms.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Different index terms have varying relevance when used to describe document contents.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This effect is captured through the assignment of numerical weights to each index term of a document. (e.g.: frequency, tf-idf)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DBMS Analogy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Index Terms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3300"/>
                </a:solidFill>
              </a:rPr>
              <a:t>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Weights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3300"/>
                </a:solidFill>
              </a:rPr>
              <a:t>Attribute Values</a:t>
            </a:r>
          </a:p>
          <a:p>
            <a:pPr lvl="1" eaLnBrk="1" hangingPunct="1">
              <a:buFontTx/>
              <a:buNone/>
            </a:pPr>
            <a:endParaRPr lang="en-US" sz="20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smtClean="0"/>
              <a:t>Information Retrieval Techniques(2)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077200" cy="4800600"/>
          </a:xfrm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smtClean="0"/>
              <a:t>Information Retrieval Models: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mtClean="0"/>
              <a:t>Boolean Model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mtClean="0"/>
              <a:t>Vector Model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mtClean="0"/>
              <a:t>Probabilistic Model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1238" cy="549275"/>
          </a:xfrm>
        </p:spPr>
        <p:txBody>
          <a:bodyPr/>
          <a:lstStyle/>
          <a:p>
            <a:pPr eaLnBrk="1" hangingPunct="1"/>
            <a:r>
              <a:rPr lang="en-US" smtClean="0"/>
              <a:t>Boolean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845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Consider that index terms are either present or absent in a document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As a result, the index term weights are assumed to be all binaries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A query is composed of index terms linked by three connectives: </a:t>
            </a:r>
            <a:r>
              <a:rPr lang="en-US" sz="2400" smtClean="0">
                <a:solidFill>
                  <a:srgbClr val="FF0000"/>
                </a:solidFill>
              </a:rPr>
              <a:t>not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and</a:t>
            </a:r>
            <a:r>
              <a:rPr lang="en-US" sz="2400" smtClean="0"/>
              <a:t>, and </a:t>
            </a:r>
            <a:r>
              <a:rPr lang="en-US" sz="2400" smtClean="0">
                <a:solidFill>
                  <a:srgbClr val="FF0000"/>
                </a:solidFill>
              </a:rPr>
              <a:t>or</a:t>
            </a: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e.g.: car </a:t>
            </a:r>
            <a:r>
              <a:rPr lang="en-US" sz="2000" i="1" smtClean="0">
                <a:solidFill>
                  <a:srgbClr val="FF0000"/>
                </a:solidFill>
              </a:rPr>
              <a:t>and</a:t>
            </a:r>
            <a:r>
              <a:rPr lang="en-US" sz="2000" smtClean="0">
                <a:solidFill>
                  <a:srgbClr val="FF0000"/>
                </a:solidFill>
              </a:rPr>
              <a:t>  </a:t>
            </a:r>
            <a:r>
              <a:rPr lang="en-US" sz="2000" smtClean="0"/>
              <a:t>repair, plane </a:t>
            </a:r>
            <a:r>
              <a:rPr lang="en-US" sz="2000" i="1" smtClean="0">
                <a:solidFill>
                  <a:srgbClr val="FF0000"/>
                </a:solidFill>
              </a:rPr>
              <a:t>or</a:t>
            </a:r>
            <a:r>
              <a:rPr lang="en-US" sz="2000" smtClean="0">
                <a:solidFill>
                  <a:schemeClr val="accent1"/>
                </a:solidFill>
              </a:rPr>
              <a:t>  </a:t>
            </a:r>
            <a:r>
              <a:rPr lang="en-US" sz="2000" smtClean="0"/>
              <a:t>airplane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The Boolean model predicts that each document is either relevant or non-relevant based on the match of a document to the query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Boolean Model: Keyword-Based Retrieval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43063"/>
            <a:ext cx="8104188" cy="3868737"/>
          </a:xfrm>
        </p:spPr>
        <p:txBody>
          <a:bodyPr/>
          <a:lstStyle/>
          <a:p>
            <a:pPr eaLnBrk="1" hangingPunct="1"/>
            <a:r>
              <a:rPr lang="en-US" sz="2400" smtClean="0"/>
              <a:t>A document can be identified by a set of keywords</a:t>
            </a:r>
          </a:p>
          <a:p>
            <a:pPr eaLnBrk="1" hangingPunct="1"/>
            <a:r>
              <a:rPr lang="en-US" sz="2400" smtClean="0"/>
              <a:t>Queries may use </a:t>
            </a:r>
            <a:r>
              <a:rPr lang="en-US" sz="2400" smtClean="0">
                <a:solidFill>
                  <a:srgbClr val="FF3300"/>
                </a:solidFill>
              </a:rPr>
              <a:t>expressions </a:t>
            </a:r>
            <a:r>
              <a:rPr lang="en-US" sz="2400" smtClean="0"/>
              <a:t>of keywords</a:t>
            </a:r>
          </a:p>
          <a:p>
            <a:pPr lvl="1" eaLnBrk="1" hangingPunct="1"/>
            <a:r>
              <a:rPr lang="en-US" sz="2000" smtClean="0"/>
              <a:t>E.g., car </a:t>
            </a:r>
            <a:r>
              <a:rPr lang="en-US" sz="2000" i="1" smtClean="0">
                <a:solidFill>
                  <a:srgbClr val="FF3300"/>
                </a:solidFill>
              </a:rPr>
              <a:t>and</a:t>
            </a:r>
            <a:r>
              <a:rPr lang="en-US" sz="2000" smtClean="0">
                <a:solidFill>
                  <a:srgbClr val="FF3300"/>
                </a:solidFill>
              </a:rPr>
              <a:t> </a:t>
            </a:r>
            <a:r>
              <a:rPr lang="en-US" sz="2000" smtClean="0"/>
              <a:t>repair shop, tea </a:t>
            </a:r>
            <a:r>
              <a:rPr lang="en-US" sz="2000" i="1" smtClean="0">
                <a:solidFill>
                  <a:srgbClr val="FF3300"/>
                </a:solidFill>
              </a:rPr>
              <a:t>or</a:t>
            </a:r>
            <a:r>
              <a:rPr lang="en-US" sz="2000" smtClean="0">
                <a:solidFill>
                  <a:schemeClr val="accent1"/>
                </a:solidFill>
              </a:rPr>
              <a:t> </a:t>
            </a:r>
            <a:r>
              <a:rPr lang="en-US" sz="2000" smtClean="0"/>
              <a:t>coffee, DBMS </a:t>
            </a:r>
            <a:r>
              <a:rPr lang="en-US" sz="2000" i="1" smtClean="0">
                <a:solidFill>
                  <a:srgbClr val="FF3300"/>
                </a:solidFill>
              </a:rPr>
              <a:t>but not</a:t>
            </a:r>
            <a:r>
              <a:rPr lang="en-US" sz="2000" smtClean="0"/>
              <a:t> Oracle</a:t>
            </a:r>
          </a:p>
          <a:p>
            <a:pPr lvl="1" eaLnBrk="1" hangingPunct="1"/>
            <a:r>
              <a:rPr lang="en-US" sz="2000" smtClean="0"/>
              <a:t>Queries and retrieval should consider </a:t>
            </a:r>
            <a:r>
              <a:rPr lang="en-US" sz="2000" smtClean="0">
                <a:solidFill>
                  <a:srgbClr val="FF3300"/>
                </a:solidFill>
              </a:rPr>
              <a:t>synonyms</a:t>
            </a:r>
            <a:r>
              <a:rPr lang="en-US" sz="2000" smtClean="0">
                <a:solidFill>
                  <a:srgbClr val="121328"/>
                </a:solidFill>
              </a:rPr>
              <a:t>,</a:t>
            </a:r>
            <a:r>
              <a:rPr lang="en-US" sz="2000" smtClean="0"/>
              <a:t> e.g., repair and maintenance</a:t>
            </a:r>
          </a:p>
          <a:p>
            <a:pPr eaLnBrk="1" hangingPunct="1"/>
            <a:r>
              <a:rPr lang="en-US" sz="2400" smtClean="0"/>
              <a:t>Major difficulties of the model</a:t>
            </a:r>
          </a:p>
          <a:p>
            <a:pPr lvl="1" eaLnBrk="1" hangingPunct="1"/>
            <a:r>
              <a:rPr lang="en-US" sz="2000" smtClean="0">
                <a:solidFill>
                  <a:srgbClr val="FF3300"/>
                </a:solidFill>
              </a:rPr>
              <a:t>Synonymy:</a:t>
            </a:r>
            <a:r>
              <a:rPr lang="en-US" sz="2000" smtClean="0"/>
              <a:t> multiple words with the same meaning.</a:t>
            </a:r>
          </a:p>
          <a:p>
            <a:pPr lvl="2" eaLnBrk="1" hangingPunct="1"/>
            <a:r>
              <a:rPr lang="en-US" sz="1800" smtClean="0"/>
              <a:t>e.g., elevator and lift</a:t>
            </a:r>
          </a:p>
          <a:p>
            <a:pPr lvl="1" eaLnBrk="1" hangingPunct="1"/>
            <a:r>
              <a:rPr lang="en-US" sz="2000" smtClean="0">
                <a:solidFill>
                  <a:srgbClr val="FF3300"/>
                </a:solidFill>
              </a:rPr>
              <a:t>Polysemy:</a:t>
            </a:r>
            <a:r>
              <a:rPr lang="en-US" sz="2000" smtClean="0"/>
              <a:t> words that have multiple meanings.</a:t>
            </a:r>
          </a:p>
          <a:p>
            <a:pPr lvl="2" eaLnBrk="1" hangingPunct="1"/>
            <a:r>
              <a:rPr lang="en-US" sz="1800" smtClean="0"/>
              <a:t>E.g.: door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31238" cy="609600"/>
          </a:xfrm>
        </p:spPr>
        <p:txBody>
          <a:bodyPr/>
          <a:lstStyle/>
          <a:p>
            <a:pPr eaLnBrk="1" hangingPunct="1"/>
            <a:r>
              <a:rPr lang="en-US" smtClean="0"/>
              <a:t>Vector Model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772400" cy="2362200"/>
          </a:xfrm>
        </p:spPr>
        <p:txBody>
          <a:bodyPr/>
          <a:lstStyle/>
          <a:p>
            <a:pPr eaLnBrk="1" hangingPunct="1"/>
            <a:r>
              <a:rPr lang="en-US" sz="2000" smtClean="0"/>
              <a:t>Documents and user queries are represented as m-dimensional vectors, where m is the total number of index terms in the document collection. </a:t>
            </a:r>
          </a:p>
          <a:p>
            <a:pPr eaLnBrk="1" hangingPunct="1"/>
            <a:r>
              <a:rPr lang="en-US" sz="2000" smtClean="0"/>
              <a:t>The degree of similarity of the document d with regard to the query q is calculated as the correlation between the vectors that represent them, using measures such as the Euclidian distance or the cosine of the angle between these two vectors.</a:t>
            </a:r>
            <a:r>
              <a:rPr lang="en-US" sz="1600" smtClean="0"/>
              <a:t> </a:t>
            </a:r>
          </a:p>
        </p:txBody>
      </p:sp>
      <p:pic>
        <p:nvPicPr>
          <p:cNvPr id="33796" name="Picture 20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41738"/>
            <a:ext cx="2590800" cy="2446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7" name="Picture 2053" descr="lsimatri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73380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05600" cy="990600"/>
          </a:xfrm>
        </p:spPr>
        <p:txBody>
          <a:bodyPr/>
          <a:lstStyle/>
          <a:p>
            <a:pPr eaLnBrk="1" hangingPunct="1"/>
            <a:r>
              <a:rPr lang="en-US" smtClean="0"/>
              <a:t>Similarity-Based Retrieval in Text Databases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4975"/>
            <a:ext cx="8410575" cy="3868738"/>
          </a:xfrm>
        </p:spPr>
        <p:txBody>
          <a:bodyPr/>
          <a:lstStyle/>
          <a:p>
            <a:pPr eaLnBrk="1" hangingPunct="1"/>
            <a:r>
              <a:rPr lang="en-US" sz="2400" smtClean="0"/>
              <a:t>Finds similar documents based on a set of common keywords</a:t>
            </a:r>
          </a:p>
          <a:p>
            <a:pPr eaLnBrk="1" hangingPunct="1"/>
            <a:r>
              <a:rPr lang="en-US" sz="2400" smtClean="0"/>
              <a:t>Answer should be based on the degree of relevance based on the nearness of the keywords, relative frequency of the keywords, etc.</a:t>
            </a:r>
          </a:p>
          <a:p>
            <a:pPr eaLnBrk="1" hangingPunct="1"/>
            <a:r>
              <a:rPr lang="en-US" sz="2400" smtClean="0"/>
              <a:t>Basic techniques</a:t>
            </a:r>
          </a:p>
          <a:p>
            <a:pPr lvl="1" eaLnBrk="1" hangingPunct="1"/>
            <a:r>
              <a:rPr lang="en-US" sz="2000" smtClean="0"/>
              <a:t>Stop list</a:t>
            </a:r>
          </a:p>
          <a:p>
            <a:pPr lvl="3" eaLnBrk="1" hangingPunct="1"/>
            <a:r>
              <a:rPr lang="en-US" smtClean="0"/>
              <a:t>Set of words that are deemed “irrelevant”, even though they may appear frequently</a:t>
            </a:r>
          </a:p>
          <a:p>
            <a:pPr lvl="3" eaLnBrk="1" hangingPunct="1"/>
            <a:r>
              <a:rPr lang="en-US" smtClean="0"/>
              <a:t>E.g., </a:t>
            </a:r>
            <a:r>
              <a:rPr lang="en-US" i="1" smtClean="0"/>
              <a:t>a, the, of, for, to, with</a:t>
            </a:r>
            <a:r>
              <a:rPr lang="en-US" smtClean="0"/>
              <a:t>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858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Similarity-Based Retrieval in Text Databases (2)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105400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Word 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Several words are small syntactic variants of each other since they share a common word 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E.g., </a:t>
            </a:r>
            <a:r>
              <a:rPr lang="en-US" i="1" smtClean="0">
                <a:solidFill>
                  <a:srgbClr val="FF3300"/>
                </a:solidFill>
              </a:rPr>
              <a:t>drug</a:t>
            </a:r>
            <a:r>
              <a:rPr lang="en-US" smtClean="0">
                <a:solidFill>
                  <a:srgbClr val="FF3300"/>
                </a:solidFill>
              </a:rPr>
              <a:t>, </a:t>
            </a:r>
            <a:r>
              <a:rPr lang="en-US" i="1" smtClean="0">
                <a:solidFill>
                  <a:srgbClr val="FF3300"/>
                </a:solidFill>
              </a:rPr>
              <a:t>drugs, drugged</a:t>
            </a:r>
            <a:endParaRPr lang="en-US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term frequency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Each entry</a:t>
            </a:r>
            <a:r>
              <a:rPr lang="en-US" i="1" smtClean="0"/>
              <a:t> frequent_table(i, j)</a:t>
            </a:r>
            <a:r>
              <a:rPr lang="en-US" smtClean="0"/>
              <a:t> =  # of occurrences of the word</a:t>
            </a:r>
            <a:r>
              <a:rPr lang="en-US" i="1" smtClean="0"/>
              <a:t> t</a:t>
            </a:r>
            <a:r>
              <a:rPr lang="en-US" i="1" baseline="-25000" smtClean="0"/>
              <a:t>i</a:t>
            </a:r>
            <a:r>
              <a:rPr lang="en-US" smtClean="0"/>
              <a:t> in document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Usually, the </a:t>
            </a:r>
            <a:r>
              <a:rPr lang="en-US" i="1" smtClean="0"/>
              <a:t>ratio</a:t>
            </a:r>
            <a:r>
              <a:rPr lang="en-US" smtClean="0"/>
              <a:t> instead of the absolute number of occurrences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Similarity metrics: measure the closeness of a document to a query (a set of keywords)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Euclidian distance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Cosine distance: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209800" y="5486400"/>
          <a:ext cx="254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2539800" imgH="799920" progId="Equation.3">
                  <p:embed/>
                </p:oleObj>
              </mc:Choice>
              <mc:Fallback>
                <p:oleObj name="Equation" r:id="rId4" imgW="253980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2540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25487"/>
          </a:xfrm>
        </p:spPr>
        <p:txBody>
          <a:bodyPr/>
          <a:lstStyle/>
          <a:p>
            <a:pPr eaLnBrk="1" hangingPunct="1"/>
            <a:r>
              <a:rPr lang="en-US" smtClean="0"/>
              <a:t>Types of Text Data Mining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520825"/>
            <a:ext cx="8410575" cy="405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Keyword-based association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Automatic document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Similarity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Cluster documents by a common author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Cluster documents containing information from a common source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Link analysis: unusual correlation between entities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Sequence analysis: predicting a recurring event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Anomaly detection: find information that violates usual patterns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Hypertext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Patterns in anchors/links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Anchor text correlations with linked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07438" cy="609600"/>
          </a:xfrm>
        </p:spPr>
        <p:txBody>
          <a:bodyPr/>
          <a:lstStyle/>
          <a:p>
            <a:pPr eaLnBrk="1" hangingPunct="1"/>
            <a:r>
              <a:rPr lang="en-US" smtClean="0"/>
              <a:t>Text Classification(1)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34375" cy="4021138"/>
          </a:xfrm>
        </p:spPr>
        <p:txBody>
          <a:bodyPr/>
          <a:lstStyle/>
          <a:p>
            <a:pPr eaLnBrk="1" hangingPunct="1"/>
            <a:r>
              <a:rPr lang="en-US" sz="2000" smtClean="0"/>
              <a:t>Motivation</a:t>
            </a:r>
          </a:p>
          <a:p>
            <a:pPr lvl="1" eaLnBrk="1" hangingPunct="1"/>
            <a:r>
              <a:rPr lang="en-US" sz="1800" smtClean="0"/>
              <a:t>Automatic classification for the large number of on-line text documents (Web pages, e-mails, corporate intranets, etc.) </a:t>
            </a:r>
          </a:p>
          <a:p>
            <a:pPr eaLnBrk="1" hangingPunct="1"/>
            <a:r>
              <a:rPr lang="en-US" sz="2000" smtClean="0"/>
              <a:t>Classification Process</a:t>
            </a:r>
          </a:p>
          <a:p>
            <a:pPr lvl="1" eaLnBrk="1" hangingPunct="1"/>
            <a:r>
              <a:rPr lang="en-US" sz="1800" smtClean="0"/>
              <a:t>Data preprocessing</a:t>
            </a:r>
          </a:p>
          <a:p>
            <a:pPr lvl="1" eaLnBrk="1" hangingPunct="1"/>
            <a:r>
              <a:rPr lang="en-US" sz="1800" smtClean="0"/>
              <a:t>Definition of training set and test sets</a:t>
            </a:r>
          </a:p>
          <a:p>
            <a:pPr lvl="1" eaLnBrk="1" hangingPunct="1"/>
            <a:r>
              <a:rPr lang="en-US" sz="1800" smtClean="0"/>
              <a:t>Creation of the classification model using the selected classification algorithm</a:t>
            </a:r>
          </a:p>
          <a:p>
            <a:pPr lvl="1" eaLnBrk="1" hangingPunct="1"/>
            <a:r>
              <a:rPr lang="en-US" sz="1800" smtClean="0"/>
              <a:t>Classification model validation</a:t>
            </a:r>
          </a:p>
          <a:p>
            <a:pPr lvl="1" eaLnBrk="1" hangingPunct="1"/>
            <a:r>
              <a:rPr lang="en-US" sz="1800" smtClean="0"/>
              <a:t>Classification of new/unknown text documents</a:t>
            </a:r>
          </a:p>
          <a:p>
            <a:pPr eaLnBrk="1" hangingPunct="1"/>
            <a:r>
              <a:rPr lang="en-US" sz="2000" smtClean="0"/>
              <a:t>Text document classification differs from the classification of relational data</a:t>
            </a:r>
          </a:p>
          <a:p>
            <a:pPr lvl="1" eaLnBrk="1" hangingPunct="1"/>
            <a:r>
              <a:rPr lang="en-US" sz="1800" smtClean="0"/>
              <a:t>Document databases are not structured according to attribute-value pairs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07438" cy="609600"/>
          </a:xfrm>
        </p:spPr>
        <p:txBody>
          <a:bodyPr/>
          <a:lstStyle/>
          <a:p>
            <a:pPr eaLnBrk="1" hangingPunct="1"/>
            <a:r>
              <a:rPr lang="en-US" smtClean="0"/>
              <a:t>Text Classification(2)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eaLnBrk="1" hangingPunct="1"/>
            <a:r>
              <a:rPr lang="en-US" smtClean="0"/>
              <a:t>Classification Algorithms:</a:t>
            </a:r>
          </a:p>
          <a:p>
            <a:pPr lvl="1" eaLnBrk="1" hangingPunct="1"/>
            <a:r>
              <a:rPr lang="en-US" smtClean="0"/>
              <a:t>Support Vector Machines</a:t>
            </a:r>
          </a:p>
          <a:p>
            <a:pPr lvl="1" eaLnBrk="1" hangingPunct="1"/>
            <a:r>
              <a:rPr lang="en-US" smtClean="0"/>
              <a:t>K-Nearest Neighbors</a:t>
            </a:r>
          </a:p>
          <a:p>
            <a:pPr lvl="1" eaLnBrk="1" hangingPunct="1"/>
            <a:r>
              <a:rPr lang="en-US" smtClean="0"/>
              <a:t>Naïve Bayes</a:t>
            </a:r>
          </a:p>
          <a:p>
            <a:pPr lvl="1" eaLnBrk="1" hangingPunct="1"/>
            <a:r>
              <a:rPr lang="en-US" smtClean="0"/>
              <a:t>Neural Networks</a:t>
            </a:r>
          </a:p>
          <a:p>
            <a:pPr lvl="1" eaLnBrk="1" hangingPunct="1"/>
            <a:r>
              <a:rPr lang="en-US" smtClean="0"/>
              <a:t>Decision Trees</a:t>
            </a:r>
          </a:p>
          <a:p>
            <a:pPr lvl="1" eaLnBrk="1" hangingPunct="1"/>
            <a:r>
              <a:rPr lang="en-US" smtClean="0"/>
              <a:t>Association rule-based</a:t>
            </a:r>
          </a:p>
          <a:p>
            <a:pPr lvl="1" eaLnBrk="1" hangingPunct="1"/>
            <a:r>
              <a:rPr lang="en-US" smtClean="0"/>
              <a:t>Boosting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763000" cy="649287"/>
          </a:xfrm>
        </p:spPr>
        <p:txBody>
          <a:bodyPr/>
          <a:lstStyle/>
          <a:p>
            <a:pPr eaLnBrk="1" hangingPunct="1"/>
            <a:r>
              <a:rPr lang="en-US" smtClean="0"/>
              <a:t>Document Clustering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Motivation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Automatically group related documents based on their contents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No predetermined training sets or taxonomies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Generate a taxonomy at runtime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Clustering Process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Data preprocessing: remove stop words, stem, feature extraction, lexical analysis, etc.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Hierarchical clustering: compute similarities applying clustering algorithms.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Model-Based clustering (Neural Network Approach): clusters are represented by “exemplars”. (e.g.: SOM)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Spatial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Spatial data integration: a big issue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Structure-specific formats (raster- vs. vector-based, OO vs. relational databases, different storage and indexing, etc.)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Vendor-specific formats (ESRI, MapInfo, </a:t>
            </a:r>
            <a:r>
              <a:rPr lang="en-US" dirty="0" err="1" smtClean="0"/>
              <a:t>Integraph</a:t>
            </a:r>
            <a:r>
              <a:rPr lang="en-US" dirty="0" smtClean="0"/>
              <a:t>, IDRISI, etc.)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Geo-specific formats (geographic vs. equal area projection, etc.)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19800" y="5834390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3"/>
              </a:rPr>
              <a:t>Map Analysis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43063"/>
            <a:ext cx="8331200" cy="4300537"/>
          </a:xfrm>
        </p:spPr>
        <p:txBody>
          <a:bodyPr/>
          <a:lstStyle/>
          <a:p>
            <a:pPr eaLnBrk="1" hangingPunct="1"/>
            <a:r>
              <a:rPr lang="en-GB" sz="2400" dirty="0" smtClean="0"/>
              <a:t>The WWW is huge, widely distributed, global information service </a:t>
            </a:r>
            <a:r>
              <a:rPr lang="en-GB" sz="2400" dirty="0" err="1" smtClean="0"/>
              <a:t>center</a:t>
            </a:r>
            <a:r>
              <a:rPr lang="en-GB" sz="2400" dirty="0" smtClean="0"/>
              <a:t> for:</a:t>
            </a:r>
          </a:p>
          <a:p>
            <a:pPr lvl="1" eaLnBrk="1" hangingPunct="1"/>
            <a:r>
              <a:rPr lang="en-GB" sz="2000" dirty="0" smtClean="0"/>
              <a:t>Information services: news, advertisements, consumer information, financial management, education, government, e-commerce, etc.</a:t>
            </a:r>
          </a:p>
          <a:p>
            <a:pPr lvl="1" eaLnBrk="1" hangingPunct="1"/>
            <a:r>
              <a:rPr lang="en-US" sz="2000" dirty="0" smtClean="0"/>
              <a:t>Hyper-link information</a:t>
            </a:r>
          </a:p>
          <a:p>
            <a:pPr lvl="1" eaLnBrk="1" hangingPunct="1"/>
            <a:r>
              <a:rPr lang="en-US" sz="2000" dirty="0" smtClean="0"/>
              <a:t>Access and usage information</a:t>
            </a:r>
          </a:p>
          <a:p>
            <a:pPr eaLnBrk="1" hangingPunct="1"/>
            <a:r>
              <a:rPr lang="en-US" sz="2400" dirty="0" smtClean="0"/>
              <a:t>WWW provides rich sources for data mining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Challenges</a:t>
            </a:r>
          </a:p>
          <a:p>
            <a:pPr lvl="1" eaLnBrk="1" hangingPunct="1"/>
            <a:r>
              <a:rPr lang="en-GB" sz="2000" dirty="0" smtClean="0"/>
              <a:t>Too huge for effective data warehousing and data mining</a:t>
            </a:r>
          </a:p>
          <a:p>
            <a:pPr lvl="1" eaLnBrk="1" hangingPunct="1"/>
            <a:r>
              <a:rPr lang="en-GB" sz="2000" dirty="0" smtClean="0"/>
              <a:t>Too complex and heterogeneous: no standards and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09600"/>
          </a:xfrm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382000" cy="2819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2400" dirty="0" smtClean="0"/>
              <a:t>Growing and changing very rapidly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GB" sz="2400" dirty="0" smtClean="0"/>
              <a:t>Broad diversity of user communities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 smtClean="0"/>
              <a:t>Only a small portion of the information on the Web is truly relevant or useful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 smtClean="0"/>
              <a:t>99% of the Web information is useless to 99% of Web users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 smtClean="0"/>
              <a:t>How can we find high-quality Web pages on a specified topic?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10600" cy="649287"/>
          </a:xfrm>
        </p:spPr>
        <p:txBody>
          <a:bodyPr/>
          <a:lstStyle/>
          <a:p>
            <a:pPr eaLnBrk="1" hangingPunct="1"/>
            <a:r>
              <a:rPr lang="en-US" smtClean="0"/>
              <a:t>Web search engines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65300"/>
            <a:ext cx="8334375" cy="38084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Index-based: search the Web, index Web pages, and build and store huge keyword-based indices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Help locate sets of Web pages containing certain keywords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Deficiencies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A topic of any breadth may easily contain hundreds of thousands of documents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Many documents that are highly relevant to a topic may not contain keywords defining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07438" cy="609600"/>
          </a:xfrm>
        </p:spPr>
        <p:txBody>
          <a:bodyPr/>
          <a:lstStyle/>
          <a:p>
            <a:pPr eaLnBrk="1" hangingPunct="1"/>
            <a:r>
              <a:rPr lang="en-US" smtClean="0"/>
              <a:t>Web Mining: A more challenging task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581150"/>
            <a:ext cx="8410575" cy="399256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z="2400" smtClean="0"/>
              <a:t>Searches for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Web access patterns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Web structures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Regularity and dynamics of Web contents</a:t>
            </a:r>
          </a:p>
          <a:p>
            <a:pPr eaLnBrk="1" hangingPunct="1">
              <a:lnSpc>
                <a:spcPct val="105000"/>
              </a:lnSpc>
            </a:pPr>
            <a:r>
              <a:rPr lang="en-GB" sz="2400" smtClean="0"/>
              <a:t>Problems</a:t>
            </a:r>
          </a:p>
          <a:p>
            <a:pPr lvl="1" eaLnBrk="1" hangingPunct="1">
              <a:lnSpc>
                <a:spcPct val="105000"/>
              </a:lnSpc>
            </a:pPr>
            <a:r>
              <a:rPr lang="en-GB" sz="2000" smtClean="0"/>
              <a:t>The </a:t>
            </a:r>
            <a:r>
              <a:rPr lang="en-GB" sz="2000" smtClean="0">
                <a:solidFill>
                  <a:srgbClr val="FF3300"/>
                </a:solidFill>
              </a:rPr>
              <a:t>“abundance</a:t>
            </a:r>
            <a:r>
              <a:rPr lang="en-GB" sz="2000" smtClean="0"/>
              <a:t>” problem</a:t>
            </a:r>
          </a:p>
          <a:p>
            <a:pPr lvl="1" eaLnBrk="1" hangingPunct="1">
              <a:lnSpc>
                <a:spcPct val="105000"/>
              </a:lnSpc>
            </a:pPr>
            <a:r>
              <a:rPr lang="en-GB" sz="2000" smtClean="0">
                <a:solidFill>
                  <a:srgbClr val="FF3300"/>
                </a:solidFill>
              </a:rPr>
              <a:t>Limited coverage</a:t>
            </a:r>
            <a:r>
              <a:rPr lang="en-GB" sz="2000" smtClean="0"/>
              <a:t> of the Web: hidden Web sources,  majority of data in DBMS</a:t>
            </a:r>
          </a:p>
          <a:p>
            <a:pPr lvl="1" eaLnBrk="1" hangingPunct="1">
              <a:lnSpc>
                <a:spcPct val="105000"/>
              </a:lnSpc>
            </a:pPr>
            <a:r>
              <a:rPr lang="en-GB" sz="2000" smtClean="0">
                <a:solidFill>
                  <a:srgbClr val="FF3300"/>
                </a:solidFill>
              </a:rPr>
              <a:t>Limited query interface</a:t>
            </a:r>
            <a:r>
              <a:rPr lang="en-GB" sz="2000" smtClean="0"/>
              <a:t> based on keyword-oriented search</a:t>
            </a:r>
          </a:p>
          <a:p>
            <a:pPr lvl="1" eaLnBrk="1" hangingPunct="1">
              <a:lnSpc>
                <a:spcPct val="105000"/>
              </a:lnSpc>
            </a:pPr>
            <a:r>
              <a:rPr lang="en-GB" sz="2000" smtClean="0">
                <a:solidFill>
                  <a:srgbClr val="FF3300"/>
                </a:solidFill>
              </a:rPr>
              <a:t>Limited customization</a:t>
            </a:r>
            <a:r>
              <a:rPr lang="en-GB" sz="2000" smtClean="0"/>
              <a:t> to individual users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86200" y="2438400"/>
            <a:ext cx="1358900" cy="609600"/>
            <a:chOff x="2448" y="1440"/>
            <a:chExt cx="856" cy="384"/>
          </a:xfrm>
        </p:grpSpPr>
        <p:sp>
          <p:nvSpPr>
            <p:cNvPr id="45085" name="Rectangle 3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Text Box 4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0" y="3048000"/>
            <a:ext cx="1511300" cy="1098550"/>
            <a:chOff x="2400" y="1824"/>
            <a:chExt cx="952" cy="692"/>
          </a:xfrm>
        </p:grpSpPr>
        <p:sp>
          <p:nvSpPr>
            <p:cNvPr id="45082" name="Rectangle 6"/>
            <p:cNvSpPr>
              <a:spLocks noChangeArrowheads="1"/>
            </p:cNvSpPr>
            <p:nvPr/>
          </p:nvSpPr>
          <p:spPr bwMode="auto">
            <a:xfrm>
              <a:off x="2400" y="2112"/>
              <a:ext cx="912" cy="3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Text Box 7"/>
            <p:cNvSpPr txBox="1">
              <a:spLocks noChangeArrowheads="1"/>
            </p:cNvSpPr>
            <p:nvPr/>
          </p:nvSpPr>
          <p:spPr bwMode="auto">
            <a:xfrm>
              <a:off x="2400" y="2112"/>
              <a:ext cx="9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Web Structure</a:t>
              </a:r>
            </a:p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Mining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45084" name="Line 8"/>
            <p:cNvSpPr>
              <a:spLocks noChangeShapeType="1"/>
            </p:cNvSpPr>
            <p:nvPr/>
          </p:nvSpPr>
          <p:spPr bwMode="auto">
            <a:xfrm>
              <a:off x="2832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9609" name="Line 9"/>
          <p:cNvSpPr>
            <a:spLocks noChangeShapeType="1"/>
          </p:cNvSpPr>
          <p:nvPr/>
        </p:nvSpPr>
        <p:spPr bwMode="auto">
          <a:xfrm flipH="1">
            <a:off x="2743200" y="3048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610" name="Line 10"/>
          <p:cNvSpPr>
            <a:spLocks noChangeShapeType="1"/>
          </p:cNvSpPr>
          <p:nvPr/>
        </p:nvSpPr>
        <p:spPr bwMode="auto">
          <a:xfrm>
            <a:off x="4495800" y="30480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3505200"/>
            <a:ext cx="2971800" cy="1676400"/>
            <a:chOff x="816" y="2112"/>
            <a:chExt cx="1872" cy="1056"/>
          </a:xfrm>
        </p:grpSpPr>
        <p:sp>
          <p:nvSpPr>
            <p:cNvPr id="45074" name="Rectangle 12"/>
            <p:cNvSpPr>
              <a:spLocks noChangeArrowheads="1"/>
            </p:cNvSpPr>
            <p:nvPr/>
          </p:nvSpPr>
          <p:spPr bwMode="auto">
            <a:xfrm>
              <a:off x="1248" y="2112"/>
              <a:ext cx="816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Rectangle 13"/>
            <p:cNvSpPr>
              <a:spLocks noChangeArrowheads="1"/>
            </p:cNvSpPr>
            <p:nvPr/>
          </p:nvSpPr>
          <p:spPr bwMode="auto">
            <a:xfrm>
              <a:off x="1872" y="2784"/>
              <a:ext cx="816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Rectangle 14"/>
            <p:cNvSpPr>
              <a:spLocks noChangeArrowheads="1"/>
            </p:cNvSpPr>
            <p:nvPr/>
          </p:nvSpPr>
          <p:spPr bwMode="auto">
            <a:xfrm>
              <a:off x="816" y="2784"/>
              <a:ext cx="816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Text Box 15"/>
            <p:cNvSpPr txBox="1">
              <a:spLocks noChangeArrowheads="1"/>
            </p:cNvSpPr>
            <p:nvPr/>
          </p:nvSpPr>
          <p:spPr bwMode="auto">
            <a:xfrm>
              <a:off x="1200" y="2112"/>
              <a:ext cx="8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Web Content</a:t>
              </a:r>
            </a:p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Mining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45078" name="Line 16"/>
            <p:cNvSpPr>
              <a:spLocks noChangeShapeType="1"/>
            </p:cNvSpPr>
            <p:nvPr/>
          </p:nvSpPr>
          <p:spPr bwMode="auto">
            <a:xfrm>
              <a:off x="1632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17"/>
            <p:cNvSpPr>
              <a:spLocks noChangeShapeType="1"/>
            </p:cNvSpPr>
            <p:nvPr/>
          </p:nvSpPr>
          <p:spPr bwMode="auto">
            <a:xfrm flipH="1">
              <a:off x="1248" y="249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18"/>
            <p:cNvSpPr txBox="1">
              <a:spLocks noChangeArrowheads="1"/>
            </p:cNvSpPr>
            <p:nvPr/>
          </p:nvSpPr>
          <p:spPr bwMode="auto">
            <a:xfrm>
              <a:off x="816" y="2832"/>
              <a:ext cx="8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Web Page</a:t>
              </a:r>
            </a:p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Content Mining</a:t>
              </a:r>
            </a:p>
          </p:txBody>
        </p:sp>
        <p:sp>
          <p:nvSpPr>
            <p:cNvPr id="45081" name="Text Box 19"/>
            <p:cNvSpPr txBox="1">
              <a:spLocks noChangeArrowheads="1"/>
            </p:cNvSpPr>
            <p:nvPr/>
          </p:nvSpPr>
          <p:spPr bwMode="auto">
            <a:xfrm>
              <a:off x="1905" y="2842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Search Result</a:t>
              </a:r>
            </a:p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Mining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848225" y="3505200"/>
            <a:ext cx="3021013" cy="1676400"/>
            <a:chOff x="3054" y="2112"/>
            <a:chExt cx="1903" cy="1056"/>
          </a:xfrm>
        </p:grpSpPr>
        <p:sp>
          <p:nvSpPr>
            <p:cNvPr id="45066" name="Rectangle 21"/>
            <p:cNvSpPr>
              <a:spLocks noChangeArrowheads="1"/>
            </p:cNvSpPr>
            <p:nvPr/>
          </p:nvSpPr>
          <p:spPr bwMode="auto">
            <a:xfrm>
              <a:off x="3648" y="2112"/>
              <a:ext cx="81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22"/>
            <p:cNvSpPr>
              <a:spLocks noChangeArrowheads="1"/>
            </p:cNvSpPr>
            <p:nvPr/>
          </p:nvSpPr>
          <p:spPr bwMode="auto">
            <a:xfrm>
              <a:off x="3072" y="2784"/>
              <a:ext cx="81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Rectangle 23"/>
            <p:cNvSpPr>
              <a:spLocks noChangeArrowheads="1"/>
            </p:cNvSpPr>
            <p:nvPr/>
          </p:nvSpPr>
          <p:spPr bwMode="auto">
            <a:xfrm>
              <a:off x="4128" y="2784"/>
              <a:ext cx="81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Text Box 24"/>
            <p:cNvSpPr txBox="1">
              <a:spLocks noChangeArrowheads="1"/>
            </p:cNvSpPr>
            <p:nvPr/>
          </p:nvSpPr>
          <p:spPr bwMode="auto">
            <a:xfrm>
              <a:off x="3680" y="2112"/>
              <a:ext cx="7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Web Usage</a:t>
              </a:r>
            </a:p>
            <a:p>
              <a:pPr algn="ctr" eaLnBrk="0" hangingPunct="0"/>
              <a:r>
                <a:rPr lang="en-GB" sz="1800">
                  <a:latin typeface="Times New Roman" pitchFamily="18" charset="0"/>
                </a:rPr>
                <a:t>Mining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45070" name="Line 25"/>
            <p:cNvSpPr>
              <a:spLocks noChangeShapeType="1"/>
            </p:cNvSpPr>
            <p:nvPr/>
          </p:nvSpPr>
          <p:spPr bwMode="auto">
            <a:xfrm flipH="1">
              <a:off x="3696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26"/>
            <p:cNvSpPr>
              <a:spLocks noChangeShapeType="1"/>
            </p:cNvSpPr>
            <p:nvPr/>
          </p:nvSpPr>
          <p:spPr bwMode="auto">
            <a:xfrm>
              <a:off x="4128" y="249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Text Box 27"/>
            <p:cNvSpPr txBox="1">
              <a:spLocks noChangeArrowheads="1"/>
            </p:cNvSpPr>
            <p:nvPr/>
          </p:nvSpPr>
          <p:spPr bwMode="auto">
            <a:xfrm>
              <a:off x="3054" y="2832"/>
              <a:ext cx="8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General Access</a:t>
              </a:r>
            </a:p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Pattern Tracking</a:t>
              </a:r>
            </a:p>
          </p:txBody>
        </p:sp>
        <p:sp>
          <p:nvSpPr>
            <p:cNvPr id="45073" name="Text Box 28"/>
            <p:cNvSpPr txBox="1">
              <a:spLocks noChangeArrowheads="1"/>
            </p:cNvSpPr>
            <p:nvPr/>
          </p:nvSpPr>
          <p:spPr bwMode="auto">
            <a:xfrm>
              <a:off x="4128" y="2832"/>
              <a:ext cx="8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Customized</a:t>
              </a:r>
            </a:p>
            <a:p>
              <a:pPr algn="ctr" eaLnBrk="0" hangingPunct="0"/>
              <a:r>
                <a:rPr lang="en-GB" sz="1400">
                  <a:latin typeface="Times New Roman" pitchFamily="18" charset="0"/>
                </a:rPr>
                <a:t>Usage Tracking</a:t>
              </a:r>
            </a:p>
          </p:txBody>
        </p:sp>
      </p:grpSp>
      <p:sp>
        <p:nvSpPr>
          <p:cNvPr id="45064" name="Rectangle 29"/>
          <p:cNvSpPr>
            <a:spLocks noGrp="1" noChangeArrowheads="1"/>
          </p:cNvSpPr>
          <p:nvPr>
            <p:ph type="title"/>
          </p:nvPr>
        </p:nvSpPr>
        <p:spPr>
          <a:xfrm>
            <a:off x="781050" y="188913"/>
            <a:ext cx="7854950" cy="895350"/>
          </a:xfrm>
          <a:noFill/>
        </p:spPr>
        <p:txBody>
          <a:bodyPr/>
          <a:lstStyle/>
          <a:p>
            <a:pPr eaLnBrk="1" hangingPunct="1"/>
            <a:r>
              <a:rPr lang="en-GB" sz="4800" smtClean="0"/>
              <a:t>Web Mining Taxonomy</a:t>
            </a:r>
          </a:p>
        </p:txBody>
      </p:sp>
      <p:sp>
        <p:nvSpPr>
          <p:cNvPr id="45065" name="Text Box 30"/>
          <p:cNvSpPr txBox="1">
            <a:spLocks noChangeArrowheads="1"/>
          </p:cNvSpPr>
          <p:nvPr/>
        </p:nvSpPr>
        <p:spPr bwMode="auto">
          <a:xfrm>
            <a:off x="2955925" y="6524625"/>
            <a:ext cx="3155950" cy="3365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2743200" y="28194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4038600" y="1752600"/>
            <a:ext cx="1358900" cy="609600"/>
            <a:chOff x="2448" y="1440"/>
            <a:chExt cx="856" cy="384"/>
          </a:xfrm>
        </p:grpSpPr>
        <p:sp>
          <p:nvSpPr>
            <p:cNvPr id="46105" name="Rectangle 4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Text Box 5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4356100" y="2667000"/>
            <a:ext cx="1447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4356100" y="2667000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Structure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4648200" y="2362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 flipH="1">
            <a:off x="3429000" y="2362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4648200" y="2362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2133600" y="22098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4343400" y="38862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381000" y="2971800"/>
            <a:ext cx="3886200" cy="3429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2057400" y="22098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Content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 flipH="1">
            <a:off x="1905000" y="28194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81000" y="3048000"/>
            <a:ext cx="3962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Page Content Mining</a:t>
            </a:r>
            <a:endParaRPr lang="en-GB" sz="2400" b="1">
              <a:latin typeface="Times New Roman" pitchFamily="18" charset="0"/>
            </a:endParaRPr>
          </a:p>
          <a:p>
            <a:pPr eaLnBrk="0" hangingPunct="0"/>
            <a:r>
              <a:rPr lang="en-GB" sz="1800" b="1">
                <a:latin typeface="Times New Roman" pitchFamily="18" charset="0"/>
              </a:rPr>
              <a:t>Web Page Summarization </a:t>
            </a:r>
          </a:p>
          <a:p>
            <a:pPr eaLnBrk="0" hangingPunct="0"/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WebLog </a:t>
            </a:r>
            <a:r>
              <a:rPr lang="en-GB" sz="1800">
                <a:latin typeface="Times New Roman" pitchFamily="18" charset="0"/>
              </a:rPr>
              <a:t>(</a:t>
            </a:r>
            <a:r>
              <a:rPr lang="en-GB" sz="1400">
                <a:latin typeface="Times New Roman" pitchFamily="18" charset="0"/>
              </a:rPr>
              <a:t>Lakshmanan et.al. 1996</a:t>
            </a:r>
            <a:r>
              <a:rPr lang="en-GB" sz="1800">
                <a:latin typeface="Times New Roman" pitchFamily="18" charset="0"/>
              </a:rPr>
              <a:t>)</a:t>
            </a:r>
            <a:r>
              <a:rPr lang="en-GB" sz="18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GB" sz="1800">
                <a:latin typeface="Times New Roman" pitchFamily="18" charset="0"/>
              </a:rPr>
              <a:t> </a:t>
            </a:r>
            <a:r>
              <a:rPr lang="en-GB" sz="1800">
                <a:solidFill>
                  <a:schemeClr val="hlink"/>
                </a:solidFill>
                <a:latin typeface="Times New Roman" pitchFamily="18" charset="0"/>
              </a:rPr>
              <a:t>WebOQL</a:t>
            </a:r>
            <a:r>
              <a:rPr lang="en-GB" sz="1800">
                <a:latin typeface="Times New Roman" pitchFamily="18" charset="0"/>
              </a:rPr>
              <a:t>(</a:t>
            </a:r>
            <a:r>
              <a:rPr lang="en-GB" sz="1400">
                <a:latin typeface="Times New Roman" pitchFamily="18" charset="0"/>
              </a:rPr>
              <a:t>Mendelzon et.al. 1998</a:t>
            </a:r>
            <a:r>
              <a:rPr lang="en-GB" sz="1800">
                <a:latin typeface="Times New Roman" pitchFamily="18" charset="0"/>
              </a:rPr>
              <a:t>) …: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Web Structuring query languages; 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Can identify information within given web pages </a:t>
            </a: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Ahoy!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400">
                <a:latin typeface="Times New Roman" pitchFamily="18" charset="0"/>
              </a:rPr>
              <a:t>Etzioni et.al. 1997</a:t>
            </a:r>
            <a:r>
              <a:rPr lang="en-GB" sz="1800">
                <a:latin typeface="Times New Roman" pitchFamily="18" charset="0"/>
              </a:rPr>
              <a:t>):Uses heuristics to distinguish personal home pages from other web pages</a:t>
            </a: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ShopBot </a:t>
            </a:r>
            <a:r>
              <a:rPr lang="en-GB" sz="1800">
                <a:latin typeface="Times New Roman" pitchFamily="18" charset="0"/>
              </a:rPr>
              <a:t>(</a:t>
            </a:r>
            <a:r>
              <a:rPr lang="en-GB" sz="1400">
                <a:latin typeface="Times New Roman" pitchFamily="18" charset="0"/>
              </a:rPr>
              <a:t>Etzioni et.al. 1997</a:t>
            </a:r>
            <a:r>
              <a:rPr lang="en-GB" sz="1800">
                <a:latin typeface="Times New Roman" pitchFamily="18" charset="0"/>
              </a:rPr>
              <a:t>)</a:t>
            </a:r>
            <a:r>
              <a:rPr lang="en-GB" sz="1800">
                <a:solidFill>
                  <a:schemeClr val="accent2"/>
                </a:solidFill>
                <a:latin typeface="Times New Roman" pitchFamily="18" charset="0"/>
              </a:rPr>
              <a:t>: </a:t>
            </a:r>
            <a:r>
              <a:rPr lang="en-GB" sz="1800">
                <a:latin typeface="Times New Roman" pitchFamily="18" charset="0"/>
              </a:rPr>
              <a:t>Looks for product prices within web pages</a:t>
            </a:r>
          </a:p>
        </p:txBody>
      </p:sp>
      <p:sp>
        <p:nvSpPr>
          <p:cNvPr id="46095" name="Text Box 17"/>
          <p:cNvSpPr txBox="1">
            <a:spLocks noChangeArrowheads="1"/>
          </p:cNvSpPr>
          <p:nvPr/>
        </p:nvSpPr>
        <p:spPr bwMode="auto">
          <a:xfrm>
            <a:off x="4395788" y="3978275"/>
            <a:ext cx="116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Search Result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Mining</a:t>
            </a:r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5943600" y="28194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5770563" y="38862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20"/>
          <p:cNvSpPr>
            <a:spLocks noChangeArrowheads="1"/>
          </p:cNvSpPr>
          <p:nvPr/>
        </p:nvSpPr>
        <p:spPr bwMode="auto">
          <a:xfrm>
            <a:off x="7446963" y="38862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Text Box 21"/>
          <p:cNvSpPr txBox="1">
            <a:spLocks noChangeArrowheads="1"/>
          </p:cNvSpPr>
          <p:nvPr/>
        </p:nvSpPr>
        <p:spPr bwMode="auto">
          <a:xfrm>
            <a:off x="5994400" y="2819400"/>
            <a:ext cx="124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Usage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6100" name="Line 22"/>
          <p:cNvSpPr>
            <a:spLocks noChangeShapeType="1"/>
          </p:cNvSpPr>
          <p:nvPr/>
        </p:nvSpPr>
        <p:spPr bwMode="auto">
          <a:xfrm flipH="1">
            <a:off x="6019800" y="3429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3"/>
          <p:cNvSpPr>
            <a:spLocks noChangeShapeType="1"/>
          </p:cNvSpPr>
          <p:nvPr/>
        </p:nvSpPr>
        <p:spPr bwMode="auto">
          <a:xfrm>
            <a:off x="6705600" y="3429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4"/>
          <p:cNvSpPr txBox="1">
            <a:spLocks noChangeArrowheads="1"/>
          </p:cNvSpPr>
          <p:nvPr/>
        </p:nvSpPr>
        <p:spPr bwMode="auto">
          <a:xfrm>
            <a:off x="5741988" y="3962400"/>
            <a:ext cx="1373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General Access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Pattern Tracking</a:t>
            </a:r>
          </a:p>
        </p:txBody>
      </p:sp>
      <p:sp>
        <p:nvSpPr>
          <p:cNvPr id="46103" name="Text Box 25"/>
          <p:cNvSpPr txBox="1">
            <a:spLocks noChangeArrowheads="1"/>
          </p:cNvSpPr>
          <p:nvPr/>
        </p:nvSpPr>
        <p:spPr bwMode="auto">
          <a:xfrm>
            <a:off x="7446963" y="3962400"/>
            <a:ext cx="1316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Customized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Usage Tracking</a:t>
            </a:r>
          </a:p>
        </p:txBody>
      </p:sp>
      <p:sp>
        <p:nvSpPr>
          <p:cNvPr id="46104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886200" y="1905000"/>
            <a:ext cx="1358900" cy="609600"/>
            <a:chOff x="2448" y="1440"/>
            <a:chExt cx="856" cy="384"/>
          </a:xfrm>
        </p:grpSpPr>
        <p:sp>
          <p:nvSpPr>
            <p:cNvPr id="47129" name="Rectangle 3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Text Box 4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4495800" y="2514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44958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5791200" y="29718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5618163" y="40386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7294563" y="40386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5842000" y="2971800"/>
            <a:ext cx="124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Usage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 flipH="1">
            <a:off x="5867400" y="3581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6553200" y="3581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5589588" y="4114800"/>
            <a:ext cx="1373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General Access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Pattern Tracking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7294563" y="4114800"/>
            <a:ext cx="1316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Customized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Usage Tracking</a:t>
            </a:r>
          </a:p>
        </p:txBody>
      </p:sp>
      <p:sp>
        <p:nvSpPr>
          <p:cNvPr id="47118" name="Rectangle 16"/>
          <p:cNvSpPr>
            <a:spLocks noChangeArrowheads="1"/>
          </p:cNvSpPr>
          <p:nvPr/>
        </p:nvSpPr>
        <p:spPr bwMode="auto">
          <a:xfrm>
            <a:off x="4127500" y="2819400"/>
            <a:ext cx="1447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4127500" y="2819400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Structure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 flipH="1">
            <a:off x="2743200" y="25146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1981200" y="26670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1905000" y="26670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Content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 flipH="1">
            <a:off x="1752600" y="32766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Rectangle 22"/>
          <p:cNvSpPr>
            <a:spLocks noChangeArrowheads="1"/>
          </p:cNvSpPr>
          <p:nvPr/>
        </p:nvSpPr>
        <p:spPr bwMode="auto">
          <a:xfrm>
            <a:off x="609600" y="34290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609600" y="3505200"/>
            <a:ext cx="1316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Web Page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Content Mining</a:t>
            </a:r>
          </a:p>
        </p:txBody>
      </p:sp>
      <p:sp>
        <p:nvSpPr>
          <p:cNvPr id="47126" name="Rectangle 24"/>
          <p:cNvSpPr>
            <a:spLocks noChangeArrowheads="1"/>
          </p:cNvSpPr>
          <p:nvPr/>
        </p:nvSpPr>
        <p:spPr bwMode="auto">
          <a:xfrm>
            <a:off x="1981200" y="3794125"/>
            <a:ext cx="3505200" cy="2682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1981200" y="3746500"/>
            <a:ext cx="342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Search Result Mining</a:t>
            </a:r>
          </a:p>
          <a:p>
            <a:pPr algn="ctr" eaLnBrk="0" hangingPunct="0"/>
            <a:endParaRPr lang="en-GB" sz="1400">
              <a:latin typeface="Times New Roman" pitchFamily="18" charset="0"/>
            </a:endParaRPr>
          </a:p>
          <a:p>
            <a:pPr eaLnBrk="0" hangingPunct="0"/>
            <a:r>
              <a:rPr lang="en-GB" sz="1800" b="1">
                <a:latin typeface="Times New Roman" pitchFamily="18" charset="0"/>
              </a:rPr>
              <a:t>Search Engine Result Summarization</a:t>
            </a: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latin typeface="Times New Roman" pitchFamily="18" charset="0"/>
              </a:rPr>
              <a:t>Clustering Search Result (</a:t>
            </a:r>
            <a:r>
              <a:rPr lang="en-GB" sz="1600" i="1">
                <a:latin typeface="Times New Roman" pitchFamily="18" charset="0"/>
              </a:rPr>
              <a:t>Leouski and Croft, 1996, Zamir and Etzioni, 1997</a:t>
            </a:r>
            <a:r>
              <a:rPr lang="en-GB" sz="1800">
                <a:latin typeface="Times New Roman" pitchFamily="18" charset="0"/>
              </a:rPr>
              <a:t>): </a:t>
            </a:r>
          </a:p>
          <a:p>
            <a:pPr eaLnBrk="0" hangingPunct="0">
              <a:buClr>
                <a:srgbClr val="FF6699"/>
              </a:buClr>
            </a:pPr>
            <a:r>
              <a:rPr lang="en-GB" sz="1800">
                <a:latin typeface="Times New Roman" pitchFamily="18" charset="0"/>
              </a:rPr>
              <a:t>Categorizes documents using phrases in titles and snippets</a:t>
            </a:r>
            <a:endParaRPr lang="en-GB" sz="1600">
              <a:latin typeface="Times New Roman" pitchFamily="18" charset="0"/>
            </a:endParaRPr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2514600" y="3276600"/>
            <a:ext cx="1066800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3886200" y="1905000"/>
            <a:ext cx="1358900" cy="609600"/>
            <a:chOff x="2448" y="1440"/>
            <a:chExt cx="856" cy="384"/>
          </a:xfrm>
        </p:grpSpPr>
        <p:sp>
          <p:nvSpPr>
            <p:cNvPr id="48153" name="Rectangle 3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Text Box 4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2133600" y="2819400"/>
            <a:ext cx="4800600" cy="3657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685800" y="26670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973138" y="4114800"/>
            <a:ext cx="10668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315913" y="4876800"/>
            <a:ext cx="1143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609600" y="26670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Content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>
            <a:off x="1524000" y="3276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 flipH="1">
            <a:off x="381000" y="32766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228600" y="4953000"/>
            <a:ext cx="1316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Web Page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Content Mining</a:t>
            </a:r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914400" y="4206875"/>
            <a:ext cx="116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Search Result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Mining</a:t>
            </a:r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7162800" y="26670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Rectangle 16"/>
          <p:cNvSpPr>
            <a:spLocks noChangeArrowheads="1"/>
          </p:cNvSpPr>
          <p:nvPr/>
        </p:nvSpPr>
        <p:spPr bwMode="auto">
          <a:xfrm>
            <a:off x="7051675" y="4114800"/>
            <a:ext cx="1246188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7664450" y="4876800"/>
            <a:ext cx="1198563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Text Box 18"/>
          <p:cNvSpPr txBox="1">
            <a:spLocks noChangeArrowheads="1"/>
          </p:cNvSpPr>
          <p:nvPr/>
        </p:nvSpPr>
        <p:spPr bwMode="auto">
          <a:xfrm>
            <a:off x="7213600" y="2667000"/>
            <a:ext cx="124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Usage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8145" name="Line 19"/>
          <p:cNvSpPr>
            <a:spLocks noChangeShapeType="1"/>
          </p:cNvSpPr>
          <p:nvPr/>
        </p:nvSpPr>
        <p:spPr bwMode="auto">
          <a:xfrm>
            <a:off x="7467600" y="3276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>
            <a:off x="8077200" y="3276600"/>
            <a:ext cx="609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Text Box 21"/>
          <p:cNvSpPr txBox="1">
            <a:spLocks noChangeArrowheads="1"/>
          </p:cNvSpPr>
          <p:nvPr/>
        </p:nvSpPr>
        <p:spPr bwMode="auto">
          <a:xfrm>
            <a:off x="7008813" y="4191000"/>
            <a:ext cx="1373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General Access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Pattern Tracking</a:t>
            </a:r>
          </a:p>
        </p:txBody>
      </p:sp>
      <p:sp>
        <p:nvSpPr>
          <p:cNvPr id="48148" name="Text Box 22"/>
          <p:cNvSpPr txBox="1">
            <a:spLocks noChangeArrowheads="1"/>
          </p:cNvSpPr>
          <p:nvPr/>
        </p:nvSpPr>
        <p:spPr bwMode="auto">
          <a:xfrm>
            <a:off x="7620000" y="4953000"/>
            <a:ext cx="1316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Customized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Usage Tracking</a:t>
            </a:r>
          </a:p>
        </p:txBody>
      </p:sp>
      <p:sp>
        <p:nvSpPr>
          <p:cNvPr id="48149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  <p:sp>
        <p:nvSpPr>
          <p:cNvPr id="48150" name="Text Box 24"/>
          <p:cNvSpPr txBox="1">
            <a:spLocks noChangeArrowheads="1"/>
          </p:cNvSpPr>
          <p:nvPr/>
        </p:nvSpPr>
        <p:spPr bwMode="auto">
          <a:xfrm>
            <a:off x="2133600" y="2971800"/>
            <a:ext cx="4800600" cy="3387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Web Structure Mining</a:t>
            </a:r>
            <a:r>
              <a:rPr lang="en-GB" sz="18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GB" sz="1800" b="1">
                <a:latin typeface="Times New Roman" pitchFamily="18" charset="0"/>
              </a:rPr>
              <a:t>Using Links</a:t>
            </a:r>
            <a:endParaRPr lang="en-GB" sz="1800">
              <a:latin typeface="Times New Roman" pitchFamily="18" charset="0"/>
            </a:endParaRP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PageRank </a:t>
            </a:r>
            <a:r>
              <a:rPr lang="en-GB" sz="1800">
                <a:latin typeface="Times New Roman" pitchFamily="18" charset="0"/>
              </a:rPr>
              <a:t>(</a:t>
            </a:r>
            <a:r>
              <a:rPr lang="en-GB" sz="1600">
                <a:latin typeface="Times New Roman" pitchFamily="18" charset="0"/>
              </a:rPr>
              <a:t>Brin et al., 1998</a:t>
            </a:r>
            <a:r>
              <a:rPr lang="en-GB" sz="1800">
                <a:latin typeface="Times New Roman" pitchFamily="18" charset="0"/>
              </a:rPr>
              <a:t>)</a:t>
            </a: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CLEVER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600">
                <a:latin typeface="Times New Roman" pitchFamily="18" charset="0"/>
              </a:rPr>
              <a:t>Chakrabarti et al., 1998</a:t>
            </a:r>
            <a:r>
              <a:rPr lang="en-GB" sz="1800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Use interconnections between web pages to give weight to pages.</a:t>
            </a:r>
          </a:p>
          <a:p>
            <a:pPr lvl="1" eaLnBrk="0" hangingPunct="0"/>
            <a:r>
              <a:rPr lang="en-GB" sz="18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GB" sz="1800" b="1">
                <a:latin typeface="Times New Roman" pitchFamily="18" charset="0"/>
              </a:rPr>
              <a:t>Using Generalization</a:t>
            </a:r>
            <a:endParaRPr lang="en-GB" sz="1800">
              <a:latin typeface="Times New Roman" pitchFamily="18" charset="0"/>
            </a:endParaRP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MLDB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600">
                <a:latin typeface="Times New Roman" pitchFamily="18" charset="0"/>
              </a:rPr>
              <a:t>1994</a:t>
            </a:r>
            <a:r>
              <a:rPr lang="en-GB" sz="1800">
                <a:latin typeface="Times New Roman" pitchFamily="18" charset="0"/>
              </a:rPr>
              <a:t>), </a:t>
            </a: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VWV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600">
                <a:latin typeface="Times New Roman" pitchFamily="18" charset="0"/>
              </a:rPr>
              <a:t>1998</a:t>
            </a:r>
            <a:r>
              <a:rPr lang="en-GB" sz="1800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Uses a multi-level database representation of the Web. Counters (popularity) and link lists are used for capturing structure.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>
            <a:off x="5181600" y="2362200"/>
            <a:ext cx="2209800" cy="304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6"/>
          <p:cNvSpPr>
            <a:spLocks noChangeShapeType="1"/>
          </p:cNvSpPr>
          <p:nvPr/>
        </p:nvSpPr>
        <p:spPr bwMode="auto">
          <a:xfrm flipH="1">
            <a:off x="1600200" y="2362200"/>
            <a:ext cx="2286000" cy="304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3886200" y="1905000"/>
            <a:ext cx="1358900" cy="609600"/>
            <a:chOff x="2448" y="1440"/>
            <a:chExt cx="856" cy="384"/>
          </a:xfrm>
        </p:grpSpPr>
        <p:sp>
          <p:nvSpPr>
            <p:cNvPr id="49177" name="Rectangle 3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Text Box 4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2895600" y="2971800"/>
            <a:ext cx="1447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2895600" y="2971800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Structure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57" name="Line 7"/>
          <p:cNvSpPr>
            <a:spLocks noChangeShapeType="1"/>
          </p:cNvSpPr>
          <p:nvPr/>
        </p:nvSpPr>
        <p:spPr bwMode="auto">
          <a:xfrm flipH="1">
            <a:off x="3733800" y="2514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8"/>
          <p:cNvSpPr>
            <a:spLocks noChangeShapeType="1"/>
          </p:cNvSpPr>
          <p:nvPr/>
        </p:nvSpPr>
        <p:spPr bwMode="auto">
          <a:xfrm flipH="1">
            <a:off x="1905000" y="25146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9"/>
          <p:cNvSpPr>
            <a:spLocks noChangeShapeType="1"/>
          </p:cNvSpPr>
          <p:nvPr/>
        </p:nvSpPr>
        <p:spPr bwMode="auto">
          <a:xfrm>
            <a:off x="4495800" y="2514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1219200" y="29718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447800" y="48006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2"/>
          <p:cNvSpPr>
            <a:spLocks noChangeArrowheads="1"/>
          </p:cNvSpPr>
          <p:nvPr/>
        </p:nvSpPr>
        <p:spPr bwMode="auto">
          <a:xfrm>
            <a:off x="533400" y="40386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3"/>
          <p:cNvSpPr txBox="1">
            <a:spLocks noChangeArrowheads="1"/>
          </p:cNvSpPr>
          <p:nvPr/>
        </p:nvSpPr>
        <p:spPr bwMode="auto">
          <a:xfrm>
            <a:off x="1143000" y="29718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Content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64" name="Line 14"/>
          <p:cNvSpPr>
            <a:spLocks noChangeShapeType="1"/>
          </p:cNvSpPr>
          <p:nvPr/>
        </p:nvSpPr>
        <p:spPr bwMode="auto">
          <a:xfrm>
            <a:off x="1828800" y="35814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5"/>
          <p:cNvSpPr>
            <a:spLocks noChangeShapeType="1"/>
          </p:cNvSpPr>
          <p:nvPr/>
        </p:nvSpPr>
        <p:spPr bwMode="auto">
          <a:xfrm flipH="1">
            <a:off x="12192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6"/>
          <p:cNvSpPr txBox="1">
            <a:spLocks noChangeArrowheads="1"/>
          </p:cNvSpPr>
          <p:nvPr/>
        </p:nvSpPr>
        <p:spPr bwMode="auto">
          <a:xfrm>
            <a:off x="533400" y="4114800"/>
            <a:ext cx="1316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Web Page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Content Mining</a:t>
            </a:r>
          </a:p>
        </p:txBody>
      </p:sp>
      <p:sp>
        <p:nvSpPr>
          <p:cNvPr id="49167" name="Text Box 17"/>
          <p:cNvSpPr txBox="1">
            <a:spLocks noChangeArrowheads="1"/>
          </p:cNvSpPr>
          <p:nvPr/>
        </p:nvSpPr>
        <p:spPr bwMode="auto">
          <a:xfrm>
            <a:off x="1500188" y="4892675"/>
            <a:ext cx="116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Search Result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Mining</a:t>
            </a:r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5791200" y="29718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Rectangle 19"/>
          <p:cNvSpPr>
            <a:spLocks noChangeArrowheads="1"/>
          </p:cNvSpPr>
          <p:nvPr/>
        </p:nvSpPr>
        <p:spPr bwMode="auto">
          <a:xfrm>
            <a:off x="2895600" y="4038600"/>
            <a:ext cx="4343400" cy="228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Rectangle 20"/>
          <p:cNvSpPr>
            <a:spLocks noChangeArrowheads="1"/>
          </p:cNvSpPr>
          <p:nvPr/>
        </p:nvSpPr>
        <p:spPr bwMode="auto">
          <a:xfrm>
            <a:off x="7446963" y="40386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21"/>
          <p:cNvSpPr txBox="1">
            <a:spLocks noChangeArrowheads="1"/>
          </p:cNvSpPr>
          <p:nvPr/>
        </p:nvSpPr>
        <p:spPr bwMode="auto">
          <a:xfrm>
            <a:off x="5842000" y="2971800"/>
            <a:ext cx="124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Usage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72" name="Line 22"/>
          <p:cNvSpPr>
            <a:spLocks noChangeShapeType="1"/>
          </p:cNvSpPr>
          <p:nvPr/>
        </p:nvSpPr>
        <p:spPr bwMode="auto">
          <a:xfrm flipH="1">
            <a:off x="5334000" y="3581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3"/>
          <p:cNvSpPr>
            <a:spLocks noChangeShapeType="1"/>
          </p:cNvSpPr>
          <p:nvPr/>
        </p:nvSpPr>
        <p:spPr bwMode="auto">
          <a:xfrm>
            <a:off x="6553200" y="35814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Text Box 24"/>
          <p:cNvSpPr txBox="1">
            <a:spLocks noChangeArrowheads="1"/>
          </p:cNvSpPr>
          <p:nvPr/>
        </p:nvSpPr>
        <p:spPr bwMode="auto">
          <a:xfrm>
            <a:off x="2971800" y="4191000"/>
            <a:ext cx="4343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General Access Pattern Tracking</a:t>
            </a:r>
            <a:endParaRPr lang="en-GB" sz="1400">
              <a:latin typeface="Times New Roman" pitchFamily="18" charset="0"/>
            </a:endParaRPr>
          </a:p>
          <a:p>
            <a:pPr eaLnBrk="0" hangingPunct="0"/>
            <a:endParaRPr lang="en-GB" sz="1800">
              <a:latin typeface="Times New Roman" pitchFamily="18" charset="0"/>
            </a:endParaRP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Web Log Mining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400">
                <a:latin typeface="Times New Roman" pitchFamily="18" charset="0"/>
              </a:rPr>
              <a:t>Zaïane, Xin and Han, 1998</a:t>
            </a:r>
            <a:r>
              <a:rPr lang="en-GB" sz="1800">
                <a:latin typeface="Times New Roman" pitchFamily="18" charset="0"/>
              </a:rPr>
              <a:t>)</a:t>
            </a:r>
          </a:p>
          <a:p>
            <a:pPr eaLnBrk="0" hangingPunct="0">
              <a:buClr>
                <a:srgbClr val="FF6699"/>
              </a:buClr>
            </a:pPr>
            <a:r>
              <a:rPr lang="en-GB" sz="1800">
                <a:latin typeface="Times New Roman" pitchFamily="18" charset="0"/>
              </a:rPr>
              <a:t>Uses KDD techniques to understand general access patterns and trends.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Can shed light on better structure and grouping of resource providers.</a:t>
            </a:r>
            <a:endParaRPr lang="en-GB" sz="2400">
              <a:latin typeface="Times New Roman" pitchFamily="18" charset="0"/>
            </a:endParaRPr>
          </a:p>
          <a:p>
            <a:pPr eaLnBrk="0" hangingPunct="0"/>
            <a:endParaRPr lang="en-GB" sz="1400">
              <a:latin typeface="Times New Roman" pitchFamily="18" charset="0"/>
            </a:endParaRPr>
          </a:p>
        </p:txBody>
      </p:sp>
      <p:sp>
        <p:nvSpPr>
          <p:cNvPr id="49175" name="Text Box 25"/>
          <p:cNvSpPr txBox="1">
            <a:spLocks noChangeArrowheads="1"/>
          </p:cNvSpPr>
          <p:nvPr/>
        </p:nvSpPr>
        <p:spPr bwMode="auto">
          <a:xfrm>
            <a:off x="7446963" y="4114800"/>
            <a:ext cx="1316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Customized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Usage Tracking</a:t>
            </a:r>
          </a:p>
        </p:txBody>
      </p:sp>
      <p:sp>
        <p:nvSpPr>
          <p:cNvPr id="49176" name="Rectangle 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smtClean="0"/>
              <a:t>Example: British Columbia Weather Pattern Analysis</a:t>
            </a:r>
            <a:endParaRPr lang="en-US" sz="2800" smtClean="0"/>
          </a:p>
        </p:txBody>
      </p:sp>
      <p:sp>
        <p:nvSpPr>
          <p:cNvPr id="92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Input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A map with about 3,000 weather probes scattered in B.C.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Daily data for temperature, precipitation, wind velocity, etc.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Output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A map that reveals patterns: merged (similar) regions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Goals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Interactive analysis 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Fast response time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Minimizing storage space used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Challenge</a:t>
            </a:r>
            <a:endParaRPr lang="en-US" sz="2400" smtClean="0"/>
          </a:p>
          <a:p>
            <a:pPr lvl="1" eaLnBrk="1" hangingPunct="1">
              <a:lnSpc>
                <a:spcPct val="95000"/>
              </a:lnSpc>
            </a:pPr>
            <a:r>
              <a:rPr lang="en-US" sz="2000" smtClean="0"/>
              <a:t>A merged region may contain hundreds of  “primitive” regions (polygons)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3886200" y="1905000"/>
            <a:ext cx="1358900" cy="609600"/>
            <a:chOff x="2448" y="1440"/>
            <a:chExt cx="856" cy="384"/>
          </a:xfrm>
        </p:grpSpPr>
        <p:sp>
          <p:nvSpPr>
            <p:cNvPr id="50202" name="Rectangle 3"/>
            <p:cNvSpPr>
              <a:spLocks noChangeArrowheads="1"/>
            </p:cNvSpPr>
            <p:nvPr/>
          </p:nvSpPr>
          <p:spPr bwMode="auto">
            <a:xfrm>
              <a:off x="2448" y="1440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4"/>
            <p:cNvSpPr txBox="1">
              <a:spLocks noChangeArrowheads="1"/>
            </p:cNvSpPr>
            <p:nvPr/>
          </p:nvSpPr>
          <p:spPr bwMode="auto">
            <a:xfrm>
              <a:off x="2456" y="1488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Times New Roman" pitchFamily="18" charset="0"/>
                </a:rPr>
                <a:t>Web Mining</a:t>
              </a:r>
            </a:p>
          </p:txBody>
        </p:sp>
      </p:grpSp>
      <p:sp>
        <p:nvSpPr>
          <p:cNvPr id="50179" name="Line 5"/>
          <p:cNvSpPr>
            <a:spLocks noChangeShapeType="1"/>
          </p:cNvSpPr>
          <p:nvPr/>
        </p:nvSpPr>
        <p:spPr bwMode="auto">
          <a:xfrm>
            <a:off x="4495800" y="2514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5791200" y="29718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2924175" y="4038600"/>
            <a:ext cx="1295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4343400" y="4038600"/>
            <a:ext cx="44196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5842000" y="2971800"/>
            <a:ext cx="124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Usage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 flipH="1">
            <a:off x="3581400" y="35814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65532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2895600" y="4114800"/>
            <a:ext cx="1373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General Access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Pattern Tracking</a:t>
            </a:r>
          </a:p>
        </p:txBody>
      </p:sp>
      <p:sp>
        <p:nvSpPr>
          <p:cNvPr id="50187" name="Text Box 13"/>
          <p:cNvSpPr txBox="1">
            <a:spLocks noChangeArrowheads="1"/>
          </p:cNvSpPr>
          <p:nvPr/>
        </p:nvSpPr>
        <p:spPr bwMode="auto">
          <a:xfrm>
            <a:off x="4376738" y="4065588"/>
            <a:ext cx="4767262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Customized Usage Tracking</a:t>
            </a:r>
          </a:p>
          <a:p>
            <a:pPr algn="ctr" eaLnBrk="0" hangingPunct="0"/>
            <a:endParaRPr lang="en-GB" sz="1800">
              <a:latin typeface="Times New Roman" pitchFamily="18" charset="0"/>
            </a:endParaRPr>
          </a:p>
          <a:p>
            <a:pPr eaLnBrk="0" hangingPunct="0">
              <a:buClr>
                <a:srgbClr val="FF6699"/>
              </a:buClr>
              <a:buFontTx/>
              <a:buChar char="•"/>
            </a:pPr>
            <a:r>
              <a:rPr lang="en-GB" sz="1800">
                <a:solidFill>
                  <a:srgbClr val="FF3300"/>
                </a:solidFill>
                <a:latin typeface="Times New Roman" pitchFamily="18" charset="0"/>
              </a:rPr>
              <a:t>Adaptive Sites</a:t>
            </a:r>
            <a:r>
              <a:rPr lang="en-GB" sz="1800">
                <a:latin typeface="Times New Roman" pitchFamily="18" charset="0"/>
              </a:rPr>
              <a:t> (</a:t>
            </a:r>
            <a:r>
              <a:rPr lang="en-GB" sz="1400">
                <a:latin typeface="Times New Roman" pitchFamily="18" charset="0"/>
              </a:rPr>
              <a:t>Perkowitz and Etzioni, 1997</a:t>
            </a:r>
            <a:r>
              <a:rPr lang="en-GB" sz="1800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Analyzes access patterns of each user at a time.</a:t>
            </a:r>
          </a:p>
          <a:p>
            <a:pPr eaLnBrk="0" hangingPunct="0"/>
            <a:r>
              <a:rPr lang="en-GB" sz="1800">
                <a:latin typeface="Times New Roman" pitchFamily="18" charset="0"/>
              </a:rPr>
              <a:t>Web site restructures itself automatically by learning from user access patterns.</a:t>
            </a:r>
          </a:p>
          <a:p>
            <a:pPr eaLnBrk="0" hangingPunct="0"/>
            <a:endParaRPr lang="en-GB" sz="1400">
              <a:latin typeface="Times New Roman" pitchFamily="18" charset="0"/>
            </a:endParaRPr>
          </a:p>
        </p:txBody>
      </p:sp>
      <p:sp>
        <p:nvSpPr>
          <p:cNvPr id="50188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Mining the World-Wide Web</a:t>
            </a:r>
            <a:endParaRPr lang="en-GB" smtClean="0"/>
          </a:p>
        </p:txBody>
      </p:sp>
      <p:sp>
        <p:nvSpPr>
          <p:cNvPr id="50189" name="Rectangle 15"/>
          <p:cNvSpPr>
            <a:spLocks noChangeArrowheads="1"/>
          </p:cNvSpPr>
          <p:nvPr/>
        </p:nvSpPr>
        <p:spPr bwMode="auto">
          <a:xfrm>
            <a:off x="2895600" y="2971800"/>
            <a:ext cx="1447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Text Box 16"/>
          <p:cNvSpPr txBox="1">
            <a:spLocks noChangeArrowheads="1"/>
          </p:cNvSpPr>
          <p:nvPr/>
        </p:nvSpPr>
        <p:spPr bwMode="auto">
          <a:xfrm>
            <a:off x="2895600" y="2971800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Structure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 flipH="1">
            <a:off x="3733800" y="2514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 flipH="1">
            <a:off x="1905000" y="25146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Rectangle 19"/>
          <p:cNvSpPr>
            <a:spLocks noChangeArrowheads="1"/>
          </p:cNvSpPr>
          <p:nvPr/>
        </p:nvSpPr>
        <p:spPr bwMode="auto">
          <a:xfrm>
            <a:off x="1219200" y="29718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20"/>
          <p:cNvSpPr>
            <a:spLocks noChangeArrowheads="1"/>
          </p:cNvSpPr>
          <p:nvPr/>
        </p:nvSpPr>
        <p:spPr bwMode="auto">
          <a:xfrm>
            <a:off x="1447800" y="48006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533400" y="40386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1143000" y="29718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800">
                <a:latin typeface="Times New Roman" pitchFamily="18" charset="0"/>
              </a:rPr>
              <a:t>Web Content</a:t>
            </a:r>
          </a:p>
          <a:p>
            <a:pPr algn="ctr" eaLnBrk="0" hangingPunct="0"/>
            <a:r>
              <a:rPr lang="en-GB" sz="1800">
                <a:latin typeface="Times New Roman" pitchFamily="18" charset="0"/>
              </a:rPr>
              <a:t>Mining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1828800" y="35814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 flipH="1">
            <a:off x="12192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Text Box 25"/>
          <p:cNvSpPr txBox="1">
            <a:spLocks noChangeArrowheads="1"/>
          </p:cNvSpPr>
          <p:nvPr/>
        </p:nvSpPr>
        <p:spPr bwMode="auto">
          <a:xfrm>
            <a:off x="533400" y="4114800"/>
            <a:ext cx="1316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Web Page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Content Mining</a:t>
            </a:r>
          </a:p>
        </p:txBody>
      </p:sp>
      <p:sp>
        <p:nvSpPr>
          <p:cNvPr id="50200" name="Text Box 26"/>
          <p:cNvSpPr txBox="1">
            <a:spLocks noChangeArrowheads="1"/>
          </p:cNvSpPr>
          <p:nvPr/>
        </p:nvSpPr>
        <p:spPr bwMode="auto">
          <a:xfrm>
            <a:off x="1500188" y="4892675"/>
            <a:ext cx="116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400">
                <a:latin typeface="Times New Roman" pitchFamily="18" charset="0"/>
              </a:rPr>
              <a:t>Search Result</a:t>
            </a:r>
          </a:p>
          <a:p>
            <a:pPr algn="ctr" eaLnBrk="0" hangingPunct="0"/>
            <a:r>
              <a:rPr lang="en-GB" sz="1400">
                <a:latin typeface="Times New Roman" pitchFamily="18" charset="0"/>
              </a:rPr>
              <a:t>Mining</a:t>
            </a:r>
          </a:p>
        </p:txBody>
      </p:sp>
      <p:sp>
        <p:nvSpPr>
          <p:cNvPr id="50201" name="Text Box 27"/>
          <p:cNvSpPr txBox="1">
            <a:spLocks noChangeArrowheads="1"/>
          </p:cNvSpPr>
          <p:nvPr/>
        </p:nvSpPr>
        <p:spPr bwMode="auto">
          <a:xfrm>
            <a:off x="2955925" y="6524625"/>
            <a:ext cx="3155950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55038" cy="609600"/>
          </a:xfrm>
        </p:spPr>
        <p:txBody>
          <a:bodyPr/>
          <a:lstStyle/>
          <a:p>
            <a:pPr eaLnBrk="1" hangingPunct="1"/>
            <a:r>
              <a:rPr lang="en-US" smtClean="0"/>
              <a:t>Mining the Web's Link Structures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4975"/>
            <a:ext cx="8104188" cy="386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Problems with the Web linkage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 every hyperlink represents an endorsement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Other purposes are for navigation or for paid advertisements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If the majority of hyperlinks are for endorsement, the collective opinion will still dominate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authority will seldom have its Web page point to its rival authorities in the same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Authoritative pages are seldom particularly descriptive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Hub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Set of Web pages that provides collections of links to authorities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725487"/>
          </a:xfrm>
        </p:spPr>
        <p:txBody>
          <a:bodyPr/>
          <a:lstStyle/>
          <a:p>
            <a:pPr eaLnBrk="1" hangingPunct="1"/>
            <a:r>
              <a:rPr lang="en-US" smtClean="0"/>
              <a:t>Web Usage Mining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Mining Web log records to discover user access patterns of Web pages</a:t>
            </a:r>
          </a:p>
          <a:p>
            <a:pPr eaLnBrk="1" hangingPunct="1"/>
            <a:r>
              <a:rPr lang="en-US" sz="2400" smtClean="0"/>
              <a:t>Applications</a:t>
            </a:r>
          </a:p>
          <a:p>
            <a:pPr lvl="1" eaLnBrk="1" hangingPunct="1"/>
            <a:r>
              <a:rPr lang="en-US" sz="2000" smtClean="0"/>
              <a:t>Target potential customers for electronic commerce</a:t>
            </a:r>
          </a:p>
          <a:p>
            <a:pPr lvl="1" eaLnBrk="1" hangingPunct="1"/>
            <a:r>
              <a:rPr lang="en-US" sz="2000" smtClean="0"/>
              <a:t>Enhance the quality and delivery of Internet information services to the end user</a:t>
            </a:r>
          </a:p>
          <a:p>
            <a:pPr lvl="1" eaLnBrk="1" hangingPunct="1"/>
            <a:r>
              <a:rPr lang="en-US" sz="2000" smtClean="0"/>
              <a:t>Improve Web server system performance</a:t>
            </a:r>
          </a:p>
          <a:p>
            <a:pPr lvl="1" eaLnBrk="1" hangingPunct="1"/>
            <a:r>
              <a:rPr lang="en-GB" sz="2000" smtClean="0"/>
              <a:t>Identify potential prime advertisement locations</a:t>
            </a:r>
          </a:p>
          <a:p>
            <a:pPr eaLnBrk="1" hangingPunct="1"/>
            <a:r>
              <a:rPr lang="en-US" sz="2400" smtClean="0"/>
              <a:t>Web logs provide rich information about Web dynamics</a:t>
            </a:r>
          </a:p>
          <a:p>
            <a:pPr lvl="1" eaLnBrk="1" hangingPunct="1"/>
            <a:r>
              <a:rPr lang="en-US" sz="2000" smtClean="0"/>
              <a:t>Typical Web log entry includes the URL requested, the IP address from which the request originated, and a timestamp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/>
          <a:lstStyle/>
          <a:p>
            <a:r>
              <a:rPr lang="en-US"/>
              <a:t>Why Graph Mining?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Graphs are ubiquitous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Chemical compounds (Cheminformatics)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Protein structures, biological pathways/networks (Bioinformactics)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Program control flow, traffic flow, and workflow analysis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XML databases, Web, and social network analysis</a:t>
            </a:r>
          </a:p>
          <a:p>
            <a:pPr>
              <a:lnSpc>
                <a:spcPct val="120000"/>
              </a:lnSpc>
            </a:pPr>
            <a:r>
              <a:rPr lang="en-US" sz="2400"/>
              <a:t>Graph is a general model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Trees, lattices, sequences, and items are degenerated graphs</a:t>
            </a:r>
          </a:p>
          <a:p>
            <a:pPr>
              <a:lnSpc>
                <a:spcPct val="120000"/>
              </a:lnSpc>
            </a:pPr>
            <a:r>
              <a:rPr lang="en-US" sz="2400"/>
              <a:t>Diversity of graphs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Directed vs. undirected, labeled vs. unlabeled (edges &amp; vertices), weighted, with angles &amp; geometry (topological vs. 2-D/3-D) </a:t>
            </a:r>
          </a:p>
          <a:p>
            <a:pPr>
              <a:lnSpc>
                <a:spcPct val="120000"/>
              </a:lnSpc>
            </a:pPr>
            <a:r>
              <a:rPr lang="en-US" sz="2400"/>
              <a:t>Complexity of algorithms: many problems are of high complexity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Graph, Graph, Everywhere</a:t>
            </a:r>
          </a:p>
        </p:txBody>
      </p:sp>
      <p:pic>
        <p:nvPicPr>
          <p:cNvPr id="1799171" name="Picture 3" descr="aspir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2188"/>
            <a:ext cx="3581400" cy="2435225"/>
          </a:xfrm>
          <a:prstGeom prst="rect">
            <a:avLst/>
          </a:prstGeom>
          <a:noFill/>
        </p:spPr>
      </p:pic>
      <p:sp>
        <p:nvSpPr>
          <p:cNvPr id="1799172" name="Text Box 4"/>
          <p:cNvSpPr txBox="1">
            <a:spLocks noChangeArrowheads="1"/>
          </p:cNvSpPr>
          <p:nvPr/>
        </p:nvSpPr>
        <p:spPr bwMode="auto">
          <a:xfrm>
            <a:off x="1828800" y="33528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Verdana" pitchFamily="34" charset="0"/>
              </a:rPr>
              <a:t>Aspirin</a:t>
            </a:r>
          </a:p>
        </p:txBody>
      </p:sp>
      <p:pic>
        <p:nvPicPr>
          <p:cNvPr id="1799173" name="Picture 5" descr="protein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743200" cy="2438400"/>
          </a:xfrm>
          <a:prstGeom prst="rect">
            <a:avLst/>
          </a:prstGeom>
          <a:noFill/>
        </p:spPr>
      </p:pic>
      <p:sp>
        <p:nvSpPr>
          <p:cNvPr id="1799174" name="Rectangle 6"/>
          <p:cNvSpPr>
            <a:spLocks noChangeArrowheads="1"/>
          </p:cNvSpPr>
          <p:nvPr/>
        </p:nvSpPr>
        <p:spPr bwMode="auto">
          <a:xfrm>
            <a:off x="4724400" y="3352800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/>
              <a:t>Yeast protein interaction network</a:t>
            </a:r>
          </a:p>
        </p:txBody>
      </p:sp>
      <p:sp>
        <p:nvSpPr>
          <p:cNvPr id="1799175" name="Rectangle 7"/>
          <p:cNvSpPr>
            <a:spLocks noChangeArrowheads="1"/>
          </p:cNvSpPr>
          <p:nvPr/>
        </p:nvSpPr>
        <p:spPr bwMode="auto">
          <a:xfrm rot="16200000">
            <a:off x="7101681" y="2042319"/>
            <a:ext cx="2332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/>
              <a:t>from H. Jeong et al Nature 411, 41 (2001)</a:t>
            </a:r>
          </a:p>
        </p:txBody>
      </p:sp>
      <p:pic>
        <p:nvPicPr>
          <p:cNvPr id="1799181" name="Picture 13" descr="hal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57600"/>
            <a:ext cx="3429000" cy="2582863"/>
          </a:xfrm>
          <a:prstGeom prst="rect">
            <a:avLst/>
          </a:prstGeom>
          <a:noFill/>
        </p:spPr>
      </p:pic>
      <p:sp>
        <p:nvSpPr>
          <p:cNvPr id="1799182" name="Text Box 14"/>
          <p:cNvSpPr txBox="1">
            <a:spLocks noChangeArrowheads="1"/>
          </p:cNvSpPr>
          <p:nvPr/>
        </p:nvSpPr>
        <p:spPr bwMode="auto">
          <a:xfrm>
            <a:off x="1755775" y="6172200"/>
            <a:ext cx="113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latin typeface="Verdana" pitchFamily="34" charset="0"/>
              </a:rPr>
              <a:t>Internet</a:t>
            </a:r>
          </a:p>
        </p:txBody>
      </p:sp>
      <p:pic>
        <p:nvPicPr>
          <p:cNvPr id="1799183" name="Picture 15" descr="smyt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657600"/>
            <a:ext cx="32766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9184" name="Rectangle 16"/>
          <p:cNvSpPr>
            <a:spLocks noChangeArrowheads="1"/>
          </p:cNvSpPr>
          <p:nvPr/>
        </p:nvSpPr>
        <p:spPr bwMode="auto">
          <a:xfrm>
            <a:off x="5029200" y="6064250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/>
              <a:t>Co-author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16838" cy="508000"/>
          </a:xfrm>
        </p:spPr>
        <p:txBody>
          <a:bodyPr/>
          <a:lstStyle/>
          <a:p>
            <a:r>
              <a:rPr lang="en-US"/>
              <a:t>Graph Pattern Mining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066800"/>
            <a:ext cx="8228013" cy="5486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i="1"/>
              <a:t>Frequent</a:t>
            </a:r>
            <a:r>
              <a:rPr lang="en-US" sz="2400"/>
              <a:t> subgraphs</a:t>
            </a:r>
          </a:p>
          <a:p>
            <a:pPr lvl="1">
              <a:lnSpc>
                <a:spcPct val="130000"/>
              </a:lnSpc>
            </a:pPr>
            <a:r>
              <a:rPr lang="en-US"/>
              <a:t>A (sub)graph is </a:t>
            </a:r>
            <a:r>
              <a:rPr lang="en-US" b="1" i="1"/>
              <a:t>frequent</a:t>
            </a:r>
            <a:r>
              <a:rPr lang="en-US"/>
              <a:t> if its </a:t>
            </a:r>
            <a:r>
              <a:rPr lang="en-US" i="1"/>
              <a:t>support</a:t>
            </a:r>
            <a:r>
              <a:rPr lang="en-US"/>
              <a:t> (occurrence frequency) in a given dataset is no less than a </a:t>
            </a:r>
            <a:r>
              <a:rPr lang="en-US" i="1"/>
              <a:t>minimum support</a:t>
            </a:r>
            <a:r>
              <a:rPr lang="en-US"/>
              <a:t> threshold</a:t>
            </a:r>
          </a:p>
          <a:p>
            <a:pPr>
              <a:lnSpc>
                <a:spcPct val="130000"/>
              </a:lnSpc>
            </a:pPr>
            <a:r>
              <a:rPr lang="en-US" sz="2400"/>
              <a:t>Applications of graph pattern mining</a:t>
            </a:r>
          </a:p>
          <a:p>
            <a:pPr lvl="1">
              <a:lnSpc>
                <a:spcPct val="130000"/>
              </a:lnSpc>
            </a:pPr>
            <a:r>
              <a:rPr lang="en-US"/>
              <a:t>Mining biochemical structures</a:t>
            </a:r>
          </a:p>
          <a:p>
            <a:pPr lvl="1">
              <a:lnSpc>
                <a:spcPct val="130000"/>
              </a:lnSpc>
            </a:pPr>
            <a:r>
              <a:rPr lang="en-US"/>
              <a:t>Program control flow analysis</a:t>
            </a:r>
          </a:p>
          <a:p>
            <a:pPr lvl="1">
              <a:lnSpc>
                <a:spcPct val="130000"/>
              </a:lnSpc>
            </a:pPr>
            <a:r>
              <a:rPr lang="en-US"/>
              <a:t>Mining XML structures or Web communities</a:t>
            </a:r>
          </a:p>
          <a:p>
            <a:pPr lvl="1">
              <a:lnSpc>
                <a:spcPct val="130000"/>
              </a:lnSpc>
            </a:pPr>
            <a:r>
              <a:rPr lang="en-US"/>
              <a:t>Building blocks for graph classification, clustering, compression, comparison, and correlation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762000"/>
          </a:xfrm>
        </p:spPr>
        <p:txBody>
          <a:bodyPr/>
          <a:lstStyle/>
          <a:p>
            <a:r>
              <a:rPr lang="en-US"/>
              <a:t>Example: Frequent Subgraphs</a:t>
            </a:r>
          </a:p>
        </p:txBody>
      </p:sp>
      <p:sp>
        <p:nvSpPr>
          <p:cNvPr id="1458186" name="Text Box 10"/>
          <p:cNvSpPr txBox="1">
            <a:spLocks noChangeArrowheads="1"/>
          </p:cNvSpPr>
          <p:nvPr/>
        </p:nvSpPr>
        <p:spPr bwMode="auto">
          <a:xfrm>
            <a:off x="381000" y="1143000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GRAPH DATASET</a:t>
            </a:r>
          </a:p>
        </p:txBody>
      </p:sp>
      <p:sp>
        <p:nvSpPr>
          <p:cNvPr id="1458187" name="Text Box 11"/>
          <p:cNvSpPr txBox="1">
            <a:spLocks noChangeArrowheads="1"/>
          </p:cNvSpPr>
          <p:nvPr/>
        </p:nvSpPr>
        <p:spPr bwMode="auto">
          <a:xfrm>
            <a:off x="381000" y="3857625"/>
            <a:ext cx="3027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FREQUENT PATTERNS</a:t>
            </a:r>
          </a:p>
          <a:p>
            <a:r>
              <a:rPr lang="en-US" sz="2000" b="1">
                <a:latin typeface="Arial" charset="0"/>
                <a:cs typeface="Arial" charset="0"/>
              </a:rPr>
              <a:t>(MIN SUPPORT IS 2)</a:t>
            </a:r>
          </a:p>
        </p:txBody>
      </p:sp>
      <p:pic>
        <p:nvPicPr>
          <p:cNvPr id="1458197" name="Picture 21" descr="mol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188753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8198" name="Picture 22" descr="mol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752600"/>
            <a:ext cx="2590800" cy="1219200"/>
          </a:xfrm>
          <a:prstGeom prst="rect">
            <a:avLst/>
          </a:prstGeom>
          <a:noFill/>
        </p:spPr>
      </p:pic>
      <p:pic>
        <p:nvPicPr>
          <p:cNvPr id="1458199" name="Picture 23" descr="mol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600200"/>
            <a:ext cx="2743200" cy="1330325"/>
          </a:xfrm>
          <a:prstGeom prst="rect">
            <a:avLst/>
          </a:prstGeom>
          <a:noFill/>
        </p:spPr>
      </p:pic>
      <p:sp>
        <p:nvSpPr>
          <p:cNvPr id="1458200" name="Text Box 24"/>
          <p:cNvSpPr txBox="1">
            <a:spLocks noChangeArrowheads="1"/>
          </p:cNvSpPr>
          <p:nvPr/>
        </p:nvSpPr>
        <p:spPr bwMode="auto">
          <a:xfrm>
            <a:off x="1143000" y="3200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458201" name="Text Box 25"/>
          <p:cNvSpPr txBox="1">
            <a:spLocks noChangeArrowheads="1"/>
          </p:cNvSpPr>
          <p:nvPr/>
        </p:nvSpPr>
        <p:spPr bwMode="auto">
          <a:xfrm>
            <a:off x="3657600" y="3200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458202" name="Text Box 26"/>
          <p:cNvSpPr txBox="1">
            <a:spLocks noChangeArrowheads="1"/>
          </p:cNvSpPr>
          <p:nvPr/>
        </p:nvSpPr>
        <p:spPr bwMode="auto">
          <a:xfrm>
            <a:off x="6935788" y="32004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(C)</a:t>
            </a:r>
          </a:p>
        </p:txBody>
      </p:sp>
      <p:pic>
        <p:nvPicPr>
          <p:cNvPr id="1458204" name="Picture 28" descr="fr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6713" y="5302250"/>
            <a:ext cx="1295400" cy="485775"/>
          </a:xfrm>
          <a:prstGeom prst="rect">
            <a:avLst/>
          </a:prstGeom>
          <a:noFill/>
        </p:spPr>
      </p:pic>
      <p:pic>
        <p:nvPicPr>
          <p:cNvPr id="1458205" name="Picture 29" descr="freq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9513" y="4692650"/>
            <a:ext cx="979487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8206" name="Text Box 30"/>
          <p:cNvSpPr txBox="1">
            <a:spLocks noChangeArrowheads="1"/>
          </p:cNvSpPr>
          <p:nvPr/>
        </p:nvSpPr>
        <p:spPr bwMode="auto">
          <a:xfrm>
            <a:off x="2338388" y="492125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458207" name="Text Box 31"/>
          <p:cNvSpPr txBox="1">
            <a:spLocks noChangeArrowheads="1"/>
          </p:cNvSpPr>
          <p:nvPr/>
        </p:nvSpPr>
        <p:spPr bwMode="auto">
          <a:xfrm>
            <a:off x="5614988" y="492125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16838" cy="609600"/>
          </a:xfrm>
        </p:spPr>
        <p:txBody>
          <a:bodyPr/>
          <a:lstStyle/>
          <a:p>
            <a:r>
              <a:rPr lang="en-US"/>
              <a:t>EXAMPLE (II)</a:t>
            </a:r>
          </a:p>
        </p:txBody>
      </p:sp>
      <p:pic>
        <p:nvPicPr>
          <p:cNvPr id="2026500" name="Picture 4" descr="progS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629400" cy="2933700"/>
          </a:xfrm>
          <a:prstGeom prst="rect">
            <a:avLst/>
          </a:prstGeom>
          <a:noFill/>
        </p:spPr>
      </p:pic>
      <p:pic>
        <p:nvPicPr>
          <p:cNvPr id="2026501" name="Picture 5" descr="progFrequ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343400"/>
            <a:ext cx="2743200" cy="2001838"/>
          </a:xfrm>
          <a:prstGeom prst="rect">
            <a:avLst/>
          </a:prstGeom>
          <a:noFill/>
        </p:spPr>
      </p:pic>
      <p:sp>
        <p:nvSpPr>
          <p:cNvPr id="2026502" name="Text Box 6"/>
          <p:cNvSpPr txBox="1">
            <a:spLocks noChangeArrowheads="1"/>
          </p:cNvSpPr>
          <p:nvPr/>
        </p:nvSpPr>
        <p:spPr bwMode="auto">
          <a:xfrm>
            <a:off x="381000" y="1127125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GRAPH DATASET</a:t>
            </a:r>
          </a:p>
        </p:txBody>
      </p:sp>
      <p:sp>
        <p:nvSpPr>
          <p:cNvPr id="2026503" name="Text Box 7"/>
          <p:cNvSpPr txBox="1">
            <a:spLocks noChangeArrowheads="1"/>
          </p:cNvSpPr>
          <p:nvPr/>
        </p:nvSpPr>
        <p:spPr bwMode="auto">
          <a:xfrm>
            <a:off x="457200" y="4191000"/>
            <a:ext cx="3027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FREQUENT PATTERNS</a:t>
            </a:r>
          </a:p>
          <a:p>
            <a:r>
              <a:rPr lang="en-US" sz="2000" b="1">
                <a:latin typeface="Arial" charset="0"/>
                <a:cs typeface="Arial" charset="0"/>
              </a:rPr>
              <a:t>(MIN SUPPORT IS 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en-US"/>
              <a:t>Graph Mining Algorithms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Incomplete beam search – Greedy (Subdue)</a:t>
            </a:r>
          </a:p>
          <a:p>
            <a:pPr>
              <a:lnSpc>
                <a:spcPct val="130000"/>
              </a:lnSpc>
            </a:pPr>
            <a:r>
              <a:rPr lang="en-US" dirty="0"/>
              <a:t>Inductive logic programming (WARMR)</a:t>
            </a:r>
          </a:p>
          <a:p>
            <a:pPr>
              <a:lnSpc>
                <a:spcPct val="130000"/>
              </a:lnSpc>
            </a:pPr>
            <a:r>
              <a:rPr lang="en-US" dirty="0"/>
              <a:t>Graph theory-based approaches</a:t>
            </a:r>
          </a:p>
          <a:p>
            <a:pPr lvl="1">
              <a:lnSpc>
                <a:spcPct val="130000"/>
              </a:lnSpc>
            </a:pPr>
            <a:r>
              <a:rPr lang="en-US" sz="2800" dirty="0" err="1"/>
              <a:t>Apriori</a:t>
            </a:r>
            <a:r>
              <a:rPr lang="en-US" sz="2800" dirty="0"/>
              <a:t>-based approach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Pattern-growth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/>
          <a:lstStyle/>
          <a:p>
            <a:pPr eaLnBrk="1" hangingPunct="1"/>
            <a:r>
              <a:rPr lang="en-US" smtClean="0"/>
              <a:t>Dynamic Merging of Spatial Objects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2425" y="1643063"/>
            <a:ext cx="8410575" cy="3930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</a:t>
            </a:r>
          </a:p>
        </p:txBody>
      </p:sp>
      <p:pic>
        <p:nvPicPr>
          <p:cNvPr id="10244" name="Picture 1028" descr="bc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5257800" y="1219200"/>
            <a:ext cx="342900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1029" descr="bc_m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0"/>
            <a:ext cx="35909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030" descr="bc_med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114800"/>
            <a:ext cx="327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1031"/>
          <p:cNvSpPr txBox="1">
            <a:spLocks noChangeArrowheads="1"/>
          </p:cNvSpPr>
          <p:nvPr/>
        </p:nvSpPr>
        <p:spPr bwMode="auto">
          <a:xfrm>
            <a:off x="838200" y="3048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400" b="1">
              <a:solidFill>
                <a:srgbClr val="121328"/>
              </a:solidFill>
              <a:latin typeface="Times New Roman" pitchFamily="18" charset="0"/>
            </a:endParaRPr>
          </a:p>
        </p:txBody>
      </p:sp>
      <p:sp>
        <p:nvSpPr>
          <p:cNvPr id="10248" name="Line 1032"/>
          <p:cNvSpPr>
            <a:spLocks noChangeShapeType="1"/>
          </p:cNvSpPr>
          <p:nvPr/>
        </p:nvSpPr>
        <p:spPr bwMode="auto">
          <a:xfrm flipH="1">
            <a:off x="3962400" y="3048000"/>
            <a:ext cx="2133600" cy="685800"/>
          </a:xfrm>
          <a:prstGeom prst="line">
            <a:avLst/>
          </a:prstGeom>
          <a:noFill/>
          <a:ln w="57150">
            <a:solidFill>
              <a:srgbClr val="008484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33"/>
          <p:cNvSpPr>
            <a:spLocks noChangeShapeType="1"/>
          </p:cNvSpPr>
          <p:nvPr/>
        </p:nvSpPr>
        <p:spPr bwMode="auto">
          <a:xfrm>
            <a:off x="6096000" y="3048000"/>
            <a:ext cx="152400" cy="1143000"/>
          </a:xfrm>
          <a:prstGeom prst="line">
            <a:avLst/>
          </a:prstGeom>
          <a:noFill/>
          <a:ln w="57150">
            <a:solidFill>
              <a:srgbClr val="008484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dirty="0" smtClean="0">
                <a:ea typeface="PMingLiU" pitchFamily="18" charset="-120"/>
              </a:rPr>
              <a:t>Mining Complex Types of Data</a:t>
            </a:r>
            <a:endParaRPr lang="en-US" dirty="0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058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ko-KR" sz="3600" dirty="0" smtClean="0">
                <a:latin typeface="+mj-lt"/>
                <a:ea typeface="PMingLiU" pitchFamily="18" charset="-120"/>
                <a:cs typeface="+mj-cs"/>
              </a:rPr>
              <a:t>Society</a:t>
            </a:r>
          </a:p>
        </p:txBody>
      </p:sp>
      <p:sp>
        <p:nvSpPr>
          <p:cNvPr id="1655811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4191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4" rIns="91407" bIns="4570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 b="1" u="sng">
                <a:solidFill>
                  <a:srgbClr val="0000FF"/>
                </a:solidFill>
                <a:ea typeface="굴림" charset="-127"/>
              </a:rPr>
              <a:t>Nodes</a:t>
            </a:r>
            <a:r>
              <a:rPr lang="en-US" altLang="ko-KR" sz="2400">
                <a:ea typeface="굴림" charset="-127"/>
              </a:rPr>
              <a:t>: individuals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2400" b="1" u="sng">
                <a:solidFill>
                  <a:srgbClr val="008000"/>
                </a:solidFill>
                <a:ea typeface="굴림" charset="-127"/>
              </a:rPr>
              <a:t>Links</a:t>
            </a:r>
            <a:r>
              <a:rPr lang="en-US" altLang="ko-KR" sz="2400">
                <a:ea typeface="굴림" charset="-127"/>
              </a:rPr>
              <a:t>:   social relationship (family/work/friendship/etc.)</a:t>
            </a:r>
          </a:p>
        </p:txBody>
      </p:sp>
      <p:sp>
        <p:nvSpPr>
          <p:cNvPr id="1655813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6297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 dirty="0">
                <a:ea typeface="굴림" charset="-127"/>
              </a:rPr>
              <a:t>Social networks: Many </a:t>
            </a:r>
            <a:r>
              <a:rPr lang="en-US" altLang="ko-KR" sz="2400" u="sng" dirty="0">
                <a:ea typeface="굴림" charset="-127"/>
              </a:rPr>
              <a:t>individuals</a:t>
            </a:r>
            <a:r>
              <a:rPr lang="en-US" altLang="ko-KR" sz="2400" dirty="0">
                <a:ea typeface="굴림" charset="-127"/>
              </a:rPr>
              <a:t>  with </a:t>
            </a:r>
            <a:r>
              <a:rPr lang="en-US" altLang="ko-KR" sz="2400" u="sng" dirty="0">
                <a:ea typeface="굴림" charset="-127"/>
              </a:rPr>
              <a:t>diverse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u="sng" dirty="0">
                <a:ea typeface="굴림" charset="-127"/>
              </a:rPr>
              <a:t>social interactions</a:t>
            </a:r>
            <a:r>
              <a:rPr lang="en-US" altLang="ko-KR" sz="2400" dirty="0">
                <a:ea typeface="굴림" charset="-127"/>
              </a:rPr>
              <a:t> between them.                                </a:t>
            </a:r>
          </a:p>
        </p:txBody>
      </p:sp>
      <p:pic>
        <p:nvPicPr>
          <p:cNvPr id="1655816" name="Picture 8" descr="112213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79525"/>
            <a:ext cx="4724400" cy="306387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019800" y="6021391"/>
            <a:ext cx="240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4"/>
              </a:rPr>
              <a:t>Social Media Mining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Text Box 2"/>
          <p:cNvSpPr txBox="1">
            <a:spLocks noChangeArrowheads="1"/>
          </p:cNvSpPr>
          <p:nvPr/>
        </p:nvSpPr>
        <p:spPr bwMode="auto">
          <a:xfrm>
            <a:off x="1600200" y="533400"/>
            <a:ext cx="58674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ko-KR" sz="3600" dirty="0" smtClean="0">
                <a:latin typeface="+mj-lt"/>
                <a:ea typeface="PMingLiU" pitchFamily="18" charset="-120"/>
                <a:cs typeface="+mj-cs"/>
              </a:rPr>
              <a:t>Communication networks</a:t>
            </a:r>
          </a:p>
        </p:txBody>
      </p:sp>
      <p:sp>
        <p:nvSpPr>
          <p:cNvPr id="1656835" name="Text Box 3"/>
          <p:cNvSpPr txBox="1">
            <a:spLocks noChangeArrowheads="1"/>
          </p:cNvSpPr>
          <p:nvPr/>
        </p:nvSpPr>
        <p:spPr bwMode="auto">
          <a:xfrm>
            <a:off x="762000" y="126682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ea typeface="굴림" charset="-127"/>
              </a:rPr>
              <a:t>The Earth is developing an electronic nervous system, a network with diverse </a:t>
            </a:r>
            <a:r>
              <a:rPr lang="en-US" altLang="ko-KR" sz="2400" b="1" u="sng">
                <a:solidFill>
                  <a:srgbClr val="0000FF"/>
                </a:solidFill>
                <a:ea typeface="굴림" charset="-127"/>
              </a:rPr>
              <a:t>nodes</a:t>
            </a:r>
            <a:r>
              <a:rPr lang="en-US" altLang="ko-KR" sz="2400">
                <a:ea typeface="굴림" charset="-127"/>
              </a:rPr>
              <a:t> and </a:t>
            </a:r>
            <a:r>
              <a:rPr lang="en-US" altLang="ko-KR" sz="2400" b="1" u="sng">
                <a:solidFill>
                  <a:srgbClr val="008000"/>
                </a:solidFill>
                <a:ea typeface="굴림" charset="-127"/>
              </a:rPr>
              <a:t>links</a:t>
            </a:r>
            <a:r>
              <a:rPr lang="en-US" altLang="ko-KR" sz="2400">
                <a:ea typeface="굴림" charset="-127"/>
              </a:rPr>
              <a:t> are</a:t>
            </a:r>
          </a:p>
        </p:txBody>
      </p:sp>
      <p:pic>
        <p:nvPicPr>
          <p:cNvPr id="1656836" name="Picture 4" descr="eick_arctr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86200"/>
            <a:ext cx="5562600" cy="2412694"/>
          </a:xfrm>
          <a:prstGeom prst="rect">
            <a:avLst/>
          </a:prstGeom>
          <a:noFill/>
        </p:spPr>
      </p:pic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133600" y="2333625"/>
            <a:ext cx="167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ko-KR" altLang="en-US" sz="2000">
                <a:solidFill>
                  <a:srgbClr val="0000FF"/>
                </a:solidFill>
                <a:ea typeface="굴림" charset="-127"/>
              </a:rPr>
              <a:t>-</a:t>
            </a:r>
            <a:r>
              <a:rPr lang="en-US" altLang="ko-KR" sz="2000">
                <a:solidFill>
                  <a:srgbClr val="0000FF"/>
                </a:solidFill>
                <a:ea typeface="굴림" charset="-127"/>
              </a:rPr>
              <a:t>computers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  <a:ea typeface="굴림" charset="-127"/>
              </a:rPr>
              <a:t>-routers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2000">
                <a:solidFill>
                  <a:srgbClr val="0000FF"/>
                </a:solidFill>
                <a:ea typeface="굴림" charset="-127"/>
              </a:rPr>
              <a:t>-satellites</a:t>
            </a:r>
            <a:endParaRPr lang="en-US" altLang="ko-KR" sz="2000">
              <a:ea typeface="굴림" charset="-127"/>
            </a:endParaRP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029200" y="2333625"/>
            <a:ext cx="182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ko-KR" altLang="en-US" sz="2000">
                <a:solidFill>
                  <a:srgbClr val="008000"/>
                </a:solidFill>
                <a:ea typeface="굴림" charset="-127"/>
              </a:rPr>
              <a:t>-</a:t>
            </a:r>
            <a:r>
              <a:rPr lang="en-US" altLang="ko-KR" sz="2000">
                <a:solidFill>
                  <a:srgbClr val="008000"/>
                </a:solidFill>
                <a:ea typeface="굴림" charset="-127"/>
              </a:rPr>
              <a:t>phone lines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2000">
                <a:solidFill>
                  <a:srgbClr val="008000"/>
                </a:solidFill>
                <a:ea typeface="굴림" charset="-127"/>
              </a:rPr>
              <a:t>-TV cables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ko-KR" sz="2000">
                <a:solidFill>
                  <a:srgbClr val="008000"/>
                </a:solidFill>
                <a:ea typeface="굴림" charset="-127"/>
              </a:rPr>
              <a:t>-EM waves</a:t>
            </a:r>
            <a:endParaRPr lang="en-US" altLang="ko-KR" sz="2000">
              <a:ea typeface="굴림" charset="-127"/>
            </a:endParaRP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4343400" y="2409825"/>
            <a:ext cx="1588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6840" name="Line 8"/>
          <p:cNvSpPr>
            <a:spLocks noChangeShapeType="1"/>
          </p:cNvSpPr>
          <p:nvPr/>
        </p:nvSpPr>
        <p:spPr bwMode="auto">
          <a:xfrm flipH="1">
            <a:off x="2906713" y="2028825"/>
            <a:ext cx="15779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5794375" y="2057400"/>
            <a:ext cx="730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>
            <a:off x="6781800" y="4116388"/>
            <a:ext cx="2209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Communication networks: Many </a:t>
            </a:r>
            <a:r>
              <a:rPr lang="en-US" altLang="ko-KR" sz="2000" u="sng">
                <a:ea typeface="굴림" charset="-127"/>
              </a:rPr>
              <a:t>non-identical</a:t>
            </a:r>
            <a:r>
              <a:rPr lang="en-US" altLang="ko-KR" sz="2000">
                <a:ea typeface="굴림" charset="-127"/>
              </a:rPr>
              <a:t> components with </a:t>
            </a:r>
            <a:r>
              <a:rPr lang="en-US" altLang="ko-KR" sz="2000" u="sng">
                <a:ea typeface="굴림" charset="-127"/>
              </a:rPr>
              <a:t>diverse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 u="sng">
                <a:ea typeface="굴림" charset="-127"/>
              </a:rPr>
              <a:t>connections</a:t>
            </a:r>
            <a:r>
              <a:rPr lang="en-US" altLang="ko-KR" sz="2000">
                <a:ea typeface="굴림" charset="-127"/>
              </a:rPr>
              <a:t> between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7858" name="Object 2"/>
          <p:cNvGraphicFramePr>
            <a:graphicFrameLocks noChangeAspect="1"/>
          </p:cNvGraphicFramePr>
          <p:nvPr/>
        </p:nvGraphicFramePr>
        <p:xfrm>
          <a:off x="152400" y="304800"/>
          <a:ext cx="8802688" cy="59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Photo Editor Photo" r:id="rId4" imgW="11717386" imgH="7961905" progId="MSPhotoEd.3">
                  <p:embed/>
                </p:oleObj>
              </mc:Choice>
              <mc:Fallback>
                <p:oleObj name="Photo Editor Photo" r:id="rId4" imgW="11717386" imgH="7961905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8802688" cy="598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3324225"/>
            <a:ext cx="4724400" cy="1781175"/>
            <a:chOff x="240" y="2094"/>
            <a:chExt cx="2976" cy="1122"/>
          </a:xfrm>
        </p:grpSpPr>
        <p:sp>
          <p:nvSpPr>
            <p:cNvPr id="1657860" name="Text Box 4"/>
            <p:cNvSpPr txBox="1">
              <a:spLocks noChangeArrowheads="1"/>
            </p:cNvSpPr>
            <p:nvPr/>
          </p:nvSpPr>
          <p:spPr bwMode="auto">
            <a:xfrm>
              <a:off x="670" y="2094"/>
              <a:ext cx="2162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3000" b="1">
                  <a:latin typeface="Arial" charset="0"/>
                  <a:ea typeface="굴림" charset="-127"/>
                </a:rPr>
                <a:t>Complex systems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657861" name="Text Box 5"/>
            <p:cNvSpPr txBox="1">
              <a:spLocks noChangeArrowheads="1"/>
            </p:cNvSpPr>
            <p:nvPr/>
          </p:nvSpPr>
          <p:spPr bwMode="auto">
            <a:xfrm>
              <a:off x="240" y="2468"/>
              <a:ext cx="297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2400">
                  <a:latin typeface="Times New Roman" pitchFamily="18" charset="0"/>
                  <a:ea typeface="굴림" charset="-127"/>
                </a:rPr>
                <a:t>Made of                                        many non-identical </a:t>
              </a:r>
              <a:r>
                <a:rPr lang="en-US" altLang="ko-KR" sz="2400" b="1">
                  <a:solidFill>
                    <a:srgbClr val="0000FF"/>
                  </a:solidFill>
                  <a:latin typeface="Times New Roman" pitchFamily="18" charset="0"/>
                  <a:ea typeface="굴림" charset="-127"/>
                </a:rPr>
                <a:t>elements</a:t>
              </a:r>
              <a:r>
                <a:rPr lang="en-US" altLang="ko-KR" sz="2400">
                  <a:latin typeface="Times New Roman" pitchFamily="18" charset="0"/>
                  <a:ea typeface="굴림" charset="-127"/>
                </a:rPr>
                <a:t> connected by diverse </a:t>
              </a:r>
              <a:r>
                <a:rPr lang="en-US" altLang="ko-KR" sz="2400" b="1">
                  <a:solidFill>
                    <a:srgbClr val="008000"/>
                  </a:solidFill>
                  <a:latin typeface="Times New Roman" pitchFamily="18" charset="0"/>
                  <a:ea typeface="굴림" charset="-127"/>
                </a:rPr>
                <a:t>interactions</a:t>
              </a:r>
              <a:r>
                <a:rPr lang="en-US" altLang="ko-KR" sz="2400">
                  <a:latin typeface="Times New Roman" pitchFamily="18" charset="0"/>
                  <a:ea typeface="굴림" charset="-127"/>
                </a:rPr>
                <a:t>.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4000" y="5087938"/>
            <a:ext cx="2549525" cy="1566862"/>
            <a:chOff x="960" y="3205"/>
            <a:chExt cx="1606" cy="987"/>
          </a:xfrm>
        </p:grpSpPr>
        <p:sp>
          <p:nvSpPr>
            <p:cNvPr id="1657863" name="Oval 7"/>
            <p:cNvSpPr>
              <a:spLocks noChangeArrowheads="1"/>
            </p:cNvSpPr>
            <p:nvPr/>
          </p:nvSpPr>
          <p:spPr bwMode="auto">
            <a:xfrm>
              <a:off x="960" y="3600"/>
              <a:ext cx="1606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b="1">
                  <a:solidFill>
                    <a:srgbClr val="FF0000"/>
                  </a:solidFill>
                  <a:latin typeface="Comic Sans MS" pitchFamily="66" charset="0"/>
                  <a:ea typeface="굴림" charset="-127"/>
                </a:rPr>
                <a:t>NETWORK</a:t>
              </a:r>
              <a:endParaRPr lang="en-US" altLang="ko-KR" b="1">
                <a:latin typeface="Comic Sans MS" pitchFamily="66" charset="0"/>
                <a:ea typeface="굴림" charset="-127"/>
              </a:endParaRPr>
            </a:p>
          </p:txBody>
        </p:sp>
        <p:sp>
          <p:nvSpPr>
            <p:cNvPr id="1657864" name="AutoShape 8"/>
            <p:cNvSpPr>
              <a:spLocks noChangeArrowheads="1"/>
            </p:cNvSpPr>
            <p:nvPr/>
          </p:nvSpPr>
          <p:spPr bwMode="auto">
            <a:xfrm rot="5400000">
              <a:off x="1588" y="3201"/>
              <a:ext cx="347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786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2954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New York Times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609600"/>
          </a:xfrm>
        </p:spPr>
        <p:txBody>
          <a:bodyPr/>
          <a:lstStyle/>
          <a:p>
            <a:r>
              <a:rPr lang="ko-KR" altLang="en-US" kern="1200" dirty="0" smtClean="0">
                <a:ea typeface="PMingLiU" pitchFamily="18" charset="-120"/>
              </a:rPr>
              <a:t>“</a:t>
            </a:r>
            <a:r>
              <a:rPr lang="en-US" altLang="ko-KR" kern="1200" dirty="0" smtClean="0">
                <a:ea typeface="PMingLiU" pitchFamily="18" charset="-120"/>
              </a:rPr>
              <a:t>Natural” Networks and Universality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Consider many kinds of networks: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social, technological, business, economic, content,…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These networks tend to share certain </a:t>
            </a:r>
            <a:r>
              <a:rPr lang="en-US" altLang="ko-KR" sz="2000" i="1" dirty="0">
                <a:solidFill>
                  <a:srgbClr val="009900"/>
                </a:solidFill>
                <a:ea typeface="굴림" charset="-127"/>
              </a:rPr>
              <a:t>informal</a:t>
            </a:r>
            <a:r>
              <a:rPr lang="en-US" altLang="ko-KR" sz="2000" dirty="0">
                <a:ea typeface="굴림" charset="-127"/>
              </a:rPr>
              <a:t> properties: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large scale; continual growth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distributed, organic growth: vertices “decide” who to link to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interaction restricted to links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mixture of local and long-distance connections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abstract notions of distance: geographical, content, social</a:t>
            </a:r>
            <a:r>
              <a:rPr lang="en-US" altLang="ko-KR" sz="2000" dirty="0" smtClean="0">
                <a:ea typeface="굴림" charset="-127"/>
              </a:rPr>
              <a:t>,…</a:t>
            </a:r>
            <a:endParaRPr lang="en-US" altLang="ko-KR" sz="2000" dirty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3810" name="Picture 2" descr="klogdahl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163" y="76200"/>
            <a:ext cx="4922837" cy="6477000"/>
          </a:xfrm>
          <a:prstGeom prst="rect">
            <a:avLst/>
          </a:prstGeom>
          <a:noFill/>
        </p:spPr>
      </p:pic>
      <p:sp>
        <p:nvSpPr>
          <p:cNvPr id="1783811" name="Line 3"/>
          <p:cNvSpPr>
            <a:spLocks noChangeShapeType="1"/>
          </p:cNvSpPr>
          <p:nvPr/>
        </p:nvSpPr>
        <p:spPr bwMode="auto">
          <a:xfrm flipH="1" flipV="1">
            <a:off x="1905000" y="1219200"/>
            <a:ext cx="2895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3812" name="Line 4"/>
          <p:cNvSpPr>
            <a:spLocks noChangeShapeType="1"/>
          </p:cNvSpPr>
          <p:nvPr/>
        </p:nvSpPr>
        <p:spPr bwMode="auto">
          <a:xfrm flipH="1">
            <a:off x="1905000" y="2895600"/>
            <a:ext cx="411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3813" name="Line 5"/>
          <p:cNvSpPr>
            <a:spLocks noChangeShapeType="1"/>
          </p:cNvSpPr>
          <p:nvPr/>
        </p:nvSpPr>
        <p:spPr bwMode="auto">
          <a:xfrm flipV="1">
            <a:off x="1828800" y="4648200"/>
            <a:ext cx="6858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83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35751"/>
              </p:ext>
            </p:extLst>
          </p:nvPr>
        </p:nvGraphicFramePr>
        <p:xfrm>
          <a:off x="623156" y="4667121"/>
          <a:ext cx="990601" cy="123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Photo Editor Photo" r:id="rId5" imgW="1752381" imgH="2190476" progId="MSPhotoEd.3">
                  <p:embed/>
                </p:oleObj>
              </mc:Choice>
              <mc:Fallback>
                <p:oleObj name="Photo Editor Photo" r:id="rId5" imgW="1752381" imgH="2190476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56" y="4667121"/>
                        <a:ext cx="990601" cy="1238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3815" name="Text Box 7"/>
          <p:cNvSpPr txBox="1">
            <a:spLocks noChangeArrowheads="1"/>
          </p:cNvSpPr>
          <p:nvPr/>
        </p:nvSpPr>
        <p:spPr bwMode="auto">
          <a:xfrm>
            <a:off x="468789" y="1560945"/>
            <a:ext cx="1281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charset="-127"/>
              </a:rPr>
              <a:t>Rod </a:t>
            </a:r>
            <a:r>
              <a:rPr lang="en-US" altLang="ko-KR" sz="1800" dirty="0" err="1">
                <a:latin typeface="Times New Roman" pitchFamily="18" charset="0"/>
                <a:ea typeface="굴림" charset="-127"/>
              </a:rPr>
              <a:t>Steiger</a:t>
            </a:r>
            <a:endParaRPr lang="en-US" altLang="ko-KR" sz="18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83816" name="Text Box 8"/>
          <p:cNvSpPr txBox="1">
            <a:spLocks noChangeArrowheads="1"/>
          </p:cNvSpPr>
          <p:nvPr/>
        </p:nvSpPr>
        <p:spPr bwMode="auto">
          <a:xfrm>
            <a:off x="469992" y="5953603"/>
            <a:ext cx="1435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charset="-127"/>
              </a:rPr>
              <a:t>Martin Sheen</a:t>
            </a:r>
          </a:p>
        </p:txBody>
      </p:sp>
      <p:sp>
        <p:nvSpPr>
          <p:cNvPr id="1783817" name="Text Box 9"/>
          <p:cNvSpPr txBox="1">
            <a:spLocks noChangeArrowheads="1"/>
          </p:cNvSpPr>
          <p:nvPr/>
        </p:nvSpPr>
        <p:spPr bwMode="auto">
          <a:xfrm>
            <a:off x="233363" y="4052371"/>
            <a:ext cx="2052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800" dirty="0">
                <a:latin typeface="Times New Roman" pitchFamily="18" charset="0"/>
                <a:ea typeface="굴림" charset="-127"/>
              </a:rPr>
              <a:t>Donald </a:t>
            </a:r>
            <a:r>
              <a:rPr lang="en-US" altLang="ko-KR" sz="1800" dirty="0" err="1">
                <a:latin typeface="Times New Roman" pitchFamily="18" charset="0"/>
                <a:ea typeface="굴림" charset="-127"/>
              </a:rPr>
              <a:t>Pleasence</a:t>
            </a:r>
            <a:endParaRPr lang="en-US" altLang="ko-KR" sz="1800" dirty="0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1783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48493"/>
              </p:ext>
            </p:extLst>
          </p:nvPr>
        </p:nvGraphicFramePr>
        <p:xfrm>
          <a:off x="533401" y="2209800"/>
          <a:ext cx="990600" cy="128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Photo Editor Photo" r:id="rId7" imgW="1495634" imgH="1933333" progId="MSPhotoEd.3">
                  <p:embed/>
                </p:oleObj>
              </mc:Choice>
              <mc:Fallback>
                <p:oleObj name="Photo Editor Photo" r:id="rId7" imgW="1495634" imgH="1933333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2209800"/>
                        <a:ext cx="990600" cy="128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3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0432"/>
              </p:ext>
            </p:extLst>
          </p:nvPr>
        </p:nvGraphicFramePr>
        <p:xfrm>
          <a:off x="484189" y="76201"/>
          <a:ext cx="1192212" cy="135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Photo Editor Photo" r:id="rId9" imgW="2886478" imgH="3296110" progId="MSPhotoEd.3">
                  <p:embed/>
                </p:oleObj>
              </mc:Choice>
              <mc:Fallback>
                <p:oleObj name="Photo Editor Photo" r:id="rId9" imgW="2886478" imgH="3296110" progId="MSPhotoEd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9" y="76201"/>
                        <a:ext cx="1192212" cy="135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29200" y="2667000"/>
            <a:ext cx="4170363" cy="3048000"/>
            <a:chOff x="3168" y="1680"/>
            <a:chExt cx="2627" cy="1920"/>
          </a:xfrm>
        </p:grpSpPr>
        <p:sp>
          <p:nvSpPr>
            <p:cNvPr id="1783824" name="Line 16"/>
            <p:cNvSpPr>
              <a:spLocks noChangeShapeType="1"/>
            </p:cNvSpPr>
            <p:nvPr/>
          </p:nvSpPr>
          <p:spPr bwMode="auto">
            <a:xfrm>
              <a:off x="3168" y="2400"/>
              <a:ext cx="16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83825" name="Picture 17" descr="kevi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848" y="2064"/>
              <a:ext cx="616" cy="816"/>
            </a:xfrm>
            <a:prstGeom prst="rect">
              <a:avLst/>
            </a:prstGeom>
            <a:noFill/>
          </p:spPr>
        </p:pic>
        <p:graphicFrame>
          <p:nvGraphicFramePr>
            <p:cNvPr id="1783826" name="Object 18"/>
            <p:cNvGraphicFramePr>
              <a:graphicFrameLocks noChangeAspect="1"/>
            </p:cNvGraphicFramePr>
            <p:nvPr/>
          </p:nvGraphicFramePr>
          <p:xfrm>
            <a:off x="4608" y="1968"/>
            <a:ext cx="118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9" name="Clip" r:id="rId12" imgW="2309760" imgH="3176280" progId="MS_ClipArt_Gallery.2">
                    <p:embed/>
                  </p:oleObj>
                </mc:Choice>
                <mc:Fallback>
                  <p:oleObj name="Clip" r:id="rId12" imgW="2309760" imgH="3176280" progId="MS_ClipArt_Gallery.2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68"/>
                          <a:ext cx="1187" cy="1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3828" name="Text Box 20"/>
            <p:cNvSpPr txBox="1">
              <a:spLocks noChangeArrowheads="1"/>
            </p:cNvSpPr>
            <p:nvPr/>
          </p:nvSpPr>
          <p:spPr bwMode="auto">
            <a:xfrm>
              <a:off x="4608" y="1680"/>
              <a:ext cx="11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2400">
                  <a:latin typeface="Times New Roman" pitchFamily="18" charset="0"/>
                  <a:ea typeface="굴림" charset="-127"/>
                </a:rPr>
                <a:t>Kevin Bacon</a:t>
              </a:r>
            </a:p>
          </p:txBody>
        </p:sp>
      </p:grpSp>
      <p:sp>
        <p:nvSpPr>
          <p:cNvPr id="178382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algn="r"/>
            <a:r>
              <a:rPr lang="en-US" altLang="ko-KR" sz="2400" dirty="0">
                <a:ea typeface="굴림" charset="-127"/>
              </a:rPr>
              <a:t>Bacon-map</a:t>
            </a:r>
            <a:endParaRPr lang="en-US" altLang="ko-KR" sz="3200" dirty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33400"/>
          </a:xfrm>
        </p:spPr>
        <p:txBody>
          <a:bodyPr/>
          <a:lstStyle/>
          <a:p>
            <a:r>
              <a:rPr lang="en-US" altLang="ko-KR" sz="3200" dirty="0" smtClean="0">
                <a:ea typeface="굴림" charset="-127"/>
              </a:rPr>
              <a:t>New </a:t>
            </a:r>
            <a:r>
              <a:rPr lang="en-US" altLang="ko-KR" sz="3200" dirty="0">
                <a:ea typeface="굴림" charset="-127"/>
              </a:rPr>
              <a:t>York State Power Grid</a:t>
            </a:r>
          </a:p>
        </p:txBody>
      </p:sp>
      <p:pic>
        <p:nvPicPr>
          <p:cNvPr id="1717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4453403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1371600"/>
          </a:xfrm>
        </p:spPr>
        <p:txBody>
          <a:bodyPr/>
          <a:lstStyle/>
          <a:p>
            <a:r>
              <a:rPr lang="en-US" altLang="ko-KR" sz="2000">
                <a:ea typeface="굴림" charset="-127"/>
                <a:sym typeface="Wingdings" pitchFamily="2" charset="2"/>
              </a:rPr>
              <a:t>Vertices: generators and substations</a:t>
            </a:r>
          </a:p>
          <a:p>
            <a:r>
              <a:rPr lang="en-US" altLang="ko-KR" sz="2000">
                <a:ea typeface="굴림" charset="-127"/>
                <a:sym typeface="Wingdings" pitchFamily="2" charset="2"/>
              </a:rPr>
              <a:t>Edges: high-voltage power transmission lines and transformers</a:t>
            </a:r>
          </a:p>
          <a:p>
            <a:r>
              <a:rPr lang="en-US" altLang="ko-KR" sz="2000">
                <a:ea typeface="굴림" charset="-127"/>
                <a:sym typeface="Wingdings" pitchFamily="2" charset="2"/>
              </a:rPr>
              <a:t>Line thickness and color indicate the voltage level</a:t>
            </a:r>
          </a:p>
          <a:p>
            <a:pPr lvl="1"/>
            <a:r>
              <a:rPr lang="en-US" altLang="ko-KR" sz="2000">
                <a:ea typeface="굴림" charset="-127"/>
                <a:sym typeface="Wingdings" pitchFamily="2" charset="2"/>
              </a:rPr>
              <a:t>Red 765 kV, 500 kV; brown 345 kV; green 230 kV; grey 138 kV</a:t>
            </a:r>
          </a:p>
          <a:p>
            <a:endParaRPr lang="en-US" altLang="ko-KR" sz="2000">
              <a:solidFill>
                <a:schemeClr val="hlink"/>
              </a:solidFill>
              <a:ea typeface="굴림" charset="-127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7970" name="Picture 2" descr="citation"/>
          <p:cNvPicPr>
            <a:picLocks noChangeAspect="1" noChangeArrowheads="1"/>
          </p:cNvPicPr>
          <p:nvPr/>
        </p:nvPicPr>
        <p:blipFill>
          <a:blip r:embed="rId3" cstate="print">
            <a:lum bright="60000" contrast="-60000"/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7971" name="Text Box 3"/>
          <p:cNvSpPr txBox="1">
            <a:spLocks noChangeArrowheads="1"/>
          </p:cNvSpPr>
          <p:nvPr/>
        </p:nvSpPr>
        <p:spPr bwMode="auto">
          <a:xfrm>
            <a:off x="685800" y="487363"/>
            <a:ext cx="7620000" cy="58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4" rIns="91407" bIns="45704">
            <a:spAutoFit/>
          </a:bodyPr>
          <a:lstStyle/>
          <a:p>
            <a:pPr algn="ctr" eaLnBrk="0" hangingPunct="0"/>
            <a:r>
              <a:rPr lang="en-US" altLang="ko-KR" sz="3200" dirty="0" smtClean="0">
                <a:latin typeface="+mj-lt"/>
                <a:ea typeface="굴림" charset="-127"/>
                <a:cs typeface="+mj-cs"/>
              </a:rPr>
              <a:t>Science Citation Index</a:t>
            </a:r>
          </a:p>
        </p:txBody>
      </p:sp>
      <p:sp>
        <p:nvSpPr>
          <p:cNvPr id="1747973" name="Text Box 5"/>
          <p:cNvSpPr txBox="1">
            <a:spLocks noChangeArrowheads="1"/>
          </p:cNvSpPr>
          <p:nvPr/>
        </p:nvSpPr>
        <p:spPr bwMode="auto">
          <a:xfrm>
            <a:off x="1828800" y="200025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4" rIns="91407" bIns="4570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 b="1" u="sng">
                <a:solidFill>
                  <a:schemeClr val="accent2"/>
                </a:solidFill>
                <a:latin typeface="Arial" charset="0"/>
                <a:ea typeface="굴림" charset="-127"/>
              </a:rPr>
              <a:t>Nodes</a:t>
            </a:r>
            <a:r>
              <a:rPr lang="en-US" altLang="ko-KR" sz="2400">
                <a:latin typeface="Arial" charset="0"/>
                <a:ea typeface="굴림" charset="-127"/>
              </a:rPr>
              <a:t>: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 papers </a:t>
            </a:r>
            <a:r>
              <a:rPr lang="en-US" altLang="ko-KR" sz="2400" b="1" u="sng">
                <a:solidFill>
                  <a:srgbClr val="008000"/>
                </a:solidFill>
                <a:latin typeface="Arial" charset="0"/>
                <a:ea typeface="굴림" charset="-127"/>
              </a:rPr>
              <a:t>Links</a:t>
            </a:r>
            <a:r>
              <a:rPr lang="en-US" altLang="ko-KR" sz="2400">
                <a:latin typeface="Arial" charset="0"/>
                <a:ea typeface="굴림" charset="-127"/>
              </a:rPr>
              <a:t>:</a:t>
            </a:r>
            <a:r>
              <a:rPr lang="en-US" altLang="ko-KR" sz="2400">
                <a:latin typeface="Times New Roman" pitchFamily="18" charset="0"/>
                <a:ea typeface="굴림" charset="-127"/>
              </a:rPr>
              <a:t> citations</a:t>
            </a:r>
          </a:p>
        </p:txBody>
      </p:sp>
      <p:sp>
        <p:nvSpPr>
          <p:cNvPr id="1747974" name="Text Box 6"/>
          <p:cNvSpPr txBox="1">
            <a:spLocks noChangeArrowheads="1"/>
          </p:cNvSpPr>
          <p:nvPr/>
        </p:nvSpPr>
        <p:spPr bwMode="auto">
          <a:xfrm>
            <a:off x="6096000" y="6019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4" rIns="91407" bIns="4570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  <a:ea typeface="굴림" charset="-127"/>
              </a:rPr>
              <a:t>(S. Redner, 1998)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43475" y="1447800"/>
            <a:ext cx="2600325" cy="2438400"/>
            <a:chOff x="2928" y="624"/>
            <a:chExt cx="1638" cy="1536"/>
          </a:xfrm>
        </p:grpSpPr>
        <p:pic>
          <p:nvPicPr>
            <p:cNvPr id="1747977" name="Picture 9" descr="kpz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8" y="624"/>
              <a:ext cx="1638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7978" name="Rectangle 10"/>
            <p:cNvSpPr>
              <a:spLocks noChangeArrowheads="1"/>
            </p:cNvSpPr>
            <p:nvPr/>
          </p:nvSpPr>
          <p:spPr bwMode="auto">
            <a:xfrm>
              <a:off x="4203" y="1928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 b="1">
                  <a:latin typeface="Times New Roman" pitchFamily="18" charset="0"/>
                  <a:ea typeface="굴림" charset="-127"/>
                </a:rPr>
                <a:t>2212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747979" name="Rectangle 11"/>
            <p:cNvSpPr>
              <a:spLocks noChangeArrowheads="1"/>
            </p:cNvSpPr>
            <p:nvPr/>
          </p:nvSpPr>
          <p:spPr bwMode="auto">
            <a:xfrm>
              <a:off x="3984" y="672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ko-KR" altLang="en-US" sz="1600" b="1">
                  <a:latin typeface="Times New Roman" pitchFamily="18" charset="0"/>
                  <a:ea typeface="굴림" charset="-127"/>
                </a:rPr>
                <a:t>      </a:t>
              </a:r>
              <a:r>
                <a:rPr lang="en-US" altLang="ko-KR" sz="1600" b="1">
                  <a:latin typeface="Times New Roman" pitchFamily="18" charset="0"/>
                  <a:ea typeface="굴림" charset="-127"/>
                </a:rPr>
                <a:t>25</a:t>
              </a:r>
              <a:endParaRPr lang="en-US" altLang="ko-KR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747980" name="Rectangle 12"/>
            <p:cNvSpPr>
              <a:spLocks noChangeArrowheads="1"/>
            </p:cNvSpPr>
            <p:nvPr/>
          </p:nvSpPr>
          <p:spPr bwMode="auto">
            <a:xfrm>
              <a:off x="3103" y="1152"/>
              <a:ext cx="1117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ko-KR" altLang="en-US" sz="1800">
                <a:latin typeface="Times New Roman" pitchFamily="18" charset="0"/>
                <a:ea typeface="굴림" charset="-127"/>
              </a:endParaRPr>
            </a:p>
          </p:txBody>
        </p:sp>
      </p:grpSp>
      <p:sp>
        <p:nvSpPr>
          <p:cNvPr id="1747982" name="Text Box 14"/>
          <p:cNvSpPr txBox="1">
            <a:spLocks noChangeArrowheads="1"/>
          </p:cNvSpPr>
          <p:nvPr/>
        </p:nvSpPr>
        <p:spPr bwMode="auto">
          <a:xfrm>
            <a:off x="1600200" y="3448050"/>
            <a:ext cx="25908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  <a:ea typeface="굴림" charset="-127"/>
              </a:rPr>
              <a:t>1736 PRL papers (1988)</a:t>
            </a:r>
            <a:endParaRPr lang="en-US" altLang="ko-KR" sz="2400">
              <a:latin typeface="Times New Roman" pitchFamily="18" charset="0"/>
              <a:ea typeface="굴림" charset="-127"/>
            </a:endParaRPr>
          </a:p>
        </p:txBody>
      </p:sp>
      <p:sp>
        <p:nvSpPr>
          <p:cNvPr id="1747984" name="Text Box 16"/>
          <p:cNvSpPr txBox="1">
            <a:spLocks noChangeArrowheads="1"/>
          </p:cNvSpPr>
          <p:nvPr/>
        </p:nvSpPr>
        <p:spPr bwMode="auto">
          <a:xfrm>
            <a:off x="5200650" y="2609850"/>
            <a:ext cx="19589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dirty="0">
                <a:latin typeface="Times New Roman" pitchFamily="18" charset="0"/>
                <a:ea typeface="굴림" charset="-127"/>
              </a:rPr>
              <a:t>Witten-Sander</a:t>
            </a:r>
          </a:p>
          <a:p>
            <a:pPr algn="ctr" eaLnBrk="0" hangingPunct="0"/>
            <a:r>
              <a:rPr lang="en-US" altLang="ko-KR" sz="2400" dirty="0">
                <a:latin typeface="Times New Roman" pitchFamily="18" charset="0"/>
                <a:ea typeface="굴림" charset="-127"/>
              </a:rPr>
              <a:t>PRL 1981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0" y="1143000"/>
            <a:ext cx="9144000" cy="5334000"/>
            <a:chOff x="0" y="17"/>
            <a:chExt cx="5760" cy="4278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20" y="1008"/>
              <a:ext cx="4896" cy="720"/>
              <a:chOff x="720" y="1008"/>
              <a:chExt cx="4896" cy="720"/>
            </a:xfrm>
          </p:grpSpPr>
          <p:sp>
            <p:nvSpPr>
              <p:cNvPr id="1763331" name="Line 3"/>
              <p:cNvSpPr>
                <a:spLocks noChangeShapeType="1"/>
              </p:cNvSpPr>
              <p:nvPr/>
            </p:nvSpPr>
            <p:spPr bwMode="auto">
              <a:xfrm flipV="1">
                <a:off x="720" y="1008"/>
                <a:ext cx="1344" cy="72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2" name="Line 4"/>
              <p:cNvSpPr>
                <a:spLocks noChangeShapeType="1"/>
              </p:cNvSpPr>
              <p:nvPr/>
            </p:nvSpPr>
            <p:spPr bwMode="auto">
              <a:xfrm flipV="1">
                <a:off x="2352" y="1008"/>
                <a:ext cx="1680" cy="72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3" name="Line 5"/>
              <p:cNvSpPr>
                <a:spLocks noChangeShapeType="1"/>
              </p:cNvSpPr>
              <p:nvPr/>
            </p:nvSpPr>
            <p:spPr bwMode="auto">
              <a:xfrm flipH="1" flipV="1">
                <a:off x="1152" y="1008"/>
                <a:ext cx="864" cy="72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4" name="Line 6"/>
              <p:cNvSpPr>
                <a:spLocks noChangeShapeType="1"/>
              </p:cNvSpPr>
              <p:nvPr/>
            </p:nvSpPr>
            <p:spPr bwMode="auto">
              <a:xfrm flipH="1" flipV="1">
                <a:off x="2112" y="1008"/>
                <a:ext cx="672" cy="720"/>
              </a:xfrm>
              <a:prstGeom prst="line">
                <a:avLst/>
              </a:prstGeom>
              <a:noFill/>
              <a:ln w="31750">
                <a:solidFill>
                  <a:srgbClr val="00FF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5" name="Text Box 7"/>
              <p:cNvSpPr txBox="1">
                <a:spLocks noChangeArrowheads="1"/>
              </p:cNvSpPr>
              <p:nvPr/>
            </p:nvSpPr>
            <p:spPr bwMode="auto">
              <a:xfrm>
                <a:off x="4380" y="1035"/>
                <a:ext cx="1236" cy="65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ko-KR" sz="2400" b="1">
                    <a:solidFill>
                      <a:srgbClr val="008000"/>
                    </a:solidFill>
                    <a:latin typeface="Times New Roman" pitchFamily="18" charset="0"/>
                    <a:ea typeface="굴림" charset="-127"/>
                  </a:rPr>
                  <a:t>protein-gene interactions</a:t>
                </a:r>
                <a:endParaRPr lang="en-US" altLang="ko-KR" sz="2400" b="1">
                  <a:solidFill>
                    <a:srgbClr val="66FF33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52" y="2149"/>
              <a:ext cx="5208" cy="658"/>
              <a:chOff x="552" y="2149"/>
              <a:chExt cx="5208" cy="658"/>
            </a:xfrm>
          </p:grpSpPr>
          <p:sp>
            <p:nvSpPr>
              <p:cNvPr id="1763337" name="Freeform 9"/>
              <p:cNvSpPr>
                <a:spLocks/>
              </p:cNvSpPr>
              <p:nvPr/>
            </p:nvSpPr>
            <p:spPr bwMode="auto">
              <a:xfrm>
                <a:off x="1326" y="2316"/>
                <a:ext cx="1536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4" y="192"/>
                  </a:cxn>
                  <a:cxn ang="0">
                    <a:pos x="1536" y="12"/>
                  </a:cxn>
                </a:cxnLst>
                <a:rect l="0" t="0" r="r" b="b"/>
                <a:pathLst>
                  <a:path w="1536" h="194">
                    <a:moveTo>
                      <a:pt x="0" y="0"/>
                    </a:moveTo>
                    <a:cubicBezTo>
                      <a:pt x="139" y="32"/>
                      <a:pt x="578" y="190"/>
                      <a:pt x="834" y="192"/>
                    </a:cubicBezTo>
                    <a:cubicBezTo>
                      <a:pt x="1090" y="194"/>
                      <a:pt x="1390" y="50"/>
                      <a:pt x="1536" y="12"/>
                    </a:cubicBezTo>
                  </a:path>
                </a:pathLst>
              </a:custGeom>
              <a:noFill/>
              <a:ln w="31750" cap="flat" cmpd="sng">
                <a:solidFill>
                  <a:srgbClr val="FF33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8" name="Freeform 10"/>
              <p:cNvSpPr>
                <a:spLocks/>
              </p:cNvSpPr>
              <p:nvPr/>
            </p:nvSpPr>
            <p:spPr bwMode="auto">
              <a:xfrm>
                <a:off x="720" y="2280"/>
                <a:ext cx="1176" cy="2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0" y="204"/>
                  </a:cxn>
                  <a:cxn ang="0">
                    <a:pos x="1176" y="24"/>
                  </a:cxn>
                </a:cxnLst>
                <a:rect l="0" t="0" r="r" b="b"/>
                <a:pathLst>
                  <a:path w="1176" h="208">
                    <a:moveTo>
                      <a:pt x="0" y="0"/>
                    </a:moveTo>
                    <a:cubicBezTo>
                      <a:pt x="100" y="34"/>
                      <a:pt x="404" y="200"/>
                      <a:pt x="600" y="204"/>
                    </a:cubicBezTo>
                    <a:cubicBezTo>
                      <a:pt x="796" y="208"/>
                      <a:pt x="1056" y="61"/>
                      <a:pt x="1176" y="24"/>
                    </a:cubicBezTo>
                  </a:path>
                </a:pathLst>
              </a:custGeom>
              <a:noFill/>
              <a:ln w="31750" cap="flat" cmpd="sng">
                <a:solidFill>
                  <a:srgbClr val="FF33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39" name="Line 11"/>
              <p:cNvSpPr>
                <a:spLocks noChangeShapeType="1"/>
              </p:cNvSpPr>
              <p:nvPr/>
            </p:nvSpPr>
            <p:spPr bwMode="auto">
              <a:xfrm>
                <a:off x="748" y="2160"/>
                <a:ext cx="392" cy="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40" name="Line 12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41" name="Line 13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42" name="Freeform 14"/>
              <p:cNvSpPr>
                <a:spLocks/>
              </p:cNvSpPr>
              <p:nvPr/>
            </p:nvSpPr>
            <p:spPr bwMode="auto">
              <a:xfrm>
                <a:off x="552" y="2286"/>
                <a:ext cx="3066" cy="45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542" y="444"/>
                  </a:cxn>
                  <a:cxn ang="0">
                    <a:pos x="3066" y="0"/>
                  </a:cxn>
                </a:cxnLst>
                <a:rect l="0" t="0" r="r" b="b"/>
                <a:pathLst>
                  <a:path w="3066" h="450">
                    <a:moveTo>
                      <a:pt x="0" y="36"/>
                    </a:moveTo>
                    <a:cubicBezTo>
                      <a:pt x="256" y="104"/>
                      <a:pt x="1031" y="450"/>
                      <a:pt x="1542" y="444"/>
                    </a:cubicBezTo>
                    <a:cubicBezTo>
                      <a:pt x="2053" y="438"/>
                      <a:pt x="2749" y="92"/>
                      <a:pt x="3066" y="0"/>
                    </a:cubicBezTo>
                  </a:path>
                </a:pathLst>
              </a:custGeom>
              <a:noFill/>
              <a:ln w="31750" cap="flat" cmpd="sng">
                <a:solidFill>
                  <a:srgbClr val="FF33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43" name="Text Box 15"/>
              <p:cNvSpPr txBox="1">
                <a:spLocks noChangeArrowheads="1"/>
              </p:cNvSpPr>
              <p:nvPr/>
            </p:nvSpPr>
            <p:spPr bwMode="auto">
              <a:xfrm>
                <a:off x="4332" y="2149"/>
                <a:ext cx="1428" cy="65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ko-KR" sz="2400" b="1">
                    <a:solidFill>
                      <a:srgbClr val="FF3300"/>
                    </a:solidFill>
                    <a:latin typeface="Times New Roman" pitchFamily="18" charset="0"/>
                    <a:ea typeface="굴림" charset="-127"/>
                  </a:rPr>
                  <a:t>protein-protein interactions</a:t>
                </a:r>
                <a:endParaRPr lang="en-US" altLang="ko-KR" sz="2400" b="1">
                  <a:solidFill>
                    <a:srgbClr val="66FF33"/>
                  </a:solidFill>
                  <a:latin typeface="Times New Roman" pitchFamily="18" charset="0"/>
                  <a:ea typeface="굴림" charset="-127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92" y="960"/>
              <a:ext cx="5434" cy="1411"/>
              <a:chOff x="192" y="960"/>
              <a:chExt cx="5434" cy="1411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92" y="1680"/>
                <a:ext cx="5434" cy="691"/>
                <a:chOff x="192" y="1680"/>
                <a:chExt cx="5434" cy="691"/>
              </a:xfrm>
            </p:grpSpPr>
            <p:grpSp>
              <p:nvGrpSpPr>
                <p:cNvPr id="7" name="Group 18"/>
                <p:cNvGrpSpPr>
                  <a:grpSpLocks/>
                </p:cNvGrpSpPr>
                <p:nvPr/>
              </p:nvGrpSpPr>
              <p:grpSpPr bwMode="auto">
                <a:xfrm>
                  <a:off x="192" y="1680"/>
                  <a:ext cx="3907" cy="691"/>
                  <a:chOff x="192" y="1200"/>
                  <a:chExt cx="3907" cy="691"/>
                </a:xfrm>
              </p:grpSpPr>
              <p:pic>
                <p:nvPicPr>
                  <p:cNvPr id="1763347" name="Picture 19" descr="trace_one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D6"/>
                      </a:clrFrom>
                      <a:clrTo>
                        <a:srgbClr val="FFFFD6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" y="1200"/>
                    <a:ext cx="691" cy="69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63348" name="Picture 20" descr="tracel_four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D6"/>
                      </a:clrFrom>
                      <a:clrTo>
                        <a:srgbClr val="FFFFD6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76" y="1200"/>
                    <a:ext cx="691" cy="69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63349" name="Picture 21" descr="tracel_five_two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D6"/>
                      </a:clrFrom>
                      <a:clrTo>
                        <a:srgbClr val="FFFFD6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1" y="1200"/>
                    <a:ext cx="691" cy="69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63350" name="Picture 22" descr="tracel_six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D6"/>
                      </a:clrFrom>
                      <a:clrTo>
                        <a:srgbClr val="FFFFD6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92" y="1200"/>
                    <a:ext cx="691" cy="69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763351" name="Picture 23" descr="tracel_nin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D6"/>
                      </a:clrFrom>
                      <a:clrTo>
                        <a:srgbClr val="FFFFD6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08" y="1200"/>
                    <a:ext cx="691" cy="69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1763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412" y="1833"/>
                  <a:ext cx="1214" cy="36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ko-KR" sz="2400" b="1">
                      <a:latin typeface="Arial" charset="0"/>
                      <a:ea typeface="굴림" charset="-127"/>
                    </a:rPr>
                    <a:t>PROTEOME</a:t>
                  </a:r>
                  <a:endParaRPr lang="en-US" altLang="ko-KR" sz="2400">
                    <a:latin typeface="Times New Roman" pitchFamily="18" charset="0"/>
                    <a:ea typeface="굴림" charset="-127"/>
                  </a:endParaRPr>
                </a:p>
              </p:txBody>
            </p:sp>
          </p:grpSp>
          <p:sp>
            <p:nvSpPr>
              <p:cNvPr id="1763353" name="Line 25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192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54" name="Line 26"/>
              <p:cNvSpPr>
                <a:spLocks noChangeShapeType="1"/>
              </p:cNvSpPr>
              <p:nvPr/>
            </p:nvSpPr>
            <p:spPr bwMode="auto">
              <a:xfrm flipH="1">
                <a:off x="528" y="1056"/>
                <a:ext cx="432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55" name="Line 27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56" name="Line 28"/>
              <p:cNvSpPr>
                <a:spLocks noChangeShapeType="1"/>
              </p:cNvSpPr>
              <p:nvPr/>
            </p:nvSpPr>
            <p:spPr bwMode="auto">
              <a:xfrm>
                <a:off x="2688" y="1056"/>
                <a:ext cx="24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57" name="Line 29"/>
              <p:cNvSpPr>
                <a:spLocks noChangeShapeType="1"/>
              </p:cNvSpPr>
              <p:nvPr/>
            </p:nvSpPr>
            <p:spPr bwMode="auto">
              <a:xfrm flipH="1">
                <a:off x="3840" y="1056"/>
                <a:ext cx="192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912" y="960"/>
                <a:ext cx="96" cy="96"/>
                <a:chOff x="576" y="1344"/>
                <a:chExt cx="336" cy="96"/>
              </a:xfrm>
            </p:grpSpPr>
            <p:sp>
              <p:nvSpPr>
                <p:cNvPr id="1763359" name="Line 31"/>
                <p:cNvSpPr>
                  <a:spLocks noChangeShapeType="1"/>
                </p:cNvSpPr>
                <p:nvPr/>
              </p:nvSpPr>
              <p:spPr bwMode="auto">
                <a:xfrm>
                  <a:off x="576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0" name="Line 32"/>
                <p:cNvSpPr>
                  <a:spLocks noChangeShapeType="1"/>
                </p:cNvSpPr>
                <p:nvPr/>
              </p:nvSpPr>
              <p:spPr bwMode="auto">
                <a:xfrm>
                  <a:off x="576" y="14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1" name="Line 33"/>
                <p:cNvSpPr>
                  <a:spLocks noChangeShapeType="1"/>
                </p:cNvSpPr>
                <p:nvPr/>
              </p:nvSpPr>
              <p:spPr bwMode="auto">
                <a:xfrm>
                  <a:off x="912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2592" y="960"/>
                <a:ext cx="192" cy="96"/>
                <a:chOff x="576" y="1344"/>
                <a:chExt cx="336" cy="96"/>
              </a:xfrm>
            </p:grpSpPr>
            <p:sp>
              <p:nvSpPr>
                <p:cNvPr id="1763363" name="Line 35"/>
                <p:cNvSpPr>
                  <a:spLocks noChangeShapeType="1"/>
                </p:cNvSpPr>
                <p:nvPr/>
              </p:nvSpPr>
              <p:spPr bwMode="auto">
                <a:xfrm>
                  <a:off x="576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4" name="Line 36"/>
                <p:cNvSpPr>
                  <a:spLocks noChangeShapeType="1"/>
                </p:cNvSpPr>
                <p:nvPr/>
              </p:nvSpPr>
              <p:spPr bwMode="auto">
                <a:xfrm>
                  <a:off x="576" y="14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5" name="Line 37"/>
                <p:cNvSpPr>
                  <a:spLocks noChangeShapeType="1"/>
                </p:cNvSpPr>
                <p:nvPr/>
              </p:nvSpPr>
              <p:spPr bwMode="auto">
                <a:xfrm>
                  <a:off x="912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1968" y="960"/>
                <a:ext cx="240" cy="96"/>
                <a:chOff x="576" y="1344"/>
                <a:chExt cx="336" cy="96"/>
              </a:xfrm>
            </p:grpSpPr>
            <p:sp>
              <p:nvSpPr>
                <p:cNvPr id="1763367" name="Line 39"/>
                <p:cNvSpPr>
                  <a:spLocks noChangeShapeType="1"/>
                </p:cNvSpPr>
                <p:nvPr/>
              </p:nvSpPr>
              <p:spPr bwMode="auto">
                <a:xfrm>
                  <a:off x="576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8" name="Line 40"/>
                <p:cNvSpPr>
                  <a:spLocks noChangeShapeType="1"/>
                </p:cNvSpPr>
                <p:nvPr/>
              </p:nvSpPr>
              <p:spPr bwMode="auto">
                <a:xfrm>
                  <a:off x="576" y="14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69" name="Line 41"/>
                <p:cNvSpPr>
                  <a:spLocks noChangeShapeType="1"/>
                </p:cNvSpPr>
                <p:nvPr/>
              </p:nvSpPr>
              <p:spPr bwMode="auto">
                <a:xfrm>
                  <a:off x="912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1104" y="960"/>
                <a:ext cx="144" cy="96"/>
                <a:chOff x="576" y="1344"/>
                <a:chExt cx="336" cy="96"/>
              </a:xfrm>
            </p:grpSpPr>
            <p:sp>
              <p:nvSpPr>
                <p:cNvPr id="1763371" name="Line 43"/>
                <p:cNvSpPr>
                  <a:spLocks noChangeShapeType="1"/>
                </p:cNvSpPr>
                <p:nvPr/>
              </p:nvSpPr>
              <p:spPr bwMode="auto">
                <a:xfrm>
                  <a:off x="576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72" name="Line 44"/>
                <p:cNvSpPr>
                  <a:spLocks noChangeShapeType="1"/>
                </p:cNvSpPr>
                <p:nvPr/>
              </p:nvSpPr>
              <p:spPr bwMode="auto">
                <a:xfrm>
                  <a:off x="576" y="14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73" name="Line 45"/>
                <p:cNvSpPr>
                  <a:spLocks noChangeShapeType="1"/>
                </p:cNvSpPr>
                <p:nvPr/>
              </p:nvSpPr>
              <p:spPr bwMode="auto">
                <a:xfrm>
                  <a:off x="912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6"/>
              <p:cNvGrpSpPr>
                <a:grpSpLocks/>
              </p:cNvGrpSpPr>
              <p:nvPr/>
            </p:nvGrpSpPr>
            <p:grpSpPr bwMode="auto">
              <a:xfrm>
                <a:off x="3984" y="960"/>
                <a:ext cx="144" cy="96"/>
                <a:chOff x="576" y="1344"/>
                <a:chExt cx="336" cy="96"/>
              </a:xfrm>
            </p:grpSpPr>
            <p:sp>
              <p:nvSpPr>
                <p:cNvPr id="1763375" name="Line 47"/>
                <p:cNvSpPr>
                  <a:spLocks noChangeShapeType="1"/>
                </p:cNvSpPr>
                <p:nvPr/>
              </p:nvSpPr>
              <p:spPr bwMode="auto">
                <a:xfrm>
                  <a:off x="576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76" name="Line 48"/>
                <p:cNvSpPr>
                  <a:spLocks noChangeShapeType="1"/>
                </p:cNvSpPr>
                <p:nvPr/>
              </p:nvSpPr>
              <p:spPr bwMode="auto">
                <a:xfrm>
                  <a:off x="576" y="14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77" name="Line 49"/>
                <p:cNvSpPr>
                  <a:spLocks noChangeShapeType="1"/>
                </p:cNvSpPr>
                <p:nvPr/>
              </p:nvSpPr>
              <p:spPr bwMode="auto">
                <a:xfrm>
                  <a:off x="912" y="134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0" y="17"/>
              <a:ext cx="5471" cy="943"/>
              <a:chOff x="0" y="17"/>
              <a:chExt cx="5471" cy="943"/>
            </a:xfrm>
          </p:grpSpPr>
          <p:sp>
            <p:nvSpPr>
              <p:cNvPr id="1763379" name="Text Box 51"/>
              <p:cNvSpPr txBox="1">
                <a:spLocks noChangeArrowheads="1"/>
              </p:cNvSpPr>
              <p:nvPr/>
            </p:nvSpPr>
            <p:spPr bwMode="auto">
              <a:xfrm>
                <a:off x="4502" y="441"/>
                <a:ext cx="969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ko-KR" sz="2400" b="1">
                    <a:latin typeface="Arial" charset="0"/>
                    <a:ea typeface="굴림" charset="-127"/>
                  </a:rPr>
                  <a:t>GENOME</a:t>
                </a:r>
                <a:endParaRPr lang="en-US" altLang="ko-KR" sz="2400">
                  <a:latin typeface="Times New Roman" pitchFamily="18" charset="0"/>
                  <a:ea typeface="굴림" charset="-127"/>
                </a:endParaRPr>
              </a:p>
            </p:txBody>
          </p:sp>
          <p:graphicFrame>
            <p:nvGraphicFramePr>
              <p:cNvPr id="1763380" name="Object 52"/>
              <p:cNvGraphicFramePr>
                <a:graphicFrameLocks noChangeAspect="1"/>
              </p:cNvGraphicFramePr>
              <p:nvPr/>
            </p:nvGraphicFramePr>
            <p:xfrm>
              <a:off x="384" y="756"/>
              <a:ext cx="3744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4" name="Photo Editor Photo" r:id="rId9" imgW="7201905" imgH="323981" progId="MSPhotoEd.3">
                      <p:embed/>
                    </p:oleObj>
                  </mc:Choice>
                  <mc:Fallback>
                    <p:oleObj name="Photo Editor Photo" r:id="rId9" imgW="7201905" imgH="323981" progId="MSPhotoEd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756"/>
                            <a:ext cx="3744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3381" name="Object 53"/>
              <p:cNvGraphicFramePr>
                <a:graphicFrameLocks noChangeAspect="1"/>
              </p:cNvGraphicFramePr>
              <p:nvPr/>
            </p:nvGraphicFramePr>
            <p:xfrm>
              <a:off x="23" y="17"/>
              <a:ext cx="553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95" name="Photo Editor Photo" r:id="rId11" imgW="1209524" imgH="1619476" progId="MSPhotoEd.3">
                      <p:embed/>
                    </p:oleObj>
                  </mc:Choice>
                  <mc:Fallback>
                    <p:oleObj name="Photo Editor Photo" r:id="rId11" imgW="1209524" imgH="1619476" progId="MSPhotoEd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" y="17"/>
                            <a:ext cx="553" cy="7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63382" name="Freeform 54"/>
              <p:cNvSpPr>
                <a:spLocks/>
              </p:cNvSpPr>
              <p:nvPr/>
            </p:nvSpPr>
            <p:spPr bwMode="auto">
              <a:xfrm>
                <a:off x="0" y="234"/>
                <a:ext cx="117" cy="16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7" y="54"/>
                  </a:cxn>
                  <a:cxn ang="0">
                    <a:pos x="84" y="75"/>
                  </a:cxn>
                  <a:cxn ang="0">
                    <a:pos x="117" y="105"/>
                  </a:cxn>
                  <a:cxn ang="0">
                    <a:pos x="72" y="156"/>
                  </a:cxn>
                  <a:cxn ang="0">
                    <a:pos x="36" y="126"/>
                  </a:cxn>
                  <a:cxn ang="0">
                    <a:pos x="21" y="99"/>
                  </a:cxn>
                  <a:cxn ang="0">
                    <a:pos x="3" y="54"/>
                  </a:cxn>
                  <a:cxn ang="0">
                    <a:pos x="6" y="36"/>
                  </a:cxn>
                  <a:cxn ang="0">
                    <a:pos x="0" y="18"/>
                  </a:cxn>
                  <a:cxn ang="0">
                    <a:pos x="3" y="0"/>
                  </a:cxn>
                </a:cxnLst>
                <a:rect l="0" t="0" r="r" b="b"/>
                <a:pathLst>
                  <a:path w="117" h="165">
                    <a:moveTo>
                      <a:pt x="3" y="0"/>
                    </a:moveTo>
                    <a:cubicBezTo>
                      <a:pt x="34" y="6"/>
                      <a:pt x="33" y="37"/>
                      <a:pt x="57" y="54"/>
                    </a:cubicBezTo>
                    <a:cubicBezTo>
                      <a:pt x="68" y="62"/>
                      <a:pt x="76" y="65"/>
                      <a:pt x="84" y="75"/>
                    </a:cubicBezTo>
                    <a:cubicBezTo>
                      <a:pt x="88" y="81"/>
                      <a:pt x="117" y="105"/>
                      <a:pt x="117" y="105"/>
                    </a:cubicBezTo>
                    <a:cubicBezTo>
                      <a:pt x="115" y="131"/>
                      <a:pt x="99" y="165"/>
                      <a:pt x="72" y="156"/>
                    </a:cubicBezTo>
                    <a:cubicBezTo>
                      <a:pt x="61" y="145"/>
                      <a:pt x="47" y="137"/>
                      <a:pt x="36" y="126"/>
                    </a:cubicBezTo>
                    <a:cubicBezTo>
                      <a:pt x="34" y="119"/>
                      <a:pt x="22" y="101"/>
                      <a:pt x="21" y="99"/>
                    </a:cubicBezTo>
                    <a:cubicBezTo>
                      <a:pt x="16" y="83"/>
                      <a:pt x="12" y="68"/>
                      <a:pt x="3" y="54"/>
                    </a:cubicBezTo>
                    <a:cubicBezTo>
                      <a:pt x="4" y="48"/>
                      <a:pt x="7" y="42"/>
                      <a:pt x="6" y="36"/>
                    </a:cubicBezTo>
                    <a:cubicBezTo>
                      <a:pt x="5" y="30"/>
                      <a:pt x="0" y="18"/>
                      <a:pt x="0" y="18"/>
                    </a:cubicBezTo>
                    <a:cubicBezTo>
                      <a:pt x="3" y="4"/>
                      <a:pt x="3" y="10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2544" y="69"/>
                <a:ext cx="1572" cy="699"/>
                <a:chOff x="2544" y="69"/>
                <a:chExt cx="1572" cy="699"/>
              </a:xfrm>
            </p:grpSpPr>
            <p:graphicFrame>
              <p:nvGraphicFramePr>
                <p:cNvPr id="1763384" name="Object 56"/>
                <p:cNvGraphicFramePr>
                  <a:graphicFrameLocks noChangeAspect="1"/>
                </p:cNvGraphicFramePr>
                <p:nvPr/>
              </p:nvGraphicFramePr>
              <p:xfrm>
                <a:off x="2544" y="128"/>
                <a:ext cx="1572" cy="6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696" name="Photo Editor Photo" r:id="rId13" imgW="2924583" imgH="1190476" progId="MSPhotoEd.3">
                        <p:embed/>
                      </p:oleObj>
                    </mc:Choice>
                    <mc:Fallback>
                      <p:oleObj name="Photo Editor Photo" r:id="rId13" imgW="2924583" imgH="1190476" progId="MSPhotoEd.3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128"/>
                              <a:ext cx="1572" cy="6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63385" name="Rectangle 57"/>
                <p:cNvSpPr>
                  <a:spLocks noChangeArrowheads="1"/>
                </p:cNvSpPr>
                <p:nvPr/>
              </p:nvSpPr>
              <p:spPr bwMode="auto">
                <a:xfrm>
                  <a:off x="2688" y="69"/>
                  <a:ext cx="1248" cy="9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8"/>
              <p:cNvGrpSpPr>
                <a:grpSpLocks/>
              </p:cNvGrpSpPr>
              <p:nvPr/>
            </p:nvGrpSpPr>
            <p:grpSpPr bwMode="auto">
              <a:xfrm>
                <a:off x="1116" y="198"/>
                <a:ext cx="900" cy="378"/>
                <a:chOff x="1200" y="192"/>
                <a:chExt cx="900" cy="378"/>
              </a:xfrm>
            </p:grpSpPr>
            <p:graphicFrame>
              <p:nvGraphicFramePr>
                <p:cNvPr id="1763387" name="Object 59"/>
                <p:cNvGraphicFramePr>
                  <a:graphicFrameLocks noChangeAspect="1"/>
                </p:cNvGraphicFramePr>
                <p:nvPr/>
              </p:nvGraphicFramePr>
              <p:xfrm>
                <a:off x="1200" y="192"/>
                <a:ext cx="900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697" name="Photo Editor Photo" r:id="rId15" imgW="1428949" imgH="552527" progId="MSPhotoEd.3">
                        <p:embed/>
                      </p:oleObj>
                    </mc:Choice>
                    <mc:Fallback>
                      <p:oleObj name="Photo Editor Photo" r:id="rId15" imgW="1428949" imgH="552527" progId="MSPhotoEd.3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192"/>
                              <a:ext cx="900" cy="3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63388" name="Freeform 60"/>
                <p:cNvSpPr>
                  <a:spLocks/>
                </p:cNvSpPr>
                <p:nvPr/>
              </p:nvSpPr>
              <p:spPr bwMode="auto">
                <a:xfrm>
                  <a:off x="1200" y="480"/>
                  <a:ext cx="99" cy="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1" y="27"/>
                    </a:cxn>
                    <a:cxn ang="0">
                      <a:pos x="81" y="57"/>
                    </a:cxn>
                    <a:cxn ang="0">
                      <a:pos x="63" y="69"/>
                    </a:cxn>
                    <a:cxn ang="0">
                      <a:pos x="33" y="66"/>
                    </a:cxn>
                    <a:cxn ang="0">
                      <a:pos x="12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9" h="69">
                      <a:moveTo>
                        <a:pt x="0" y="0"/>
                      </a:moveTo>
                      <a:cubicBezTo>
                        <a:pt x="32" y="11"/>
                        <a:pt x="48" y="23"/>
                        <a:pt x="81" y="27"/>
                      </a:cubicBezTo>
                      <a:cubicBezTo>
                        <a:pt x="96" y="32"/>
                        <a:pt x="99" y="45"/>
                        <a:pt x="81" y="57"/>
                      </a:cubicBezTo>
                      <a:cubicBezTo>
                        <a:pt x="75" y="61"/>
                        <a:pt x="63" y="69"/>
                        <a:pt x="63" y="69"/>
                      </a:cubicBezTo>
                      <a:cubicBezTo>
                        <a:pt x="53" y="68"/>
                        <a:pt x="43" y="69"/>
                        <a:pt x="33" y="66"/>
                      </a:cubicBezTo>
                      <a:cubicBezTo>
                        <a:pt x="22" y="63"/>
                        <a:pt x="12" y="39"/>
                        <a:pt x="12" y="39"/>
                      </a:cubicBezTo>
                      <a:cubicBezTo>
                        <a:pt x="9" y="25"/>
                        <a:pt x="5" y="1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3389" name="Freeform 61"/>
                <p:cNvSpPr>
                  <a:spLocks/>
                </p:cNvSpPr>
                <p:nvPr/>
              </p:nvSpPr>
              <p:spPr bwMode="auto">
                <a:xfrm>
                  <a:off x="1510" y="414"/>
                  <a:ext cx="110" cy="156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23" y="45"/>
                    </a:cxn>
                    <a:cxn ang="0">
                      <a:pos x="50" y="156"/>
                    </a:cxn>
                    <a:cxn ang="0">
                      <a:pos x="89" y="150"/>
                    </a:cxn>
                    <a:cxn ang="0">
                      <a:pos x="83" y="72"/>
                    </a:cxn>
                    <a:cxn ang="0">
                      <a:pos x="74" y="27"/>
                    </a:cxn>
                    <a:cxn ang="0">
                      <a:pos x="65" y="9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10" h="156">
                      <a:moveTo>
                        <a:pt x="62" y="0"/>
                      </a:moveTo>
                      <a:cubicBezTo>
                        <a:pt x="43" y="14"/>
                        <a:pt x="31" y="22"/>
                        <a:pt x="23" y="45"/>
                      </a:cubicBezTo>
                      <a:cubicBezTo>
                        <a:pt x="27" y="115"/>
                        <a:pt x="0" y="143"/>
                        <a:pt x="50" y="156"/>
                      </a:cubicBezTo>
                      <a:cubicBezTo>
                        <a:pt x="63" y="154"/>
                        <a:pt x="77" y="154"/>
                        <a:pt x="89" y="150"/>
                      </a:cubicBezTo>
                      <a:cubicBezTo>
                        <a:pt x="110" y="143"/>
                        <a:pt x="89" y="89"/>
                        <a:pt x="83" y="72"/>
                      </a:cubicBezTo>
                      <a:cubicBezTo>
                        <a:pt x="81" y="56"/>
                        <a:pt x="78" y="42"/>
                        <a:pt x="74" y="27"/>
                      </a:cubicBezTo>
                      <a:cubicBezTo>
                        <a:pt x="70" y="12"/>
                        <a:pt x="72" y="24"/>
                        <a:pt x="65" y="9"/>
                      </a:cubicBezTo>
                      <a:cubicBezTo>
                        <a:pt x="64" y="6"/>
                        <a:pt x="62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48" y="2352"/>
              <a:ext cx="5704" cy="1943"/>
              <a:chOff x="48" y="2352"/>
              <a:chExt cx="5704" cy="1943"/>
            </a:xfrm>
          </p:grpSpPr>
          <p:pic>
            <p:nvPicPr>
              <p:cNvPr id="1763391" name="Picture 63" descr="Untitled"/>
              <p:cNvPicPr>
                <a:picLocks noChangeAspect="1" noChangeArrowheads="1"/>
              </p:cNvPicPr>
              <p:nvPr/>
            </p:nvPicPr>
            <p:blipFill>
              <a:blip r:embed="rId17" cstate="print">
                <a:clrChange>
                  <a:clrFrom>
                    <a:srgbClr val="E8F2FC"/>
                  </a:clrFrom>
                  <a:clrTo>
                    <a:srgbClr val="E8F2FC">
                      <a:alpha val="0"/>
                    </a:srgbClr>
                  </a:clrTo>
                </a:clrChange>
              </a:blip>
              <a:srcRect b="31305"/>
              <a:stretch>
                <a:fillRect/>
              </a:stretch>
            </p:blipFill>
            <p:spPr bwMode="auto">
              <a:xfrm>
                <a:off x="48" y="2976"/>
                <a:ext cx="4272" cy="1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63392" name="Rectangle 64"/>
              <p:cNvSpPr>
                <a:spLocks noChangeArrowheads="1"/>
              </p:cNvSpPr>
              <p:nvPr/>
            </p:nvSpPr>
            <p:spPr bwMode="auto">
              <a:xfrm>
                <a:off x="1776" y="4128"/>
                <a:ext cx="81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1000" b="1">
                    <a:latin typeface="Arial" charset="0"/>
                    <a:ea typeface="굴림" charset="-127"/>
                  </a:rPr>
                  <a:t>Citrate Cycle</a:t>
                </a:r>
                <a:endParaRPr lang="en-US" altLang="ko-KR" sz="800" b="1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1763393" name="Line 65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336" cy="1488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94" name="Line 66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192" cy="1104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95" name="Line 67"/>
              <p:cNvSpPr>
                <a:spLocks noChangeShapeType="1"/>
              </p:cNvSpPr>
              <p:nvPr/>
            </p:nvSpPr>
            <p:spPr bwMode="auto">
              <a:xfrm flipH="1">
                <a:off x="2064" y="2352"/>
                <a:ext cx="0" cy="1008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96" name="Line 68"/>
              <p:cNvSpPr>
                <a:spLocks noChangeShapeType="1"/>
              </p:cNvSpPr>
              <p:nvPr/>
            </p:nvSpPr>
            <p:spPr bwMode="auto">
              <a:xfrm flipH="1">
                <a:off x="2736" y="2352"/>
                <a:ext cx="240" cy="816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97" name="Line 69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480" cy="1440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398" name="Text Box 70"/>
              <p:cNvSpPr txBox="1">
                <a:spLocks noChangeArrowheads="1"/>
              </p:cNvSpPr>
              <p:nvPr/>
            </p:nvSpPr>
            <p:spPr bwMode="auto">
              <a:xfrm>
                <a:off x="4346" y="3082"/>
                <a:ext cx="1406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ko-KR" sz="2400" b="1">
                    <a:latin typeface="Arial" charset="0"/>
                    <a:ea typeface="굴림" charset="-127"/>
                  </a:rPr>
                  <a:t>METABOLISM</a:t>
                </a:r>
                <a:endParaRPr lang="en-US" altLang="ko-KR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1763399" name="Text Box 71"/>
              <p:cNvSpPr txBox="1">
                <a:spLocks noChangeArrowheads="1"/>
              </p:cNvSpPr>
              <p:nvPr/>
            </p:nvSpPr>
            <p:spPr bwMode="auto">
              <a:xfrm>
                <a:off x="4464" y="3481"/>
                <a:ext cx="1183" cy="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ko-KR" sz="2400" b="1">
                    <a:latin typeface="Times New Roman" pitchFamily="18" charset="0"/>
                    <a:ea typeface="굴림" charset="-127"/>
                  </a:rPr>
                  <a:t>Bio-chemical reactions</a:t>
                </a:r>
              </a:p>
            </p:txBody>
          </p:sp>
        </p:grpSp>
      </p:grpSp>
      <p:sp>
        <p:nvSpPr>
          <p:cNvPr id="176340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Bio-Map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1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Analyze spatial objects to derive classification schemes in relevance to certain spatial properties (district, highway, river, etc.)</a:t>
            </a:r>
          </a:p>
          <a:p>
            <a:pPr eaLnBrk="1" hangingPunct="1"/>
            <a:r>
              <a:rPr lang="en-US" smtClean="0"/>
              <a:t>Employ most of the classification methods</a:t>
            </a:r>
          </a:p>
          <a:p>
            <a:pPr lvl="1" eaLnBrk="1" hangingPunct="1"/>
            <a:r>
              <a:rPr lang="en-US" smtClean="0"/>
              <a:t>Decision-tree classification, Naïve-Bayesian classifier, neural network, etc.</a:t>
            </a:r>
          </a:p>
          <a:p>
            <a:pPr lvl="1" eaLnBrk="1" hangingPunct="1"/>
            <a:r>
              <a:rPr lang="en-US" smtClean="0"/>
              <a:t>Association-based multi-dimensional classification - Example: classifying house value based on proximity to lakes, highways, mountains, etc.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81800" cy="858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Spatial Classification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504825" y="2073275"/>
            <a:ext cx="82581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Function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Detect changes and trends along a spatial dimension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Study the trend of non-spatial or spatial data changing with space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Application examples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Observe the trend of changes of the climate or vegetation with increasing distance from an ocean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Crime rate or unemployment rate change with regard to city geo-distribution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Farm Insurance Frauds ( </a:t>
            </a:r>
            <a:r>
              <a:rPr lang="en-US" sz="2000" dirty="0" smtClean="0">
                <a:hlinkClick r:id="rId3"/>
              </a:rPr>
              <a:t>from NPR</a:t>
            </a:r>
            <a:r>
              <a:rPr lang="en-US" sz="2000" dirty="0" smtClean="0"/>
              <a:t> </a:t>
            </a:r>
            <a:r>
              <a:rPr lang="en-US" sz="2000" dirty="0" smtClean="0"/>
              <a:t>; </a:t>
            </a:r>
            <a:r>
              <a:rPr lang="en-US" sz="2000" dirty="0" smtClean="0">
                <a:hlinkClick r:id="rId4"/>
              </a:rPr>
              <a:t>USDA</a:t>
            </a:r>
            <a:r>
              <a:rPr lang="en-US" sz="2000" dirty="0" smtClean="0"/>
              <a:t> )</a:t>
            </a:r>
            <a:endParaRPr lang="en-US" sz="2000" dirty="0" smtClean="0"/>
          </a:p>
        </p:txBody>
      </p:sp>
      <p:sp>
        <p:nvSpPr>
          <p:cNvPr id="13315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4724400" cy="858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Spatial Trend Analysis</a:t>
            </a:r>
          </a:p>
        </p:txBody>
      </p:sp>
      <p:pic>
        <p:nvPicPr>
          <p:cNvPr id="13316" name="Picture 2052" descr="SpatialD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04800"/>
            <a:ext cx="304800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057400" y="1707289"/>
            <a:ext cx="3996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6"/>
              </a:rPr>
              <a:t>Spatial Data Mining at </a:t>
            </a:r>
            <a:r>
              <a:rPr lang="en-US" sz="1600" dirty="0" err="1" smtClean="0">
                <a:hlinkClick r:id="rId6"/>
              </a:rPr>
              <a:t>Univesity</a:t>
            </a:r>
            <a:r>
              <a:rPr lang="en-US" sz="1600" dirty="0" smtClean="0">
                <a:hlinkClick r:id="rId6"/>
              </a:rPr>
              <a:t> of Munich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6324600" cy="609600"/>
          </a:xfrm>
        </p:spPr>
        <p:txBody>
          <a:bodyPr/>
          <a:lstStyle/>
          <a:p>
            <a:r>
              <a:rPr lang="en-US"/>
              <a:t>Spatial Cluster Analysis</a:t>
            </a:r>
          </a:p>
        </p:txBody>
      </p:sp>
      <p:sp>
        <p:nvSpPr>
          <p:cNvPr id="1131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6088063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Mining clusters</a:t>
            </a:r>
            <a:r>
              <a:rPr lang="en-US" sz="2400">
                <a:cs typeface="Tahoma" pitchFamily="34" charset="0"/>
              </a:rPr>
              <a:t>—k-means, k-medoids, hierarchical, density-based, etc.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Analysis of distinct features of the clusters</a:t>
            </a:r>
          </a:p>
        </p:txBody>
      </p:sp>
      <p:sp>
        <p:nvSpPr>
          <p:cNvPr id="1131524" name="Text Box 1028"/>
          <p:cNvSpPr txBox="1">
            <a:spLocks noChangeArrowheads="1"/>
          </p:cNvSpPr>
          <p:nvPr/>
        </p:nvSpPr>
        <p:spPr bwMode="auto">
          <a:xfrm>
            <a:off x="3276600" y="55626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2000" b="1">
              <a:latin typeface="Times New Roman" pitchFamily="18" charset="0"/>
            </a:endParaRPr>
          </a:p>
        </p:txBody>
      </p:sp>
      <p:pic>
        <p:nvPicPr>
          <p:cNvPr id="1131525" name="Picture 1029" descr="cif_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971800"/>
            <a:ext cx="5943600" cy="3581400"/>
          </a:xfrm>
          <a:prstGeom prst="rect">
            <a:avLst/>
          </a:prstGeom>
          <a:noFill/>
        </p:spPr>
      </p:pic>
      <p:pic>
        <p:nvPicPr>
          <p:cNvPr id="1131526" name="Picture 1030" descr="cif_ourlege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05313"/>
            <a:ext cx="2667000" cy="2147887"/>
          </a:xfrm>
          <a:prstGeom prst="rect">
            <a:avLst/>
          </a:prstGeom>
          <a:noFill/>
        </p:spPr>
      </p:pic>
      <p:pic>
        <p:nvPicPr>
          <p:cNvPr id="1131527" name="Picture 1031" descr="Cluste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0638"/>
            <a:ext cx="2819400" cy="2570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Mining Complex Types of Data</a:t>
            </a:r>
            <a:endParaRPr lang="en-US" smtClean="0">
              <a:ea typeface="PMingLiU" pitchFamily="18" charset="-12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025" y="1752600"/>
            <a:ext cx="8105775" cy="3500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spatial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Mining multimedia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time-series and sequence data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text databases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Mining the World-Wide Web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Graph Mining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dirty="0" smtClean="0"/>
              <a:t>Social network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</TotalTime>
  <Words>2849</Words>
  <Application>Microsoft Office PowerPoint</Application>
  <PresentationFormat>On-screen Show (4:3)</PresentationFormat>
  <Paragraphs>540</Paragraphs>
  <Slides>58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굴림</vt:lpstr>
      <vt:lpstr>맑은 고딕</vt:lpstr>
      <vt:lpstr>PMingLiU</vt:lpstr>
      <vt:lpstr>Arial</vt:lpstr>
      <vt:lpstr>Comic Sans MS</vt:lpstr>
      <vt:lpstr>Tahoma</vt:lpstr>
      <vt:lpstr>Times New Roman</vt:lpstr>
      <vt:lpstr>Verdana</vt:lpstr>
      <vt:lpstr>Wingdings</vt:lpstr>
      <vt:lpstr>Blank Presentation</vt:lpstr>
      <vt:lpstr>Equation</vt:lpstr>
      <vt:lpstr>Photo Editor Photo</vt:lpstr>
      <vt:lpstr>Clip</vt:lpstr>
      <vt:lpstr>CE 395R 5- Data Mining  Mining Complex Types of Data </vt:lpstr>
      <vt:lpstr>Mining Complex Types of Data</vt:lpstr>
      <vt:lpstr>Spatial Data</vt:lpstr>
      <vt:lpstr>Example: British Columbia Weather Pattern Analysis</vt:lpstr>
      <vt:lpstr>Dynamic Merging of Spatial Objects</vt:lpstr>
      <vt:lpstr>Spatial Classification</vt:lpstr>
      <vt:lpstr>Spatial Trend Analysis</vt:lpstr>
      <vt:lpstr>Spatial Cluster Analysis</vt:lpstr>
      <vt:lpstr>Mining Complex Types of Data</vt:lpstr>
      <vt:lpstr>Queries in Content-Based Retrieval Systems</vt:lpstr>
      <vt:lpstr>Mining Multimedia Databases</vt:lpstr>
      <vt:lpstr>Classification in MultiMediaMiner</vt:lpstr>
      <vt:lpstr>Mining Complex Types of Data</vt:lpstr>
      <vt:lpstr>Mining Time-Series and Sequence Data</vt:lpstr>
      <vt:lpstr>Mining Time-Series and Sequence Data</vt:lpstr>
      <vt:lpstr>Mining Time-Series and Sequence Data: Trend analysis</vt:lpstr>
      <vt:lpstr>Mining Complex Types of Data</vt:lpstr>
      <vt:lpstr>Text Databases and IR</vt:lpstr>
      <vt:lpstr>Information Retrieval Techniques(1)</vt:lpstr>
      <vt:lpstr>Information Retrieval Techniques(2)</vt:lpstr>
      <vt:lpstr>Boolean Model</vt:lpstr>
      <vt:lpstr>Boolean Model: Keyword-Based Retrieval</vt:lpstr>
      <vt:lpstr>Vector Model</vt:lpstr>
      <vt:lpstr>Similarity-Based Retrieval in Text Databases</vt:lpstr>
      <vt:lpstr>Similarity-Based Retrieval in Text Databases (2)</vt:lpstr>
      <vt:lpstr>Types of Text Data Mining</vt:lpstr>
      <vt:lpstr>Text Classification(1)</vt:lpstr>
      <vt:lpstr>Text Classification(2)</vt:lpstr>
      <vt:lpstr>Document Clustering</vt:lpstr>
      <vt:lpstr>Mining Complex Types of Data</vt:lpstr>
      <vt:lpstr>Mining the World-Wide Web</vt:lpstr>
      <vt:lpstr>Mining the World-Wide Web</vt:lpstr>
      <vt:lpstr>Web search engines</vt:lpstr>
      <vt:lpstr>Web Mining: A more challenging task </vt:lpstr>
      <vt:lpstr>Web Mining Taxonomy</vt:lpstr>
      <vt:lpstr>Mining the World-Wide Web</vt:lpstr>
      <vt:lpstr>Mining the World-Wide Web</vt:lpstr>
      <vt:lpstr>Mining the World-Wide Web</vt:lpstr>
      <vt:lpstr>Mining the World-Wide Web</vt:lpstr>
      <vt:lpstr>Mining the World-Wide Web</vt:lpstr>
      <vt:lpstr>Mining the Web's Link Structures</vt:lpstr>
      <vt:lpstr>Web Usage Mining</vt:lpstr>
      <vt:lpstr>Mining Complex Types of Data</vt:lpstr>
      <vt:lpstr>Why Graph Mining?</vt:lpstr>
      <vt:lpstr>Graph, Graph, Everywhere</vt:lpstr>
      <vt:lpstr>Graph Pattern Mining</vt:lpstr>
      <vt:lpstr>Example: Frequent Subgraphs</vt:lpstr>
      <vt:lpstr>EXAMPLE (II)</vt:lpstr>
      <vt:lpstr>Graph Mining Algorithms</vt:lpstr>
      <vt:lpstr>Mining Complex Types of Data</vt:lpstr>
      <vt:lpstr>PowerPoint Presentation</vt:lpstr>
      <vt:lpstr>PowerPoint Presentation</vt:lpstr>
      <vt:lpstr>New York Times</vt:lpstr>
      <vt:lpstr>“Natural” Networks and Universality</vt:lpstr>
      <vt:lpstr>Bacon-map</vt:lpstr>
      <vt:lpstr>New York State Power Grid</vt:lpstr>
      <vt:lpstr>PowerPoint Presentation</vt:lpstr>
      <vt:lpstr>Bio-Map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Mining Complex Types of Data Trends in Data Mining</dc:title>
  <dc:creator/>
  <cp:lastModifiedBy>Caldas, Carlos H</cp:lastModifiedBy>
  <cp:revision>286</cp:revision>
  <cp:lastPrinted>2018-04-19T15:20:39Z</cp:lastPrinted>
  <dcterms:created xsi:type="dcterms:W3CDTF">1998-06-19T04:38:52Z</dcterms:created>
  <dcterms:modified xsi:type="dcterms:W3CDTF">2018-04-20T14:38:08Z</dcterms:modified>
</cp:coreProperties>
</file>