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890" r:id="rId2"/>
    <p:sldId id="891" r:id="rId3"/>
    <p:sldId id="902" r:id="rId4"/>
    <p:sldId id="903" r:id="rId5"/>
    <p:sldId id="904" r:id="rId6"/>
    <p:sldId id="905" r:id="rId7"/>
    <p:sldId id="941" r:id="rId8"/>
    <p:sldId id="908" r:id="rId9"/>
    <p:sldId id="909" r:id="rId10"/>
    <p:sldId id="910" r:id="rId11"/>
    <p:sldId id="911" r:id="rId12"/>
    <p:sldId id="912" r:id="rId13"/>
    <p:sldId id="913" r:id="rId14"/>
    <p:sldId id="914" r:id="rId15"/>
    <p:sldId id="915" r:id="rId16"/>
    <p:sldId id="916" r:id="rId17"/>
    <p:sldId id="919" r:id="rId18"/>
    <p:sldId id="920" r:id="rId19"/>
    <p:sldId id="921" r:id="rId20"/>
    <p:sldId id="942" r:id="rId21"/>
    <p:sldId id="931" r:id="rId22"/>
    <p:sldId id="932" r:id="rId23"/>
    <p:sldId id="933" r:id="rId24"/>
    <p:sldId id="934" r:id="rId25"/>
    <p:sldId id="935" r:id="rId26"/>
    <p:sldId id="943" r:id="rId27"/>
    <p:sldId id="937" r:id="rId28"/>
    <p:sldId id="938" r:id="rId29"/>
    <p:sldId id="947" r:id="rId30"/>
    <p:sldId id="946" r:id="rId31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EA"/>
    <a:srgbClr val="FAE2F6"/>
    <a:srgbClr val="170981"/>
    <a:srgbClr val="121328"/>
    <a:srgbClr val="D7FDF9"/>
    <a:srgbClr val="003366"/>
    <a:srgbClr val="00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95" autoAdjust="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2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2329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>
            <a:lvl1pPr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747" y="0"/>
            <a:ext cx="3012329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>
            <a:lvl1pPr algn="r"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957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b" anchorCtr="0" compatLnSpc="1">
            <a:prstTxWarp prst="textNoShape">
              <a:avLst/>
            </a:prstTxWarp>
          </a:bodyPr>
          <a:lstStyle>
            <a:lvl1pPr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747" y="8773957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b" anchorCtr="0" compatLnSpc="1">
            <a:prstTxWarp prst="textNoShape">
              <a:avLst/>
            </a:prstTxWarp>
          </a:bodyPr>
          <a:lstStyle>
            <a:lvl1pPr algn="r"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8AA5B12-8722-450A-BBD0-1629D2FBA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2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2329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>
            <a:lvl1pPr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747" y="0"/>
            <a:ext cx="3012329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>
            <a:lvl1pPr algn="r"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992" y="4387767"/>
            <a:ext cx="5096092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957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b" anchorCtr="0" compatLnSpc="1">
            <a:prstTxWarp prst="textNoShape">
              <a:avLst/>
            </a:prstTxWarp>
          </a:bodyPr>
          <a:lstStyle>
            <a:lvl1pPr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747" y="8773957"/>
            <a:ext cx="3012329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1" tIns="46241" rIns="92481" bIns="46241" numCol="1" anchor="b" anchorCtr="0" compatLnSpc="1">
            <a:prstTxWarp prst="textNoShape">
              <a:avLst/>
            </a:prstTxWarp>
          </a:bodyPr>
          <a:lstStyle>
            <a:lvl1pPr algn="r" defTabSz="924967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1BC0841-45CF-43D8-A81E-334376607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31AEB-9605-4650-BEDF-AAE1667CAE4A}" type="slidenum">
              <a:rPr lang="en-US"/>
              <a:pPr/>
              <a:t>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637" y="4387767"/>
            <a:ext cx="5558801" cy="4155919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58998-FC1E-499C-9C07-1BCC41E2CAB8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C9150-B77A-4B1E-B30A-34C11EF3F645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2179C-4C96-46B6-9B7E-257A1CF3F070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4BCC3-5BAD-4E1A-BC89-803B0D0233E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A4C4B-E879-43F0-A6C0-E1B2A3A81721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56557-CD8C-4E0E-86B5-AFBC9F265766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97FC2-721D-4F99-A7F3-F0EE205FBAF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6C85B-6CBC-41E5-91AF-0E7F41A45D93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59A23-5167-416E-AFA6-D1A5D43B1C4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FEF9-D763-4599-B981-8065A48CBDA3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97B114-F4BC-4B0E-A02A-D8FC95F1BEB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15D8D-9F89-4CE0-AB4F-5AB5F381B82A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CDB9D-4D2A-469C-A9FB-4C74EAEB260C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1D81A-347A-4A07-B92C-567667FA1067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BB2D2A-5757-4FE2-A37A-B4C0B168291A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BBDA6-DBEE-42A2-89B5-C8CABFFDCD0E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Buying patterns, targeted marketing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1A86C-0AC3-41C8-BFC5-8C073BFF9220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9BE88-EA80-4436-ACAA-A401E2951C1E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81D91-6919-40F9-A369-4873ACE83A5E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B7B421-C6FF-48F3-B5BB-77F20A8D1569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DE940-1175-4D72-BFB1-683EC45681CA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5460E5-E7EE-4E5B-A796-0DD7DC5FFDA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81A78-439E-455E-A282-DA9E5EF36684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FCABF-6EDF-44F5-AA2B-0587615A585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CB353-AB72-4648-B413-D38EDAB55379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925D96-3C94-45E3-BA9A-7E5C06CCE25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A1AB5-96D0-4D88-8910-5D6436E3657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BF8F4-13DF-4820-B016-1DE1C79F0BB1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6944E-9892-47CD-9D2D-C3F50010F24D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88913"/>
            <a:ext cx="2152650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88" y="188913"/>
            <a:ext cx="6307137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8913"/>
            <a:ext cx="8410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78628" name="Rectangle 4"/>
          <p:cNvSpPr>
            <a:spLocks noChangeArrowheads="1"/>
          </p:cNvSpPr>
          <p:nvPr userDrawn="1"/>
        </p:nvSpPr>
        <p:spPr bwMode="auto">
          <a:xfrm>
            <a:off x="304800" y="6400800"/>
            <a:ext cx="8364538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0" hangingPunct="0">
              <a:lnSpc>
                <a:spcPts val="1500"/>
              </a:lnSpc>
              <a:defRPr/>
            </a:pPr>
            <a:r>
              <a:rPr lang="en-US" sz="1000" i="1"/>
              <a:t>Adapted from:</a:t>
            </a:r>
          </a:p>
          <a:p>
            <a:pPr eaLnBrk="0" hangingPunct="0">
              <a:lnSpc>
                <a:spcPts val="1500"/>
              </a:lnSpc>
              <a:defRPr/>
            </a:pPr>
            <a:r>
              <a:rPr lang="en-US" sz="1000" i="1"/>
              <a:t>Han, Kamber - Data Mining: Concepts and Techniques        		 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deomining.com/" TargetMode="External"/><Relationship Id="rId7" Type="http://schemas.openxmlformats.org/officeDocument/2006/relationships/hyperlink" Target="http://knowledge.wharton.upenn.edu/article.cfm?articleid=288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hs.gov/publication/dhs-data-mining-reports" TargetMode="External"/><Relationship Id="rId5" Type="http://schemas.openxmlformats.org/officeDocument/2006/relationships/hyperlink" Target="https://machinelearningmastery.com/what-is-deep-learning/" TargetMode="External"/><Relationship Id="rId4" Type="http://schemas.openxmlformats.org/officeDocument/2006/relationships/hyperlink" Target="https://www.featurespac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uatingengineer.com/futuredisc/civil2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acle.com/technetwork/database/options/advanced-analytics/odm/overview/index.html" TargetMode="External"/><Relationship Id="rId3" Type="http://schemas.openxmlformats.org/officeDocument/2006/relationships/hyperlink" Target="http://www-01.ibm.com/software/analytics/spss/" TargetMode="External"/><Relationship Id="rId7" Type="http://schemas.openxmlformats.org/officeDocument/2006/relationships/hyperlink" Target="https://cloud.esi-group.com/analyt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analysis-services/data-mining/data-mining-ssas?view=sql-analysis-services-2017" TargetMode="External"/><Relationship Id="rId5" Type="http://schemas.openxmlformats.org/officeDocument/2006/relationships/hyperlink" Target="https://www.ibm.com/analytics/us/en/?lnk=bua" TargetMode="External"/><Relationship Id="rId4" Type="http://schemas.openxmlformats.org/officeDocument/2006/relationships/hyperlink" Target="http://www.sas.com/technologies/analytics/datamining/miner/" TargetMode="External"/><Relationship Id="rId9" Type="http://schemas.openxmlformats.org/officeDocument/2006/relationships/hyperlink" Target="https://www.megaputer.com/site/index.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1346200"/>
            <a:ext cx="8583613" cy="1752600"/>
          </a:xfrm>
        </p:spPr>
        <p:txBody>
          <a:bodyPr/>
          <a:lstStyle/>
          <a:p>
            <a:pPr eaLnBrk="1" hangingPunct="1"/>
            <a:r>
              <a:rPr lang="en-US" smtClean="0"/>
              <a:t>CE 395R 5- Data Mining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3200" i="1" smtClean="0"/>
              <a:t>Future of Data Mining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31238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Visual Data Mining &amp; Data Visualization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646238"/>
            <a:ext cx="8410575" cy="3927475"/>
          </a:xfrm>
        </p:spPr>
        <p:txBody>
          <a:bodyPr/>
          <a:lstStyle/>
          <a:p>
            <a:pPr eaLnBrk="1" hangingPunct="1"/>
            <a:r>
              <a:rPr lang="en-US" sz="2400" smtClean="0"/>
              <a:t>Integration of visualization and data mining</a:t>
            </a:r>
          </a:p>
          <a:p>
            <a:pPr lvl="1" eaLnBrk="1" hangingPunct="1"/>
            <a:r>
              <a:rPr lang="en-US" sz="2000" smtClean="0"/>
              <a:t>data visualization</a:t>
            </a:r>
          </a:p>
          <a:p>
            <a:pPr lvl="1" eaLnBrk="1" hangingPunct="1"/>
            <a:r>
              <a:rPr lang="en-US" sz="2000" smtClean="0"/>
              <a:t>data mining result visualization</a:t>
            </a:r>
          </a:p>
          <a:p>
            <a:pPr lvl="1" eaLnBrk="1" hangingPunct="1"/>
            <a:r>
              <a:rPr lang="en-US" sz="2000" smtClean="0"/>
              <a:t>data mining process visualization</a:t>
            </a:r>
          </a:p>
          <a:p>
            <a:pPr lvl="1" eaLnBrk="1" hangingPunct="1"/>
            <a:r>
              <a:rPr lang="en-US" sz="2000" smtClean="0"/>
              <a:t>interactive visual data mining</a:t>
            </a:r>
          </a:p>
          <a:p>
            <a:pPr eaLnBrk="1" hangingPunct="1"/>
            <a:r>
              <a:rPr lang="en-US" sz="2400" smtClean="0"/>
              <a:t>Data visualization</a:t>
            </a:r>
          </a:p>
          <a:p>
            <a:pPr lvl="1" eaLnBrk="1" hangingPunct="1"/>
            <a:r>
              <a:rPr lang="en-US" sz="2000" smtClean="0"/>
              <a:t>Data in a database or data warehouse can be viewed </a:t>
            </a:r>
          </a:p>
          <a:p>
            <a:pPr lvl="2" eaLnBrk="1" hangingPunct="1"/>
            <a:r>
              <a:rPr lang="en-US" smtClean="0"/>
              <a:t>at different levels of abstraction</a:t>
            </a:r>
          </a:p>
          <a:p>
            <a:pPr lvl="2" eaLnBrk="1" hangingPunct="1"/>
            <a:r>
              <a:rPr lang="en-US" smtClean="0"/>
              <a:t>as different combinations of attributes or dimensions</a:t>
            </a:r>
          </a:p>
          <a:p>
            <a:pPr lvl="1" eaLnBrk="1" hangingPunct="1"/>
            <a:r>
              <a:rPr lang="en-US" sz="2000" smtClean="0"/>
              <a:t>Data can be presented in various visual forms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8913"/>
            <a:ext cx="8318500" cy="895350"/>
          </a:xfrm>
        </p:spPr>
        <p:txBody>
          <a:bodyPr/>
          <a:lstStyle/>
          <a:p>
            <a:pPr eaLnBrk="1" hangingPunct="1"/>
            <a:r>
              <a:rPr lang="en-US" sz="3200" smtClean="0"/>
              <a:t>Data Mining Result Visualization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400" smtClean="0"/>
              <a:t>Presentation of the results or knowledge obtained from data mining in visual forms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400" smtClean="0"/>
              <a:t>Examples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000" smtClean="0"/>
              <a:t>Scatter plots and boxplots (obtained from descriptive data mining)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000" smtClean="0"/>
              <a:t>Decision trees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000" smtClean="0"/>
              <a:t>Association rules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000" smtClean="0"/>
              <a:t>Clusters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000" smtClean="0"/>
              <a:t>Outliers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sz="2000" smtClean="0"/>
              <a:t>Generalized rules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620000" cy="990600"/>
          </a:xfrm>
        </p:spPr>
        <p:txBody>
          <a:bodyPr/>
          <a:lstStyle/>
          <a:p>
            <a:pPr eaLnBrk="1" hangingPunct="1"/>
            <a:r>
              <a:rPr lang="en-US" smtClean="0"/>
              <a:t>Boxplots from Statsoft: Multiple Variable Combinations</a:t>
            </a:r>
            <a:endParaRPr lang="en-US" b="1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848600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9906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121328"/>
                </a:solidFill>
              </a:rPr>
              <a:t>Visualization of Data Mining Results in SAS Enterprise Miner:</a:t>
            </a:r>
            <a:r>
              <a:rPr lang="en-US" sz="3200" smtClean="0"/>
              <a:t> Scatter Plots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58913"/>
            <a:ext cx="7616825" cy="56038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endParaRPr lang="en-US" sz="2400" smtClean="0">
              <a:solidFill>
                <a:schemeClr val="accent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8229600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91400" cy="1066800"/>
          </a:xfrm>
        </p:spPr>
        <p:txBody>
          <a:bodyPr/>
          <a:lstStyle/>
          <a:p>
            <a:pPr eaLnBrk="1" hangingPunct="1"/>
            <a:r>
              <a:rPr lang="en-US" smtClean="0"/>
              <a:t>Visualization of Association Rules in SGI/MineSet 3.0</a:t>
            </a:r>
            <a:endParaRPr lang="en-US" b="1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69238" cy="9906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121328"/>
                </a:solidFill>
              </a:rPr>
              <a:t>Visualization of a</a:t>
            </a:r>
            <a:r>
              <a:rPr lang="en-US" sz="3200" smtClean="0"/>
              <a:t> Decision Tree </a:t>
            </a:r>
            <a:r>
              <a:rPr lang="en-US" sz="3200" smtClean="0">
                <a:solidFill>
                  <a:srgbClr val="121328"/>
                </a:solidFill>
              </a:rPr>
              <a:t>in SGI/MineSet 3.0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77724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15200" cy="9906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121328"/>
                </a:solidFill>
              </a:rPr>
              <a:t>Visualization of </a:t>
            </a:r>
            <a:r>
              <a:rPr lang="en-US" sz="3200" smtClean="0"/>
              <a:t>Cluster Grouping</a:t>
            </a:r>
            <a:r>
              <a:rPr lang="en-US" sz="3200" smtClean="0">
                <a:solidFill>
                  <a:srgbClr val="121328"/>
                </a:solidFill>
              </a:rPr>
              <a:t> in IBM Intelligent Miner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 b="4210"/>
          <a:stretch>
            <a:fillRect/>
          </a:stretch>
        </p:blipFill>
        <p:spPr bwMode="auto">
          <a:xfrm>
            <a:off x="533400" y="1447800"/>
            <a:ext cx="78486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04800"/>
            <a:ext cx="6192837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Interactive Visual Data Mining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646238"/>
            <a:ext cx="8410575" cy="414496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400" smtClean="0"/>
              <a:t>Using visualization tools in the data mining process to help users make smart data mining decisions 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400" smtClean="0"/>
              <a:t>Example</a:t>
            </a:r>
          </a:p>
          <a:p>
            <a:pPr lvl="1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000" smtClean="0"/>
              <a:t>Display the data distribution in a set of attributes using colored sectors or columns (depending on whether the whole space is represented by either a circle or a set of columns)</a:t>
            </a:r>
          </a:p>
          <a:p>
            <a:pPr lvl="1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sz="2000" smtClean="0"/>
              <a:t>Use the display to which sector should first be selected for classification and where a good split point for this sector may be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31238" cy="990600"/>
          </a:xfrm>
        </p:spPr>
        <p:txBody>
          <a:bodyPr/>
          <a:lstStyle/>
          <a:p>
            <a:pPr eaLnBrk="1" hangingPunct="1"/>
            <a:r>
              <a:rPr lang="en-US" smtClean="0"/>
              <a:t>Interactive Visual Mining by Perception-Based Classification (PBC)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67818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Audio Data Mining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371600"/>
            <a:ext cx="8331200" cy="4202113"/>
          </a:xfrm>
        </p:spPr>
        <p:txBody>
          <a:bodyPr/>
          <a:lstStyle/>
          <a:p>
            <a:pPr eaLnBrk="1" hangingPunct="1"/>
            <a:r>
              <a:rPr lang="en-US" sz="2400" smtClean="0"/>
              <a:t>Uses audio signals to indicate the patterns of data or the features of data mining results</a:t>
            </a:r>
          </a:p>
          <a:p>
            <a:pPr eaLnBrk="1" hangingPunct="1"/>
            <a:r>
              <a:rPr lang="en-US" sz="2400" smtClean="0"/>
              <a:t>An interesting alternative to visual mining</a:t>
            </a:r>
          </a:p>
          <a:p>
            <a:pPr eaLnBrk="1" hangingPunct="1"/>
            <a:r>
              <a:rPr lang="en-US" sz="2400" smtClean="0"/>
              <a:t>An inverse task of mining audio (such as music) databases which is to find patterns from audio data</a:t>
            </a:r>
          </a:p>
          <a:p>
            <a:pPr eaLnBrk="1" hangingPunct="1"/>
            <a:r>
              <a:rPr lang="en-US" sz="2400" smtClean="0"/>
              <a:t>Visual data mining may disclose interesting patterns using graphical displays, but requires users to concentrate on watching patterns </a:t>
            </a:r>
          </a:p>
          <a:p>
            <a:pPr eaLnBrk="1" hangingPunct="1"/>
            <a:r>
              <a:rPr lang="en-US" sz="2400" smtClean="0"/>
              <a:t>Instead, transform patterns into sound and music and listen to pitches, rhythms, tune, and melody in order to identify anything interesting or unusual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AU" altLang="zh-TW" smtClean="0">
                <a:ea typeface="新細明體" pitchFamily="18" charset="-120"/>
              </a:rPr>
              <a:t>Future of Data Mining</a:t>
            </a:r>
            <a:endParaRPr lang="en-US" smtClean="0"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708150"/>
            <a:ext cx="8410575" cy="36782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>
                <a:solidFill>
                  <a:srgbClr val="FF3300"/>
                </a:solidFill>
              </a:rPr>
              <a:t>Data mining system products and research prototypes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/>
              <a:t>Additional themes on data mining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/>
              <a:t>Social impacts of data mining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/>
              <a:t>Trends in data mining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AU" altLang="zh-TW" smtClean="0">
                <a:ea typeface="新細明體" pitchFamily="18" charset="-120"/>
              </a:rPr>
              <a:t>Future of Data Mining</a:t>
            </a:r>
            <a:endParaRPr lang="en-US" smtClean="0">
              <a:ea typeface="新細明體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708150"/>
            <a:ext cx="8410575" cy="36782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/>
              <a:t>Data mining system products and research prototypes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/>
              <a:t>Additional themes on data mining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>
                <a:solidFill>
                  <a:srgbClr val="FF3300"/>
                </a:solidFill>
              </a:rPr>
              <a:t>Social impacts of data mining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/>
              <a:t>Trends in data mining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609600"/>
          </a:xfrm>
        </p:spPr>
        <p:txBody>
          <a:bodyPr/>
          <a:lstStyle/>
          <a:p>
            <a:pPr eaLnBrk="1" hangingPunct="1"/>
            <a:r>
              <a:rPr lang="en-US" sz="3000" smtClean="0"/>
              <a:t>Is Data Mining a Hype or Will It Be Persistent?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Data mining is a technology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Technological life cycle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Innovators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Early adopters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Chasm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Early majority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Late majority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Laggards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162800" cy="609600"/>
          </a:xfrm>
        </p:spPr>
        <p:txBody>
          <a:bodyPr/>
          <a:lstStyle/>
          <a:p>
            <a:pPr eaLnBrk="1" hangingPunct="1"/>
            <a:r>
              <a:rPr lang="en-US" smtClean="0"/>
              <a:t>Life Cycle of Technology Adoption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83820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Data mining is at Chasm!?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Existing data mining systems are too generic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Need business-specific data mining solutions and smooth integration of business logic with data mining functions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9342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Data Mining: Merely Managers' Business or Everyone's?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Data mining will surely be an important tool for managers’ decision making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Bill Gates: “Business @ the speed of thought”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amount of the available data is increasing, and data mining systems will be more affordable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Multiple personal 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Mine your family's medical history to identify genetically-related medical conditions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Mine the records of the companies you deal with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Mine data on stocks and company performance,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Invisible data mining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Build data mining functions into many intelligent tools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696200" cy="1066800"/>
          </a:xfrm>
        </p:spPr>
        <p:txBody>
          <a:bodyPr/>
          <a:lstStyle/>
          <a:p>
            <a:pPr eaLnBrk="1" hangingPunct="1"/>
            <a:r>
              <a:rPr lang="en-US" sz="3200" smtClean="0"/>
              <a:t>Social Impacts: Threat to Privacy and Data Security?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800600"/>
          </a:xfrm>
        </p:spPr>
        <p:txBody>
          <a:bodyPr/>
          <a:lstStyle/>
          <a:p>
            <a:pPr eaLnBrk="1" hangingPunct="1"/>
            <a:r>
              <a:rPr lang="en-US" sz="2400" smtClean="0"/>
              <a:t>Is data mining a threat to privacy and data security?</a:t>
            </a:r>
          </a:p>
          <a:p>
            <a:pPr lvl="1" eaLnBrk="1" hangingPunct="1"/>
            <a:r>
              <a:rPr lang="en-US" sz="2000" smtClean="0"/>
              <a:t>“Big Brother”, “Big Banker”, and “Big Business” are carefully watching you</a:t>
            </a:r>
          </a:p>
          <a:p>
            <a:pPr lvl="1" eaLnBrk="1" hangingPunct="1"/>
            <a:r>
              <a:rPr lang="en-US" sz="2000" smtClean="0"/>
              <a:t>Profiling information is collected every time </a:t>
            </a:r>
          </a:p>
          <a:p>
            <a:pPr lvl="2" eaLnBrk="1" hangingPunct="1"/>
            <a:r>
              <a:rPr lang="en-US" sz="1800" smtClean="0"/>
              <a:t>credit card, debit card, supermarket loyalty card, or frequent flyer card, or apply for any of the above</a:t>
            </a:r>
          </a:p>
          <a:p>
            <a:pPr lvl="2" eaLnBrk="1" hangingPunct="1"/>
            <a:r>
              <a:rPr lang="en-US" sz="1800" smtClean="0"/>
              <a:t>You surf the Web, rent a video, fill out a contest entry form,</a:t>
            </a:r>
          </a:p>
          <a:p>
            <a:pPr lvl="2" eaLnBrk="1" hangingPunct="1"/>
            <a:r>
              <a:rPr lang="en-US" sz="1800" smtClean="0"/>
              <a:t>You pay for prescription drugs, or present you medical care number when visiting the doctor</a:t>
            </a:r>
          </a:p>
          <a:p>
            <a:pPr lvl="1" eaLnBrk="1" hangingPunct="1"/>
            <a:r>
              <a:rPr lang="en-US" sz="2000" smtClean="0"/>
              <a:t>Collection of personal data may be beneficial for companies and consumers, there is also potential for misuse </a:t>
            </a:r>
          </a:p>
          <a:p>
            <a:pPr lvl="2" eaLnBrk="1" hangingPunct="1"/>
            <a:r>
              <a:rPr lang="en-US" sz="1800" smtClean="0"/>
              <a:t>Medical Records, Employee Evaluations, Etc.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010400" cy="685800"/>
          </a:xfrm>
        </p:spPr>
        <p:txBody>
          <a:bodyPr/>
          <a:lstStyle/>
          <a:p>
            <a:pPr eaLnBrk="1" hangingPunct="1"/>
            <a:r>
              <a:rPr lang="en-US" smtClean="0"/>
              <a:t>Protect Privacy and Data Security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Fair information practices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International guidelines for data privacy protection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Cover aspects relating to data collection, purpose, use, quality, openness, individual participation, and accountability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Purpose specification and use limitation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Openness: Individuals have the right to know what information is collected about them, who has access to the data, and how the data are being used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Develop and use data security-enhancing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Blind signatures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Biometric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Anonymous databases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AU" altLang="zh-TW" smtClean="0">
                <a:ea typeface="新細明體" pitchFamily="18" charset="-120"/>
              </a:rPr>
              <a:t>Future of Data Mining</a:t>
            </a:r>
            <a:endParaRPr lang="en-US" smtClean="0">
              <a:ea typeface="新細明體" pitchFamily="18" charset="-12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708150"/>
            <a:ext cx="8410575" cy="36782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/>
              <a:t>Data mining system products and research prototypes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/>
              <a:t>Additional themes on data mining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/>
              <a:t>Social impacts of data mining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>
                <a:solidFill>
                  <a:srgbClr val="FF3300"/>
                </a:solidFill>
              </a:rPr>
              <a:t>Trends in data mining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5562600" cy="685800"/>
          </a:xfrm>
        </p:spPr>
        <p:txBody>
          <a:bodyPr/>
          <a:lstStyle/>
          <a:p>
            <a:pPr eaLnBrk="1" hangingPunct="1"/>
            <a:r>
              <a:rPr lang="en-US" smtClean="0"/>
              <a:t>Trends in Data Mining 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646238"/>
            <a:ext cx="8410575" cy="39274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tx2"/>
                </a:solidFill>
              </a:rPr>
              <a:t>Application exploration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development of application-specific data mining systems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tx2"/>
                </a:solidFill>
              </a:rPr>
              <a:t>Scalable data mining methods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Constraint-based mining: use of constraints to guide data mining systems in their search for interesting patterns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tx2"/>
                </a:solidFill>
              </a:rPr>
              <a:t>Integration of data mining with database systems, data warehouse systems, and Web database systems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tx2"/>
                </a:solidFill>
              </a:rPr>
              <a:t>Invisible data mining </a:t>
            </a:r>
            <a:r>
              <a:rPr lang="en-US" sz="2400" smtClean="0"/>
              <a:t>(mining as built-in function)</a:t>
            </a:r>
          </a:p>
          <a:p>
            <a:pPr eaLnBrk="1" hangingPunct="1">
              <a:lnSpc>
                <a:spcPct val="120000"/>
              </a:lnSpc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Trends in Data Mining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1054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Standardization of data mining language</a:t>
            </a:r>
          </a:p>
          <a:p>
            <a:pPr lvl="1" eaLnBrk="1" hangingPunct="1"/>
            <a:r>
              <a:rPr lang="en-US" sz="2000" smtClean="0"/>
              <a:t>A standard will facilitate systematic development, improve interoperability, and promote the education and use of data mining systems in industry and society</a:t>
            </a:r>
          </a:p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Visual data mining</a:t>
            </a:r>
          </a:p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New methods for mining complex types of data</a:t>
            </a:r>
          </a:p>
          <a:p>
            <a:pPr lvl="1" eaLnBrk="1" hangingPunct="1"/>
            <a:r>
              <a:rPr lang="en-US" sz="2000" smtClean="0"/>
              <a:t>More research is required towards the integration of data mining methods with existing data analysis techniques for the complex types of data</a:t>
            </a:r>
          </a:p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Privacy protection and information security in data mining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Trends in Data Mining (3)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Video Mining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</a:t>
            </a:r>
            <a:r>
              <a:rPr lang="en-US" sz="1800" dirty="0" smtClean="0">
                <a:hlinkClick r:id="rId3"/>
              </a:rPr>
              <a:t>http://www.videomining.com/</a:t>
            </a:r>
            <a:endParaRPr lang="en-US" sz="18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Fraud Detection</a:t>
            </a:r>
          </a:p>
          <a:p>
            <a:pPr marL="1198563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hlinkClick r:id="rId4"/>
              </a:rPr>
              <a:t>https://www.featurespace.com/</a:t>
            </a:r>
            <a:endParaRPr lang="en-US" sz="18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sz="2000" dirty="0" smtClean="0"/>
              <a:t>Deep learning </a:t>
            </a:r>
          </a:p>
          <a:p>
            <a:pPr marL="914400" indent="0" eaLnBrk="1" hangingPunct="1">
              <a:lnSpc>
                <a:spcPct val="150000"/>
              </a:lnSpc>
              <a:buNone/>
              <a:defRPr/>
            </a:pPr>
            <a:r>
              <a:rPr lang="en-US" sz="2000" dirty="0" smtClean="0">
                <a:hlinkClick r:id="rId5"/>
              </a:rPr>
              <a:t>Deep Learning</a:t>
            </a:r>
            <a:endParaRPr lang="en-US" sz="20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sz="2000" dirty="0" smtClean="0"/>
              <a:t>The Department of Homeland Security Data Mining Reports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600" dirty="0" smtClean="0"/>
              <a:t>		</a:t>
            </a:r>
            <a:r>
              <a:rPr lang="en-US" sz="1800" dirty="0" smtClean="0">
                <a:hlinkClick r:id="rId6"/>
              </a:rPr>
              <a:t>https://www.dhs.gov/publication/dhs-data-mining-reports</a:t>
            </a:r>
            <a:endParaRPr lang="en-US" sz="18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sz="2000" dirty="0" smtClean="0"/>
              <a:t>Has Consumer Data Mining Gone Too Far?</a:t>
            </a:r>
          </a:p>
          <a:p>
            <a:pPr marL="12573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hlinkClick r:id="rId7"/>
              </a:rPr>
              <a:t>http://knowledge.wharton.upenn.edu/article.cfm?articleid=2886</a:t>
            </a: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78838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How to Choose a Data Mining System?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smtClean="0"/>
              <a:t>Commercial data mining systems have little in common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Different data mining functionality or methodology 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Data types: relational, transactional, text, time sequence, spatial?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System issues: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running on only one or on several operating systems?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a client/server architecture?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Provide Web-based interfaces and allow XML data as input and/or output?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07438" cy="838200"/>
          </a:xfrm>
        </p:spPr>
        <p:txBody>
          <a:bodyPr/>
          <a:lstStyle/>
          <a:p>
            <a:pPr eaLnBrk="1" hangingPunct="1"/>
            <a:r>
              <a:rPr lang="en-US" smtClean="0"/>
              <a:t>The Future of our Discipline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“UC Berkeley’s Sitar has also noticed that some outstanding civil engineering graduates are going into jobs in areas such as data mining and risk analysis.”</a:t>
            </a:r>
          </a:p>
          <a:p>
            <a:pPr eaLnBrk="1" hangingPunct="1"/>
            <a:endParaRPr lang="en-US" sz="2400" smtClean="0">
              <a:solidFill>
                <a:schemeClr val="tx2"/>
              </a:solidFill>
            </a:endParaRPr>
          </a:p>
          <a:p>
            <a:pPr eaLnBrk="1" hangingPunct="1"/>
            <a:endParaRPr lang="en-US" sz="2400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   </a:t>
            </a:r>
            <a:r>
              <a:rPr lang="en-US" sz="2400" smtClean="0">
                <a:solidFill>
                  <a:schemeClr val="tx2"/>
                </a:solidFill>
                <a:hlinkClick r:id="rId3"/>
              </a:rPr>
              <a:t>http://www.graduatingengineer.com/futuredisc/civil2.html</a:t>
            </a: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How to Choose a Data Mining System?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Data sources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ASCII text files, multiple relational data sources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support ODBC connections (OLE DB, JDBC)?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Data mining functions and methodologies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One vs. multiple data mining functions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One vs. variety of methods per function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800" smtClean="0"/>
              <a:t>More data mining functions and methods per function provide the user with greater flexibility and analysis power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Coupling with DB and/or data warehouse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How to Choose a Data Mining System? (3)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pPr eaLnBrk="1" hangingPunct="1"/>
            <a:r>
              <a:rPr lang="en-US" sz="2400" smtClean="0"/>
              <a:t>Scalability</a:t>
            </a:r>
          </a:p>
          <a:p>
            <a:pPr lvl="1" eaLnBrk="1" hangingPunct="1"/>
            <a:r>
              <a:rPr lang="en-US" sz="2000" smtClean="0"/>
              <a:t>Row (or database size) scalability</a:t>
            </a:r>
          </a:p>
          <a:p>
            <a:pPr lvl="1" eaLnBrk="1" hangingPunct="1"/>
            <a:r>
              <a:rPr lang="en-US" sz="2000" smtClean="0"/>
              <a:t>Column (or dimension) scalability</a:t>
            </a:r>
          </a:p>
          <a:p>
            <a:pPr eaLnBrk="1" hangingPunct="1"/>
            <a:r>
              <a:rPr lang="en-US" sz="2400" smtClean="0"/>
              <a:t>Visualization tools</a:t>
            </a:r>
          </a:p>
          <a:p>
            <a:pPr lvl="1" eaLnBrk="1" hangingPunct="1"/>
            <a:r>
              <a:rPr lang="en-US" sz="2000" smtClean="0"/>
              <a:t>“A picture is worth a thousand words”</a:t>
            </a:r>
          </a:p>
          <a:p>
            <a:pPr lvl="1" eaLnBrk="1" hangingPunct="1"/>
            <a:r>
              <a:rPr lang="en-US" sz="2000" smtClean="0"/>
              <a:t>Visualization categories: data visualization, mining result visualization, mining process visualization, and visual data mining</a:t>
            </a:r>
          </a:p>
          <a:p>
            <a:pPr eaLnBrk="1" hangingPunct="1"/>
            <a:r>
              <a:rPr lang="en-US" sz="2400" smtClean="0"/>
              <a:t>Data mining query language and graphical user interface</a:t>
            </a:r>
          </a:p>
          <a:p>
            <a:pPr lvl="1" eaLnBrk="1" hangingPunct="1"/>
            <a:r>
              <a:rPr lang="en-US" sz="2000" smtClean="0"/>
              <a:t>Easy-to-use and high-quality graphical user interface </a:t>
            </a:r>
          </a:p>
          <a:p>
            <a:pPr lvl="1" eaLnBrk="1" hangingPunct="1"/>
            <a:r>
              <a:rPr lang="en-US" sz="2000" smtClean="0"/>
              <a:t>Essential for user-guided, highly interactive data mining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88913"/>
            <a:ext cx="8562975" cy="89535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Examples of Data Mining Software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WEKA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IBM SPSS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hlinkClick r:id="rId3"/>
              </a:rPr>
              <a:t>http://www-01.ibm.com/software/analytics/spss/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SAS Enterprise Miner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hlinkClick r:id="rId4"/>
              </a:rPr>
              <a:t>http://www.sas.com/technologies/analytics/datamining/miner/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IBM Analytics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hlinkClick r:id="rId5"/>
              </a:rPr>
              <a:t>https://www.ibm.com/analytics/us/en/?lnk=bua#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Microsoft </a:t>
            </a:r>
            <a:r>
              <a:rPr lang="en-US" sz="1800" dirty="0" err="1" smtClean="0"/>
              <a:t>SQLServer</a:t>
            </a:r>
            <a:r>
              <a:rPr lang="en-US" sz="1800" dirty="0" smtClean="0"/>
              <a:t> Analysis Services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hlinkClick r:id="rId6"/>
              </a:rPr>
              <a:t>https://docs.microsoft.com/en-us/sql/analysis-services/data-mining/data-mining-ssas?view=sql-analysis-services-2017</a:t>
            </a: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ESI </a:t>
            </a:r>
            <a:r>
              <a:rPr lang="en-US" sz="1800" dirty="0" err="1" smtClean="0"/>
              <a:t>Mineset</a:t>
            </a:r>
            <a:r>
              <a:rPr lang="en-US" sz="1800" dirty="0" smtClean="0"/>
              <a:t> 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hlinkClick r:id="rId7"/>
              </a:rPr>
              <a:t>https://cloud.esi-group.com/analytics</a:t>
            </a:r>
            <a:endParaRPr lang="en-US" sz="1600" dirty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Oracle Data Mining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hlinkClick r:id="rId8"/>
              </a:rPr>
              <a:t>http://</a:t>
            </a:r>
            <a:r>
              <a:rPr lang="en-US" sz="1600" dirty="0" smtClean="0">
                <a:hlinkClick r:id="rId8"/>
              </a:rPr>
              <a:t>www.oracle.com/technetwork/database/options/advanced-analytics/odm/overview/index.html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dirty="0" err="1" smtClean="0"/>
              <a:t>Megaputer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600" dirty="0" smtClean="0">
                <a:hlinkClick r:id="rId9"/>
              </a:rPr>
              <a:t>https://www.megaputer.com/site/index.php</a:t>
            </a:r>
            <a:endParaRPr lang="en-US" sz="1600" dirty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AU" altLang="zh-TW" smtClean="0">
                <a:ea typeface="新細明體" pitchFamily="18" charset="-120"/>
              </a:rPr>
              <a:t>Future of Data Mining</a:t>
            </a:r>
            <a:endParaRPr lang="en-US" smtClean="0">
              <a:ea typeface="新細明體" pitchFamily="18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708150"/>
            <a:ext cx="8410575" cy="36782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/>
              <a:t>Data mining system products and research prototypes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>
                <a:solidFill>
                  <a:srgbClr val="FF3300"/>
                </a:solidFill>
              </a:rPr>
              <a:t>Additional themes on data mining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/>
              <a:t>Social impacts of data mining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mtClean="0"/>
              <a:t>Trends in data mining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5943600" cy="609600"/>
          </a:xfrm>
        </p:spPr>
        <p:txBody>
          <a:bodyPr/>
          <a:lstStyle/>
          <a:p>
            <a:pPr eaLnBrk="1" hangingPunct="1"/>
            <a:r>
              <a:rPr lang="en-US" smtClean="0"/>
              <a:t>Visual Data Mining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4038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>
                <a:solidFill>
                  <a:srgbClr val="FF3300"/>
                </a:solidFill>
              </a:rPr>
              <a:t>Visualization:</a:t>
            </a:r>
            <a:r>
              <a:rPr lang="en-US" smtClean="0"/>
              <a:t> use of computer graphics to create visual images which aid in the understanding of complex, often massive representations of data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>
                <a:solidFill>
                  <a:srgbClr val="FF3300"/>
                </a:solidFill>
              </a:rPr>
              <a:t>Visual Data Mining:</a:t>
            </a:r>
            <a:r>
              <a:rPr lang="en-US" smtClean="0"/>
              <a:t> the process of discovering implicit but useful knowledge from large data sets using visualization techniques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Visualization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Purpose of Visualization</a:t>
            </a:r>
          </a:p>
          <a:p>
            <a:pPr lvl="1" eaLnBrk="1" hangingPunct="1"/>
            <a:r>
              <a:rPr lang="en-US" smtClean="0">
                <a:solidFill>
                  <a:schemeClr val="tx2"/>
                </a:solidFill>
              </a:rPr>
              <a:t>Gain insight</a:t>
            </a:r>
            <a:r>
              <a:rPr lang="en-US" smtClean="0"/>
              <a:t> into an information space by mapping data onto graphical primitives</a:t>
            </a:r>
          </a:p>
          <a:p>
            <a:pPr lvl="1" eaLnBrk="1" hangingPunct="1"/>
            <a:r>
              <a:rPr lang="en-US" smtClean="0">
                <a:solidFill>
                  <a:schemeClr val="tx2"/>
                </a:solidFill>
              </a:rPr>
              <a:t>Provide qualitative overview</a:t>
            </a:r>
            <a:r>
              <a:rPr lang="en-US" smtClean="0"/>
              <a:t> of large data sets</a:t>
            </a:r>
          </a:p>
          <a:p>
            <a:pPr lvl="1" eaLnBrk="1" hangingPunct="1"/>
            <a:r>
              <a:rPr lang="en-US" smtClean="0">
                <a:solidFill>
                  <a:schemeClr val="tx2"/>
                </a:solidFill>
              </a:rPr>
              <a:t>Search</a:t>
            </a:r>
            <a:r>
              <a:rPr lang="en-US" smtClean="0"/>
              <a:t> for patterns, trends, structure, irregularities, relationships among data.</a:t>
            </a:r>
          </a:p>
          <a:p>
            <a:pPr lvl="1" eaLnBrk="1" hangingPunct="1"/>
            <a:r>
              <a:rPr lang="en-US" smtClean="0">
                <a:solidFill>
                  <a:schemeClr val="tx2"/>
                </a:solidFill>
              </a:rPr>
              <a:t>Help find interesting regions and suitable parameters</a:t>
            </a:r>
            <a:r>
              <a:rPr lang="en-US" smtClean="0"/>
              <a:t> for further quantitative analysis.</a:t>
            </a:r>
          </a:p>
          <a:p>
            <a:pPr lvl="1" eaLnBrk="1" hangingPunct="1"/>
            <a:r>
              <a:rPr lang="en-US" smtClean="0">
                <a:solidFill>
                  <a:schemeClr val="tx2"/>
                </a:solidFill>
              </a:rPr>
              <a:t>Provide a visual proof</a:t>
            </a:r>
            <a:r>
              <a:rPr lang="en-US" smtClean="0"/>
              <a:t> of computer representations derived</a:t>
            </a:r>
            <a:endParaRPr lang="en-US" sz="2800" smtClean="0"/>
          </a:p>
          <a:p>
            <a:pPr eaLnBrk="1" hangingPunct="1"/>
            <a:endParaRPr lang="en-US" sz="320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6589</TotalTime>
  <Words>1362</Words>
  <Application>Microsoft Office PowerPoint</Application>
  <PresentationFormat>On-screen Show (4:3)</PresentationFormat>
  <Paragraphs>216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新細明體</vt:lpstr>
      <vt:lpstr>Tahoma</vt:lpstr>
      <vt:lpstr>Times New Roman</vt:lpstr>
      <vt:lpstr>Wingdings</vt:lpstr>
      <vt:lpstr>Blank Presentation</vt:lpstr>
      <vt:lpstr>CE 395R 5- Data Mining  Future of Data Mining</vt:lpstr>
      <vt:lpstr>Future of Data Mining</vt:lpstr>
      <vt:lpstr>How to Choose a Data Mining System?</vt:lpstr>
      <vt:lpstr>How to Choose a Data Mining System? (2)</vt:lpstr>
      <vt:lpstr>How to Choose a Data Mining System? (3)</vt:lpstr>
      <vt:lpstr>Examples of Data Mining Software </vt:lpstr>
      <vt:lpstr>Future of Data Mining</vt:lpstr>
      <vt:lpstr>Visual Data Mining</vt:lpstr>
      <vt:lpstr>Visualization</vt:lpstr>
      <vt:lpstr>Visual Data Mining &amp; Data Visualization</vt:lpstr>
      <vt:lpstr>Data Mining Result Visualization</vt:lpstr>
      <vt:lpstr>Boxplots from Statsoft: Multiple Variable Combinations</vt:lpstr>
      <vt:lpstr>Visualization of Data Mining Results in SAS Enterprise Miner: Scatter Plots</vt:lpstr>
      <vt:lpstr>Visualization of Association Rules in SGI/MineSet 3.0</vt:lpstr>
      <vt:lpstr>Visualization of a Decision Tree in SGI/MineSet 3.0</vt:lpstr>
      <vt:lpstr>Visualization of Cluster Grouping in IBM Intelligent Miner</vt:lpstr>
      <vt:lpstr>Interactive Visual Data Mining</vt:lpstr>
      <vt:lpstr>Interactive Visual Mining by Perception-Based Classification (PBC)</vt:lpstr>
      <vt:lpstr>Audio Data Mining</vt:lpstr>
      <vt:lpstr>Future of Data Mining</vt:lpstr>
      <vt:lpstr>Is Data Mining a Hype or Will It Be Persistent?</vt:lpstr>
      <vt:lpstr>Life Cycle of Technology Adoption</vt:lpstr>
      <vt:lpstr>Data Mining: Merely Managers' Business or Everyone's?</vt:lpstr>
      <vt:lpstr>Social Impacts: Threat to Privacy and Data Security?</vt:lpstr>
      <vt:lpstr>Protect Privacy and Data Security</vt:lpstr>
      <vt:lpstr>Future of Data Mining</vt:lpstr>
      <vt:lpstr>Trends in Data Mining (1)</vt:lpstr>
      <vt:lpstr>Trends in Data Mining (2)</vt:lpstr>
      <vt:lpstr>Trends in Data Mining (3)</vt:lpstr>
      <vt:lpstr>The Future of our Discipline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395R/CE 395R  5- Artificial Intelligence for CEPM  Mining Complex Types of Data Trends in Data Mining</dc:title>
  <dc:creator>Caldas, Carlos H</dc:creator>
  <cp:lastModifiedBy>Caldas, Carlos H</cp:lastModifiedBy>
  <cp:revision>287</cp:revision>
  <cp:lastPrinted>2018-04-19T15:20:56Z</cp:lastPrinted>
  <dcterms:created xsi:type="dcterms:W3CDTF">1998-06-19T04:38:52Z</dcterms:created>
  <dcterms:modified xsi:type="dcterms:W3CDTF">2018-04-20T16:27:22Z</dcterms:modified>
</cp:coreProperties>
</file>