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9500" y="204350"/>
            <a:ext cx="8953200" cy="23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Relationships between US </a:t>
            </a:r>
            <a:r>
              <a:rPr lang="en"/>
              <a:t>Petroleum</a:t>
            </a:r>
            <a:r>
              <a:rPr lang="en"/>
              <a:t> Production and Oil/ Gas Price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68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Sanchit Singhal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Milind Siddhanti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8805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K Means on Natural Gas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69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</a:t>
            </a:r>
            <a:r>
              <a:rPr lang="en"/>
              <a:t>Region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Simple K Means(Clustering)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Euclidean distance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iterations = 200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4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Initialization method = Farthest first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split = 80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00" y="152400"/>
            <a:ext cx="45221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434875" y="99240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75" y="1385475"/>
            <a:ext cx="4584949" cy="3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55600"/>
            <a:ext cx="2615700" cy="11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on Natural Gas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794800"/>
            <a:ext cx="2808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Hierarchical (Clustering)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Euclidean Distance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25" y="1427200"/>
            <a:ext cx="5719500" cy="29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375" y="750450"/>
            <a:ext cx="1227373" cy="1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55600"/>
            <a:ext cx="2615700" cy="11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on Natural Gas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794800"/>
            <a:ext cx="2808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Hierarchical (Clustering)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Manhattan Distance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850" y="672400"/>
            <a:ext cx="1169494" cy="11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00" y="1364875"/>
            <a:ext cx="5719500" cy="296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88050"/>
            <a:ext cx="26787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Clusters on Natural Gas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594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Density Based 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split = 70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00" y="304800"/>
            <a:ext cx="45624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25" y="1138650"/>
            <a:ext cx="349677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422" y="2571750"/>
            <a:ext cx="4607703" cy="221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397" y="210983"/>
            <a:ext cx="3012581" cy="226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88050"/>
            <a:ext cx="26787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Farthest First Clusters on Natural Gas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94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Density Based 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split = 70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325" y="152400"/>
            <a:ext cx="37176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5371925" y="70445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25" y="1097298"/>
            <a:ext cx="4899750" cy="37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00" y="462250"/>
            <a:ext cx="5229451" cy="4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55560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on Natural Gas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Features: Month, Rig count, Production per rig, Total production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Response: Region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Model: Logistic Regression (Classification)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10-fold cross-validation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75" y="1235125"/>
            <a:ext cx="6382667" cy="3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434875" y="99240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/ Motivation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Volatile industry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Growing US dominance in global oil markets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inferences between drilling performance per region and global oil and natural gas prices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to 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Regulate petroleum firms by government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Direct investment by corporations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 economic relationships between states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032700" y="992400"/>
            <a:ext cx="1372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Curve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1373925"/>
            <a:ext cx="5734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34225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Region-wise Threshold Curve and Cost-Benefit Analysis</a:t>
            </a:r>
            <a:endParaRPr sz="24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125"/>
            <a:ext cx="1819100" cy="12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03800" y="883150"/>
            <a:ext cx="111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Anadarko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125" y="1261638"/>
            <a:ext cx="1819100" cy="1251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130800" y="883150"/>
            <a:ext cx="1317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Appalachia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075" y="1266176"/>
            <a:ext cx="1819100" cy="124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572000" y="883150"/>
            <a:ext cx="815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Bakken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1650" y="1264675"/>
            <a:ext cx="1819100" cy="124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721650" y="883150"/>
            <a:ext cx="111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Eagle Ford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300" y="3178329"/>
            <a:ext cx="1962925" cy="1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089925" y="2756550"/>
            <a:ext cx="1114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Haynesville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8712" y="3179954"/>
            <a:ext cx="1962925" cy="13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532600" y="2756575"/>
            <a:ext cx="937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Niobrara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1855" y="3178329"/>
            <a:ext cx="1972506" cy="1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6263575" y="2756575"/>
            <a:ext cx="99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Permian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5560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</a:t>
            </a:r>
            <a:r>
              <a:rPr lang="en"/>
              <a:t>on Natural Gas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Response: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Naive Bayes(Classification)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10-fold cross-validation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00" y="435988"/>
            <a:ext cx="5448001" cy="42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5434875" y="99240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75" y="1466200"/>
            <a:ext cx="57340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032700" y="992400"/>
            <a:ext cx="1372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Curve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00" y="1450450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5560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r>
              <a:rPr lang="en"/>
              <a:t> on Natural Gas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Response: Region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Decision Tree (Classification)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Filter: J48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confidenceFactor = 0.25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numFolds = 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unpruned = false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00" y="431463"/>
            <a:ext cx="5448001" cy="428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25" y="488500"/>
            <a:ext cx="8571350" cy="43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88050"/>
            <a:ext cx="26787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Rule Association </a:t>
            </a:r>
            <a:r>
              <a:rPr lang="en"/>
              <a:t>on Natural Gas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94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Density Based 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Rules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 Metric = 0.9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00" y="1474400"/>
            <a:ext cx="5719500" cy="219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Relationship between Natural Gas Prices and US Petroleum Production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8805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K Means on Natural Gas vs. Price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69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Region, Natural Gas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Simple K Means(Clustering)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Manhattan distance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iterations = 200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00" y="152400"/>
            <a:ext cx="47364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Source: US Energy Information Administration (EIA)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= 4 csvs (oil prices per day, gas prices per month, DPR, DUC)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Available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Date/Month (Jan 07 - Jan 18)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 Count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Production per rig (oil/natural gas)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Production </a:t>
            </a:r>
            <a:r>
              <a:rPr lang="en"/>
              <a:t>(oil/natural gas)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Prices (oil/natural gas)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Completed and Uncompleted rig rate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Petroleum Imports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Petroleum Exports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5371925" y="70445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300" y="1115775"/>
            <a:ext cx="4852275" cy="3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83650" y="618875"/>
            <a:ext cx="349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r>
              <a:rPr lang="en"/>
              <a:t> on Natural Gas vs. Price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521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Response: Natural Gas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Linear Regression(Classification)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                                             Selection Process = M5 method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150" y="1316138"/>
            <a:ext cx="5008800" cy="2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371925" y="70445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025" y="1224475"/>
            <a:ext cx="4600600" cy="34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8805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Natural Gas vs. Price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69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Response: Natural Gas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Random Forest (Classification)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                                                               Attribute importance is true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Batch and bagging size = 100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375" y="825399"/>
            <a:ext cx="4883675" cy="36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372450"/>
            <a:ext cx="3079500" cy="9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Rule Association on Natural Gas vs. Price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468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Region, Natural Gas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Apriori(Association)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No of Rules = 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 Type = confidence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 metric = 0.7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500" y="1692450"/>
            <a:ext cx="52891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Relationship between Oil Prices and US Petroleum Production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288050"/>
            <a:ext cx="307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K Means on Oil vs. Price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69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Month, Rig count, Production per rig, Total production, Region, Oil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Simple K Means(Clustering)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                                                               Manhattan distance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iterations = 200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of clusters =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00" y="152400"/>
            <a:ext cx="38678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5371925" y="70445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Visualization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00" y="1080075"/>
            <a:ext cx="48559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515700" y="268600"/>
            <a:ext cx="81126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on Oil vs Price 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0" y="1207663"/>
            <a:ext cx="3909850" cy="32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369" y="1210600"/>
            <a:ext cx="4782431" cy="31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515700" y="268600"/>
            <a:ext cx="81126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on Oil vs Price 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187850"/>
            <a:ext cx="7315300" cy="35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Datasets into Oil and Natural gas 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missing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Merged Region information as a feature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Price information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Selected last day price of month as bin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Discrete</a:t>
            </a:r>
            <a:r>
              <a:rPr lang="en"/>
              <a:t> numerical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Oil Price into 5 bins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Natural Gas into 4 bins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515700" y="268600"/>
            <a:ext cx="81126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r>
              <a:rPr lang="en"/>
              <a:t> on Oil vs Price 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75" y="1188075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6469275" y="1058200"/>
            <a:ext cx="1970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Un-pruned tree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515700" y="268600"/>
            <a:ext cx="81126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on Oil vs Price 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469275" y="827475"/>
            <a:ext cx="2517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runed tree (max depth=5)</a:t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50" y="1166300"/>
            <a:ext cx="6865101" cy="3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75" y="1265800"/>
            <a:ext cx="2385625" cy="1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600" y="1203925"/>
            <a:ext cx="2275184" cy="1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525" y="3213650"/>
            <a:ext cx="2385625" cy="18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0850" y="2432200"/>
            <a:ext cx="2433792" cy="19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1400" y="3197525"/>
            <a:ext cx="2104317" cy="18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50" y="1084975"/>
            <a:ext cx="7535224" cy="38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 counts are highly correlated with region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Obvious, but data talks!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 counts + Natural Gas Price is a good predictor of production per rig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not our objective, interesting association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Oil Prices = easier to classifying (model performance)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because of number of data points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Regions are so different : Should analyse individually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Production per rig</a:t>
            </a:r>
            <a:r>
              <a:rPr lang="en"/>
              <a:t> is the best predictor of oil price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building takeaway: pruning is extremely helpful!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building takeaway: limiting features can drive more insights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Topics</a:t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Oil Quality on Production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Natural Gas Production vs Prices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Petroleum Production vs Energy Consumption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 &amp; A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of Price Fluctuations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425" y="458488"/>
            <a:ext cx="6396625" cy="42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88" y="558438"/>
            <a:ext cx="6687826" cy="40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" y="455825"/>
            <a:ext cx="8371150" cy="4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to Understand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Gas Production in the 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