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reduce or eliminate fraud and error as the immutable nature of blockchain prevents tampering of the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efficiency.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chances of misplacements are rare, someone can be easily held responsible for by quickly tracking the transaction history.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 in Blockchain will help reduce delays and disputes while preventing the money from getting stuck in the supply chain.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 turn will increase the donor trust knowing that the money has reached where it is supposed to, by easily tracking the records.</a:t>
            </a:r>
            <a:endParaRPr/>
          </a:p>
        </p:txBody>
      </p:sp>
      <p:sp>
        <p:nvSpPr>
          <p:cNvPr id="149" name="Google Shape;1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9c53415a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9c53415a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49c53415a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people want to donate to charity organizations, but worry about whether their money will actually reach the intended recipients. There is a need of an online reputation management systems that can help donors trust that their money is going to the specified people and places.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companies collect funds for corporate social responsibility but there is no transparency of where the funds are being used.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 Chain - This model can be used to track a product from its initiation to the final stage and a producer can verify 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- It can help the government track disbursement of funds to reduce corruption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jp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7870995" y="643467"/>
            <a:ext cx="3341488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MONETARY SUPPLY CHAIN PLATFORM</a:t>
            </a:r>
            <a:endParaRPr/>
          </a:p>
        </p:txBody>
      </p:sp>
      <p:cxnSp>
        <p:nvCxnSpPr>
          <p:cNvPr id="107" name="Google Shape;107;p13"/>
          <p:cNvCxnSpPr/>
          <p:nvPr/>
        </p:nvCxnSpPr>
        <p:spPr>
          <a:xfrm>
            <a:off x="7534656" y="1391367"/>
            <a:ext cx="0" cy="355820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3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15" y="6340942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2263424" y="1528390"/>
            <a:ext cx="5075294" cy="2534324"/>
            <a:chOff x="2111603" y="1031467"/>
            <a:chExt cx="3455195" cy="1620190"/>
          </a:xfrm>
        </p:grpSpPr>
        <p:sp>
          <p:nvSpPr>
            <p:cNvPr id="111" name="Google Shape;111;p13"/>
            <p:cNvSpPr/>
            <p:nvPr/>
          </p:nvSpPr>
          <p:spPr>
            <a:xfrm rot="9206097">
              <a:off x="3122758" y="1155942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 rot="9206097">
              <a:off x="3835864" y="1190446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9206097">
              <a:off x="2682823" y="1406102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 rot="9206097">
              <a:off x="2217004" y="1664888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 rot="9206097">
              <a:off x="4314097" y="1406101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 rot="9206097">
              <a:off x="4754031" y="1664888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3043" y="1742049"/>
              <a:ext cx="909608" cy="90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3"/>
            <p:cNvSpPr txBox="1"/>
            <p:nvPr/>
          </p:nvSpPr>
          <p:spPr>
            <a:xfrm>
              <a:off x="2288911" y="1764775"/>
              <a:ext cx="439935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2821611" y="1488308"/>
              <a:ext cx="439935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 txBox="1"/>
            <p:nvPr/>
          </p:nvSpPr>
          <p:spPr>
            <a:xfrm>
              <a:off x="3254875" y="1255218"/>
              <a:ext cx="439935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3957817" y="1217962"/>
              <a:ext cx="439935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 txBox="1"/>
            <p:nvPr/>
          </p:nvSpPr>
          <p:spPr>
            <a:xfrm>
              <a:off x="4473749" y="1487637"/>
              <a:ext cx="508045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4947744" y="1747303"/>
              <a:ext cx="439935" cy="452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3"/>
          <p:cNvSpPr txBox="1"/>
          <p:nvPr/>
        </p:nvSpPr>
        <p:spPr>
          <a:xfrm>
            <a:off x="432149" y="5245564"/>
            <a:ext cx="6273961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</a:pPr>
            <a:r>
              <a:rPr b="0" lang="en-US" sz="2600" u="non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JAZZ		JAYEETA		LIPI</a:t>
            </a:r>
            <a:endParaRPr b="0" sz="2600" u="non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</a:pPr>
            <a:r>
              <a:rPr b="0" lang="en-US" sz="2600" u="non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NIMISH      RIMA	     SANCHIT</a:t>
            </a:r>
            <a:endParaRPr b="0" sz="2600" u="non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FotSAQxvteGdFn8njAfTpnepS2JFdZOdCESoAk6jxGgElEHix232Y-FdJLiumTeM2bGQ9ebtyKXmEJo4Sx4co2RmwpfSzL3Lg8i21FksYIQ0AGio24-l4Uw3x2OnB9gQfcHMq7R7e_g" id="129" name="Google Shape;1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0508" y="1916318"/>
            <a:ext cx="3115233" cy="34710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Idea</a:t>
            </a:r>
            <a:endParaRPr/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1097279" y="1845734"/>
            <a:ext cx="645498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A blockchain-based application used by NGOs to keep track of the Monetary Donations.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swald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Provide an end-to-end transparent solution where money can be easily tracked till it reaches the beneficiaries.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4"/>
          <p:cNvGrpSpPr/>
          <p:nvPr/>
        </p:nvGrpSpPr>
        <p:grpSpPr>
          <a:xfrm>
            <a:off x="10099198" y="10"/>
            <a:ext cx="2092812" cy="918000"/>
            <a:chOff x="2111603" y="1031467"/>
            <a:chExt cx="3455195" cy="1620190"/>
          </a:xfrm>
        </p:grpSpPr>
        <p:sp>
          <p:nvSpPr>
            <p:cNvPr id="133" name="Google Shape;133;p14"/>
            <p:cNvSpPr/>
            <p:nvPr/>
          </p:nvSpPr>
          <p:spPr>
            <a:xfrm rot="9206097">
              <a:off x="3122758" y="1155942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9206097">
              <a:off x="3835864" y="1190446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9206097">
              <a:off x="2682823" y="1406102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9206097">
              <a:off x="2217004" y="1664888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9206097">
              <a:off x="4314097" y="1406101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9206097">
              <a:off x="4754031" y="1664888"/>
              <a:ext cx="707366" cy="638354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3043" y="1742049"/>
              <a:ext cx="909608" cy="90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4"/>
            <p:cNvSpPr txBox="1"/>
            <p:nvPr/>
          </p:nvSpPr>
          <p:spPr>
            <a:xfrm>
              <a:off x="2217991" y="1690778"/>
              <a:ext cx="439935" cy="74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2758571" y="1429114"/>
              <a:ext cx="439935" cy="74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3207596" y="1210825"/>
              <a:ext cx="439935" cy="74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3879017" y="1188363"/>
              <a:ext cx="439935" cy="74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4418590" y="1487636"/>
              <a:ext cx="508045" cy="74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4908344" y="1695503"/>
              <a:ext cx="439935" cy="74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Why Blockchain?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097279" y="1845734"/>
            <a:ext cx="645498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87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Oswald"/>
              <a:buChar char="➢"/>
            </a:pPr>
            <a:r>
              <a:rPr i="0" lang="en-US" sz="2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Reduce or eliminate fraud and error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1587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Oswald"/>
              <a:buChar char="➢"/>
            </a:pPr>
            <a:r>
              <a:rPr i="0" lang="en-US" sz="2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Improve efficiency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1587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Oswald"/>
              <a:buChar char="➢"/>
            </a:pPr>
            <a:r>
              <a:rPr i="0" lang="en-US" sz="2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Eliminate chances of misplacements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1587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Oswald"/>
              <a:buChar char="➢"/>
            </a:pPr>
            <a:r>
              <a:rPr i="0" lang="en-US" sz="2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Ensure accountability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1587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Oswald"/>
              <a:buChar char="➢"/>
            </a:pPr>
            <a:r>
              <a:rPr i="0" lang="en-US" sz="2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Reduce delays and disputes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1587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Oswald"/>
              <a:buChar char="➢"/>
            </a:pPr>
            <a:r>
              <a:rPr i="0" lang="en-US" sz="2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Increase the donor trust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i="0" sz="2500" u="none" cap="none" strike="noStrike">
              <a:solidFill>
                <a:srgbClr val="3F3F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https://lh5.googleusercontent.com/nfg6RzjtJtMFifC7iD32X1mhc9Ey6xFKnxe6ENb28Jps52hidE677HEqrGrG8_NuY51PBYD-DFUtbfnUwqi1Fxu04cHGLnFgZj_8sL1LVejntEAWjmBKFaDE3ArkX6IaZp-3KKWdRnA"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4704" y="2726966"/>
            <a:ext cx="3670975" cy="2165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5"/>
          <p:cNvGrpSpPr/>
          <p:nvPr/>
        </p:nvGrpSpPr>
        <p:grpSpPr>
          <a:xfrm>
            <a:off x="10099118" y="45"/>
            <a:ext cx="2092892" cy="917965"/>
            <a:chOff x="2111471" y="1031528"/>
            <a:chExt cx="3455327" cy="1620130"/>
          </a:xfrm>
        </p:grpSpPr>
        <p:sp>
          <p:nvSpPr>
            <p:cNvPr id="155" name="Google Shape;155;p15"/>
            <p:cNvSpPr/>
            <p:nvPr/>
          </p:nvSpPr>
          <p:spPr>
            <a:xfrm rot="9206749">
              <a:off x="3122718" y="115590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rot="9206749">
              <a:off x="3835824" y="1190405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 rot="9206749">
              <a:off x="2682783" y="140606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 rot="9206749">
              <a:off x="2216964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rot="9206749">
              <a:off x="4314058" y="1406060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rot="9206749">
              <a:off x="4753992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3043" y="1742049"/>
              <a:ext cx="909608" cy="90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5"/>
            <p:cNvSpPr txBox="1"/>
            <p:nvPr/>
          </p:nvSpPr>
          <p:spPr>
            <a:xfrm>
              <a:off x="2217991" y="1690778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2758571" y="1429114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3207596" y="1210825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3879017" y="118836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4418590" y="1487636"/>
              <a:ext cx="5079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4908344" y="169550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/>
          <p:nvPr/>
        </p:nvSpPr>
        <p:spPr>
          <a:xfrm>
            <a:off x="0" y="33394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>
            <p:ph type="title"/>
          </p:nvPr>
        </p:nvSpPr>
        <p:spPr>
          <a:xfrm>
            <a:off x="828624" y="634946"/>
            <a:ext cx="482128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Competitive Analysis</a:t>
            </a:r>
            <a:endParaRPr/>
          </a:p>
        </p:txBody>
      </p:sp>
      <p:cxnSp>
        <p:nvCxnSpPr>
          <p:cNvPr id="174" name="Google Shape;174;p16"/>
          <p:cNvCxnSpPr/>
          <p:nvPr/>
        </p:nvCxnSpPr>
        <p:spPr>
          <a:xfrm>
            <a:off x="925071" y="2085703"/>
            <a:ext cx="41148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828624" y="2198914"/>
            <a:ext cx="4821283" cy="2870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Bithope </a:t>
            </a:r>
            <a:r>
              <a:rPr i="0" lang="en-US" sz="18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- promotes charity/ relief through cryptocurrency, not actual money.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Alice </a:t>
            </a:r>
            <a:r>
              <a:rPr i="0" lang="en-US" sz="18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- aims to bring transparency in charity. However stops at the goal being set and achieved by charity, i.e. not the affected person verified.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Cleanwater</a:t>
            </a:r>
            <a:r>
              <a:rPr i="0" lang="en-US" sz="18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 - a new coin developed by NGOs to participate in water relief to the community.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1143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PinkCoin </a:t>
            </a:r>
            <a:r>
              <a:rPr i="0" lang="en-US" sz="18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- Similar to Bithope, cryptocurrency based donations model.</a:t>
            </a:r>
            <a:endParaRPr i="0" sz="1800" u="none" cap="none" strike="noStrike">
              <a:solidFill>
                <a:srgbClr val="3F3F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389158" y="996472"/>
            <a:ext cx="2636100" cy="2451000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4-j4qx--Ucl_IvjGPjTvA4Cvi_bvCtDjHMM6eXrNHTyELkj-UkyWiRUk-LMjDQY6mW9Gt3RRo6oRV-w_-oJys5w7oiz7Zten85vK6dGjs25BXJw0O9A6UT7s2pGEGkNqimlGgSNh0IE"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6088" r="3588" t="0"/>
          <a:stretch/>
        </p:blipFill>
        <p:spPr>
          <a:xfrm>
            <a:off x="6601775" y="1183853"/>
            <a:ext cx="1902079" cy="21058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/>
          <p:nvPr/>
        </p:nvSpPr>
        <p:spPr>
          <a:xfrm>
            <a:off x="9212985" y="996473"/>
            <a:ext cx="2644500" cy="2451000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3vxsXwkOuCAa1n4JEH3sq2MzqZ039tm8pH5owMPCyMZJJbbFDImu6I2WN52Ug05BsGmrTrSb72fHjC403KaWmZAG-hIsmd3FuqYyreQZk_mEfSPhEpor_H96HlGLBeKBlFi01vkyJM4" id="179" name="Google Shape;1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3531" y="1177300"/>
            <a:ext cx="1623504" cy="215509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/>
          <p:nvPr/>
        </p:nvSpPr>
        <p:spPr>
          <a:xfrm>
            <a:off x="6389158" y="3650345"/>
            <a:ext cx="2631000" cy="2481900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ujrOKjhacEnrMhzCxkXS7AqmKDa-UKznhFgIJMfOdOsT4INOYm9B5Xkm_2Iwiud5uS3hyfQUMWbIR9q1N4knQJIgPsR1Tpph1sSPXMFA1Yp2EAk9TBTNCqgB5O940D8jU6AXEq9qWRY" id="181" name="Google Shape;18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0817" y="3837863"/>
            <a:ext cx="2098645" cy="2118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/>
          <p:nvPr/>
        </p:nvSpPr>
        <p:spPr>
          <a:xfrm>
            <a:off x="9212985" y="3641507"/>
            <a:ext cx="2644500" cy="2490600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o-ElW2RYG-wHN5oStBeVXlX7cq8VWoAuZQK55_ZdQkL3Yy67wZB0GzV5hdYLi0rW2IrvcQs9bDXPRjoSNltODwDbnIgtzUkhfqllCiHrxMoOMPeglFXKImy7bMCLHVazBKi7MyIOWsY" id="183" name="Google Shape;18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1636" y="3847388"/>
            <a:ext cx="2118760" cy="2118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460925" y="5348013"/>
            <a:ext cx="558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aim to provide transparency in monetary charity by tracking all the way from the donor to the beneficiary.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7" name="Google Shape;187;p16"/>
          <p:cNvGrpSpPr/>
          <p:nvPr/>
        </p:nvGrpSpPr>
        <p:grpSpPr>
          <a:xfrm>
            <a:off x="10099118" y="45"/>
            <a:ext cx="2092892" cy="917965"/>
            <a:chOff x="2111471" y="1031528"/>
            <a:chExt cx="3455327" cy="1620130"/>
          </a:xfrm>
        </p:grpSpPr>
        <p:sp>
          <p:nvSpPr>
            <p:cNvPr id="188" name="Google Shape;188;p16"/>
            <p:cNvSpPr/>
            <p:nvPr/>
          </p:nvSpPr>
          <p:spPr>
            <a:xfrm rot="9206749">
              <a:off x="3122718" y="115590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 rot="9206749">
              <a:off x="3835824" y="1190405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 rot="9206749">
              <a:off x="2682783" y="140606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 rot="9206749">
              <a:off x="2216964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 rot="9206749">
              <a:off x="4314058" y="1406060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 rot="9206749">
              <a:off x="4753992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4" name="Google Shape;1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93043" y="1742049"/>
              <a:ext cx="909608" cy="90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6"/>
            <p:cNvSpPr txBox="1"/>
            <p:nvPr/>
          </p:nvSpPr>
          <p:spPr>
            <a:xfrm>
              <a:off x="2217991" y="1690778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2758571" y="1429114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3207596" y="1210825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3879017" y="118836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4418590" y="1487636"/>
              <a:ext cx="5079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4908344" y="169550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 Architecture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952" y="1954514"/>
            <a:ext cx="10078160" cy="4203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7"/>
          <p:cNvGrpSpPr/>
          <p:nvPr/>
        </p:nvGrpSpPr>
        <p:grpSpPr>
          <a:xfrm>
            <a:off x="10099118" y="45"/>
            <a:ext cx="2092892" cy="917965"/>
            <a:chOff x="2111471" y="1031528"/>
            <a:chExt cx="3455327" cy="1620130"/>
          </a:xfrm>
        </p:grpSpPr>
        <p:sp>
          <p:nvSpPr>
            <p:cNvPr id="208" name="Google Shape;208;p17"/>
            <p:cNvSpPr/>
            <p:nvPr/>
          </p:nvSpPr>
          <p:spPr>
            <a:xfrm rot="9206749">
              <a:off x="3122718" y="115590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 rot="9206749">
              <a:off x="3835824" y="1190405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 rot="9206749">
              <a:off x="2682783" y="140606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 rot="9206749">
              <a:off x="2216964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 rot="9206749">
              <a:off x="4314058" y="1406060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 rot="9206749">
              <a:off x="4753992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4" name="Google Shape;21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3043" y="1742049"/>
              <a:ext cx="909608" cy="90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7"/>
            <p:cNvSpPr txBox="1"/>
            <p:nvPr/>
          </p:nvSpPr>
          <p:spPr>
            <a:xfrm>
              <a:off x="2217991" y="1690778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2758571" y="1429114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3207596" y="1210825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3879017" y="118836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4418590" y="1487636"/>
              <a:ext cx="5079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4908344" y="169550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Flow</a:t>
            </a: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644" y="2356375"/>
            <a:ext cx="9585664" cy="36185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18"/>
          <p:cNvGrpSpPr/>
          <p:nvPr/>
        </p:nvGrpSpPr>
        <p:grpSpPr>
          <a:xfrm>
            <a:off x="10099118" y="45"/>
            <a:ext cx="2092892" cy="917965"/>
            <a:chOff x="2111471" y="1031528"/>
            <a:chExt cx="3455327" cy="1620130"/>
          </a:xfrm>
        </p:grpSpPr>
        <p:sp>
          <p:nvSpPr>
            <p:cNvPr id="229" name="Google Shape;229;p18"/>
            <p:cNvSpPr/>
            <p:nvPr/>
          </p:nvSpPr>
          <p:spPr>
            <a:xfrm rot="9206749">
              <a:off x="3122718" y="115590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 rot="9206749">
              <a:off x="3835824" y="1190405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 rot="9206749">
              <a:off x="2682783" y="140606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 rot="9206749">
              <a:off x="2216964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 rot="9206749">
              <a:off x="4314058" y="1406060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 rot="9206749">
              <a:off x="4753992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5" name="Google Shape;23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3043" y="1742049"/>
              <a:ext cx="909608" cy="90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8"/>
            <p:cNvSpPr txBox="1"/>
            <p:nvPr/>
          </p:nvSpPr>
          <p:spPr>
            <a:xfrm>
              <a:off x="2217991" y="1690778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2758571" y="1429114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3207596" y="1210825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3879017" y="118836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 txBox="1"/>
            <p:nvPr/>
          </p:nvSpPr>
          <p:spPr>
            <a:xfrm>
              <a:off x="4418590" y="1487636"/>
              <a:ext cx="5079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 txBox="1"/>
            <p:nvPr/>
          </p:nvSpPr>
          <p:spPr>
            <a:xfrm>
              <a:off x="4908344" y="169550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Disruption Analysis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972273" y="2052751"/>
            <a:ext cx="10449705" cy="3985201"/>
            <a:chOff x="0" y="223951"/>
            <a:chExt cx="10449705" cy="3985201"/>
          </a:xfrm>
        </p:grpSpPr>
        <p:sp>
          <p:nvSpPr>
            <p:cNvPr id="249" name="Google Shape;249;p19"/>
            <p:cNvSpPr/>
            <p:nvPr/>
          </p:nvSpPr>
          <p:spPr>
            <a:xfrm>
              <a:off x="0" y="489631"/>
              <a:ext cx="1044970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522485" y="223951"/>
              <a:ext cx="7314794" cy="5313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5D1AD"/>
                </a:gs>
                <a:gs pos="45000">
                  <a:srgbClr val="DDDBBB"/>
                </a:gs>
                <a:gs pos="100000">
                  <a:srgbClr val="E5E1C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548424" y="249890"/>
              <a:ext cx="7262916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6475" spcFirstLastPara="1" rIns="27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Charities and Aid Organizations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0" y="1306111"/>
              <a:ext cx="1044970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6B9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22485" y="1040431"/>
              <a:ext cx="7314794" cy="5313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ED1AD"/>
                </a:gs>
                <a:gs pos="45000">
                  <a:srgbClr val="D8D9BB"/>
                </a:gs>
                <a:gs pos="100000">
                  <a:srgbClr val="DEE0C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548424" y="1066370"/>
              <a:ext cx="7262916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6475" spcFirstLastPara="1" rIns="27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companies who collect funds for Corporate Social Responsibility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0" y="2122591"/>
              <a:ext cx="1044970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7B0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22485" y="1856912"/>
              <a:ext cx="7314794" cy="5313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4CBAF"/>
                </a:gs>
                <a:gs pos="45000">
                  <a:srgbClr val="D0D5BD"/>
                </a:gs>
                <a:gs pos="100000">
                  <a:srgbClr val="D5DBC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548424" y="1882851"/>
              <a:ext cx="7262916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6475" spcFirstLastPara="1" rIns="27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Supply Chain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0" y="2939072"/>
              <a:ext cx="1044970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BA88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22485" y="2673392"/>
              <a:ext cx="7314794" cy="5313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DC6B1"/>
                </a:gs>
                <a:gs pos="45000">
                  <a:srgbClr val="C9D0BE"/>
                </a:gs>
                <a:gs pos="100000">
                  <a:srgbClr val="CFD7C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 txBox="1"/>
            <p:nvPr/>
          </p:nvSpPr>
          <p:spPr>
            <a:xfrm>
              <a:off x="548424" y="2699331"/>
              <a:ext cx="7262916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6475" spcFirstLastPara="1" rIns="27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Government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0" y="3755552"/>
              <a:ext cx="10449705" cy="45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49F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22485" y="3489872"/>
              <a:ext cx="7314794" cy="5313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C0B3"/>
                </a:gs>
                <a:gs pos="45000">
                  <a:srgbClr val="C6CCC0"/>
                </a:gs>
                <a:gs pos="100000">
                  <a:srgbClr val="CDD2C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548424" y="3515811"/>
              <a:ext cx="7262916" cy="47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6475" spcFirstLastPara="1" rIns="276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 Industry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9"/>
          <p:cNvGrpSpPr/>
          <p:nvPr/>
        </p:nvGrpSpPr>
        <p:grpSpPr>
          <a:xfrm>
            <a:off x="10099118" y="45"/>
            <a:ext cx="2092892" cy="917965"/>
            <a:chOff x="2111471" y="1031528"/>
            <a:chExt cx="3455327" cy="1620130"/>
          </a:xfrm>
        </p:grpSpPr>
        <p:sp>
          <p:nvSpPr>
            <p:cNvPr id="265" name="Google Shape;265;p19"/>
            <p:cNvSpPr/>
            <p:nvPr/>
          </p:nvSpPr>
          <p:spPr>
            <a:xfrm rot="9206749">
              <a:off x="3122718" y="115590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 rot="9206749">
              <a:off x="3835824" y="1190405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 rot="9206749">
              <a:off x="2682783" y="1406061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 rot="9206749">
              <a:off x="2216964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 rot="9206749">
              <a:off x="4314058" y="1406060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 rot="9206749">
              <a:off x="4753992" y="1664847"/>
              <a:ext cx="707313" cy="638353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158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3043" y="1742049"/>
              <a:ext cx="909608" cy="90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19"/>
            <p:cNvSpPr txBox="1"/>
            <p:nvPr/>
          </p:nvSpPr>
          <p:spPr>
            <a:xfrm>
              <a:off x="2217991" y="1690778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2758571" y="1429114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3207596" y="1210825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 txBox="1"/>
            <p:nvPr/>
          </p:nvSpPr>
          <p:spPr>
            <a:xfrm>
              <a:off x="3879017" y="118836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4418590" y="1487636"/>
              <a:ext cx="5079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4908344" y="1695503"/>
              <a:ext cx="439800" cy="7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2o8AARBK8xcteXnWhti933i1QCGjXl3nXSkwt7RzOzJLPVoghan7t5__Ni9mcVM9Kl4ndcXAbLVYoiIunTtnrn-2i9-xoTc8hjG98RF9YUPDPynF6De8HAlmBLy8vb7UEYdkWqJO-z0" id="282" name="Google Shape;2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/>
          <p:nvPr/>
        </p:nvSpPr>
        <p:spPr>
          <a:xfrm>
            <a:off x="1242351" y="2828836"/>
            <a:ext cx="32254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