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9"/>
  </p:notesMasterIdLst>
  <p:handoutMasterIdLst>
    <p:handoutMasterId r:id="rId10"/>
  </p:handoutMasterIdLst>
  <p:sldIdLst>
    <p:sldId id="1097" r:id="rId2"/>
    <p:sldId id="1140" r:id="rId3"/>
    <p:sldId id="1145" r:id="rId4"/>
    <p:sldId id="1144" r:id="rId5"/>
    <p:sldId id="1139" r:id="rId6"/>
    <p:sldId id="1142" r:id="rId7"/>
    <p:sldId id="1141" r:id="rId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0000"/>
    <a:srgbClr val="002060"/>
    <a:srgbClr val="0070C0"/>
    <a:srgbClr val="CCCC00"/>
    <a:srgbClr val="0066CC"/>
    <a:srgbClr val="FFFFFF"/>
    <a:srgbClr val="FF99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420" autoAdjust="0"/>
  </p:normalViewPr>
  <p:slideViewPr>
    <p:cSldViewPr>
      <p:cViewPr varScale="1">
        <p:scale>
          <a:sx n="50" d="100"/>
          <a:sy n="50" d="100"/>
        </p:scale>
        <p:origin x="1673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5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304800" y="965200"/>
            <a:ext cx="8610600" cy="2540000"/>
          </a:xfrm>
        </p:spPr>
        <p:txBody>
          <a:bodyPr/>
          <a:lstStyle/>
          <a:p>
            <a:pPr algn="ctr"/>
            <a:r>
              <a:rPr lang="en-US" sz="2800" dirty="0" smtClean="0">
                <a:latin typeface="Calibri (Headings)"/>
                <a:cs typeface="Calibri (Headings)"/>
              </a:rPr>
              <a:t/>
            </a:r>
            <a:br>
              <a:rPr lang="en-US" sz="2800" dirty="0" smtClean="0">
                <a:latin typeface="Calibri (Headings)"/>
                <a:cs typeface="Calibri (Headings)"/>
              </a:rPr>
            </a:br>
            <a:r>
              <a:rPr lang="en-US" sz="2800" dirty="0" smtClean="0">
                <a:latin typeface="Calibri (Headings)"/>
                <a:cs typeface="Calibri (Headings)"/>
              </a:rPr>
              <a:t>User Generated Content and Product Comparison Networks Part II</a:t>
            </a:r>
            <a:br>
              <a:rPr lang="en-US" sz="2800" dirty="0" smtClean="0">
                <a:latin typeface="Calibri (Headings)"/>
                <a:cs typeface="Calibri (Headings)"/>
              </a:rPr>
            </a:br>
            <a:r>
              <a:rPr lang="en-US" sz="3200" dirty="0" smtClean="0">
                <a:latin typeface="Calibri (Headings)"/>
                <a:cs typeface="Calibri (Headings)"/>
              </a:rPr>
              <a:t/>
            </a:r>
            <a:br>
              <a:rPr lang="en-US" sz="3200" dirty="0" smtClean="0">
                <a:latin typeface="Calibri (Headings)"/>
                <a:cs typeface="Calibri (Headings)"/>
              </a:rPr>
            </a:b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 (Headings)"/>
                <a:cs typeface="Calibri (Headings)"/>
              </a:rPr>
              <a:t/>
            </a:r>
            <a:br>
              <a:rPr lang="en-US" sz="2800" dirty="0">
                <a:latin typeface="Calibri (Headings)"/>
                <a:cs typeface="Calibri (Headings)"/>
              </a:rPr>
            </a:br>
            <a:r>
              <a:rPr lang="en-US" sz="2800" dirty="0" smtClean="0">
                <a:latin typeface="Calibri (Headings)"/>
                <a:cs typeface="Calibri (Headings)"/>
              </a:rPr>
              <a:t>User Generated Content Analytics</a:t>
            </a:r>
          </a:p>
          <a:p>
            <a:pPr algn="ctr"/>
            <a:r>
              <a:rPr lang="en-US" sz="2000" dirty="0" smtClean="0">
                <a:latin typeface="Calibri (Headings)"/>
                <a:cs typeface="Calibri (Headings)"/>
              </a:rPr>
              <a:t>October 3, 2017</a:t>
            </a:r>
            <a:endParaRPr lang="en-US" sz="28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950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228600"/>
            <a:ext cx="8153400" cy="1295400"/>
          </a:xfrm>
        </p:spPr>
        <p:txBody>
          <a:bodyPr/>
          <a:lstStyle/>
          <a:p>
            <a:r>
              <a:rPr lang="en-US" sz="3600" dirty="0" smtClean="0"/>
              <a:t>Roadmap for the Rest of the Course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27138"/>
            <a:ext cx="8229600" cy="4411662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Technical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 with user generated content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modeling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Resonance analysis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of crowdsourced recommendation systems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 and network analysis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6204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Strategic </a:t>
            </a:r>
          </a:p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practices: Cisco, Ford, </a:t>
            </a:r>
            <a:r>
              <a:rPr lang="en-US" sz="28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Masterfoods</a:t>
            </a:r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ROI studies: Resident Evil 5, upgrading to premium level (online music service)</a:t>
            </a:r>
          </a:p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Increasing engagement on social platforms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81691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152400"/>
            <a:ext cx="8153400" cy="1295400"/>
          </a:xfrm>
        </p:spPr>
        <p:txBody>
          <a:bodyPr/>
          <a:lstStyle/>
          <a:p>
            <a:r>
              <a:rPr lang="en-US" sz="3200" dirty="0" smtClean="0"/>
              <a:t>Coming </a:t>
            </a:r>
            <a:r>
              <a:rPr lang="en-US" sz="3200" dirty="0" smtClean="0"/>
              <a:t>Up (10/05): </a:t>
            </a:r>
            <a:r>
              <a:rPr lang="en-US" sz="3200" dirty="0" smtClean="0"/>
              <a:t>Clustering with UGC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7" y="1652182"/>
            <a:ext cx="8295873" cy="4291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6400800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r>
              <a:rPr lang="en-US" dirty="0"/>
              <a:t>: http://harrywang.github.io/document_clustering/</a:t>
            </a:r>
          </a:p>
        </p:txBody>
      </p:sp>
    </p:spTree>
    <p:extLst>
      <p:ext uri="{BB962C8B-B14F-4D97-AF65-F5344CB8AC3E}">
        <p14:creationId xmlns:p14="http://schemas.microsoft.com/office/powerpoint/2010/main" val="314725270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</a:t>
            </a:r>
            <a:r>
              <a:rPr lang="en-US" dirty="0" smtClean="0"/>
              <a:t>from User Generated </a:t>
            </a:r>
            <a:r>
              <a:rPr lang="en-US" dirty="0" smtClean="0"/>
              <a:t>Content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product mentions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Sentiment extraction  Preference Network  Weighted PageRank score for each product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Why weighted?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Implications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Useful for predicting sales of new products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Assessing where switching will occur from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 product gets more visibility if seen with preferred products</a:t>
            </a:r>
          </a:p>
          <a:p>
            <a:pPr lvl="1"/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7860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Simple PageRank Do the Job?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Possibility of over-connected preference network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to make it sparse by using threshold value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Still can’t do as well as weighted PageRank scores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Would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lift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be a good indicator of sales?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0085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sz="3600" dirty="0" smtClean="0"/>
              <a:t>Assignment #2 (More Guidelines)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Separate searches with one keyword at a time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lists of US cities and 50 states from Google search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Replace with USA001 and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Rest_of_the_world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Concatenate location data &amp; tweets (for location based analysis)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Bitcoin,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Ethereum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attributes, create a single Lift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line of fake data with Bitcoin,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Ethereum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all attributes mentioned.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parserforsentiment.py to extract parts relevant to a brand and attribute (e.g., Bitcoin &amp; fraud)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use Vader sentiment analyzer (sentiment.py)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240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59011</TotalTime>
  <Words>259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Calibri (Headings)</vt:lpstr>
      <vt:lpstr>Lucida Sans</vt:lpstr>
      <vt:lpstr>Times New Roman</vt:lpstr>
      <vt:lpstr>Wingdings</vt:lpstr>
      <vt:lpstr>Network</vt:lpstr>
      <vt:lpstr> User Generated Content and Product Comparison Networks Part II  </vt:lpstr>
      <vt:lpstr>Roadmap for the Rest of the Course</vt:lpstr>
      <vt:lpstr>Roadmap (Continued)</vt:lpstr>
      <vt:lpstr>Coming Up (10/05): Clustering with UGC</vt:lpstr>
      <vt:lpstr>Predictions from User Generated Content (contd.)</vt:lpstr>
      <vt:lpstr>Would Simple PageRank Do the Job?</vt:lpstr>
      <vt:lpstr>Assignment #2 (More Guidelines)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Barua</cp:lastModifiedBy>
  <cp:revision>774</cp:revision>
  <dcterms:created xsi:type="dcterms:W3CDTF">2000-10-19T17:22:27Z</dcterms:created>
  <dcterms:modified xsi:type="dcterms:W3CDTF">2017-10-03T19:36:32Z</dcterms:modified>
</cp:coreProperties>
</file>