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734" r:id="rId2"/>
    <p:sldId id="1019" r:id="rId3"/>
    <p:sldId id="1020" r:id="rId4"/>
    <p:sldId id="1021" r:id="rId5"/>
    <p:sldId id="1024" r:id="rId6"/>
    <p:sldId id="1026" r:id="rId7"/>
    <p:sldId id="1027" r:id="rId8"/>
    <p:sldId id="1028" r:id="rId9"/>
    <p:sldId id="1029" r:id="rId10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46" d="100"/>
          <a:sy n="46" d="100"/>
        </p:scale>
        <p:origin x="121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958975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Latent Dirichlet Allocation (LDA) aka 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 Modeling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UGCA October 12, 2017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sz="2000" b="0" dirty="0" smtClean="0"/>
              <a:t/>
            </a:r>
            <a:br>
              <a:rPr lang="en-GB" sz="2000" b="0" dirty="0" smtClean="0"/>
            </a:br>
            <a:endParaRPr lang="en-US" sz="1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3528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Anitesh Barua</a:t>
            </a:r>
          </a:p>
          <a:p>
            <a:pPr algn="l"/>
            <a:r>
              <a:rPr lang="en-US" sz="1800" dirty="0" smtClean="0"/>
              <a:t>aniteshb@gmail.com</a:t>
            </a:r>
            <a:endParaRPr lang="en-US" sz="20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1 Document, 1 Topic?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What are the topics in these documents?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“I </a:t>
            </a:r>
            <a:r>
              <a:rPr lang="en-US" sz="1600" dirty="0">
                <a:latin typeface="Calibri" panose="020F0502020204030204" pitchFamily="34" charset="0"/>
              </a:rPr>
              <a:t>like to eat broccoli and bananas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Food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“I </a:t>
            </a:r>
            <a:r>
              <a:rPr lang="en-US" sz="1600" dirty="0">
                <a:latin typeface="Calibri" panose="020F0502020204030204" pitchFamily="34" charset="0"/>
              </a:rPr>
              <a:t>ate a banana and spinach smoothie for breakfast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Food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“Chinchillas </a:t>
            </a:r>
            <a:r>
              <a:rPr lang="en-US" sz="1600" dirty="0">
                <a:latin typeface="Calibri" panose="020F0502020204030204" pitchFamily="34" charset="0"/>
              </a:rPr>
              <a:t>and kittens are cute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“My </a:t>
            </a:r>
            <a:r>
              <a:rPr lang="en-US" sz="1600" dirty="0">
                <a:latin typeface="Calibri" panose="020F0502020204030204" pitchFamily="34" charset="0"/>
              </a:rPr>
              <a:t>sister adopted a kitten yesterday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“Look </a:t>
            </a:r>
            <a:r>
              <a:rPr lang="en-US" sz="1600" dirty="0">
                <a:latin typeface="Calibri" panose="020F0502020204030204" pitchFamily="34" charset="0"/>
              </a:rPr>
              <a:t>at this cute hamster munching on a piece of broccoli</a:t>
            </a:r>
            <a:r>
              <a:rPr lang="en-US" sz="1600" dirty="0" smtClean="0">
                <a:latin typeface="Calibri" panose="020F0502020204030204" pitchFamily="34" charset="0"/>
              </a:rPr>
              <a:t>.” </a:t>
            </a:r>
            <a:r>
              <a:rPr lang="en-US" sz="16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Cute pets &amp; food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Latent </a:t>
            </a:r>
            <a:r>
              <a:rPr lang="en-US" sz="2400" dirty="0">
                <a:latin typeface="Calibri" panose="020F0502020204030204" pitchFamily="34" charset="0"/>
              </a:rPr>
              <a:t>Dirichlet </a:t>
            </a:r>
            <a:r>
              <a:rPr lang="en-US" sz="2400" dirty="0" smtClean="0">
                <a:latin typeface="Calibri" panose="020F0502020204030204" pitchFamily="34" charset="0"/>
              </a:rPr>
              <a:t>Allocation (LDA): </a:t>
            </a:r>
            <a:r>
              <a:rPr lang="en-US" sz="2400" dirty="0">
                <a:latin typeface="Calibri" panose="020F0502020204030204" pitchFamily="34" charset="0"/>
              </a:rPr>
              <a:t>a way of automatically discovering </a:t>
            </a:r>
            <a:r>
              <a:rPr lang="en-US" sz="2400" b="1" dirty="0">
                <a:latin typeface="Calibri" panose="020F0502020204030204" pitchFamily="34" charset="0"/>
              </a:rPr>
              <a:t>topics</a:t>
            </a:r>
            <a:r>
              <a:rPr lang="en-US" sz="2400" dirty="0">
                <a:latin typeface="Calibri" panose="020F0502020204030204" pitchFamily="34" charset="0"/>
              </a:rPr>
              <a:t> that these </a:t>
            </a:r>
            <a:r>
              <a:rPr lang="en-US" sz="2400" dirty="0" smtClean="0">
                <a:latin typeface="Calibri" panose="020F0502020204030204" pitchFamily="34" charset="0"/>
              </a:rPr>
              <a:t>docs contain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Topics are “latent” </a:t>
            </a:r>
            <a:r>
              <a:rPr lang="en-US" sz="2400" dirty="0" smtClean="0">
                <a:latin typeface="Calibri" panose="020F0502020204030204" pitchFamily="34" charset="0"/>
              </a:rPr>
              <a:t>(hidden) – </a:t>
            </a:r>
            <a:r>
              <a:rPr lang="en-US" sz="2400" dirty="0" smtClean="0">
                <a:latin typeface="Calibri" panose="020F0502020204030204" pitchFamily="34" charset="0"/>
              </a:rPr>
              <a:t>they have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20467276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Topics and words</a:t>
            </a:r>
          </a:p>
          <a:p>
            <a:pPr lvl="1"/>
            <a:r>
              <a:rPr lang="en-US" sz="2000" b="1" dirty="0" smtClean="0">
                <a:latin typeface="Calibri" panose="020F0502020204030204" pitchFamily="34" charset="0"/>
              </a:rPr>
              <a:t>Topic </a:t>
            </a:r>
            <a:r>
              <a:rPr lang="en-US" sz="2000" b="1" dirty="0">
                <a:latin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</a:rPr>
              <a:t>: 30% broccoli, 15% bananas, 10% breakfast, 10% </a:t>
            </a:r>
            <a:r>
              <a:rPr lang="en-US" sz="2000" dirty="0" smtClean="0">
                <a:latin typeface="Calibri" panose="020F0502020204030204" pitchFamily="34" charset="0"/>
              </a:rPr>
              <a:t>munching, </a:t>
            </a:r>
            <a:r>
              <a:rPr lang="en-US" sz="2000" dirty="0">
                <a:latin typeface="Calibri" panose="020F0502020204030204" pitchFamily="34" charset="0"/>
              </a:rPr>
              <a:t>…</a:t>
            </a:r>
          </a:p>
          <a:p>
            <a:pPr lvl="1"/>
            <a:r>
              <a:rPr lang="en-US" sz="2000" b="1" dirty="0">
                <a:latin typeface="Calibri" panose="020F0502020204030204" pitchFamily="34" charset="0"/>
              </a:rPr>
              <a:t>Topic B</a:t>
            </a:r>
            <a:r>
              <a:rPr lang="en-US" sz="2000" dirty="0">
                <a:latin typeface="Calibri" panose="020F0502020204030204" pitchFamily="34" charset="0"/>
              </a:rPr>
              <a:t>: 20% chinchillas, 20% kittens, 20% cute, 15% hamster, …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and topics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</a:t>
            </a:r>
            <a:r>
              <a:rPr lang="en-US" sz="2400" b="1" dirty="0">
                <a:latin typeface="Calibri" panose="020F0502020204030204" pitchFamily="34" charset="0"/>
              </a:rPr>
              <a:t>1 and 2</a:t>
            </a:r>
            <a:r>
              <a:rPr lang="en-US" sz="2400" dirty="0">
                <a:latin typeface="Calibri" panose="020F0502020204030204" pitchFamily="34" charset="0"/>
              </a:rPr>
              <a:t>: 100% Topic A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Documents </a:t>
            </a:r>
            <a:r>
              <a:rPr lang="en-US" sz="2400" b="1" dirty="0">
                <a:latin typeface="Calibri" panose="020F0502020204030204" pitchFamily="34" charset="0"/>
              </a:rPr>
              <a:t>3 and 4</a:t>
            </a:r>
            <a:r>
              <a:rPr lang="en-US" sz="2400" dirty="0">
                <a:latin typeface="Calibri" panose="020F0502020204030204" pitchFamily="34" charset="0"/>
              </a:rPr>
              <a:t>: 100% Topic B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Document </a:t>
            </a:r>
            <a:r>
              <a:rPr lang="en-US" sz="2400" b="1" dirty="0">
                <a:latin typeface="Calibri" panose="020F0502020204030204" pitchFamily="34" charset="0"/>
              </a:rPr>
              <a:t>5</a:t>
            </a:r>
            <a:r>
              <a:rPr lang="en-US" sz="2400" dirty="0">
                <a:latin typeface="Calibri" panose="020F0502020204030204" pitchFamily="34" charset="0"/>
              </a:rPr>
              <a:t>: 60% Topic A, 40% Topic B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047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543800" cy="1295400"/>
          </a:xfrm>
        </p:spPr>
        <p:txBody>
          <a:bodyPr/>
          <a:lstStyle/>
          <a:p>
            <a:r>
              <a:rPr lang="en-US" sz="3200" dirty="0" smtClean="0"/>
              <a:t>LDA Assumptions: A Bit of Theory (FYI only)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1600" dirty="0" smtClean="0">
                <a:latin typeface="Calibri" panose="020F0502020204030204" pitchFamily="34" charset="0"/>
              </a:rPr>
              <a:t>LDA </a:t>
            </a:r>
            <a:r>
              <a:rPr lang="en-US" sz="1600" dirty="0">
                <a:latin typeface="Calibri" panose="020F0502020204030204" pitchFamily="34" charset="0"/>
              </a:rPr>
              <a:t>represents documents as </a:t>
            </a:r>
            <a:r>
              <a:rPr lang="en-US" sz="1600" b="1" dirty="0">
                <a:latin typeface="Calibri" panose="020F0502020204030204" pitchFamily="34" charset="0"/>
              </a:rPr>
              <a:t>mixtures of topics</a:t>
            </a:r>
            <a:r>
              <a:rPr lang="en-US" sz="1600" dirty="0">
                <a:latin typeface="Calibri" panose="020F0502020204030204" pitchFamily="34" charset="0"/>
              </a:rPr>
              <a:t> </a:t>
            </a:r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Topics contain words </a:t>
            </a:r>
            <a:r>
              <a:rPr lang="en-US" sz="1600" dirty="0">
                <a:latin typeface="Calibri" panose="020F0502020204030204" pitchFamily="34" charset="0"/>
              </a:rPr>
              <a:t>with certain </a:t>
            </a:r>
            <a:r>
              <a:rPr lang="en-US" sz="1600" dirty="0" smtClean="0">
                <a:latin typeface="Calibri" panose="020F0502020204030204" pitchFamily="34" charset="0"/>
              </a:rPr>
              <a:t>probabilities 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Documents were created as follows: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For each </a:t>
            </a:r>
            <a:r>
              <a:rPr lang="en-US" sz="1600" dirty="0">
                <a:latin typeface="Calibri" panose="020F0502020204030204" pitchFamily="34" charset="0"/>
              </a:rPr>
              <a:t>document, </a:t>
            </a:r>
            <a:r>
              <a:rPr lang="en-US" sz="1600" dirty="0" smtClean="0">
                <a:latin typeface="Calibri" panose="020F0502020204030204" pitchFamily="34" charset="0"/>
              </a:rPr>
              <a:t>the author decided </a:t>
            </a:r>
            <a:r>
              <a:rPr lang="en-US" sz="1600" dirty="0">
                <a:latin typeface="Calibri" panose="020F0502020204030204" pitchFamily="34" charset="0"/>
              </a:rPr>
              <a:t>on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the </a:t>
            </a:r>
            <a:r>
              <a:rPr lang="en-US" sz="1200" dirty="0">
                <a:latin typeface="Calibri" panose="020F0502020204030204" pitchFamily="34" charset="0"/>
              </a:rPr>
              <a:t>number of words </a:t>
            </a:r>
            <a:r>
              <a:rPr lang="en-US" sz="1200" i="1" dirty="0">
                <a:latin typeface="Calibri" panose="020F0502020204030204" pitchFamily="34" charset="0"/>
              </a:rPr>
              <a:t>N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</a:rPr>
              <a:t>(e.g., according to a Poisson distribution)</a:t>
            </a: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a </a:t>
            </a:r>
            <a:r>
              <a:rPr lang="en-US" sz="1200" dirty="0">
                <a:latin typeface="Calibri" panose="020F0502020204030204" pitchFamily="34" charset="0"/>
              </a:rPr>
              <a:t>topic mixture </a:t>
            </a:r>
            <a:r>
              <a:rPr lang="en-US" sz="1200" dirty="0" smtClean="0">
                <a:latin typeface="Calibri" panose="020F0502020204030204" pitchFamily="34" charset="0"/>
              </a:rPr>
              <a:t>(</a:t>
            </a:r>
            <a:r>
              <a:rPr lang="en-US" sz="1200" dirty="0">
                <a:latin typeface="Calibri" panose="020F0502020204030204" pitchFamily="34" charset="0"/>
              </a:rPr>
              <a:t>according to a Dirichlet distribution over a </a:t>
            </a:r>
            <a:r>
              <a:rPr lang="en-US" sz="1200" dirty="0" smtClean="0">
                <a:latin typeface="Calibri" panose="020F0502020204030204" pitchFamily="34" charset="0"/>
              </a:rPr>
              <a:t>set </a:t>
            </a:r>
            <a:r>
              <a:rPr lang="en-US" sz="1200" dirty="0">
                <a:latin typeface="Calibri" panose="020F0502020204030204" pitchFamily="34" charset="0"/>
              </a:rPr>
              <a:t>of </a:t>
            </a:r>
            <a:r>
              <a:rPr lang="en-US" sz="1200" i="1" dirty="0">
                <a:latin typeface="Calibri" panose="020F0502020204030204" pitchFamily="34" charset="0"/>
              </a:rPr>
              <a:t>K</a:t>
            </a:r>
            <a:r>
              <a:rPr lang="en-US" sz="1200" dirty="0">
                <a:latin typeface="Calibri" panose="020F0502020204030204" pitchFamily="34" charset="0"/>
              </a:rPr>
              <a:t> topics</a:t>
            </a:r>
            <a:r>
              <a:rPr lang="en-US" sz="1200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1200" dirty="0" smtClean="0">
                <a:latin typeface="Calibri" panose="020F0502020204030204" pitchFamily="34" charset="0"/>
              </a:rPr>
              <a:t>E.g., a </a:t>
            </a:r>
            <a:r>
              <a:rPr lang="en-US" sz="1200" dirty="0">
                <a:latin typeface="Calibri" panose="020F0502020204030204" pitchFamily="34" charset="0"/>
              </a:rPr>
              <a:t>document </a:t>
            </a:r>
            <a:r>
              <a:rPr lang="en-US" sz="1200" dirty="0" smtClean="0">
                <a:latin typeface="Calibri" panose="020F0502020204030204" pitchFamily="34" charset="0"/>
              </a:rPr>
              <a:t>may have 1/3 </a:t>
            </a:r>
            <a:r>
              <a:rPr lang="en-US" sz="1200" b="1" dirty="0">
                <a:latin typeface="Calibri" panose="020F0502020204030204" pitchFamily="34" charset="0"/>
              </a:rPr>
              <a:t>food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  <a:r>
              <a:rPr lang="en-US" sz="1200" dirty="0" smtClean="0">
                <a:latin typeface="Calibri" panose="020F0502020204030204" pitchFamily="34" charset="0"/>
              </a:rPr>
              <a:t>topic and </a:t>
            </a:r>
            <a:r>
              <a:rPr lang="en-US" sz="1200" dirty="0">
                <a:latin typeface="Calibri" panose="020F0502020204030204" pitchFamily="34" charset="0"/>
              </a:rPr>
              <a:t>2/3 </a:t>
            </a:r>
            <a:r>
              <a:rPr lang="en-US" sz="1200" b="1" dirty="0">
                <a:latin typeface="Calibri" panose="020F0502020204030204" pitchFamily="34" charset="0"/>
              </a:rPr>
              <a:t>cute </a:t>
            </a:r>
            <a:r>
              <a:rPr lang="en-US" sz="1200" b="1" dirty="0" smtClean="0">
                <a:latin typeface="Calibri" panose="020F0502020204030204" pitchFamily="34" charset="0"/>
              </a:rPr>
              <a:t>animals </a:t>
            </a:r>
            <a:r>
              <a:rPr lang="en-US" sz="1200" dirty="0" smtClean="0">
                <a:latin typeface="Calibri" panose="020F0502020204030204" pitchFamily="34" charset="0"/>
              </a:rPr>
              <a:t>topic</a:t>
            </a:r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</a:rPr>
              <a:t>The author generated </a:t>
            </a:r>
            <a:r>
              <a:rPr lang="en-US" sz="1600" dirty="0">
                <a:latin typeface="Calibri" panose="020F0502020204030204" pitchFamily="34" charset="0"/>
              </a:rPr>
              <a:t>each word </a:t>
            </a:r>
            <a:r>
              <a:rPr lang="en-US" sz="1600" dirty="0" smtClean="0">
                <a:latin typeface="Calibri" panose="020F0502020204030204" pitchFamily="34" charset="0"/>
              </a:rPr>
              <a:t>in a document by</a:t>
            </a:r>
            <a:r>
              <a:rPr lang="en-US" sz="1600" dirty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Choosing </a:t>
            </a:r>
            <a:r>
              <a:rPr lang="en-US" sz="1600" dirty="0">
                <a:latin typeface="Calibri" panose="020F0502020204030204" pitchFamily="34" charset="0"/>
              </a:rPr>
              <a:t>a topic (according to the </a:t>
            </a:r>
            <a:r>
              <a:rPr lang="en-US" sz="1600" dirty="0" smtClean="0">
                <a:latin typeface="Calibri" panose="020F0502020204030204" pitchFamily="34" charset="0"/>
              </a:rPr>
              <a:t>distribution above)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E.g., </a:t>
            </a:r>
            <a:r>
              <a:rPr lang="en-US" sz="1600" b="1" dirty="0" smtClean="0">
                <a:latin typeface="Calibri" panose="020F0502020204030204" pitchFamily="34" charset="0"/>
              </a:rPr>
              <a:t>food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topic with 1/3 probability </a:t>
            </a:r>
            <a:r>
              <a:rPr lang="en-US" sz="1600" dirty="0" smtClean="0">
                <a:latin typeface="Calibri" panose="020F0502020204030204" pitchFamily="34" charset="0"/>
              </a:rPr>
              <a:t>&amp; </a:t>
            </a:r>
            <a:r>
              <a:rPr lang="en-US" sz="1600" b="1" dirty="0" smtClean="0">
                <a:latin typeface="Calibri" panose="020F0502020204030204" pitchFamily="34" charset="0"/>
              </a:rPr>
              <a:t>cute </a:t>
            </a:r>
            <a:r>
              <a:rPr lang="en-US" sz="1600" b="1" dirty="0">
                <a:latin typeface="Calibri" panose="020F0502020204030204" pitchFamily="34" charset="0"/>
              </a:rPr>
              <a:t>animals </a:t>
            </a:r>
            <a:r>
              <a:rPr lang="en-US" sz="1600" dirty="0" smtClean="0">
                <a:latin typeface="Calibri" panose="020F0502020204030204" pitchFamily="34" charset="0"/>
              </a:rPr>
              <a:t>with </a:t>
            </a:r>
            <a:r>
              <a:rPr lang="en-US" sz="1600" dirty="0">
                <a:latin typeface="Calibri" panose="020F0502020204030204" pitchFamily="34" charset="0"/>
              </a:rPr>
              <a:t>2/3 </a:t>
            </a:r>
            <a:r>
              <a:rPr lang="en-US" sz="1600" dirty="0" smtClean="0">
                <a:latin typeface="Calibri" panose="020F0502020204030204" pitchFamily="34" charset="0"/>
              </a:rPr>
              <a:t>probability</a:t>
            </a:r>
            <a:endParaRPr lang="en-US" sz="1600" dirty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Generate </a:t>
            </a:r>
            <a:r>
              <a:rPr lang="en-US" sz="1600" dirty="0" smtClean="0">
                <a:latin typeface="Calibri" panose="020F0502020204030204" pitchFamily="34" charset="0"/>
              </a:rPr>
              <a:t>words (</a:t>
            </a:r>
            <a:r>
              <a:rPr lang="en-US" sz="1600" dirty="0">
                <a:latin typeface="Calibri" panose="020F0502020204030204" pitchFamily="34" charset="0"/>
              </a:rPr>
              <a:t>according to the topic’s </a:t>
            </a:r>
            <a:r>
              <a:rPr lang="en-US" sz="1600" dirty="0" smtClean="0">
                <a:latin typeface="Calibri" panose="020F0502020204030204" pitchFamily="34" charset="0"/>
              </a:rPr>
              <a:t>distribution</a:t>
            </a:r>
            <a:r>
              <a:rPr lang="en-US" sz="1600" dirty="0">
                <a:latin typeface="Calibri" panose="020F0502020204030204" pitchFamily="34" charset="0"/>
              </a:rPr>
              <a:t>).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E.g., for the </a:t>
            </a:r>
            <a:r>
              <a:rPr lang="en-US" sz="1600" b="1" dirty="0" smtClean="0">
                <a:latin typeface="Calibri" panose="020F0502020204030204" pitchFamily="34" charset="0"/>
              </a:rPr>
              <a:t>food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topic, </a:t>
            </a:r>
            <a:r>
              <a:rPr lang="en-US" sz="1600" dirty="0" smtClean="0">
                <a:latin typeface="Calibri" panose="020F0502020204030204" pitchFamily="34" charset="0"/>
              </a:rPr>
              <a:t>generate </a:t>
            </a:r>
            <a:r>
              <a:rPr lang="en-US" sz="1600" dirty="0">
                <a:latin typeface="Calibri" panose="020F0502020204030204" pitchFamily="34" charset="0"/>
              </a:rPr>
              <a:t>the word “broccoli” with 30% probability, “bananas” with 15% probability, </a:t>
            </a:r>
            <a:r>
              <a:rPr lang="en-US" sz="1600" dirty="0" smtClean="0">
                <a:latin typeface="Calibri" panose="020F0502020204030204" pitchFamily="34" charset="0"/>
              </a:rPr>
              <a:t>etc.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Assuming this generative model for a collection of documents, LDA then tries to backtrack from the documents to find a set of topics that are likely to have generated the </a:t>
            </a:r>
            <a:r>
              <a:rPr lang="en-US" sz="1600" dirty="0" smtClean="0">
                <a:latin typeface="Calibri" panose="020F0502020204030204" pitchFamily="34" charset="0"/>
              </a:rPr>
              <a:t>collection of docs.</a:t>
            </a:r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81800" y="2401669"/>
            <a:ext cx="24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Peter Gustav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Dirichlet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1805-1859</a:t>
            </a:r>
            <a:endParaRPr lang="en-US" dirty="0"/>
          </a:p>
        </p:txBody>
      </p:sp>
      <p:pic>
        <p:nvPicPr>
          <p:cNvPr id="5" name="Picture 2" descr="Peter Gustav Lejeune Dirich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0"/>
            <a:ext cx="2184400" cy="241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5644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Business Applications?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53005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Clusters Vs.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Clusters are identified by words appearing frequently in documents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Topic(s) implied by these words are the user’s </a:t>
            </a:r>
            <a:r>
              <a:rPr lang="en-US" sz="2800" dirty="0" smtClean="0">
                <a:latin typeface="Calibri" panose="020F0502020204030204" pitchFamily="34" charset="0"/>
              </a:rPr>
              <a:t>interpretation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 document can belong to only one cluster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Topic modeling: A document can have multiple topics (which are “latent”)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Attempts to recover the topics contained in each document  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6588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543800" cy="1295400"/>
          </a:xfrm>
        </p:spPr>
        <p:txBody>
          <a:bodyPr/>
          <a:lstStyle/>
          <a:p>
            <a:r>
              <a:rPr lang="en-US" sz="2800" dirty="0" smtClean="0"/>
              <a:t>Topics for Final 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31938"/>
            <a:ext cx="8229600" cy="44116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>
                <a:latin typeface="Calibri" pitchFamily="34" charset="0"/>
              </a:rPr>
              <a:t>You are a consultant to a brand, organization, politician, etc.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pitchFamily="34" charset="0"/>
              </a:rPr>
              <a:t>Analysis of competing brands or products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alibri" pitchFamily="34" charset="0"/>
              </a:rPr>
              <a:t>E.g., airlines, automobiles, hotels, smartphones, etc. 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latin typeface="Calibri" pitchFamily="34" charset="0"/>
              </a:rPr>
              <a:t>Track events (e.g., political) or marketing campaigns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>
                <a:latin typeface="Calibri" pitchFamily="34" charset="0"/>
              </a:rPr>
              <a:t>Whether social mentions reflect the intended messages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pitchFamily="34" charset="0"/>
              </a:rPr>
              <a:t>Predict outcomes from social chatter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Calibri" pitchFamily="34" charset="0"/>
              </a:rPr>
              <a:t>E.g., box office revenues, stock prices, etc.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pitchFamily="34" charset="0"/>
              </a:rPr>
              <a:t>Develop a crowdsourced recommendation system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Calibri" pitchFamily="34" charset="0"/>
              </a:rPr>
              <a:t>Provide actionable insights from social mentions using unstructured data analytics</a:t>
            </a:r>
          </a:p>
          <a:p>
            <a:pPr lvl="1"/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64886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708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5800"/>
            <a:ext cx="7543800" cy="1295400"/>
          </a:xfrm>
        </p:spPr>
        <p:txBody>
          <a:bodyPr/>
          <a:lstStyle/>
          <a:p>
            <a:r>
              <a:rPr lang="en-US" sz="2800" dirty="0" smtClean="0"/>
              <a:t>Final Project Competition: Key Steps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mentions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important words, merge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lifts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40169" y="2057400"/>
            <a:ext cx="2638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WebScraper </a:t>
            </a:r>
            <a:r>
              <a:rPr lang="en-US" sz="1400" dirty="0" smtClean="0"/>
              <a:t>or custom script, </a:t>
            </a:r>
          </a:p>
          <a:p>
            <a:pPr algn="ctr"/>
            <a:r>
              <a:rPr lang="en-US" sz="1400" dirty="0" smtClean="0"/>
              <a:t>Twitter API, </a:t>
            </a:r>
          </a:p>
          <a:p>
            <a:pPr algn="ctr"/>
            <a:r>
              <a:rPr lang="en-US" sz="1400" dirty="0" smtClean="0"/>
              <a:t>Youtube scraper, etc.</a:t>
            </a:r>
            <a:endParaRPr lang="en-US" sz="1400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Brand maps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(Multidimensional scaling)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9"/>
            <a:ext cx="1143000" cy="17526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>
            <a:off x="7543800" y="3657600"/>
            <a:ext cx="1143000" cy="18288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8800" y="3657600"/>
            <a:ext cx="1905000" cy="990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Sentiment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5791200"/>
            <a:ext cx="19050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Analysis (if applicable)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Business Insights: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Examples (for products)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Which 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Which are positive (negative)?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Branding &amp; marketing implications </a:t>
            </a:r>
          </a:p>
          <a:p>
            <a:pPr marL="285750" indent="-285750" algn="ctr">
              <a:buFontTx/>
              <a:buChar char="-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8931696">
            <a:off x="4110576" y="3226360"/>
            <a:ext cx="1626474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4267199" y="4051706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2181300">
            <a:off x="4204768" y="5685718"/>
            <a:ext cx="1460767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38800" y="4724400"/>
            <a:ext cx="1905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Cosine Similarity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 Topic modeling (If applicable)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966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 rot="10800000">
            <a:off x="7543800" y="4724400"/>
            <a:ext cx="1143000" cy="182880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6488668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 Anitesh Barua 2017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 rot="5400000">
            <a:off x="3009900" y="877089"/>
            <a:ext cx="1143000" cy="28956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203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Ready for Final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your own group (assignment 3 &amp; 4 are group activities)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6 students per group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more than 8 groups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up with 3 ideas per group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Meet during the week of Oct 23-27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928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35895</TotalTime>
  <Words>463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Network</vt:lpstr>
      <vt:lpstr>   Latent Dirichlet Allocation (LDA) aka  Topic Modeling  UGCA October 12, 2017   </vt:lpstr>
      <vt:lpstr>1 Document, 1 Topic?</vt:lpstr>
      <vt:lpstr>The Key Ideas</vt:lpstr>
      <vt:lpstr>LDA Assumptions: A Bit of Theory (FYI only)</vt:lpstr>
      <vt:lpstr>Business Applications?</vt:lpstr>
      <vt:lpstr>Clusters Vs. Topics</vt:lpstr>
      <vt:lpstr>Topics for Final Project</vt:lpstr>
      <vt:lpstr>Final Project Competition: Key Steps</vt:lpstr>
      <vt:lpstr>Get Ready for Final Project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Anitesh Barua</cp:lastModifiedBy>
  <cp:revision>502</cp:revision>
  <cp:lastPrinted>2016-02-11T16:38:00Z</cp:lastPrinted>
  <dcterms:created xsi:type="dcterms:W3CDTF">2000-10-19T17:22:27Z</dcterms:created>
  <dcterms:modified xsi:type="dcterms:W3CDTF">2017-10-12T16:48:54Z</dcterms:modified>
</cp:coreProperties>
</file>