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9"/>
  </p:notesMasterIdLst>
  <p:handoutMasterIdLst>
    <p:handoutMasterId r:id="rId10"/>
  </p:handoutMasterIdLst>
  <p:sldIdLst>
    <p:sldId id="734" r:id="rId2"/>
    <p:sldId id="1028" r:id="rId3"/>
    <p:sldId id="1029" r:id="rId4"/>
    <p:sldId id="1025" r:id="rId5"/>
    <p:sldId id="1030" r:id="rId6"/>
    <p:sldId id="1032" r:id="rId7"/>
    <p:sldId id="1031" r:id="rId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46" d="100"/>
          <a:sy n="46" d="100"/>
        </p:scale>
        <p:origin x="139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91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00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Gihani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Took surveys of 10 beers</a:t>
            </a:r>
          </a:p>
        </p:txBody>
      </p:sp>
    </p:spTree>
    <p:extLst>
      <p:ext uri="{BB962C8B-B14F-4D97-AF65-F5344CB8AC3E}">
        <p14:creationId xmlns:p14="http://schemas.microsoft.com/office/powerpoint/2010/main" val="21978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Kyle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Answer to previous slide is that it depends how you define popular!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Better marketing and increasing production would really help the double sunshine</a:t>
            </a:r>
          </a:p>
        </p:txBody>
      </p:sp>
    </p:spTree>
    <p:extLst>
      <p:ext uri="{BB962C8B-B14F-4D97-AF65-F5344CB8AC3E}">
        <p14:creationId xmlns:p14="http://schemas.microsoft.com/office/powerpoint/2010/main" val="149852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3852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116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958975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Clustering </a:t>
            </a:r>
            <a:r>
              <a:rPr lang="en-US" sz="3200" dirty="0" smtClean="0"/>
              <a:t>with User Generated Content</a:t>
            </a:r>
            <a:br>
              <a:rPr lang="en-US" sz="32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UGCA, October 10, 2017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2000" b="0" dirty="0" smtClean="0"/>
              <a:t/>
            </a:r>
            <a:br>
              <a:rPr lang="en-GB" sz="2000" b="0" dirty="0" smtClean="0"/>
            </a:br>
            <a:endParaRPr lang="en-US" sz="1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3528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Anitesh Barua</a:t>
            </a:r>
          </a:p>
          <a:p>
            <a:pPr algn="l"/>
            <a:r>
              <a:rPr lang="en-US" sz="1800" dirty="0" smtClean="0"/>
              <a:t>aniteshb@gmail.com</a:t>
            </a:r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381000"/>
            <a:ext cx="8520600" cy="572700"/>
          </a:xfrm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 smtClean="0"/>
              <a:t>Building Recommendation Systems </a:t>
            </a:r>
            <a:endParaRPr lang="en" dirty="0"/>
          </a:p>
        </p:txBody>
      </p:sp>
      <p:pic>
        <p:nvPicPr>
          <p:cNvPr id="158" name="Shape 158" descr="pptheaderpic.JPG"/>
          <p:cNvPicPr preferRelativeResize="0"/>
          <p:nvPr/>
        </p:nvPicPr>
        <p:blipFill rotWithShape="1">
          <a:blip r:embed="rId3">
            <a:alphaModFix amt="39000"/>
          </a:blip>
          <a:srcRect t="11237" r="61882"/>
          <a:stretch/>
        </p:blipFill>
        <p:spPr>
          <a:xfrm>
            <a:off x="8493600" y="857251"/>
            <a:ext cx="650400" cy="69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Shape 159"/>
          <p:cNvGrpSpPr/>
          <p:nvPr/>
        </p:nvGrpSpPr>
        <p:grpSpPr>
          <a:xfrm>
            <a:off x="495743" y="2035062"/>
            <a:ext cx="2698401" cy="2841738"/>
            <a:chOff x="224273" y="2003733"/>
            <a:chExt cx="2898390" cy="3037342"/>
          </a:xfrm>
        </p:grpSpPr>
        <p:pic>
          <p:nvPicPr>
            <p:cNvPr id="160" name="Shape 160"/>
            <p:cNvPicPr preferRelativeResize="0"/>
            <p:nvPr/>
          </p:nvPicPr>
          <p:blipFill rotWithShape="1">
            <a:blip r:embed="rId4">
              <a:alphaModFix/>
            </a:blip>
            <a:srcRect l="20556" r="27597"/>
            <a:stretch/>
          </p:blipFill>
          <p:spPr>
            <a:xfrm>
              <a:off x="2376225" y="2210875"/>
              <a:ext cx="337200" cy="97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Shape 161"/>
            <p:cNvPicPr preferRelativeResize="0"/>
            <p:nvPr/>
          </p:nvPicPr>
          <p:blipFill rotWithShape="1">
            <a:blip r:embed="rId5">
              <a:alphaModFix/>
            </a:blip>
            <a:srcRect l="16863" r="19067"/>
            <a:stretch/>
          </p:blipFill>
          <p:spPr>
            <a:xfrm>
              <a:off x="311700" y="3912825"/>
              <a:ext cx="416700" cy="97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52268" y="2076625"/>
              <a:ext cx="323969" cy="699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Shape 163"/>
            <p:cNvPicPr preferRelativeResize="0"/>
            <p:nvPr/>
          </p:nvPicPr>
          <p:blipFill rotWithShape="1">
            <a:blip r:embed="rId7">
              <a:alphaModFix/>
            </a:blip>
            <a:srcRect l="19632" r="23578"/>
            <a:stretch/>
          </p:blipFill>
          <p:spPr>
            <a:xfrm>
              <a:off x="2663062" y="3996850"/>
              <a:ext cx="459600" cy="80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Shape 16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24273" y="2003733"/>
              <a:ext cx="267300" cy="923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9">
              <a:alphaModFix/>
            </a:blip>
            <a:srcRect l="23709" r="24634"/>
            <a:stretch/>
          </p:blipFill>
          <p:spPr>
            <a:xfrm>
              <a:off x="1141750" y="3304100"/>
              <a:ext cx="897275" cy="1736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6" name="Shape 166"/>
            <p:cNvCxnSpPr>
              <a:endCxn id="160" idx="1"/>
            </p:cNvCxnSpPr>
            <p:nvPr/>
          </p:nvCxnSpPr>
          <p:spPr>
            <a:xfrm rot="10800000" flipH="1">
              <a:off x="1842525" y="2699562"/>
              <a:ext cx="533700" cy="11043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7" name="Shape 167"/>
            <p:cNvCxnSpPr>
              <a:endCxn id="164" idx="2"/>
            </p:cNvCxnSpPr>
            <p:nvPr/>
          </p:nvCxnSpPr>
          <p:spPr>
            <a:xfrm rot="10800000">
              <a:off x="357923" y="2926814"/>
              <a:ext cx="667200" cy="910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8" name="Shape 168"/>
            <p:cNvCxnSpPr>
              <a:endCxn id="162" idx="2"/>
            </p:cNvCxnSpPr>
            <p:nvPr/>
          </p:nvCxnSpPr>
          <p:spPr>
            <a:xfrm rot="10800000">
              <a:off x="1114253" y="2775700"/>
              <a:ext cx="214500" cy="678900"/>
            </a:xfrm>
            <a:prstGeom prst="straightConnector1">
              <a:avLst/>
            </a:prstGeom>
            <a:noFill/>
            <a:ln w="3810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9" name="Shape 169"/>
            <p:cNvCxnSpPr>
              <a:endCxn id="161" idx="3"/>
            </p:cNvCxnSpPr>
            <p:nvPr/>
          </p:nvCxnSpPr>
          <p:spPr>
            <a:xfrm flipH="1">
              <a:off x="728400" y="4197812"/>
              <a:ext cx="771900" cy="203700"/>
            </a:xfrm>
            <a:prstGeom prst="straightConnector1">
              <a:avLst/>
            </a:prstGeom>
            <a:noFill/>
            <a:ln w="3810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0" name="Shape 170"/>
            <p:cNvCxnSpPr>
              <a:stCxn id="165" idx="3"/>
              <a:endCxn id="163" idx="1"/>
            </p:cNvCxnSpPr>
            <p:nvPr/>
          </p:nvCxnSpPr>
          <p:spPr>
            <a:xfrm>
              <a:off x="2039025" y="4172588"/>
              <a:ext cx="624300" cy="228900"/>
            </a:xfrm>
            <a:prstGeom prst="straightConnector1">
              <a:avLst/>
            </a:prstGeom>
            <a:noFill/>
            <a:ln w="3810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986326" y="2105329"/>
            <a:ext cx="3052601" cy="2701177"/>
            <a:chOff x="4986325" y="2169214"/>
            <a:chExt cx="3052601" cy="2701177"/>
          </a:xfrm>
        </p:grpSpPr>
        <p:cxnSp>
          <p:nvCxnSpPr>
            <p:cNvPr id="172" name="Shape 172"/>
            <p:cNvCxnSpPr/>
            <p:nvPr/>
          </p:nvCxnSpPr>
          <p:spPr>
            <a:xfrm rot="10800000" flipH="1">
              <a:off x="5057325" y="3075752"/>
              <a:ext cx="1030826" cy="176974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3" name="Shape 173"/>
            <p:cNvCxnSpPr/>
            <p:nvPr/>
          </p:nvCxnSpPr>
          <p:spPr>
            <a:xfrm rot="10800000" flipH="1">
              <a:off x="5057314" y="3756798"/>
              <a:ext cx="1946163" cy="11135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pic>
          <p:nvPicPr>
            <p:cNvPr id="174" name="Shape 174" descr="craftbeer.JPG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125321" y="3115718"/>
              <a:ext cx="835178" cy="82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Shape 175" descr="theta.JPG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737290" y="4019368"/>
              <a:ext cx="144357" cy="1987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Shape 176"/>
            <p:cNvCxnSpPr/>
            <p:nvPr/>
          </p:nvCxnSpPr>
          <p:spPr>
            <a:xfrm rot="10800000">
              <a:off x="5057317" y="2287885"/>
              <a:ext cx="0" cy="25825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5067876" y="4870391"/>
              <a:ext cx="297105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pic>
          <p:nvPicPr>
            <p:cNvPr id="178" name="Shape 178"/>
            <p:cNvPicPr preferRelativeResize="0"/>
            <p:nvPr/>
          </p:nvPicPr>
          <p:blipFill rotWithShape="1">
            <a:blip r:embed="rId5">
              <a:alphaModFix/>
            </a:blip>
            <a:srcRect l="16863" r="19067"/>
            <a:stretch/>
          </p:blipFill>
          <p:spPr>
            <a:xfrm>
              <a:off x="6114994" y="2169214"/>
              <a:ext cx="458328" cy="10629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Shape 179"/>
            <p:cNvSpPr/>
            <p:nvPr/>
          </p:nvSpPr>
          <p:spPr>
            <a:xfrm>
              <a:off x="4986325" y="4146500"/>
              <a:ext cx="650400" cy="699000"/>
            </a:xfrm>
            <a:prstGeom prst="arc">
              <a:avLst>
                <a:gd name="adj1" fmla="val 17692137"/>
                <a:gd name="adj2" fmla="val 31768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/>
            </a:p>
          </p:txBody>
        </p:sp>
      </p:grpSp>
      <p:sp>
        <p:nvSpPr>
          <p:cNvPr id="182" name="Shape 182"/>
          <p:cNvSpPr/>
          <p:nvPr/>
        </p:nvSpPr>
        <p:spPr>
          <a:xfrm>
            <a:off x="3942013" y="3227326"/>
            <a:ext cx="515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85277" y="601980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Kyle </a:t>
            </a:r>
            <a:r>
              <a:rPr lang="en-US" dirty="0" err="1" smtClean="0"/>
              <a:t>Katzen</a:t>
            </a:r>
            <a:r>
              <a:rPr lang="en-US" dirty="0" smtClean="0"/>
              <a:t> et al. 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520600" cy="572700"/>
          </a:xfrm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600" dirty="0" smtClean="0"/>
              <a:t>The “Long </a:t>
            </a:r>
            <a:r>
              <a:rPr lang="en" sz="3600" dirty="0"/>
              <a:t>Tail” Visibility Problem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2133600"/>
            <a:ext cx="4285800" cy="3416400"/>
          </a:xfrm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b="1" dirty="0">
                <a:solidFill>
                  <a:srgbClr val="000000"/>
                </a:solidFill>
              </a:rPr>
              <a:t>Double Sunshine IPA | Lawson's Finest Liquids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832400" y="2133600"/>
            <a:ext cx="3999900" cy="3416400"/>
          </a:xfrm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b="1" dirty="0">
                <a:solidFill>
                  <a:srgbClr val="000000"/>
                </a:solidFill>
              </a:rPr>
              <a:t>Hopslam Ale | Bell's Brewery, Inc.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l="10627" r="3180" b="68538"/>
          <a:stretch/>
        </p:blipFill>
        <p:spPr>
          <a:xfrm>
            <a:off x="311699" y="2578263"/>
            <a:ext cx="2247589" cy="124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l="6331" r="12387" b="72189"/>
          <a:stretch/>
        </p:blipFill>
        <p:spPr>
          <a:xfrm>
            <a:off x="4832401" y="2533562"/>
            <a:ext cx="2088913" cy="113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5514" y="2576002"/>
            <a:ext cx="1594775" cy="312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9475" y="2736914"/>
            <a:ext cx="1666600" cy="313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pptheaderpic.JPG"/>
          <p:cNvPicPr preferRelativeResize="0"/>
          <p:nvPr/>
        </p:nvPicPr>
        <p:blipFill rotWithShape="1">
          <a:blip r:embed="rId7">
            <a:alphaModFix amt="39000"/>
          </a:blip>
          <a:srcRect t="11237" r="61882"/>
          <a:stretch/>
        </p:blipFill>
        <p:spPr>
          <a:xfrm>
            <a:off x="8493600" y="857251"/>
            <a:ext cx="650400" cy="6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16986" y="1143000"/>
            <a:ext cx="7281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Similar beers (found using cosine similarity), but one has 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much higher demand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699" y="4191000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product, </a:t>
            </a:r>
          </a:p>
          <a:p>
            <a:r>
              <a:rPr lang="en-US" dirty="0" smtClean="0"/>
              <a:t>but not well known </a:t>
            </a:r>
          </a:p>
          <a:p>
            <a:r>
              <a:rPr lang="en-US" dirty="0" smtClean="0"/>
              <a:t>(visibility problem)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3979" y="4191000"/>
            <a:ext cx="218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good product, </a:t>
            </a:r>
          </a:p>
          <a:p>
            <a:r>
              <a:rPr lang="en-US" dirty="0" smtClean="0"/>
              <a:t>very well known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78192" y="633626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Kyle </a:t>
            </a:r>
            <a:r>
              <a:rPr lang="en-US" dirty="0" err="1" smtClean="0"/>
              <a:t>Katzen</a:t>
            </a:r>
            <a:r>
              <a:rPr lang="en-US" dirty="0" smtClean="0"/>
              <a:t> et al. 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 smtClean="0"/>
              <a:t>Clustering with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Grouping documents that are “similar”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How to measure similarity between documents?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Many approaches: Euclidean distance, cosine similarity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Similarity </a:t>
            </a:r>
            <a:r>
              <a:rPr lang="en-US" sz="2400" dirty="0" smtClean="0">
                <a:latin typeface="Calibri" panose="020F0502020204030204" pitchFamily="34" charset="0"/>
              </a:rPr>
              <a:t>within a “cluster</a:t>
            </a:r>
            <a:r>
              <a:rPr lang="en-US" sz="2400" dirty="0" smtClean="0">
                <a:latin typeface="Calibri" panose="020F0502020204030204" pitchFamily="34" charset="0"/>
              </a:rPr>
              <a:t>”: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Similarity between “clusters”: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Check test_clustering.py for illustration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 a “supervised” method: I.e., no accuracy of prediction or classification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cluster has to be interpreted</a:t>
            </a:r>
          </a:p>
          <a:p>
            <a:endParaRPr 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56398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04800"/>
            <a:ext cx="7543800" cy="1295400"/>
          </a:xfrm>
        </p:spPr>
        <p:txBody>
          <a:bodyPr/>
          <a:lstStyle/>
          <a:p>
            <a:r>
              <a:rPr lang="en-US" dirty="0" smtClean="0"/>
              <a:t>Business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1662"/>
          </a:xfrm>
        </p:spPr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Grouping customer comments.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E.g., customer complaints 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 customer complaints clustering.xlsx &amp; cosinesimilarity_complaints.py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Ideas provided by customers (e.g., ideastorm.com)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Discussions on product forums or review pages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Finding similar products (e.g., movies, cameras, apps, etc.)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 movie_clustering.py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6353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Clustering </a:t>
            </a:r>
            <a:r>
              <a:rPr lang="en-US" sz="3600" dirty="0" smtClean="0"/>
              <a:t>Top 100 </a:t>
            </a:r>
            <a:r>
              <a:rPr lang="en-US" sz="3600" dirty="0" smtClean="0"/>
              <a:t>IMDb Movies </a:t>
            </a:r>
            <a:r>
              <a:rPr lang="en-US" sz="3600" dirty="0" smtClean="0"/>
              <a:t>Based on Synopses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 descriptions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into vector space using 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(or other approaches)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Calculating Euclidean distance or cosine similarity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between each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using k-means clustering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MDS and visualize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5502" y="6400800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http://brandonrose.org/clustering</a:t>
            </a:r>
          </a:p>
        </p:txBody>
      </p:sp>
    </p:spTree>
    <p:extLst>
      <p:ext uri="{BB962C8B-B14F-4D97-AF65-F5344CB8AC3E}">
        <p14:creationId xmlns:p14="http://schemas.microsoft.com/office/powerpoint/2010/main" val="90672584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152400"/>
            <a:ext cx="8153400" cy="1295400"/>
          </a:xfrm>
        </p:spPr>
        <p:txBody>
          <a:bodyPr/>
          <a:lstStyle/>
          <a:p>
            <a:r>
              <a:rPr lang="en-US" sz="3200" dirty="0" smtClean="0"/>
              <a:t>MDS of Top 100 Movies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52182"/>
            <a:ext cx="8295873" cy="4291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6400800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r>
              <a:rPr lang="en-US" dirty="0"/>
              <a:t>: http://harrywang.github.io/document_clustering/</a:t>
            </a:r>
          </a:p>
        </p:txBody>
      </p:sp>
    </p:spTree>
    <p:extLst>
      <p:ext uri="{BB962C8B-B14F-4D97-AF65-F5344CB8AC3E}">
        <p14:creationId xmlns:p14="http://schemas.microsoft.com/office/powerpoint/2010/main" val="516441021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36347</TotalTime>
  <Words>252</Words>
  <Application>Microsoft Office PowerPoint</Application>
  <PresentationFormat>On-screen Show (4:3)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Network</vt:lpstr>
      <vt:lpstr>   Clustering with User Generated Content  UGCA, October 10, 2017  </vt:lpstr>
      <vt:lpstr>Building Recommendation Systems </vt:lpstr>
      <vt:lpstr>The “Long Tail” Visibility Problem</vt:lpstr>
      <vt:lpstr>Clustering with Text</vt:lpstr>
      <vt:lpstr>Business Applications</vt:lpstr>
      <vt:lpstr>Clustering Top 100 IMDb Movies Based on Synopses</vt:lpstr>
      <vt:lpstr>MDS of Top 100 Movies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Barua</cp:lastModifiedBy>
  <cp:revision>506</cp:revision>
  <cp:lastPrinted>2016-02-11T16:38:00Z</cp:lastPrinted>
  <dcterms:created xsi:type="dcterms:W3CDTF">2000-10-19T17:22:27Z</dcterms:created>
  <dcterms:modified xsi:type="dcterms:W3CDTF">2017-10-10T15:55:42Z</dcterms:modified>
</cp:coreProperties>
</file>