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7"/>
  </p:notesMasterIdLst>
  <p:handoutMasterIdLst>
    <p:handoutMasterId r:id="rId18"/>
  </p:handoutMasterIdLst>
  <p:sldIdLst>
    <p:sldId id="892" r:id="rId2"/>
    <p:sldId id="891" r:id="rId3"/>
    <p:sldId id="888" r:id="rId4"/>
    <p:sldId id="889" r:id="rId5"/>
    <p:sldId id="890" r:id="rId6"/>
    <p:sldId id="894" r:id="rId7"/>
    <p:sldId id="917" r:id="rId8"/>
    <p:sldId id="916" r:id="rId9"/>
    <p:sldId id="904" r:id="rId10"/>
    <p:sldId id="910" r:id="rId11"/>
    <p:sldId id="911" r:id="rId12"/>
    <p:sldId id="912" r:id="rId13"/>
    <p:sldId id="913" r:id="rId14"/>
    <p:sldId id="914" r:id="rId15"/>
    <p:sldId id="915" r:id="rId1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40" d="100"/>
          <a:sy n="40" d="100"/>
        </p:scale>
        <p:origin x="1570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4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4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5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F68C7-D1CD-8545-B93E-829B383B29E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ptops.com/" TargetMode="External"/><Relationship Id="rId2" Type="http://schemas.openxmlformats.org/officeDocument/2006/relationships/hyperlink" Target="http://www.grabdeals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1430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User Generated Content Analytics</a:t>
            </a:r>
            <a:br>
              <a:rPr lang="en-US" sz="3600" dirty="0" smtClean="0"/>
            </a:br>
            <a:r>
              <a:rPr lang="en-US" sz="3600" dirty="0" smtClean="0"/>
              <a:t>MIS 381</a:t>
            </a:r>
            <a:br>
              <a:rPr lang="en-US" sz="36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Attention &amp; influence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Fall </a:t>
            </a:r>
            <a:r>
              <a:rPr lang="en-US" sz="2000" dirty="0" smtClean="0"/>
              <a:t>2017 </a:t>
            </a:r>
            <a:r>
              <a:rPr lang="en-US" sz="2000" dirty="0" smtClean="0"/>
              <a:t>(October </a:t>
            </a:r>
            <a:r>
              <a:rPr lang="en-US" sz="2000" dirty="0" smtClean="0"/>
              <a:t>17)</a:t>
            </a:r>
            <a:endParaRPr lang="en-US" sz="2000" dirty="0"/>
          </a:p>
        </p:txBody>
      </p:sp>
      <p:sp>
        <p:nvSpPr>
          <p:cNvPr id="4" name="Subtitle 4"/>
          <p:cNvSpPr txBox="1">
            <a:spLocks/>
          </p:cNvSpPr>
          <p:nvPr/>
        </p:nvSpPr>
        <p:spPr bwMode="auto">
          <a:xfrm>
            <a:off x="533400" y="3276600"/>
            <a:ext cx="7010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 smtClean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David Bruton Jr. Centennial Chair Professor of Business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Stevens Piper Foundation Professor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McCombs School of Business, The University of Texas at Austin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Email: aniteshb@gmail.com</a:t>
            </a:r>
            <a:endParaRPr lang="en-US" sz="2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4714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Metric: Betweenness Centrality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2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Popularity is useful, but there are other important roles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Connecting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disparate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parts of a network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How difficult will it be for others (esp. at the “outskirts”) to communicate without you in the network?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Nodes with high betweenness are important in transmitting new information, ideas &amp; opportunities to a wide audience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5943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Metric: Betweenness Centrality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2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Popularity is important, but there are other important roles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Connecting disparate parts of a network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Nodes with high betweenness are important in transmitting new information, ideas &amp; opportunities.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8417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sz="3600" dirty="0" smtClean="0"/>
              <a:t>Betweenness Centrality Example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" y="1814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41136" y="127780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000" y="3202770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89664" y="218752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32920" y="100346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71252" y="347708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17556" y="2025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9312" y="1207442"/>
            <a:ext cx="527538" cy="4853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04068" y="171154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15436" y="2876838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>
            <a:stCxn id="9" idx="7"/>
            <a:endCxn id="10" idx="2"/>
          </p:cNvCxnSpPr>
          <p:nvPr/>
        </p:nvCxnSpPr>
        <p:spPr>
          <a:xfrm flipV="1">
            <a:off x="907482" y="1509919"/>
            <a:ext cx="433654" cy="37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>
            <a:off x="720969" y="2278968"/>
            <a:ext cx="304800" cy="923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12" idx="1"/>
          </p:cNvCxnSpPr>
          <p:nvPr/>
        </p:nvCxnSpPr>
        <p:spPr>
          <a:xfrm>
            <a:off x="907482" y="2210983"/>
            <a:ext cx="759438" cy="4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  <a:endCxn id="10" idx="4"/>
          </p:cNvCxnSpPr>
          <p:nvPr/>
        </p:nvCxnSpPr>
        <p:spPr>
          <a:xfrm flipH="1" flipV="1">
            <a:off x="1604905" y="1742036"/>
            <a:ext cx="248528" cy="44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4" idx="1"/>
          </p:cNvCxnSpPr>
          <p:nvPr/>
        </p:nvCxnSpPr>
        <p:spPr>
          <a:xfrm>
            <a:off x="720969" y="2278968"/>
            <a:ext cx="1827539" cy="1266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7"/>
            <a:endCxn id="13" idx="2"/>
          </p:cNvCxnSpPr>
          <p:nvPr/>
        </p:nvCxnSpPr>
        <p:spPr>
          <a:xfrm flipV="1">
            <a:off x="1791418" y="1235583"/>
            <a:ext cx="541502" cy="110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5"/>
            <a:endCxn id="15" idx="2"/>
          </p:cNvCxnSpPr>
          <p:nvPr/>
        </p:nvCxnSpPr>
        <p:spPr>
          <a:xfrm>
            <a:off x="1791418" y="1674051"/>
            <a:ext cx="1226138" cy="58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7"/>
            <a:endCxn id="15" idx="3"/>
          </p:cNvCxnSpPr>
          <p:nvPr/>
        </p:nvCxnSpPr>
        <p:spPr>
          <a:xfrm>
            <a:off x="2039946" y="2255511"/>
            <a:ext cx="1054866" cy="166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14" idx="0"/>
          </p:cNvCxnSpPr>
          <p:nvPr/>
        </p:nvCxnSpPr>
        <p:spPr>
          <a:xfrm>
            <a:off x="2039946" y="2583775"/>
            <a:ext cx="695075" cy="893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  <a:endCxn id="15" idx="4"/>
          </p:cNvCxnSpPr>
          <p:nvPr/>
        </p:nvCxnSpPr>
        <p:spPr>
          <a:xfrm flipV="1">
            <a:off x="2921534" y="2489968"/>
            <a:ext cx="359791" cy="1055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5"/>
            <a:endCxn id="15" idx="1"/>
          </p:cNvCxnSpPr>
          <p:nvPr/>
        </p:nvCxnSpPr>
        <p:spPr>
          <a:xfrm>
            <a:off x="2783202" y="1399715"/>
            <a:ext cx="311610" cy="694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5"/>
            <a:endCxn id="18" idx="1"/>
          </p:cNvCxnSpPr>
          <p:nvPr/>
        </p:nvCxnSpPr>
        <p:spPr>
          <a:xfrm>
            <a:off x="3467838" y="2421983"/>
            <a:ext cx="224854" cy="522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6"/>
            <a:endCxn id="18" idx="3"/>
          </p:cNvCxnSpPr>
          <p:nvPr/>
        </p:nvCxnSpPr>
        <p:spPr>
          <a:xfrm flipV="1">
            <a:off x="2998790" y="3273087"/>
            <a:ext cx="693902" cy="436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7"/>
            <a:endCxn id="17" idx="3"/>
          </p:cNvCxnSpPr>
          <p:nvPr/>
        </p:nvCxnSpPr>
        <p:spPr>
          <a:xfrm flipV="1">
            <a:off x="4065718" y="2107791"/>
            <a:ext cx="515606" cy="837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7"/>
            <a:endCxn id="16" idx="3"/>
          </p:cNvCxnSpPr>
          <p:nvPr/>
        </p:nvCxnSpPr>
        <p:spPr>
          <a:xfrm flipV="1">
            <a:off x="4954350" y="1621711"/>
            <a:ext cx="642218" cy="15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7"/>
            <a:endCxn id="12" idx="3"/>
          </p:cNvCxnSpPr>
          <p:nvPr/>
        </p:nvCxnSpPr>
        <p:spPr>
          <a:xfrm flipV="1">
            <a:off x="1212282" y="2583775"/>
            <a:ext cx="454638" cy="68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5"/>
            <a:endCxn id="14" idx="2"/>
          </p:cNvCxnSpPr>
          <p:nvPr/>
        </p:nvCxnSpPr>
        <p:spPr>
          <a:xfrm>
            <a:off x="1212282" y="3599019"/>
            <a:ext cx="1258970" cy="11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6"/>
            <a:endCxn id="15" idx="4"/>
          </p:cNvCxnSpPr>
          <p:nvPr/>
        </p:nvCxnSpPr>
        <p:spPr>
          <a:xfrm flipV="1">
            <a:off x="1289538" y="2489968"/>
            <a:ext cx="1991787" cy="944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3"/>
            <a:endCxn id="12" idx="7"/>
          </p:cNvCxnSpPr>
          <p:nvPr/>
        </p:nvCxnSpPr>
        <p:spPr>
          <a:xfrm flipH="1">
            <a:off x="2039946" y="1399715"/>
            <a:ext cx="370230" cy="85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4070"/>
              </p:ext>
            </p:extLst>
          </p:nvPr>
        </p:nvGraphicFramePr>
        <p:xfrm>
          <a:off x="4247314" y="2438400"/>
          <a:ext cx="4382260" cy="399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0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07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57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13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Metric: 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Some nodes can reach the whole network more quickly than other nodes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ow close a node is to all other nodes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Create a matrix of shortest (geodesic) distances between nodes 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Average distance between a node and all other nodes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1/average distance is the closeness centrality of the node</a:t>
            </a:r>
          </a:p>
          <a:p>
            <a:endParaRPr lang="en-US" sz="2400" dirty="0" smtClean="0"/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3134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Closeness Centrality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" y="1814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341136" y="127780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62000" y="3202770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589664" y="218752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332920" y="100346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471252" y="347708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17556" y="2025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5519312" y="1143000"/>
            <a:ext cx="576688" cy="5497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17" name="Oval 16"/>
          <p:cNvSpPr/>
          <p:nvPr/>
        </p:nvSpPr>
        <p:spPr>
          <a:xfrm>
            <a:off x="4504068" y="171154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3615436" y="2876838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cxnSp>
        <p:nvCxnSpPr>
          <p:cNvPr id="20" name="Straight Connector 19"/>
          <p:cNvCxnSpPr>
            <a:stCxn id="9" idx="7"/>
            <a:endCxn id="10" idx="2"/>
          </p:cNvCxnSpPr>
          <p:nvPr/>
        </p:nvCxnSpPr>
        <p:spPr>
          <a:xfrm flipV="1">
            <a:off x="907482" y="1509919"/>
            <a:ext cx="433654" cy="37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>
            <a:off x="720969" y="2278968"/>
            <a:ext cx="304800" cy="923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12" idx="1"/>
          </p:cNvCxnSpPr>
          <p:nvPr/>
        </p:nvCxnSpPr>
        <p:spPr>
          <a:xfrm>
            <a:off x="907482" y="2210983"/>
            <a:ext cx="759438" cy="4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  <a:endCxn id="10" idx="4"/>
          </p:cNvCxnSpPr>
          <p:nvPr/>
        </p:nvCxnSpPr>
        <p:spPr>
          <a:xfrm flipH="1" flipV="1">
            <a:off x="1604905" y="1742036"/>
            <a:ext cx="248528" cy="44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4" idx="1"/>
          </p:cNvCxnSpPr>
          <p:nvPr/>
        </p:nvCxnSpPr>
        <p:spPr>
          <a:xfrm>
            <a:off x="720969" y="2278968"/>
            <a:ext cx="1827539" cy="1266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7"/>
            <a:endCxn id="13" idx="2"/>
          </p:cNvCxnSpPr>
          <p:nvPr/>
        </p:nvCxnSpPr>
        <p:spPr>
          <a:xfrm flipV="1">
            <a:off x="1791418" y="1235583"/>
            <a:ext cx="541502" cy="110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5"/>
            <a:endCxn id="15" idx="2"/>
          </p:cNvCxnSpPr>
          <p:nvPr/>
        </p:nvCxnSpPr>
        <p:spPr>
          <a:xfrm>
            <a:off x="1791418" y="1674051"/>
            <a:ext cx="1226138" cy="58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7"/>
            <a:endCxn id="15" idx="3"/>
          </p:cNvCxnSpPr>
          <p:nvPr/>
        </p:nvCxnSpPr>
        <p:spPr>
          <a:xfrm>
            <a:off x="2039946" y="2255511"/>
            <a:ext cx="1054866" cy="166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14" idx="0"/>
          </p:cNvCxnSpPr>
          <p:nvPr/>
        </p:nvCxnSpPr>
        <p:spPr>
          <a:xfrm>
            <a:off x="2039946" y="2583775"/>
            <a:ext cx="695075" cy="893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  <a:endCxn id="15" idx="4"/>
          </p:cNvCxnSpPr>
          <p:nvPr/>
        </p:nvCxnSpPr>
        <p:spPr>
          <a:xfrm flipV="1">
            <a:off x="2921534" y="2489968"/>
            <a:ext cx="359791" cy="1055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5"/>
            <a:endCxn id="15" idx="1"/>
          </p:cNvCxnSpPr>
          <p:nvPr/>
        </p:nvCxnSpPr>
        <p:spPr>
          <a:xfrm>
            <a:off x="2783202" y="1399715"/>
            <a:ext cx="311610" cy="694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5"/>
            <a:endCxn id="18" idx="1"/>
          </p:cNvCxnSpPr>
          <p:nvPr/>
        </p:nvCxnSpPr>
        <p:spPr>
          <a:xfrm>
            <a:off x="3467838" y="2421983"/>
            <a:ext cx="224854" cy="522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6"/>
            <a:endCxn id="18" idx="3"/>
          </p:cNvCxnSpPr>
          <p:nvPr/>
        </p:nvCxnSpPr>
        <p:spPr>
          <a:xfrm flipV="1">
            <a:off x="2998790" y="3273087"/>
            <a:ext cx="693902" cy="436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7"/>
            <a:endCxn id="17" idx="3"/>
          </p:cNvCxnSpPr>
          <p:nvPr/>
        </p:nvCxnSpPr>
        <p:spPr>
          <a:xfrm flipV="1">
            <a:off x="4065718" y="2107791"/>
            <a:ext cx="515606" cy="837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7"/>
            <a:endCxn id="16" idx="3"/>
          </p:cNvCxnSpPr>
          <p:nvPr/>
        </p:nvCxnSpPr>
        <p:spPr>
          <a:xfrm flipV="1">
            <a:off x="4954350" y="1612273"/>
            <a:ext cx="649416" cy="16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7"/>
            <a:endCxn id="12" idx="3"/>
          </p:cNvCxnSpPr>
          <p:nvPr/>
        </p:nvCxnSpPr>
        <p:spPr>
          <a:xfrm flipV="1">
            <a:off x="1212282" y="2583775"/>
            <a:ext cx="454638" cy="68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5"/>
            <a:endCxn id="14" idx="2"/>
          </p:cNvCxnSpPr>
          <p:nvPr/>
        </p:nvCxnSpPr>
        <p:spPr>
          <a:xfrm>
            <a:off x="1212282" y="3599019"/>
            <a:ext cx="1258970" cy="11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6"/>
            <a:endCxn id="15" idx="4"/>
          </p:cNvCxnSpPr>
          <p:nvPr/>
        </p:nvCxnSpPr>
        <p:spPr>
          <a:xfrm flipV="1">
            <a:off x="1289538" y="2489968"/>
            <a:ext cx="1991787" cy="944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3"/>
            <a:endCxn id="12" idx="7"/>
          </p:cNvCxnSpPr>
          <p:nvPr/>
        </p:nvCxnSpPr>
        <p:spPr>
          <a:xfrm flipH="1">
            <a:off x="2039946" y="1399715"/>
            <a:ext cx="370230" cy="85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76389"/>
              </p:ext>
            </p:extLst>
          </p:nvPr>
        </p:nvGraphicFramePr>
        <p:xfrm>
          <a:off x="4323516" y="2565020"/>
          <a:ext cx="4820486" cy="42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0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57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49696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Metric: 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9263"/>
            <a:ext cx="8382000" cy="4411662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One’s importance is partly determined by “the company one keeps”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If one has many important friends, s/he should be important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Eigenvector centrality considers not only your degree, but your friends’ degree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I.e., are your friends connected to large networks?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 variant of this eigenvector centrality is Google’s PageRank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129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sz="2800" dirty="0" smtClean="0"/>
              <a:t>Finding Influential Social Media Users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Why bother?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What are some </a:t>
            </a:r>
            <a:r>
              <a:rPr lang="en-US" i="1" dirty="0" smtClean="0">
                <a:latin typeface="Calibri" panose="020F0502020204030204" pitchFamily="34" charset="0"/>
              </a:rPr>
              <a:t>necessary</a:t>
            </a:r>
            <a:r>
              <a:rPr lang="en-US" dirty="0" smtClean="0">
                <a:latin typeface="Calibri" panose="020F0502020204030204" pitchFamily="34" charset="0"/>
              </a:rPr>
              <a:t> attributes?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7160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200" dirty="0" smtClean="0"/>
              <a:t>Analyzing Attention in Social Media: An Example from Twitter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124200" y="3048000"/>
            <a:ext cx="914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19200" y="2286000"/>
            <a:ext cx="91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Follower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1295400" y="4343400"/>
            <a:ext cx="91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Follower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029200" y="4267200"/>
            <a:ext cx="914400" cy="685800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Friend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5029200" y="2209800"/>
            <a:ext cx="914400" cy="685800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Friend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38600" y="2705100"/>
            <a:ext cx="9906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3581400"/>
            <a:ext cx="990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2705100"/>
            <a:ext cx="990600" cy="8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09800" y="3429000"/>
            <a:ext cx="914400" cy="118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38600" y="2438400"/>
            <a:ext cx="99060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38600" y="3276600"/>
            <a:ext cx="9906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133600" y="2438400"/>
            <a:ext cx="99060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09800" y="3657600"/>
            <a:ext cx="914400" cy="1219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19400" y="5257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95600" y="56388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4724400"/>
            <a:ext cx="1338828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9628" y="5726668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Attention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379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85800"/>
            <a:ext cx="7543800" cy="1295400"/>
          </a:xfrm>
        </p:spPr>
        <p:txBody>
          <a:bodyPr/>
          <a:lstStyle/>
          <a:p>
            <a:r>
              <a:rPr lang="en-US" sz="3200" dirty="0" smtClean="0"/>
              <a:t>An Example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47174"/>
              </p:ext>
            </p:extLst>
          </p:nvPr>
        </p:nvGraphicFramePr>
        <p:xfrm>
          <a:off x="228600" y="914400"/>
          <a:ext cx="8610601" cy="519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87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Calibri"/>
                          <a:ea typeface="Calibri"/>
                          <a:cs typeface="Times New Roman"/>
                        </a:rPr>
                        <a:t>@dealtime</a:t>
                      </a:r>
                      <a:endParaRPr lang="en-US" sz="16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Calibri"/>
                          <a:ea typeface="Calibri"/>
                          <a:cs typeface="Times New Roman"/>
                        </a:rPr>
                        <a:t>Deals galore at </a:t>
                      </a:r>
                      <a:r>
                        <a:rPr lang="en-US" sz="1800" b="0" u="sng" dirty="0" smtClean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www.grabdeals.com</a:t>
                      </a:r>
                      <a:endParaRPr lang="en-US" sz="16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@itsonsale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Huge sale at crazysale.com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@shopnparty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@itsonsale Huge sale at crazysale.com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@dealtime Deals galore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www.grabdeals.com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@shopnparty 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dealtime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RT@ shopnparty  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itsonsale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@shopnparty 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itsonsale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@dealtime Deals galore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www.grabdeals.com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@shopnparty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Don’t miss the amazing laptop deal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www.laptops.com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dealtime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@shopnparty Don’t miss the amazing laptop deal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www.laptops.com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@dealtime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Unbelievable offer. Check it out at pennysaver.com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@shopnparty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Super Memorial Day sale coming up at BargainBasement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@dealtime Unbelievable offer. Check it out at pennysaver.com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9400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8664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53000" y="6096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25146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23622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35052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54298" y="68580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@shopnparty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365760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@beerbudget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79958" y="32766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@dealtime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32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17526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.5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24500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.5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3505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97382" y="2057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.25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616382" y="29834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.25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30480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@itsonsale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" idx="7"/>
            <a:endCxn id="5" idx="2"/>
          </p:cNvCxnSpPr>
          <p:nvPr/>
        </p:nvCxnSpPr>
        <p:spPr>
          <a:xfrm flipV="1">
            <a:off x="2620448" y="990600"/>
            <a:ext cx="2332552" cy="1635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6"/>
          </p:cNvCxnSpPr>
          <p:nvPr/>
        </p:nvCxnSpPr>
        <p:spPr>
          <a:xfrm flipH="1">
            <a:off x="2743200" y="2743200"/>
            <a:ext cx="1752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</p:cNvCxnSpPr>
          <p:nvPr/>
        </p:nvCxnSpPr>
        <p:spPr>
          <a:xfrm flipV="1">
            <a:off x="4914900" y="1295400"/>
            <a:ext cx="2667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5" idx="5"/>
          </p:cNvCxnSpPr>
          <p:nvPr/>
        </p:nvCxnSpPr>
        <p:spPr>
          <a:xfrm flipH="1" flipV="1">
            <a:off x="5668448" y="1260008"/>
            <a:ext cx="999052" cy="2245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7" idx="5"/>
          </p:cNvCxnSpPr>
          <p:nvPr/>
        </p:nvCxnSpPr>
        <p:spPr>
          <a:xfrm flipH="1" flipV="1">
            <a:off x="5211248" y="3012608"/>
            <a:ext cx="1159904" cy="604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</p:cNvCxnSpPr>
          <p:nvPr/>
        </p:nvCxnSpPr>
        <p:spPr>
          <a:xfrm flipH="1" flipV="1">
            <a:off x="2667000" y="3048000"/>
            <a:ext cx="3581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1366"/>
              </p:ext>
            </p:extLst>
          </p:nvPr>
        </p:nvGraphicFramePr>
        <p:xfrm>
          <a:off x="70106" y="4343400"/>
          <a:ext cx="8921493" cy="2225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5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Attention given by        to </a:t>
                      </a: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@shopnparty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@dealtime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@itsonsale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@beerbudget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</a:rPr>
                        <a:t>                 @</a:t>
                      </a:r>
                      <a:r>
                        <a:rPr lang="en-US" sz="1800" dirty="0">
                          <a:latin typeface="Calibri" pitchFamily="34" charset="0"/>
                        </a:rPr>
                        <a:t>shopnparty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</a:rPr>
                        <a:t>                 @</a:t>
                      </a:r>
                      <a:r>
                        <a:rPr lang="en-US" sz="1800" dirty="0">
                          <a:latin typeface="Calibri" pitchFamily="34" charset="0"/>
                        </a:rPr>
                        <a:t>dealtime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1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</a:rPr>
                        <a:t>                 @</a:t>
                      </a:r>
                      <a:r>
                        <a:rPr lang="en-US" sz="1800" dirty="0">
                          <a:latin typeface="Calibri" pitchFamily="34" charset="0"/>
                        </a:rPr>
                        <a:t>itsonsale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</a:rPr>
                        <a:t>                 @</a:t>
                      </a:r>
                      <a:r>
                        <a:rPr lang="en-US" sz="1800" dirty="0">
                          <a:latin typeface="Calibri" pitchFamily="34" charset="0"/>
                        </a:rPr>
                        <a:t>beerbudget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.25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.25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             Total attention received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1.75/3 = 58.33%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33.33%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8.33%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V="1">
            <a:off x="609600" y="1828800"/>
            <a:ext cx="914400" cy="35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" y="1905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of attention</a:t>
            </a:r>
            <a:endParaRPr lang="en-US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609600" y="-762000"/>
            <a:ext cx="7543800" cy="1295400"/>
          </a:xfrm>
        </p:spPr>
        <p:txBody>
          <a:bodyPr/>
          <a:lstStyle/>
          <a:p>
            <a:r>
              <a:rPr lang="en-US" sz="2800" dirty="0" smtClean="0"/>
              <a:t>How Much Attention Do You Command?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3048000" y="65648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2015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1915121" y="4419600"/>
            <a:ext cx="294679" cy="3048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02992" y="4343400"/>
            <a:ext cx="368808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172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 That Determine Influence?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2953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543800" cy="1295400"/>
          </a:xfrm>
        </p:spPr>
        <p:txBody>
          <a:bodyPr/>
          <a:lstStyle/>
          <a:p>
            <a:r>
              <a:rPr lang="en-US" sz="3200" dirty="0" smtClean="0"/>
              <a:t>Your Network 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84338"/>
            <a:ext cx="3901573" cy="4411662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In addition to getting attention &amp; being active, your position in a network  matters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Who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are most popular?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Who are “best” connected?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Who can help spread a message?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Who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can help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connect diverse groups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2017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73" y="1676400"/>
            <a:ext cx="501382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6-Point Star 3"/>
          <p:cNvSpPr/>
          <p:nvPr/>
        </p:nvSpPr>
        <p:spPr>
          <a:xfrm>
            <a:off x="2895600" y="5486400"/>
            <a:ext cx="2590800" cy="94666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Who’s that guy?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19600" y="4038600"/>
            <a:ext cx="20574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370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-609600"/>
            <a:ext cx="8229600" cy="1143000"/>
          </a:xfrm>
        </p:spPr>
        <p:txBody>
          <a:bodyPr/>
          <a:lstStyle/>
          <a:p>
            <a:r>
              <a:rPr lang="en-US" sz="3200" dirty="0" smtClean="0"/>
              <a:t>Network </a:t>
            </a:r>
            <a:r>
              <a:rPr lang="en-US" sz="3200" dirty="0" smtClean="0"/>
              <a:t>Structure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44630" y="6553200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“Networks, Crowds and Markets”</a:t>
            </a:r>
            <a:endParaRPr lang="en-US" dirty="0"/>
          </a:p>
        </p:txBody>
      </p:sp>
      <p:pic>
        <p:nvPicPr>
          <p:cNvPr id="8" name="Picture 2" descr="C:\USERS\USER\APPDATA\LOCAL\TEMP\wz9300\cascad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"/>
            <a:ext cx="5521534" cy="53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9696" y="603146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learn from epidemiology?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6663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 smtClean="0"/>
              <a:t>Metrics: 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56628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Who are most popular? Most connected?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Number of “edges” connected to a “node” or “vertex”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Normalized Degree Centrality: Degree centrality/(n -1)</a:t>
            </a:r>
          </a:p>
        </p:txBody>
      </p:sp>
      <p:pic>
        <p:nvPicPr>
          <p:cNvPr id="6" name="Picture 5" descr="network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971800"/>
            <a:ext cx="3835400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0822" y="3048000"/>
            <a:ext cx="3661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For node 1, degree centrality is 3;</a:t>
            </a:r>
          </a:p>
          <a:p>
            <a:pPr algn="ctr"/>
            <a:r>
              <a:rPr lang="en-US" sz="2000" dirty="0" smtClean="0"/>
              <a:t>Normalized degree centrality is </a:t>
            </a:r>
          </a:p>
          <a:p>
            <a:pPr algn="ctr"/>
            <a:r>
              <a:rPr lang="en-US" sz="2000" dirty="0" smtClean="0"/>
              <a:t>3/(9-1)=3/8.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648200"/>
            <a:ext cx="8229600" cy="356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latin typeface="Calibri" pitchFamily="34" charset="0"/>
                <a:cs typeface="Calibri" pitchFamily="34" charset="0"/>
              </a:rPr>
              <a:t>In-degree and out-degree for directed networks (e.g., Twitter, email, etc.)</a:t>
            </a:r>
          </a:p>
          <a:p>
            <a:r>
              <a:rPr lang="en-US" sz="2400" kern="0" dirty="0" smtClean="0">
                <a:latin typeface="Calibri" pitchFamily="34" charset="0"/>
                <a:cs typeface="Calibri" pitchFamily="34" charset="0"/>
              </a:rPr>
              <a:t>Can degree be a useful metric?</a:t>
            </a:r>
          </a:p>
        </p:txBody>
      </p:sp>
    </p:spTree>
    <p:extLst>
      <p:ext uri="{BB962C8B-B14F-4D97-AF65-F5344CB8AC3E}">
        <p14:creationId xmlns:p14="http://schemas.microsoft.com/office/powerpoint/2010/main" val="174565481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40443</TotalTime>
  <Words>768</Words>
  <Application>Microsoft Office PowerPoint</Application>
  <PresentationFormat>On-screen Show (4:3)</PresentationFormat>
  <Paragraphs>211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Network</vt:lpstr>
      <vt:lpstr>User Generated Content Analytics MIS 381  Attention &amp; influence Fall 2017 (October 17)</vt:lpstr>
      <vt:lpstr>Finding Influential Social Media Users</vt:lpstr>
      <vt:lpstr>Analyzing Attention in Social Media: An Example from Twitter</vt:lpstr>
      <vt:lpstr>An Example</vt:lpstr>
      <vt:lpstr>How Much Attention Do You Command?</vt:lpstr>
      <vt:lpstr>Other Factors That Determine Influence?</vt:lpstr>
      <vt:lpstr>Your Network Location</vt:lpstr>
      <vt:lpstr>Network Structure</vt:lpstr>
      <vt:lpstr>Metrics: Degree Centrality</vt:lpstr>
      <vt:lpstr>Metric: Betweenness Centrality</vt:lpstr>
      <vt:lpstr>Metric: Betweenness Centrality</vt:lpstr>
      <vt:lpstr>Betweenness Centrality Example</vt:lpstr>
      <vt:lpstr>Metric: Closeness Centrality</vt:lpstr>
      <vt:lpstr>Closeness Centrality Example</vt:lpstr>
      <vt:lpstr>Metric: Eigenvector Centrality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Barua</cp:lastModifiedBy>
  <cp:revision>498</cp:revision>
  <cp:lastPrinted>2014-01-27T16:39:51Z</cp:lastPrinted>
  <dcterms:created xsi:type="dcterms:W3CDTF">2000-10-19T17:22:27Z</dcterms:created>
  <dcterms:modified xsi:type="dcterms:W3CDTF">2017-10-17T19:53:37Z</dcterms:modified>
</cp:coreProperties>
</file>