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handoutMasterIdLst>
    <p:handoutMasterId r:id="rId16"/>
  </p:handoutMasterIdLst>
  <p:sldIdLst>
    <p:sldId id="1097" r:id="rId2"/>
    <p:sldId id="1126" r:id="rId3"/>
    <p:sldId id="1128" r:id="rId4"/>
    <p:sldId id="1138" r:id="rId5"/>
    <p:sldId id="1139" r:id="rId6"/>
    <p:sldId id="1140" r:id="rId7"/>
    <p:sldId id="1127" r:id="rId8"/>
    <p:sldId id="1136" r:id="rId9"/>
    <p:sldId id="1116" r:id="rId10"/>
    <p:sldId id="1137" r:id="rId11"/>
    <p:sldId id="1129" r:id="rId12"/>
    <p:sldId id="1134" r:id="rId13"/>
    <p:sldId id="1125" r:id="rId1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00"/>
    <a:srgbClr val="002060"/>
    <a:srgbClr val="0070C0"/>
    <a:srgbClr val="CCCC00"/>
    <a:srgbClr val="0066CC"/>
    <a:srgbClr val="FFFFFF"/>
    <a:srgbClr val="FF99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20" autoAdjust="0"/>
  </p:normalViewPr>
  <p:slideViewPr>
    <p:cSldViewPr>
      <p:cViewPr varScale="1">
        <p:scale>
          <a:sx n="50" d="100"/>
          <a:sy n="50" d="100"/>
        </p:scale>
        <p:origin x="93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04800" y="965200"/>
            <a:ext cx="8610600" cy="2540000"/>
          </a:xfrm>
        </p:spPr>
        <p:txBody>
          <a:bodyPr/>
          <a:lstStyle/>
          <a:p>
            <a:pPr algn="ctr"/>
            <a:r>
              <a:rPr lang="en-US" sz="2800" dirty="0" smtClean="0">
                <a:latin typeface="Calibri (Headings)"/>
                <a:cs typeface="Calibri (Headings)"/>
              </a:rPr>
              <a:t/>
            </a:r>
            <a:br>
              <a:rPr lang="en-US" sz="2800" dirty="0" smtClean="0">
                <a:latin typeface="Calibri (Headings)"/>
                <a:cs typeface="Calibri (Headings)"/>
              </a:rPr>
            </a:br>
            <a:r>
              <a:rPr lang="en-US" sz="2800" dirty="0" smtClean="0">
                <a:latin typeface="Calibri (Headings)"/>
                <a:cs typeface="Calibri (Headings)"/>
              </a:rPr>
              <a:t>User Generated Content and Product Comparison Networks</a:t>
            </a:r>
            <a:br>
              <a:rPr lang="en-US" sz="2800" dirty="0" smtClean="0">
                <a:latin typeface="Calibri (Headings)"/>
                <a:cs typeface="Calibri (Headings)"/>
              </a:rPr>
            </a:br>
            <a:r>
              <a:rPr lang="en-US" sz="3200" dirty="0" smtClean="0">
                <a:latin typeface="Calibri (Headings)"/>
                <a:cs typeface="Calibri (Headings)"/>
              </a:rPr>
              <a:t/>
            </a:r>
            <a:br>
              <a:rPr lang="en-US" sz="3200" dirty="0" smtClean="0">
                <a:latin typeface="Calibri (Headings)"/>
                <a:cs typeface="Calibri (Headings)"/>
              </a:rPr>
            </a:b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 (Headings)"/>
                <a:cs typeface="Calibri (Headings)"/>
              </a:rPr>
              <a:t/>
            </a:r>
            <a:br>
              <a:rPr lang="en-US" sz="2800" dirty="0">
                <a:latin typeface="Calibri (Headings)"/>
                <a:cs typeface="Calibri (Headings)"/>
              </a:rPr>
            </a:br>
            <a:r>
              <a:rPr lang="en-US" sz="2800" dirty="0" smtClean="0">
                <a:latin typeface="Calibri (Headings)"/>
                <a:cs typeface="Calibri (Headings)"/>
              </a:rPr>
              <a:t>User Generated Content Analytics</a:t>
            </a:r>
            <a:endParaRPr lang="en-US" sz="2800" dirty="0" smtClean="0">
              <a:latin typeface="Calibri (Headings)"/>
              <a:cs typeface="Calibri (Headings)"/>
            </a:endParaRPr>
          </a:p>
          <a:p>
            <a:pPr algn="ctr"/>
            <a:r>
              <a:rPr lang="en-US" sz="2000" dirty="0" smtClean="0">
                <a:latin typeface="Calibri (Headings)"/>
                <a:cs typeface="Calibri (Headings)"/>
              </a:rPr>
              <a:t>September </a:t>
            </a:r>
            <a:r>
              <a:rPr lang="en-US" sz="2000" dirty="0" smtClean="0">
                <a:latin typeface="Calibri (Headings)"/>
                <a:cs typeface="Calibri (Headings)"/>
              </a:rPr>
              <a:t>28, </a:t>
            </a:r>
            <a:r>
              <a:rPr lang="en-US" sz="2000" dirty="0" smtClean="0">
                <a:latin typeface="Calibri (Headings)"/>
                <a:cs typeface="Calibri (Headings)"/>
              </a:rPr>
              <a:t>2017</a:t>
            </a:r>
            <a:endParaRPr lang="en-US" sz="28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50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Metric Can Capture the Relative Importance of a Product?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Create a network of product preferences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PageRank is one possibility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Developed by Larry Page and Serge Brin at Stanford 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A variation of the good old eigenvector algebra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Based on how many web pages refer to a particular web page.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9767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to </a:t>
            </a:r>
            <a:br>
              <a:rPr lang="en-US" dirty="0" smtClean="0"/>
            </a:br>
            <a:r>
              <a:rPr lang="en-US" dirty="0" smtClean="0"/>
              <a:t>the Rescue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719263"/>
            <a:ext cx="3657600" cy="4411662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</a:rPr>
              <a:t>many web pages refer to a </a:t>
            </a:r>
            <a:r>
              <a:rPr lang="en-US" sz="2000" dirty="0" smtClean="0">
                <a:latin typeface="Calibri" panose="020F0502020204030204" pitchFamily="34" charset="0"/>
              </a:rPr>
              <a:t>page, the </a:t>
            </a:r>
            <a:r>
              <a:rPr lang="en-US" sz="2000" dirty="0">
                <a:latin typeface="Calibri" panose="020F0502020204030204" pitchFamily="34" charset="0"/>
              </a:rPr>
              <a:t>latter must be important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If the referring pages are referred to </a:t>
            </a:r>
            <a:r>
              <a:rPr lang="en-US" sz="2000" dirty="0" smtClean="0">
                <a:latin typeface="Calibri" panose="020F0502020204030204" pitchFamily="34" charset="0"/>
              </a:rPr>
              <a:t> by </a:t>
            </a:r>
            <a:r>
              <a:rPr lang="en-US" sz="2000" dirty="0">
                <a:latin typeface="Calibri" panose="020F0502020204030204" pitchFamily="34" charset="0"/>
              </a:rPr>
              <a:t>many other pages, the effect is </a:t>
            </a:r>
            <a:r>
              <a:rPr lang="en-US" sz="2000" dirty="0" smtClean="0">
                <a:latin typeface="Calibri" panose="020F0502020204030204" pitchFamily="34" charset="0"/>
              </a:rPr>
              <a:t>stronger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5334000" cy="68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64886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427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Not all incoming links are created equal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Different ways to create weights on links</a:t>
            </a:r>
          </a:p>
          <a:p>
            <a:r>
              <a:rPr lang="en-US" sz="2400" dirty="0" err="1">
                <a:latin typeface="Calibri" panose="020F0502020204030204" pitchFamily="34" charset="0"/>
              </a:rPr>
              <a:t>n</a:t>
            </a:r>
            <a:r>
              <a:rPr lang="en-US" sz="2400" dirty="0" err="1" smtClean="0">
                <a:latin typeface="Calibri" panose="020F0502020204030204" pitchFamily="34" charset="0"/>
              </a:rPr>
              <a:t>etworkx</a:t>
            </a:r>
            <a:r>
              <a:rPr lang="en-US" sz="2400" dirty="0" smtClean="0">
                <a:latin typeface="Calibri" panose="020F0502020204030204" pitchFamily="34" charset="0"/>
              </a:rPr>
              <a:t> library in python can calculate weighted PageRank scores</a:t>
            </a:r>
          </a:p>
        </p:txBody>
      </p:sp>
    </p:spTree>
    <p:extLst>
      <p:ext uri="{BB962C8B-B14F-4D97-AF65-F5344CB8AC3E}">
        <p14:creationId xmlns:p14="http://schemas.microsoft.com/office/powerpoint/2010/main" val="39875762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543800" cy="1295400"/>
          </a:xfrm>
        </p:spPr>
        <p:txBody>
          <a:bodyPr/>
          <a:lstStyle/>
          <a:p>
            <a:r>
              <a:rPr lang="en-US" dirty="0" smtClean="0"/>
              <a:t>Real World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41530"/>
            <a:ext cx="5827712" cy="531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59328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Bit More on the PMI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Useful when not accompanied by sentime</a:t>
            </a:r>
            <a:r>
              <a:rPr lang="en-US" sz="2800" dirty="0">
                <a:latin typeface="Calibri" panose="020F0502020204030204" pitchFamily="34" charset="0"/>
              </a:rPr>
              <a:t>n</a:t>
            </a:r>
            <a:r>
              <a:rPr lang="en-US" sz="2800" dirty="0" smtClean="0">
                <a:latin typeface="Calibri" panose="020F0502020204030204" pitchFamily="34" charset="0"/>
              </a:rPr>
              <a:t>t bearing adjectives or phrases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What if an adjective can be found in the “vicinity” of the POS phrase?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What if the POS phrase contains a sentiment bearing adjective?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E.g., “This camera produces beautiful pictures.”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1869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 More Practical Approach to Unsupervised Sentiment Analysis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Use weights (e.g., +5 to -5) on a list of words (lexicon)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Essentially add up individual weights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Some nuances including sentiment shifters (e.g., “However”, “But”, etc.)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Used widely, e.g., SentiStrength (free tool)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Can be made context sensitive by adjusting weights and/or adding words</a:t>
            </a:r>
          </a:p>
        </p:txBody>
      </p:sp>
    </p:spTree>
    <p:extLst>
      <p:ext uri="{BB962C8B-B14F-4D97-AF65-F5344CB8AC3E}">
        <p14:creationId xmlns:p14="http://schemas.microsoft.com/office/powerpoint/2010/main" val="182561050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Multiple Products, Multiple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>
                <a:latin typeface="Calibri" panose="020F0502020204030204" pitchFamily="34" charset="0"/>
              </a:rPr>
              <a:t>“</a:t>
            </a:r>
            <a:r>
              <a:rPr lang="en-US" sz="2000" i="1" dirty="0">
                <a:latin typeface="Calibri" panose="020F0502020204030204" pitchFamily="34" charset="0"/>
              </a:rPr>
              <a:t>The lobby of the </a:t>
            </a:r>
            <a:r>
              <a:rPr lang="en-US" sz="2000" i="1" dirty="0" smtClean="0">
                <a:latin typeface="Calibri" panose="020F0502020204030204" pitchFamily="34" charset="0"/>
              </a:rPr>
              <a:t>Coastal Delight </a:t>
            </a:r>
            <a:r>
              <a:rPr lang="en-US" sz="2000" i="1" dirty="0">
                <a:latin typeface="Calibri" panose="020F0502020204030204" pitchFamily="34" charset="0"/>
              </a:rPr>
              <a:t>was cool, but the room was nothing to write home about; the food was good, but the location was too far away from transportation. In hindsight, although the </a:t>
            </a:r>
            <a:r>
              <a:rPr lang="en-US" sz="2000" i="1" dirty="0" smtClean="0">
                <a:latin typeface="Calibri" panose="020F0502020204030204" pitchFamily="34" charset="0"/>
              </a:rPr>
              <a:t>Tuscany Grand </a:t>
            </a:r>
            <a:r>
              <a:rPr lang="en-US" sz="2000" i="1" dirty="0">
                <a:latin typeface="Calibri" panose="020F0502020204030204" pitchFamily="34" charset="0"/>
              </a:rPr>
              <a:t>was very pricey, its awesome location and high-end ambience would have been great.” 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Assumption</a:t>
            </a:r>
            <a:r>
              <a:rPr lang="en-US" sz="2000" dirty="0">
                <a:latin typeface="Calibri" panose="020F0502020204030204" pitchFamily="34" charset="0"/>
              </a:rPr>
              <a:t>: People express emotions in close proximity to the mentions of entities and/or attributes.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Extract only phrases that are “relevant”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E.g., </a:t>
            </a:r>
            <a:r>
              <a:rPr lang="en-US" sz="2000" i="1" dirty="0" smtClean="0">
                <a:latin typeface="Calibri" panose="020F0502020204030204" pitchFamily="34" charset="0"/>
              </a:rPr>
              <a:t>Dell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&amp; </a:t>
            </a:r>
            <a:r>
              <a:rPr lang="en-US" sz="2000" i="1" dirty="0">
                <a:latin typeface="Calibri" panose="020F0502020204030204" pitchFamily="34" charset="0"/>
              </a:rPr>
              <a:t>warranty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i="1" dirty="0" smtClean="0">
                <a:latin typeface="Calibri" panose="020F0502020204030204" pitchFamily="34" charset="0"/>
              </a:rPr>
              <a:t>hotel</a:t>
            </a:r>
            <a:r>
              <a:rPr lang="en-US" sz="2000" dirty="0" smtClean="0">
                <a:latin typeface="Calibri" panose="020F0502020204030204" pitchFamily="34" charset="0"/>
              </a:rPr>
              <a:t> &amp; </a:t>
            </a:r>
            <a:r>
              <a:rPr lang="en-US" sz="2000" i="1" dirty="0" smtClean="0">
                <a:latin typeface="Calibri" panose="020F0502020204030204" pitchFamily="34" charset="0"/>
              </a:rPr>
              <a:t>lobby</a:t>
            </a:r>
            <a:r>
              <a:rPr lang="en-US" sz="2000" dirty="0" smtClean="0">
                <a:latin typeface="Calibri" panose="020F0502020204030204" pitchFamily="34" charset="0"/>
              </a:rPr>
              <a:t>, etc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Then </a:t>
            </a:r>
            <a:r>
              <a:rPr lang="en-US" sz="2000" dirty="0">
                <a:latin typeface="Calibri" panose="020F0502020204030204" pitchFamily="34" charset="0"/>
              </a:rPr>
              <a:t>pass through standard sentiment </a:t>
            </a:r>
            <a:r>
              <a:rPr lang="en-US" sz="2000" dirty="0" smtClean="0">
                <a:latin typeface="Calibri" panose="020F0502020204030204" pitchFamily="34" charset="0"/>
              </a:rPr>
              <a:t>analyzers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57667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Valence Aware Dictionary for sEntiment Reasoning (VADER)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8" y="2526905"/>
            <a:ext cx="8358372" cy="3035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88068"/>
            <a:ext cx="58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more refined approach to unsupervised sentiment analysis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in Python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Hutto</a:t>
            </a:r>
            <a:r>
              <a:rPr lang="en-US" dirty="0" smtClean="0"/>
              <a:t> &amp; Gilbert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464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Adds Human Heuristics for Expressing Sentiments 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Punctuation, e.g., !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increases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intensity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Capitalization, e.g.,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ALL-CAPS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Degree modifiers, 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 here is extremely good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shifters, 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food here is great, but the service is horrible”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Trigram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preceding a sentiment-laden lexical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feature: Catch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nearly 90% of cases where negation flips the polarity of the text.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food here isn’t really all that great”.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009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Hutto</a:t>
            </a:r>
            <a:r>
              <a:rPr lang="en-US" dirty="0" smtClean="0"/>
              <a:t> &amp; Gilbert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3187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Business Outcomes From User Generated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Can UGC (e.g., product reviews) predict business outcomes such as sales?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Often users mention competing products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Can we extract preference information?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Can we draw product comparison (or preference) networks?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Can such networks help predict business outcomes?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617220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based on Zhang et al. (2013) posted on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7063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From Product Comparisons to Preference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“The B&amp;W P7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high 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my favorite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list next to the H8 by B&amp;O and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Grados. I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also like the new P5 a lot because their sound is close to the P7 without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bulk.”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“I just love the luxury, style and performance of the Audi A6; the Lexus GS300 is a nice reliable car and a very good value, but lacks the coolness factor.” 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812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6"/>
          </p:cNvCxnSpPr>
          <p:nvPr/>
        </p:nvCxnSpPr>
        <p:spPr>
          <a:xfrm flipH="1" flipV="1">
            <a:off x="2590800" y="4038600"/>
            <a:ext cx="3200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4355068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 A6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9580" y="45836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Lexus GS300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6576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886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373380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5-2 = 3 (weight)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51133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latin typeface="Calibri" panose="020F0502020204030204" pitchFamily="34" charset="0"/>
              </a:rPr>
              <a:t>“I need a super reliable car with the great creature comforts, and while the A6 is a wonderful car, it is quite expensive; the Lexus GS300 is not exactly the lap of luxury, but really fits the bill for me in every way.” </a:t>
            </a:r>
            <a:endParaRPr lang="en-US" sz="2400" kern="0" dirty="0"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>
            <a:stCxn id="4" idx="5"/>
            <a:endCxn id="5" idx="3"/>
          </p:cNvCxnSpPr>
          <p:nvPr/>
        </p:nvCxnSpPr>
        <p:spPr>
          <a:xfrm>
            <a:off x="2501526" y="4254126"/>
            <a:ext cx="337894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42672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67442" y="443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435506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4-3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8738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 smtClean="0"/>
              <a:t>The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1662"/>
          </a:xfrm>
        </p:spPr>
        <p:txBody>
          <a:bodyPr/>
          <a:lstStyle/>
          <a:p>
            <a:r>
              <a:rPr lang="en-US" i="1" u="sng" dirty="0" smtClean="0">
                <a:latin typeface="Calibri" panose="020F0502020204030204" pitchFamily="34" charset="0"/>
              </a:rPr>
              <a:t>Directed</a:t>
            </a:r>
            <a:r>
              <a:rPr lang="en-US" dirty="0" smtClean="0">
                <a:latin typeface="Calibri" panose="020F0502020204030204" pitchFamily="34" charset="0"/>
              </a:rPr>
              <a:t> product networks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“Prestige” or “authority” of a node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Each product review (as discussed in the article)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Primarily focuses on a product (say </a:t>
            </a:r>
            <a:r>
              <a:rPr lang="en-US" i="1" dirty="0" smtClean="0">
                <a:latin typeface="Calibri" panose="020F0502020204030204" pitchFamily="34" charset="0"/>
              </a:rPr>
              <a:t>p</a:t>
            </a:r>
            <a:r>
              <a:rPr lang="en-US" baseline="-25000" dirty="0" smtClean="0">
                <a:latin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May also mention </a:t>
            </a:r>
            <a:r>
              <a:rPr lang="en-US" i="1" dirty="0" smtClean="0">
                <a:latin typeface="Calibri" panose="020F0502020204030204" pitchFamily="34" charset="0"/>
              </a:rPr>
              <a:t>p</a:t>
            </a:r>
            <a:r>
              <a:rPr lang="en-US" baseline="-25000" dirty="0" smtClean="0">
                <a:latin typeface="Calibri" panose="020F0502020204030204" pitchFamily="34" charset="0"/>
              </a:rPr>
              <a:t>2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Has two scores: </a:t>
            </a:r>
            <a:r>
              <a:rPr lang="en-US" i="1" dirty="0" smtClean="0">
                <a:latin typeface="Calibri" panose="020F0502020204030204" pitchFamily="34" charset="0"/>
              </a:rPr>
              <a:t>s</a:t>
            </a:r>
            <a:r>
              <a:rPr lang="en-US" baseline="-25000" dirty="0" smtClean="0">
                <a:latin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</a:rPr>
              <a:t> and </a:t>
            </a:r>
            <a:r>
              <a:rPr lang="en-US" i="1" dirty="0" smtClean="0">
                <a:latin typeface="Calibri" panose="020F0502020204030204" pitchFamily="34" charset="0"/>
              </a:rPr>
              <a:t>s</a:t>
            </a:r>
            <a:r>
              <a:rPr lang="en-US" baseline="-25000" dirty="0" smtClean="0">
                <a:latin typeface="Calibri" panose="020F0502020204030204" pitchFamily="34" charset="0"/>
              </a:rPr>
              <a:t>2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6112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51303</TotalTime>
  <Words>721</Words>
  <Application>Microsoft Office PowerPoint</Application>
  <PresentationFormat>On-screen Show 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Calibri (Headings)</vt:lpstr>
      <vt:lpstr>Lucida Sans</vt:lpstr>
      <vt:lpstr>Times New Roman</vt:lpstr>
      <vt:lpstr>Wingdings</vt:lpstr>
      <vt:lpstr>Network</vt:lpstr>
      <vt:lpstr> User Generated Content and Product Comparison Networks  </vt:lpstr>
      <vt:lpstr>A Bit More on the PMI Approach</vt:lpstr>
      <vt:lpstr>A More Practical Approach to Unsupervised Sentiment Analysis</vt:lpstr>
      <vt:lpstr>Multiple Products, Multiple Attributes</vt:lpstr>
      <vt:lpstr>Valence Aware Dictionary for sEntiment Reasoning (VADER)</vt:lpstr>
      <vt:lpstr>Adds Human Heuristics for Expressing Sentiments </vt:lpstr>
      <vt:lpstr>Predicting Business Outcomes From User Generated Content</vt:lpstr>
      <vt:lpstr>From Product Comparisons to Preference Networks</vt:lpstr>
      <vt:lpstr>The Main Idea</vt:lpstr>
      <vt:lpstr>What Metric Can Capture the Relative Importance of a Product?</vt:lpstr>
      <vt:lpstr>PageRank to  the Rescue</vt:lpstr>
      <vt:lpstr>Weighted PageRank</vt:lpstr>
      <vt:lpstr>Real World Implications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Barua</cp:lastModifiedBy>
  <cp:revision>758</cp:revision>
  <dcterms:created xsi:type="dcterms:W3CDTF">2000-10-19T17:22:27Z</dcterms:created>
  <dcterms:modified xsi:type="dcterms:W3CDTF">2017-09-28T10:06:05Z</dcterms:modified>
</cp:coreProperties>
</file>