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handoutMasterIdLst>
    <p:handoutMasterId r:id="rId8"/>
  </p:handoutMasterIdLst>
  <p:sldIdLst>
    <p:sldId id="1097" r:id="rId2"/>
    <p:sldId id="1128" r:id="rId3"/>
    <p:sldId id="1138" r:id="rId4"/>
    <p:sldId id="1139" r:id="rId5"/>
    <p:sldId id="1140" r:id="rId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00"/>
    <a:srgbClr val="002060"/>
    <a:srgbClr val="0070C0"/>
    <a:srgbClr val="CCCC00"/>
    <a:srgbClr val="0066CC"/>
    <a:srgbClr val="FFFFFF"/>
    <a:srgbClr val="FF99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20" autoAdjust="0"/>
  </p:normalViewPr>
  <p:slideViewPr>
    <p:cSldViewPr>
      <p:cViewPr varScale="1">
        <p:scale>
          <a:sx n="50" d="100"/>
          <a:sy n="50" d="100"/>
        </p:scale>
        <p:origin x="167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5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04800" y="381000"/>
            <a:ext cx="8610600" cy="2503714"/>
          </a:xfrm>
        </p:spPr>
        <p:txBody>
          <a:bodyPr/>
          <a:lstStyle/>
          <a:p>
            <a:pPr algn="ctr"/>
            <a:r>
              <a:rPr lang="en-US" sz="2800" dirty="0" smtClean="0">
                <a:latin typeface="Calibri (Headings)"/>
                <a:cs typeface="Calibri (Headings)"/>
              </a:rPr>
              <a:t>Sentiment Analysis Part II</a:t>
            </a:r>
            <a:br>
              <a:rPr lang="en-US" sz="2800" dirty="0" smtClean="0">
                <a:latin typeface="Calibri (Headings)"/>
                <a:cs typeface="Calibri (Headings)"/>
              </a:rPr>
            </a:br>
            <a:r>
              <a:rPr lang="en-US" sz="2800" dirty="0" smtClean="0">
                <a:latin typeface="Calibri (Headings)"/>
                <a:cs typeface="Calibri (Headings)"/>
              </a:rPr>
              <a:t>User Generated Content </a:t>
            </a:r>
            <a:r>
              <a:rPr lang="en-US" sz="2800" dirty="0" smtClean="0">
                <a:latin typeface="Calibri (Headings)"/>
                <a:cs typeface="Calibri (Headings)"/>
              </a:rPr>
              <a:t>Analytics</a:t>
            </a:r>
            <a:r>
              <a:rPr lang="en-US" sz="3200" dirty="0" smtClean="0">
                <a:latin typeface="Calibri (Headings)"/>
                <a:cs typeface="Calibri (Headings)"/>
              </a:rPr>
              <a:t/>
            </a:r>
            <a:br>
              <a:rPr lang="en-US" sz="3200" dirty="0" smtClean="0">
                <a:latin typeface="Calibri (Headings)"/>
                <a:cs typeface="Calibri (Headings)"/>
              </a:rPr>
            </a:b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 (Headings)"/>
                <a:cs typeface="Calibri (Headings)"/>
              </a:rPr>
              <a:t/>
            </a:r>
            <a:br>
              <a:rPr lang="en-US" sz="2800" dirty="0">
                <a:latin typeface="Calibri (Headings)"/>
                <a:cs typeface="Calibri (Headings)"/>
              </a:rPr>
            </a:br>
            <a:r>
              <a:rPr lang="en-US" sz="2000" dirty="0" smtClean="0">
                <a:latin typeface="Calibri (Headings)"/>
                <a:cs typeface="Calibri (Headings)"/>
              </a:rPr>
              <a:t>September 26, </a:t>
            </a:r>
            <a:r>
              <a:rPr lang="en-US" sz="2000" dirty="0" smtClean="0">
                <a:latin typeface="Calibri (Headings)"/>
                <a:cs typeface="Calibri (Headings)"/>
              </a:rPr>
              <a:t>2017</a:t>
            </a:r>
            <a:endParaRPr lang="en-US" sz="28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95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More Practical </a:t>
            </a:r>
            <a:r>
              <a:rPr lang="en-US" sz="2400" dirty="0" smtClean="0"/>
              <a:t>Approach: Unsupervised </a:t>
            </a:r>
            <a:r>
              <a:rPr lang="en-US" sz="2400" dirty="0" smtClean="0"/>
              <a:t>Sentiment Analysis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Use weights (e.g., +5 to -5) on a list of words (lexicon)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Essentially add up individual </a:t>
            </a:r>
            <a:r>
              <a:rPr lang="en-US" sz="2000" dirty="0" smtClean="0">
                <a:latin typeface="Calibri" panose="020F0502020204030204" pitchFamily="34" charset="0"/>
              </a:rPr>
              <a:t>weights in a sentence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Some nuances including sentiment shifters (e.g., “However”, “But”, etc.)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Used widely, e.g., SentiStrength (free tool)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Can be made context sensitive by adjusting weights and/or adding words</a:t>
            </a:r>
          </a:p>
        </p:txBody>
      </p:sp>
    </p:spTree>
    <p:extLst>
      <p:ext uri="{BB962C8B-B14F-4D97-AF65-F5344CB8AC3E}">
        <p14:creationId xmlns:p14="http://schemas.microsoft.com/office/powerpoint/2010/main" val="182561050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Multiple Products, Multiple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>
                <a:latin typeface="Calibri" panose="020F0502020204030204" pitchFamily="34" charset="0"/>
              </a:rPr>
              <a:t>“</a:t>
            </a:r>
            <a:r>
              <a:rPr lang="en-US" sz="2000" i="1" dirty="0">
                <a:latin typeface="Calibri" panose="020F0502020204030204" pitchFamily="34" charset="0"/>
              </a:rPr>
              <a:t>The lobby of the </a:t>
            </a:r>
            <a:r>
              <a:rPr lang="en-US" sz="2000" i="1" dirty="0" smtClean="0">
                <a:latin typeface="Calibri" panose="020F0502020204030204" pitchFamily="34" charset="0"/>
              </a:rPr>
              <a:t>Coastal Delight </a:t>
            </a:r>
            <a:r>
              <a:rPr lang="en-US" sz="2000" i="1" dirty="0">
                <a:latin typeface="Calibri" panose="020F0502020204030204" pitchFamily="34" charset="0"/>
              </a:rPr>
              <a:t>was cool, but the room was nothing to write home about; the food was good, but the location was too far away from transportation. In hindsight, although the </a:t>
            </a:r>
            <a:r>
              <a:rPr lang="en-US" sz="2000" i="1" dirty="0" smtClean="0">
                <a:latin typeface="Calibri" panose="020F0502020204030204" pitchFamily="34" charset="0"/>
              </a:rPr>
              <a:t>Tuscany Grand </a:t>
            </a:r>
            <a:r>
              <a:rPr lang="en-US" sz="2000" i="1" dirty="0">
                <a:latin typeface="Calibri" panose="020F0502020204030204" pitchFamily="34" charset="0"/>
              </a:rPr>
              <a:t>was very pricey, its awesome location and high-end ambience would have been great.” 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Assumption</a:t>
            </a:r>
            <a:r>
              <a:rPr lang="en-US" sz="2000" dirty="0">
                <a:latin typeface="Calibri" panose="020F0502020204030204" pitchFamily="34" charset="0"/>
              </a:rPr>
              <a:t>: People express emotions in close proximity to the mentions of entities and/or attributes.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Extract only phrases that are “relevant”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E.g., </a:t>
            </a:r>
            <a:r>
              <a:rPr lang="en-US" sz="2000" i="1" dirty="0" smtClean="0">
                <a:latin typeface="Calibri" panose="020F0502020204030204" pitchFamily="34" charset="0"/>
              </a:rPr>
              <a:t>Dell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&amp; </a:t>
            </a:r>
            <a:r>
              <a:rPr lang="en-US" sz="2000" i="1" dirty="0">
                <a:latin typeface="Calibri" panose="020F0502020204030204" pitchFamily="34" charset="0"/>
              </a:rPr>
              <a:t>warranty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i="1" dirty="0" smtClean="0">
                <a:latin typeface="Calibri" panose="020F0502020204030204" pitchFamily="34" charset="0"/>
              </a:rPr>
              <a:t>hotel</a:t>
            </a:r>
            <a:r>
              <a:rPr lang="en-US" sz="2000" dirty="0" smtClean="0">
                <a:latin typeface="Calibri" panose="020F0502020204030204" pitchFamily="34" charset="0"/>
              </a:rPr>
              <a:t> &amp; </a:t>
            </a:r>
            <a:r>
              <a:rPr lang="en-US" sz="2000" i="1" dirty="0" smtClean="0">
                <a:latin typeface="Calibri" panose="020F0502020204030204" pitchFamily="34" charset="0"/>
              </a:rPr>
              <a:t>lobby</a:t>
            </a:r>
            <a:r>
              <a:rPr lang="en-US" sz="2000" dirty="0" smtClean="0">
                <a:latin typeface="Calibri" panose="020F0502020204030204" pitchFamily="34" charset="0"/>
              </a:rPr>
              <a:t>, etc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Then </a:t>
            </a:r>
            <a:r>
              <a:rPr lang="en-US" sz="2000" dirty="0">
                <a:latin typeface="Calibri" panose="020F0502020204030204" pitchFamily="34" charset="0"/>
              </a:rPr>
              <a:t>pass through standard sentiment </a:t>
            </a:r>
            <a:r>
              <a:rPr lang="en-US" sz="2000" dirty="0" smtClean="0">
                <a:latin typeface="Calibri" panose="020F0502020204030204" pitchFamily="34" charset="0"/>
              </a:rPr>
              <a:t>analyzers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57667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Valence Aware Dictionary for sEntiment Reasoning (VADER)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8" y="2526905"/>
            <a:ext cx="8358372" cy="3035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88068"/>
            <a:ext cx="58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more refined approach to unsupervised sentiment analysis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Available in Python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Hutto</a:t>
            </a:r>
            <a:r>
              <a:rPr lang="en-US" dirty="0" smtClean="0"/>
              <a:t> &amp; Gilbert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464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Adds Human Heuristics for Expressing Sentiments 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Punctuation, e.g., !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increases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intensity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Capitalization, e.g.,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ALL-CAPS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Degree modifiers, e.g., “The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 here is extremely good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shifters, e.g., “The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food here is great, but the service is horrible”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Trigram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preceding a sentiment-laden lexical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feature: Catch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nearly 90% of cases where negation flips the polarity of the text.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E.g., “The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food here isn’t really all that great”.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009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Hutto</a:t>
            </a:r>
            <a:r>
              <a:rPr lang="en-US" dirty="0" smtClean="0"/>
              <a:t> &amp; Gilbert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3187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50037</TotalTime>
  <Words>298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Calibri (Headings)</vt:lpstr>
      <vt:lpstr>Lucida Sans</vt:lpstr>
      <vt:lpstr>Times New Roman</vt:lpstr>
      <vt:lpstr>Wingdings</vt:lpstr>
      <vt:lpstr>Network</vt:lpstr>
      <vt:lpstr>Sentiment Analysis Part II User Generated Content Analytics </vt:lpstr>
      <vt:lpstr>A More Practical Approach: Unsupervised Sentiment Analysis</vt:lpstr>
      <vt:lpstr>Multiple Products, Multiple Attributes</vt:lpstr>
      <vt:lpstr>Valence Aware Dictionary for sEntiment Reasoning (VADER)</vt:lpstr>
      <vt:lpstr>Adds Human Heuristics for Expressing Sentiments 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Barua</cp:lastModifiedBy>
  <cp:revision>755</cp:revision>
  <dcterms:created xsi:type="dcterms:W3CDTF">2000-10-19T17:22:27Z</dcterms:created>
  <dcterms:modified xsi:type="dcterms:W3CDTF">2017-09-26T12:24:26Z</dcterms:modified>
</cp:coreProperties>
</file>