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5"/>
  </p:notesMasterIdLst>
  <p:handoutMasterIdLst>
    <p:handoutMasterId r:id="rId26"/>
  </p:handoutMasterIdLst>
  <p:sldIdLst>
    <p:sldId id="897" r:id="rId2"/>
    <p:sldId id="1006" r:id="rId3"/>
    <p:sldId id="1007" r:id="rId4"/>
    <p:sldId id="1008" r:id="rId5"/>
    <p:sldId id="1009" r:id="rId6"/>
    <p:sldId id="1010" r:id="rId7"/>
    <p:sldId id="951" r:id="rId8"/>
    <p:sldId id="985" r:id="rId9"/>
    <p:sldId id="986" r:id="rId10"/>
    <p:sldId id="988" r:id="rId11"/>
    <p:sldId id="987" r:id="rId12"/>
    <p:sldId id="989" r:id="rId13"/>
    <p:sldId id="990" r:id="rId14"/>
    <p:sldId id="991" r:id="rId15"/>
    <p:sldId id="992" r:id="rId16"/>
    <p:sldId id="993" r:id="rId17"/>
    <p:sldId id="994" r:id="rId18"/>
    <p:sldId id="995" r:id="rId19"/>
    <p:sldId id="996" r:id="rId20"/>
    <p:sldId id="997" r:id="rId21"/>
    <p:sldId id="998" r:id="rId22"/>
    <p:sldId id="999" r:id="rId23"/>
    <p:sldId id="1000" r:id="rId2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46" d="100"/>
          <a:sy n="46" d="100"/>
        </p:scale>
        <p:origin x="1399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0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313" y="1514475"/>
            <a:ext cx="7097713" cy="2295525"/>
          </a:xfrm>
        </p:spPr>
        <p:txBody>
          <a:bodyPr/>
          <a:lstStyle/>
          <a:p>
            <a:pPr algn="ctr"/>
            <a:r>
              <a:rPr lang="en-US" sz="2800" dirty="0" smtClean="0"/>
              <a:t>USER GENERATED </a:t>
            </a:r>
            <a:br>
              <a:rPr lang="en-US" sz="2800" dirty="0" smtClean="0"/>
            </a:br>
            <a:r>
              <a:rPr lang="en-US" sz="2800" dirty="0" smtClean="0"/>
              <a:t>CONTENT ANALYTICS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Classification with Text</a:t>
            </a:r>
            <a:br>
              <a:rPr lang="en-US" sz="2800" dirty="0" smtClean="0"/>
            </a:br>
            <a:r>
              <a:rPr lang="en-US" sz="2800" dirty="0" smtClean="0"/>
              <a:t>+ Sentiment Analysis</a:t>
            </a:r>
            <a:br>
              <a:rPr lang="en-US" sz="28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September 19, 2017 </a:t>
            </a:r>
            <a:endParaRPr lang="en-US" sz="1800" dirty="0"/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05" y="5334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6" y="13716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31089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 sz="3200" dirty="0" smtClean="0"/>
              <a:t>Incorporating Sentiments &amp; Mentions in the Returns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Do message sentiments improve prediction</a:t>
            </a:r>
            <a:r>
              <a:rPr lang="en-US" sz="2000" dirty="0" smtClean="0">
                <a:latin typeface="Calibri" panose="020F0502020204030204" pitchFamily="34" charset="0"/>
              </a:rPr>
              <a:t>?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Training data for stock sentiments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6452"/>
            <a:ext cx="3953612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4732338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latin typeface="Calibri" panose="020F0502020204030204" pitchFamily="34" charset="0"/>
              </a:rPr>
              <a:t>Sentiment index = </a:t>
            </a:r>
          </a:p>
          <a:p>
            <a:pPr lvl="1"/>
            <a:r>
              <a:rPr lang="en-US" sz="2000" kern="0" dirty="0" smtClean="0">
                <a:latin typeface="Calibri" panose="020F0502020204030204" pitchFamily="34" charset="0"/>
              </a:rPr>
              <a:t>(total number of </a:t>
            </a:r>
            <a:r>
              <a:rPr lang="en-US" sz="2000" i="1" kern="0" dirty="0" smtClean="0">
                <a:latin typeface="Calibri" panose="020F0502020204030204" pitchFamily="34" charset="0"/>
              </a:rPr>
              <a:t>buy</a:t>
            </a:r>
            <a:r>
              <a:rPr lang="en-US" sz="2000" kern="0" dirty="0" smtClean="0">
                <a:latin typeface="Calibri" panose="020F0502020204030204" pitchFamily="34" charset="0"/>
              </a:rPr>
              <a:t> - total number of </a:t>
            </a:r>
            <a:r>
              <a:rPr lang="en-US" sz="2000" i="1" kern="0" dirty="0" smtClean="0">
                <a:latin typeface="Calibri" panose="020F0502020204030204" pitchFamily="34" charset="0"/>
              </a:rPr>
              <a:t>sell</a:t>
            </a:r>
            <a:r>
              <a:rPr lang="en-US" sz="2000" kern="0" dirty="0" smtClean="0">
                <a:latin typeface="Calibri" panose="020F0502020204030204" pitchFamily="34" charset="0"/>
              </a:rPr>
              <a:t>) / (total number of </a:t>
            </a:r>
            <a:r>
              <a:rPr lang="en-US" sz="2000" i="1" kern="0" dirty="0" smtClean="0">
                <a:latin typeface="Calibri" panose="020F0502020204030204" pitchFamily="34" charset="0"/>
              </a:rPr>
              <a:t>buy</a:t>
            </a:r>
            <a:r>
              <a:rPr lang="en-US" sz="2000" kern="0" dirty="0" smtClean="0">
                <a:latin typeface="Calibri" panose="020F0502020204030204" pitchFamily="34" charset="0"/>
              </a:rPr>
              <a:t> + total number of </a:t>
            </a:r>
            <a:r>
              <a:rPr lang="en-US" sz="2000" i="1" kern="0" dirty="0" smtClean="0">
                <a:latin typeface="Calibri" panose="020F0502020204030204" pitchFamily="34" charset="0"/>
              </a:rPr>
              <a:t>sell</a:t>
            </a:r>
            <a:r>
              <a:rPr lang="en-US" sz="2000" kern="0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sz="2400" kern="0" dirty="0" smtClean="0">
                <a:latin typeface="Calibri" panose="020F0502020204030204" pitchFamily="34" charset="0"/>
              </a:rPr>
              <a:t>Log(number of new items + 1) about a stock</a:t>
            </a:r>
            <a:endParaRPr lang="en-US" sz="2400" kern="0" dirty="0">
              <a:latin typeface="Calibri" panose="020F050202020403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0062"/>
            <a:ext cx="6559979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33600"/>
            <a:ext cx="2057400" cy="79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3657600"/>
            <a:ext cx="473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81671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Predicting Stock Returns (the Trillion $ Question): Do Sentiments Matter? 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Capital Asset Pricing Model (CAPM)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Fama</a:t>
            </a:r>
            <a:r>
              <a:rPr lang="en-US" sz="2800" dirty="0">
                <a:latin typeface="Calibri" panose="020F0502020204030204" pitchFamily="34" charset="0"/>
              </a:rPr>
              <a:t>-</a:t>
            </a:r>
            <a:r>
              <a:rPr lang="en-US" sz="2800" dirty="0" smtClean="0">
                <a:latin typeface="Calibri" panose="020F0502020204030204" pitchFamily="34" charset="0"/>
              </a:rPr>
              <a:t>French factors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Return on an asset </a:t>
            </a:r>
          </a:p>
          <a:p>
            <a:pPr lvl="1"/>
            <a:r>
              <a:rPr lang="en-US" sz="2400" i="1" dirty="0" smtClean="0">
                <a:latin typeface="Calibri" panose="020F0502020204030204" pitchFamily="34" charset="0"/>
              </a:rPr>
              <a:t>r</a:t>
            </a:r>
            <a:r>
              <a:rPr lang="en-US" sz="2400" dirty="0" smtClean="0">
                <a:latin typeface="Calibri" panose="020F0502020204030204" pitchFamily="34" charset="0"/>
              </a:rPr>
              <a:t> = </a:t>
            </a:r>
            <a:r>
              <a:rPr lang="en-US" sz="2400" i="1" dirty="0" smtClean="0">
                <a:latin typeface="Calibri" panose="020F0502020204030204" pitchFamily="34" charset="0"/>
              </a:rPr>
              <a:t>R</a:t>
            </a:r>
            <a:r>
              <a:rPr lang="en-US" sz="2400" i="1" baseline="-25000" dirty="0" smtClean="0">
                <a:latin typeface="Calibri" panose="020F0502020204030204" pitchFamily="34" charset="0"/>
              </a:rPr>
              <a:t>f</a:t>
            </a:r>
            <a:r>
              <a:rPr lang="en-US" sz="2400" dirty="0" smtClean="0">
                <a:latin typeface="Calibri" panose="020F0502020204030204" pitchFamily="34" charset="0"/>
              </a:rPr>
              <a:t> + </a:t>
            </a:r>
            <a:r>
              <a:rPr lang="el-GR" sz="2400" i="1" dirty="0" smtClean="0">
                <a:latin typeface="Calibri" panose="020F0502020204030204" pitchFamily="34" charset="0"/>
              </a:rPr>
              <a:t>β</a:t>
            </a:r>
            <a:r>
              <a:rPr lang="en-US" sz="2400" dirty="0" smtClean="0">
                <a:latin typeface="Calibri" panose="020F0502020204030204" pitchFamily="34" charset="0"/>
              </a:rPr>
              <a:t>.(</a:t>
            </a:r>
            <a:r>
              <a:rPr lang="en-US" sz="2400" i="1" dirty="0" smtClean="0">
                <a:latin typeface="Calibri" panose="020F0502020204030204" pitchFamily="34" charset="0"/>
              </a:rPr>
              <a:t>K</a:t>
            </a:r>
            <a:r>
              <a:rPr lang="en-US" sz="2400" i="1" baseline="-25000" dirty="0" smtClean="0">
                <a:latin typeface="Calibri" panose="020F0502020204030204" pitchFamily="34" charset="0"/>
              </a:rPr>
              <a:t>m</a:t>
            </a:r>
            <a:r>
              <a:rPr lang="en-US" sz="2400" dirty="0" smtClean="0">
                <a:latin typeface="Calibri" panose="020F0502020204030204" pitchFamily="34" charset="0"/>
              </a:rPr>
              <a:t> – </a:t>
            </a:r>
            <a:r>
              <a:rPr lang="en-US" sz="2400" i="1" dirty="0" smtClean="0">
                <a:latin typeface="Calibri" panose="020F0502020204030204" pitchFamily="34" charset="0"/>
              </a:rPr>
              <a:t>R</a:t>
            </a:r>
            <a:r>
              <a:rPr lang="en-US" sz="2400" i="1" baseline="-25000" dirty="0" smtClean="0">
                <a:latin typeface="Calibri" panose="020F0502020204030204" pitchFamily="34" charset="0"/>
              </a:rPr>
              <a:t>f</a:t>
            </a:r>
            <a:r>
              <a:rPr lang="en-US" sz="2400" dirty="0" smtClean="0">
                <a:latin typeface="Calibri" panose="020F0502020204030204" pitchFamily="34" charset="0"/>
              </a:rPr>
              <a:t>) + </a:t>
            </a:r>
            <a:r>
              <a:rPr lang="en-US" sz="2400" i="1" dirty="0" smtClean="0">
                <a:latin typeface="Calibri" panose="020F0502020204030204" pitchFamily="34" charset="0"/>
              </a:rPr>
              <a:t>b</a:t>
            </a:r>
            <a:r>
              <a:rPr lang="en-US" sz="2400" i="1" baseline="-25000" dirty="0" smtClean="0">
                <a:latin typeface="Calibri" panose="020F0502020204030204" pitchFamily="34" charset="0"/>
              </a:rPr>
              <a:t>s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r>
              <a:rPr lang="en-US" sz="2400" i="1" dirty="0" smtClean="0">
                <a:latin typeface="Calibri" panose="020F0502020204030204" pitchFamily="34" charset="0"/>
              </a:rPr>
              <a:t>SMB</a:t>
            </a:r>
            <a:r>
              <a:rPr lang="en-US" sz="2400" dirty="0" smtClean="0">
                <a:latin typeface="Calibri" panose="020F0502020204030204" pitchFamily="34" charset="0"/>
              </a:rPr>
              <a:t> + </a:t>
            </a:r>
            <a:r>
              <a:rPr lang="en-US" sz="2400" i="1" dirty="0" smtClean="0">
                <a:latin typeface="Calibri" panose="020F0502020204030204" pitchFamily="34" charset="0"/>
              </a:rPr>
              <a:t>b</a:t>
            </a:r>
            <a:r>
              <a:rPr lang="en-US" sz="2400" i="1" baseline="-25000" dirty="0" smtClean="0">
                <a:latin typeface="Calibri" panose="020F0502020204030204" pitchFamily="34" charset="0"/>
              </a:rPr>
              <a:t>v</a:t>
            </a:r>
            <a:r>
              <a:rPr lang="en-US" sz="2400" i="1" dirty="0" smtClean="0">
                <a:latin typeface="Calibri" panose="020F0502020204030204" pitchFamily="34" charset="0"/>
              </a:rPr>
              <a:t>.HML</a:t>
            </a:r>
            <a:r>
              <a:rPr lang="en-US" sz="2400" dirty="0" smtClean="0">
                <a:latin typeface="Calibri" panose="020F0502020204030204" pitchFamily="34" charset="0"/>
              </a:rPr>
              <a:t> + </a:t>
            </a:r>
            <a:r>
              <a:rPr lang="el-GR" sz="2400" i="1" dirty="0" smtClean="0">
                <a:latin typeface="Calibri" panose="020F0502020204030204" pitchFamily="34" charset="0"/>
              </a:rPr>
              <a:t>α</a:t>
            </a:r>
            <a:endParaRPr lang="en-US" sz="2400" i="1" dirty="0" smtClean="0">
              <a:latin typeface="Calibri" panose="020F0502020204030204" pitchFamily="34" charset="0"/>
            </a:endParaRPr>
          </a:p>
          <a:p>
            <a:pPr lvl="1"/>
            <a:r>
              <a:rPr lang="en-US" sz="2400" i="1" dirty="0" smtClean="0">
                <a:latin typeface="Calibri" panose="020F0502020204030204" pitchFamily="34" charset="0"/>
              </a:rPr>
              <a:t>R</a:t>
            </a:r>
            <a:r>
              <a:rPr lang="en-US" sz="2400" i="1" baseline="-25000" dirty="0" smtClean="0">
                <a:latin typeface="Calibri" panose="020F0502020204030204" pitchFamily="34" charset="0"/>
              </a:rPr>
              <a:t>f</a:t>
            </a:r>
            <a:r>
              <a:rPr lang="en-US" sz="2400" i="1" dirty="0" smtClean="0">
                <a:latin typeface="Calibri" panose="020F0502020204030204" pitchFamily="34" charset="0"/>
              </a:rPr>
              <a:t>: </a:t>
            </a:r>
            <a:r>
              <a:rPr lang="en-US" sz="2400" dirty="0" smtClean="0">
                <a:latin typeface="Calibri" panose="020F0502020204030204" pitchFamily="34" charset="0"/>
              </a:rPr>
              <a:t>risk free rate</a:t>
            </a:r>
            <a:r>
              <a:rPr lang="en-US" sz="2400" i="1" dirty="0" smtClean="0">
                <a:latin typeface="Calibri" panose="020F0502020204030204" pitchFamily="34" charset="0"/>
              </a:rPr>
              <a:t>, K</a:t>
            </a:r>
            <a:r>
              <a:rPr lang="en-US" sz="2400" i="1" baseline="-25000" dirty="0" smtClean="0">
                <a:latin typeface="Calibri" panose="020F0502020204030204" pitchFamily="34" charset="0"/>
              </a:rPr>
              <a:t>m</a:t>
            </a:r>
            <a:r>
              <a:rPr lang="en-US" sz="2400" i="1" dirty="0" smtClean="0">
                <a:latin typeface="Calibri" panose="020F0502020204030204" pitchFamily="34" charset="0"/>
              </a:rPr>
              <a:t>: </a:t>
            </a:r>
            <a:r>
              <a:rPr lang="en-US" sz="2400" dirty="0" smtClean="0">
                <a:latin typeface="Calibri" panose="020F0502020204030204" pitchFamily="34" charset="0"/>
              </a:rPr>
              <a:t>Return of market portfolio</a:t>
            </a:r>
          </a:p>
          <a:p>
            <a:pPr lvl="1"/>
            <a:r>
              <a:rPr lang="en-US" sz="2400" i="1" dirty="0" smtClean="0">
                <a:latin typeface="Calibri" panose="020F0502020204030204" pitchFamily="34" charset="0"/>
              </a:rPr>
              <a:t>SMB: </a:t>
            </a:r>
            <a:r>
              <a:rPr lang="en-US" sz="2400" dirty="0" smtClean="0">
                <a:latin typeface="Calibri" panose="020F0502020204030204" pitchFamily="34" charset="0"/>
              </a:rPr>
              <a:t>Small (market cap) minus big</a:t>
            </a:r>
          </a:p>
          <a:p>
            <a:pPr lvl="1"/>
            <a:r>
              <a:rPr lang="en-US" sz="2400" i="1" dirty="0" smtClean="0">
                <a:latin typeface="Calibri" panose="020F0502020204030204" pitchFamily="34" charset="0"/>
              </a:rPr>
              <a:t>HML: </a:t>
            </a:r>
            <a:r>
              <a:rPr lang="en-US" sz="2400" dirty="0" smtClean="0">
                <a:latin typeface="Calibri" panose="020F0502020204030204" pitchFamily="34" charset="0"/>
              </a:rPr>
              <a:t>High (book-to-mkt) minus low</a:t>
            </a:r>
            <a:r>
              <a:rPr lang="en-US" sz="2400" i="1" dirty="0" smtClean="0">
                <a:latin typeface="Calibri" panose="020F0502020204030204" pitchFamily="34" charset="0"/>
              </a:rPr>
              <a:t> 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Addition of momentum (Up minus Down) factor</a:t>
            </a:r>
          </a:p>
        </p:txBody>
      </p:sp>
    </p:spTree>
    <p:extLst>
      <p:ext uri="{BB962C8B-B14F-4D97-AF65-F5344CB8AC3E}">
        <p14:creationId xmlns:p14="http://schemas.microsoft.com/office/powerpoint/2010/main" val="301477170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Supervised Sentiment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Start with a collection of documents whose sentiments are known (i.e., they have been labeled manually)</a:t>
            </a:r>
          </a:p>
          <a:p>
            <a:r>
              <a:rPr lang="en-US" sz="2400" dirty="0" smtClean="0">
                <a:latin typeface="Calibri" pitchFamily="34" charset="0"/>
              </a:rPr>
              <a:t>Many approaches are possible – from the naïve to the sophisticated</a:t>
            </a:r>
          </a:p>
          <a:p>
            <a:r>
              <a:rPr lang="en-US" sz="2400" dirty="0" smtClean="0">
                <a:latin typeface="Calibri" pitchFamily="34" charset="0"/>
              </a:rPr>
              <a:t>Unigrams or “bag-of-words” for starters – single words, assumed to occur independently of each other in a document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5114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Simplest Approach to Sentiment Analysis?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“It’s rather like a lifetime special – pleasant, sweet and forgettable.”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6954" y="3404617"/>
            <a:ext cx="1728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Positive: 46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Negative: 22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Badness score: 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295400" y="2590800"/>
            <a:ext cx="762000" cy="838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3800" y="4983540"/>
            <a:ext cx="1728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Positive: 10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Negative: 14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Badness score: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5135940"/>
            <a:ext cx="1728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Positive: 506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Negative: 507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Badness score: 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3400" y="2057400"/>
            <a:ext cx="533400" cy="297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581400" y="2590800"/>
            <a:ext cx="8382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3002340"/>
            <a:ext cx="2913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Positive reviews in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training data: 15 occurrences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Negative reviews: 6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Badness score: 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162800" y="2057400"/>
            <a:ext cx="152400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1611" y="6477000"/>
            <a:ext cx="5549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36077260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1346200"/>
          <a:ext cx="739140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pleasant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forgettable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SCORE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5.22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4.8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071796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8600"/>
            <a:ext cx="7543800" cy="1295400"/>
          </a:xfrm>
        </p:spPr>
        <p:txBody>
          <a:bodyPr/>
          <a:lstStyle/>
          <a:p>
            <a:r>
              <a:rPr lang="en-US" dirty="0" smtClean="0"/>
              <a:t>Top-10 Words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90600" y="1371600"/>
          <a:ext cx="6705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Positive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riveting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unfunny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gem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badly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engrossing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poorly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vividly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flat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wonderfully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bore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polished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pointless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lively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offensive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heartwarming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plodding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startling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product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spare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disguise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3158157289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Tough to Detect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This movie makes Catwoman look like a great movie</a:t>
            </a:r>
          </a:p>
          <a:p>
            <a:r>
              <a:rPr lang="en-US" dirty="0" smtClean="0">
                <a:latin typeface="Calibri" pitchFamily="34" charset="0"/>
              </a:rPr>
              <a:t>A terrible movie that some people will nevertheless find very moving </a:t>
            </a:r>
          </a:p>
          <a:p>
            <a:r>
              <a:rPr lang="en-US" dirty="0" smtClean="0">
                <a:latin typeface="Calibri" pitchFamily="34" charset="0"/>
              </a:rPr>
              <a:t>Well made but mush-hearted</a:t>
            </a:r>
          </a:p>
          <a:p>
            <a:r>
              <a:rPr lang="en-US" dirty="0" smtClean="0">
                <a:latin typeface="Calibri" pitchFamily="34" charset="0"/>
              </a:rPr>
              <a:t>Your children will be occupied for 72 minutes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6477000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364656144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Instead of comparing individual words in the training set, consider entire reviews. </a:t>
            </a:r>
          </a:p>
          <a:p>
            <a:r>
              <a:rPr lang="en-US" sz="2400" dirty="0" smtClean="0">
                <a:latin typeface="Calibri" pitchFamily="34" charset="0"/>
              </a:rPr>
              <a:t>Find “nearest” reviews</a:t>
            </a:r>
          </a:p>
          <a:p>
            <a:r>
              <a:rPr lang="en-US" sz="2400" dirty="0" smtClean="0">
                <a:latin typeface="Calibri" pitchFamily="34" charset="0"/>
              </a:rPr>
              <a:t>Example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Classify  as positive or negative: </a:t>
            </a:r>
          </a:p>
          <a:p>
            <a:pPr lvl="2"/>
            <a:r>
              <a:rPr lang="en-US" sz="1800" dirty="0" smtClean="0">
                <a:latin typeface="Calibri" pitchFamily="34" charset="0"/>
              </a:rPr>
              <a:t>“It’s rather like a lifetime special – pleasant, sweet and forgettable”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Find “most similar” review(s) in the  training set</a:t>
            </a:r>
          </a:p>
          <a:p>
            <a:pPr lvl="2"/>
            <a:r>
              <a:rPr lang="en-US" sz="1800" dirty="0" smtClean="0">
                <a:latin typeface="Calibri" pitchFamily="34" charset="0"/>
              </a:rPr>
              <a:t>“I liked this movie, made for a pleasant evening” (Class = positive)</a:t>
            </a:r>
          </a:p>
          <a:p>
            <a:pPr lvl="2"/>
            <a:r>
              <a:rPr lang="en-US" sz="1800" dirty="0" smtClean="0">
                <a:latin typeface="Calibri" pitchFamily="34" charset="0"/>
              </a:rPr>
              <a:t>“This movie was such a bore” (Class = negative)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1532850785"/>
      </p:ext>
    </p:extLst>
  </p:cSld>
  <p:clrMapOvr>
    <a:masterClrMapping/>
  </p:clrMapOvr>
  <p:transition advClick="0">
    <p:pull dir="l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/>
          <p:cNvSpPr/>
          <p:nvPr/>
        </p:nvSpPr>
        <p:spPr>
          <a:xfrm rot="5400000">
            <a:off x="1276350" y="2533650"/>
            <a:ext cx="1371600" cy="19431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8276164">
            <a:off x="1192013" y="3079628"/>
            <a:ext cx="4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it’s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 rot="2360521">
            <a:off x="2160943" y="3089229"/>
            <a:ext cx="75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sweet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1079031">
            <a:off x="1842231" y="3653441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pleasant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20231413">
            <a:off x="1541437" y="33365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special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847316">
            <a:off x="1094877" y="3668888"/>
            <a:ext cx="77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rather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1981200"/>
            <a:ext cx="165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BEFORE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1981200"/>
            <a:ext cx="119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NOW</a:t>
            </a:r>
            <a:endParaRPr lang="en-US" sz="3600" dirty="0"/>
          </a:p>
        </p:txBody>
      </p:sp>
      <p:sp>
        <p:nvSpPr>
          <p:cNvPr id="11" name="Flowchart: Delay 10"/>
          <p:cNvSpPr/>
          <p:nvPr/>
        </p:nvSpPr>
        <p:spPr>
          <a:xfrm rot="5400000">
            <a:off x="6457950" y="2457450"/>
            <a:ext cx="1371600" cy="19431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8276164">
            <a:off x="6373613" y="3003428"/>
            <a:ext cx="4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it’s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2360521">
            <a:off x="7342543" y="3013029"/>
            <a:ext cx="75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sweet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 rot="21079031">
            <a:off x="7023831" y="3577241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pleasant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 rot="20231413">
            <a:off x="6723037" y="32603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special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 rot="847316">
            <a:off x="6276477" y="3592688"/>
            <a:ext cx="77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rather</a:t>
            </a:r>
            <a:endParaRPr lang="en-US" b="1" dirty="0"/>
          </a:p>
        </p:txBody>
      </p:sp>
      <p:sp>
        <p:nvSpPr>
          <p:cNvPr id="17" name="Flowchart: Delay 16"/>
          <p:cNvSpPr/>
          <p:nvPr/>
        </p:nvSpPr>
        <p:spPr>
          <a:xfrm rot="5400000">
            <a:off x="5867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Delay 17"/>
          <p:cNvSpPr/>
          <p:nvPr/>
        </p:nvSpPr>
        <p:spPr>
          <a:xfrm rot="5400000">
            <a:off x="6248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Delay 18"/>
          <p:cNvSpPr/>
          <p:nvPr/>
        </p:nvSpPr>
        <p:spPr>
          <a:xfrm rot="5400000">
            <a:off x="6629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Delay 19"/>
          <p:cNvSpPr/>
          <p:nvPr/>
        </p:nvSpPr>
        <p:spPr>
          <a:xfrm rot="5400000">
            <a:off x="7010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Delay 20"/>
          <p:cNvSpPr/>
          <p:nvPr/>
        </p:nvSpPr>
        <p:spPr>
          <a:xfrm rot="5400000">
            <a:off x="7391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Delay 21"/>
          <p:cNvSpPr/>
          <p:nvPr/>
        </p:nvSpPr>
        <p:spPr>
          <a:xfrm rot="5400000">
            <a:off x="7772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Delay 22"/>
          <p:cNvSpPr/>
          <p:nvPr/>
        </p:nvSpPr>
        <p:spPr>
          <a:xfrm rot="5400000">
            <a:off x="8153399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Delay 23"/>
          <p:cNvSpPr/>
          <p:nvPr/>
        </p:nvSpPr>
        <p:spPr>
          <a:xfrm rot="5400000">
            <a:off x="5867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Delay 24"/>
          <p:cNvSpPr/>
          <p:nvPr/>
        </p:nvSpPr>
        <p:spPr>
          <a:xfrm rot="5400000">
            <a:off x="6248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Delay 25"/>
          <p:cNvSpPr/>
          <p:nvPr/>
        </p:nvSpPr>
        <p:spPr>
          <a:xfrm rot="5400000">
            <a:off x="6629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Delay 26"/>
          <p:cNvSpPr/>
          <p:nvPr/>
        </p:nvSpPr>
        <p:spPr>
          <a:xfrm rot="5400000">
            <a:off x="7010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elay 27"/>
          <p:cNvSpPr/>
          <p:nvPr/>
        </p:nvSpPr>
        <p:spPr>
          <a:xfrm rot="5400000">
            <a:off x="7391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Delay 28"/>
          <p:cNvSpPr/>
          <p:nvPr/>
        </p:nvSpPr>
        <p:spPr>
          <a:xfrm rot="5400000">
            <a:off x="7772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Delay 29"/>
          <p:cNvSpPr/>
          <p:nvPr/>
        </p:nvSpPr>
        <p:spPr>
          <a:xfrm rot="5400000">
            <a:off x="8153399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elay 30"/>
          <p:cNvSpPr/>
          <p:nvPr/>
        </p:nvSpPr>
        <p:spPr>
          <a:xfrm rot="5400000">
            <a:off x="5867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Delay 31"/>
          <p:cNvSpPr/>
          <p:nvPr/>
        </p:nvSpPr>
        <p:spPr>
          <a:xfrm rot="5400000">
            <a:off x="6248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Delay 32"/>
          <p:cNvSpPr/>
          <p:nvPr/>
        </p:nvSpPr>
        <p:spPr>
          <a:xfrm rot="5400000">
            <a:off x="6629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Delay 33"/>
          <p:cNvSpPr/>
          <p:nvPr/>
        </p:nvSpPr>
        <p:spPr>
          <a:xfrm rot="5400000">
            <a:off x="7010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Delay 34"/>
          <p:cNvSpPr/>
          <p:nvPr/>
        </p:nvSpPr>
        <p:spPr>
          <a:xfrm rot="5400000">
            <a:off x="7391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Delay 35"/>
          <p:cNvSpPr/>
          <p:nvPr/>
        </p:nvSpPr>
        <p:spPr>
          <a:xfrm rot="5400000">
            <a:off x="7772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lowchart: Delay 36"/>
          <p:cNvSpPr/>
          <p:nvPr/>
        </p:nvSpPr>
        <p:spPr>
          <a:xfrm rot="5400000">
            <a:off x="8153399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95600" y="5410200"/>
            <a:ext cx="223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TRAINING SET</a:t>
            </a:r>
          </a:p>
          <a:p>
            <a:r>
              <a:rPr lang="en-US" sz="2800" dirty="0" smtClean="0"/>
              <a:t>BAGS</a:t>
            </a:r>
            <a:endParaRPr lang="en-US" sz="2800" dirty="0"/>
          </a:p>
        </p:txBody>
      </p:sp>
      <p:sp>
        <p:nvSpPr>
          <p:cNvPr id="39" name="Rectangle 38"/>
          <p:cNvSpPr/>
          <p:nvPr/>
        </p:nvSpPr>
        <p:spPr>
          <a:xfrm>
            <a:off x="5562600" y="5105400"/>
            <a:ext cx="3200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1295400" y="1066800"/>
            <a:ext cx="5791200" cy="4876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6248400" y="4495800"/>
            <a:ext cx="6858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6705600" y="4648200"/>
            <a:ext cx="609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7658100" y="4381500"/>
            <a:ext cx="7620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162800" y="4648200"/>
            <a:ext cx="6858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81600" y="4267200"/>
            <a:ext cx="1468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compare</a:t>
            </a:r>
            <a:endParaRPr lang="en-US" sz="2800" dirty="0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2362200" y="1524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The Difference</a:t>
            </a:r>
            <a:endParaRPr lang="en-US" kern="0" dirty="0"/>
          </a:p>
        </p:txBody>
      </p:sp>
      <p:sp>
        <p:nvSpPr>
          <p:cNvPr id="50" name="Rectangle 49"/>
          <p:cNvSpPr/>
          <p:nvPr/>
        </p:nvSpPr>
        <p:spPr>
          <a:xfrm>
            <a:off x="1752600" y="65956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107706681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905780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[surprisingly, funny, movie]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250" y="5039380"/>
            <a:ext cx="421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[funny, movie, recommend]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6053" y="4038600"/>
            <a:ext cx="72311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A review in the training data labeled as Positive: 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“funny movie, I recommend it.”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878" y="1865293"/>
            <a:ext cx="5509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Task: To determine the sentiment of 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“It is a surprisingly funny movie!”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Compare with Reviews in Training Set</a:t>
            </a:r>
            <a:endParaRPr lang="en-US" kern="0" dirty="0"/>
          </a:p>
        </p:txBody>
      </p:sp>
      <p:sp>
        <p:nvSpPr>
          <p:cNvPr id="10" name="Rectangle 9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403992656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543800" cy="1295400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200" dirty="0" smtClean="0"/>
              <a:t>Text Analytics: From Unstructured to Structured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Numeric data easier to deal with than unstructured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E.g., classification of loan default based on demographics and transaction data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But what about text?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Represent documents by some attributes (e.g., presence or absence of “terms”)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Then use existing data mining methods on attributes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Bag-of-words models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Add some statistical characteristics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E.g., term frequency, document frequency, length, etc.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99429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305580"/>
            <a:ext cx="4589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[surprisingly, funny, movie]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3134380"/>
            <a:ext cx="421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[funny, movie, recommend]</a:t>
            </a:r>
            <a:endParaRPr lang="en-US" sz="2800" dirty="0">
              <a:latin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17627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114800" y="17627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" y="3881735"/>
            <a:ext cx="8361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Need to know frequencies of matching words in the training data 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064603"/>
            <a:ext cx="3616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“funny” occurs in, say, </a:t>
            </a:r>
            <a:r>
              <a:rPr lang="en-US" sz="2400" b="1" dirty="0" smtClean="0">
                <a:latin typeface="Calibri" panose="020F0502020204030204" pitchFamily="34" charset="0"/>
              </a:rPr>
              <a:t>10%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of all reviews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9669" y="2067580"/>
            <a:ext cx="3196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  “movie” occurs in, say, 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70%</a:t>
            </a:r>
            <a:r>
              <a:rPr lang="en-US" sz="2400" dirty="0" smtClean="0">
                <a:latin typeface="Calibri" panose="020F0502020204030204" pitchFamily="34" charset="0"/>
              </a:rPr>
              <a:t> of all reviews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4876800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SCORE= 1/0.1 + 1/0.7  = 10 + 1.43</a:t>
            </a:r>
          </a:p>
          <a:p>
            <a:r>
              <a:rPr lang="en-US" sz="3200" dirty="0" smtClean="0">
                <a:latin typeface="Calibri" panose="020F0502020204030204" pitchFamily="34" charset="0"/>
              </a:rPr>
              <a:t>            = 11.43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3810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 smtClean="0"/>
              <a:t>How do we Quantify the Distance?</a:t>
            </a:r>
            <a:endParaRPr lang="en-US" sz="3200" kern="0" dirty="0"/>
          </a:p>
        </p:txBody>
      </p:sp>
      <p:sp>
        <p:nvSpPr>
          <p:cNvPr id="12" name="Rectangle 11"/>
          <p:cNvSpPr/>
          <p:nvPr/>
        </p:nvSpPr>
        <p:spPr>
          <a:xfrm>
            <a:off x="1752600" y="6477000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308639950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Classify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“Enigma is a surprisingly engaging movie”</a:t>
            </a:r>
          </a:p>
          <a:p>
            <a:r>
              <a:rPr lang="en-US" sz="2800" dirty="0" smtClean="0">
                <a:latin typeface="Calibri" pitchFamily="34" charset="0"/>
              </a:rPr>
              <a:t>One review from training set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“Enigma is a movie that engrosses you, I recommend it.” 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More info: “Enigma” occurs .001 (1 in 1000 times)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“Engage/engross” occurs .3 (30% of all training set reviews)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“Movie” occurs .7 (70%) </a:t>
            </a:r>
          </a:p>
          <a:p>
            <a:r>
              <a:rPr lang="en-US" sz="2800" dirty="0" smtClean="0">
                <a:latin typeface="Calibri" pitchFamily="34" charset="0"/>
              </a:rPr>
              <a:t>How do we create a similarity score?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824245901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838980"/>
            <a:ext cx="586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[</a:t>
            </a:r>
            <a:r>
              <a:rPr lang="en-US" sz="2800" b="1" dirty="0" smtClean="0">
                <a:latin typeface="Calibri" panose="020F0502020204030204" pitchFamily="34" charset="0"/>
              </a:rPr>
              <a:t>Enigma</a:t>
            </a:r>
            <a:r>
              <a:rPr lang="en-US" sz="2800" dirty="0" smtClean="0">
                <a:latin typeface="Calibri" panose="020F0502020204030204" pitchFamily="34" charset="0"/>
              </a:rPr>
              <a:t>, surprisingly, funny, movie]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546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[</a:t>
            </a:r>
            <a:r>
              <a:rPr lang="en-US" sz="2800" b="1" dirty="0" smtClean="0">
                <a:latin typeface="Calibri" panose="020F0502020204030204" pitchFamily="34" charset="0"/>
              </a:rPr>
              <a:t>Enigma</a:t>
            </a:r>
            <a:r>
              <a:rPr lang="en-US" sz="2800" dirty="0" smtClean="0">
                <a:latin typeface="Calibri" panose="020F0502020204030204" pitchFamily="34" charset="0"/>
              </a:rPr>
              <a:t>, funny, movie, recommend]</a:t>
            </a:r>
            <a:endParaRPr lang="en-US" sz="2800" dirty="0">
              <a:latin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814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720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" y="4572000"/>
            <a:ext cx="54469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SCORE= 1/0.001 + 1/0.1 + 1/0.7</a:t>
            </a:r>
          </a:p>
          <a:p>
            <a:r>
              <a:rPr lang="en-US" sz="3200" dirty="0" smtClean="0">
                <a:latin typeface="Calibri" panose="020F0502020204030204" pitchFamily="34" charset="0"/>
              </a:rPr>
              <a:t>            = 1000 + 10 + 1.43</a:t>
            </a:r>
          </a:p>
          <a:p>
            <a:r>
              <a:rPr lang="en-US" sz="3200" dirty="0" smtClean="0">
                <a:latin typeface="Calibri" panose="020F0502020204030204" pitchFamily="34" charset="0"/>
              </a:rPr>
              <a:t>            = 1011.43                    </a:t>
            </a:r>
            <a:endParaRPr lang="en-US" sz="3200" dirty="0">
              <a:latin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485900" y="2933700"/>
            <a:ext cx="144780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2381071"/>
            <a:ext cx="1923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Occurs in, 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say,</a:t>
            </a:r>
            <a:r>
              <a:rPr lang="en-US" sz="2400" b="1" dirty="0" smtClean="0">
                <a:latin typeface="Calibri" panose="020F0502020204030204" pitchFamily="34" charset="0"/>
              </a:rPr>
              <a:t>0.001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of all reviews!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66800" y="2286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Add a Little Twist ….</a:t>
            </a:r>
            <a:endParaRPr lang="en-US" kern="0" dirty="0"/>
          </a:p>
        </p:txBody>
      </p:sp>
      <p:sp>
        <p:nvSpPr>
          <p:cNvPr id="13" name="Rectangle 12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422108035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828800"/>
            <a:ext cx="59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[Enigma, surprisingly, funny, movie]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546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[Enigma, funny, movie, recommend]</a:t>
            </a:r>
            <a:endParaRPr lang="en-US" sz="2800" dirty="0">
              <a:latin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290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4196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63905" y="4419600"/>
            <a:ext cx="5798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SCORE= log(1/0.001) + log(1/0.1) + log(1/0.7)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            = log(1000) + log(10) + log(1.43)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            = 3 + 1 + 0.15 = 4.15                        </a:t>
            </a:r>
            <a:endParaRPr lang="en-US" sz="3600" dirty="0">
              <a:latin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485900" y="2933700"/>
            <a:ext cx="144780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228600" y="304800"/>
            <a:ext cx="77724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kern="0" dirty="0" smtClean="0"/>
              <a:t>Not all Words are Created Equal</a:t>
            </a:r>
            <a:endParaRPr lang="en-US" sz="3600" kern="0" dirty="0"/>
          </a:p>
        </p:txBody>
      </p:sp>
      <p:sp>
        <p:nvSpPr>
          <p:cNvPr id="13" name="Rectangle 12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344124313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dirty="0" smtClean="0"/>
              <a:t>Document Representation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83776"/>
              </p:ext>
            </p:extLst>
          </p:nvPr>
        </p:nvGraphicFramePr>
        <p:xfrm>
          <a:off x="990600" y="1600200"/>
          <a:ext cx="60089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                    Terms (vocabulary)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4353559"/>
          <a:ext cx="6008916" cy="219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                   Terms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0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48">
                <a:tc>
                  <a:txBody>
                    <a:bodyPr/>
                    <a:lstStyle/>
                    <a:p>
                      <a:r>
                        <a:rPr lang="en-US" dirty="0" smtClean="0"/>
                        <a:t>Doc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48">
                <a:tc>
                  <a:txBody>
                    <a:bodyPr/>
                    <a:lstStyle/>
                    <a:p>
                      <a:r>
                        <a:rPr lang="en-US" dirty="0" smtClean="0"/>
                        <a:t>Doc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48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997803"/>
            <a:ext cx="679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Binary representation: Presence of absence of terms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810000"/>
            <a:ext cx="6502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But a term can occur multiple times in a document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8451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Relative Frequencies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95400" y="2143760"/>
          <a:ext cx="647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                         Terms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1581090"/>
            <a:ext cx="7663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# of occurrences of a term in a document / # terms in the document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17769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with Text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33400" y="1905000"/>
          <a:ext cx="6858000" cy="311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2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Text 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Outcome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(Class)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80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Senior position in corporate finance, 20+ years experience preferred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High salary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66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This restaurant was a waste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of time &amp; money. Everything sucks here!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Negative sentiment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2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55939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sz="3200" dirty="0" smtClean="0"/>
              <a:t>But Not All Words Are Created Equal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main idea (for classification):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Words (or more generally, </a:t>
            </a:r>
            <a:r>
              <a:rPr lang="en-US" i="1" dirty="0" smtClean="0">
                <a:latin typeface="Calibri" panose="020F0502020204030204" pitchFamily="34" charset="0"/>
              </a:rPr>
              <a:t>terms</a:t>
            </a:r>
            <a:r>
              <a:rPr lang="en-US" dirty="0" smtClean="0">
                <a:latin typeface="Calibri" panose="020F0502020204030204" pitchFamily="34" charset="0"/>
              </a:rPr>
              <a:t>) that appear frequently in a document are …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Words that appear frequently in most documents are ….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Need a metric that shows the importance of a </a:t>
            </a:r>
            <a:r>
              <a:rPr lang="en-US" i="1" dirty="0" smtClean="0">
                <a:latin typeface="Calibri" panose="020F0502020204030204" pitchFamily="34" charset="0"/>
              </a:rPr>
              <a:t>term</a:t>
            </a:r>
            <a:r>
              <a:rPr lang="en-US" dirty="0" smtClean="0">
                <a:latin typeface="Calibri" panose="020F0502020204030204" pitchFamily="34" charset="0"/>
              </a:rPr>
              <a:t> to a </a:t>
            </a:r>
            <a:r>
              <a:rPr lang="en-US" i="1" dirty="0" smtClean="0">
                <a:latin typeface="Calibri" panose="020F0502020204030204" pitchFamily="34" charset="0"/>
              </a:rPr>
              <a:t>document</a:t>
            </a:r>
            <a:r>
              <a:rPr lang="en-US" dirty="0" smtClean="0">
                <a:latin typeface="Calibri" panose="020F0502020204030204" pitchFamily="34" charset="0"/>
              </a:rPr>
              <a:t> in a </a:t>
            </a:r>
            <a:r>
              <a:rPr lang="en-US" i="1" dirty="0" smtClean="0">
                <a:latin typeface="Calibri" panose="020F0502020204030204" pitchFamily="34" charset="0"/>
              </a:rPr>
              <a:t>corpus</a:t>
            </a:r>
            <a:r>
              <a:rPr lang="en-US" dirty="0" smtClean="0">
                <a:latin typeface="Calibri" panose="020F0502020204030204" pitchFamily="34" charset="0"/>
              </a:rPr>
              <a:t>.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Term frequency-Inverse document frequency (TF-IDF) = Frequency of a term in a document * log (1/proportion of documents containing the term)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22014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4454525"/>
          </a:xfrm>
        </p:spPr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Why bother?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Challenges galore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Sarcasm detection 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Multiple products &amp; attributes mentioned in the same post. </a:t>
            </a:r>
          </a:p>
          <a:p>
            <a:pPr lvl="1"/>
            <a:r>
              <a:rPr lang="en-US" sz="1600" i="1" dirty="0" smtClean="0">
                <a:latin typeface="Calibri" panose="020F0502020204030204" pitchFamily="34" charset="0"/>
              </a:rPr>
              <a:t>“The lobby of the Skylark was cool, but the room was nothing to write home about; the food was good, but the location was too far away from transportation. In hindsight, although the Rising Sun was very pricey, its awesome location and high-end ambience would have been great.” 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Two approaches: Supervised and unsupervised</a:t>
            </a:r>
          </a:p>
        </p:txBody>
      </p:sp>
    </p:spTree>
    <p:extLst>
      <p:ext uri="{BB962C8B-B14F-4D97-AF65-F5344CB8AC3E}">
        <p14:creationId xmlns:p14="http://schemas.microsoft.com/office/powerpoint/2010/main" val="102546246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81000"/>
            <a:ext cx="7848600" cy="1295400"/>
          </a:xfrm>
        </p:spPr>
        <p:txBody>
          <a:bodyPr/>
          <a:lstStyle/>
          <a:p>
            <a:r>
              <a:rPr lang="en-US" sz="2800" dirty="0" smtClean="0"/>
              <a:t>Can Social Mentions Predict Box Office Hits?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>
                <a:latin typeface="Calibri" panose="020F0502020204030204" pitchFamily="34" charset="0"/>
              </a:rPr>
              <a:t>Predictive power of social mentions for movies: http</a:t>
            </a:r>
            <a:r>
              <a:rPr lang="en-US" sz="2600" dirty="0">
                <a:latin typeface="Calibri" panose="020F0502020204030204" pitchFamily="34" charset="0"/>
              </a:rPr>
              <a:t>://www.youtube.com/watch?v=uHmn2qsgBsU</a:t>
            </a:r>
            <a:endParaRPr lang="en-US" sz="2600" dirty="0" smtClean="0">
              <a:latin typeface="Calibri" panose="020F0502020204030204" pitchFamily="34" charset="0"/>
            </a:endParaRPr>
          </a:p>
          <a:p>
            <a:r>
              <a:rPr lang="en-US" sz="2600" i="1" dirty="0" smtClean="0">
                <a:latin typeface="Calibri" panose="020F0502020204030204" pitchFamily="34" charset="0"/>
              </a:rPr>
              <a:t>Top 10 Box </a:t>
            </a:r>
            <a:r>
              <a:rPr lang="en-US" sz="2600" i="1" dirty="0">
                <a:latin typeface="Calibri" panose="020F0502020204030204" pitchFamily="34" charset="0"/>
              </a:rPr>
              <a:t>Office </a:t>
            </a:r>
            <a:r>
              <a:rPr lang="en-US" sz="2600" i="1" dirty="0" smtClean="0">
                <a:latin typeface="Calibri" panose="020F0502020204030204" pitchFamily="34" charset="0"/>
              </a:rPr>
              <a:t>Hits of 2012 (Hollywood)</a:t>
            </a:r>
            <a:endParaRPr lang="en-US" sz="2600" dirty="0">
              <a:latin typeface="Calibri" panose="020F0502020204030204" pitchFamily="34" charset="0"/>
            </a:endParaRP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Average </a:t>
            </a:r>
            <a:r>
              <a:rPr lang="en-US" sz="2200" dirty="0" smtClean="0">
                <a:latin typeface="Calibri" panose="020F0502020204030204" pitchFamily="34" charset="0"/>
              </a:rPr>
              <a:t># social mentions: 244,000</a:t>
            </a:r>
            <a:endParaRPr lang="en-US" sz="2200" dirty="0">
              <a:latin typeface="Calibri" panose="020F0502020204030204" pitchFamily="34" charset="0"/>
            </a:endParaRP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Change </a:t>
            </a:r>
            <a:r>
              <a:rPr lang="en-US" sz="2200" dirty="0">
                <a:latin typeface="Calibri" panose="020F0502020204030204" pitchFamily="34" charset="0"/>
              </a:rPr>
              <a:t>in </a:t>
            </a:r>
            <a:r>
              <a:rPr lang="en-US" sz="2200" dirty="0" smtClean="0">
                <a:latin typeface="Calibri" panose="020F0502020204030204" pitchFamily="34" charset="0"/>
              </a:rPr>
              <a:t>mentions </a:t>
            </a:r>
            <a:r>
              <a:rPr lang="en-US" sz="2200" dirty="0">
                <a:latin typeface="Calibri" panose="020F0502020204030204" pitchFamily="34" charset="0"/>
              </a:rPr>
              <a:t>volume from pre </a:t>
            </a:r>
            <a:r>
              <a:rPr lang="en-US" sz="2200" dirty="0" smtClean="0">
                <a:latin typeface="Calibri" panose="020F0502020204030204" pitchFamily="34" charset="0"/>
              </a:rPr>
              <a:t>-&gt; </a:t>
            </a:r>
            <a:r>
              <a:rPr lang="en-US" sz="2200" dirty="0">
                <a:latin typeface="Calibri" panose="020F0502020204030204" pitchFamily="34" charset="0"/>
              </a:rPr>
              <a:t>post release: +70%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Opening day average volume: 23,000 </a:t>
            </a:r>
            <a:r>
              <a:rPr lang="en-US" sz="2200" dirty="0" smtClean="0">
                <a:latin typeface="Calibri" panose="020F0502020204030204" pitchFamily="34" charset="0"/>
              </a:rPr>
              <a:t>in </a:t>
            </a:r>
            <a:r>
              <a:rPr lang="en-US" sz="2200" dirty="0">
                <a:latin typeface="Calibri" panose="020F0502020204030204" pitchFamily="34" charset="0"/>
              </a:rPr>
              <a:t>24 </a:t>
            </a:r>
            <a:r>
              <a:rPr lang="en-US" sz="2200" dirty="0" smtClean="0">
                <a:latin typeface="Calibri" panose="020F0502020204030204" pitchFamily="34" charset="0"/>
              </a:rPr>
              <a:t>hours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Average negative sentiment</a:t>
            </a:r>
            <a:r>
              <a:rPr lang="en-US" sz="2200" dirty="0">
                <a:latin typeface="Calibri" panose="020F0502020204030204" pitchFamily="34" charset="0"/>
              </a:rPr>
              <a:t>: 9</a:t>
            </a:r>
            <a:r>
              <a:rPr lang="en-US" sz="2200" dirty="0" smtClean="0">
                <a:latin typeface="Calibri" panose="020F0502020204030204" pitchFamily="34" charset="0"/>
              </a:rPr>
              <a:t>% (of total mentions)</a:t>
            </a:r>
            <a:endParaRPr lang="en-US" sz="2200" dirty="0">
              <a:latin typeface="Calibri" panose="020F0502020204030204" pitchFamily="34" charset="0"/>
            </a:endParaRP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Pre- </a:t>
            </a:r>
            <a:r>
              <a:rPr lang="en-US" sz="2200" dirty="0">
                <a:latin typeface="Calibri" panose="020F0502020204030204" pitchFamily="34" charset="0"/>
              </a:rPr>
              <a:t>to </a:t>
            </a:r>
            <a:r>
              <a:rPr lang="en-US" sz="2200" dirty="0" smtClean="0">
                <a:latin typeface="Calibri" panose="020F0502020204030204" pitchFamily="34" charset="0"/>
              </a:rPr>
              <a:t>post-release: Negatives stayed </a:t>
            </a:r>
            <a:r>
              <a:rPr lang="en-US" sz="2200" dirty="0">
                <a:latin typeface="Calibri" panose="020F0502020204030204" pitchFamily="34" charset="0"/>
              </a:rPr>
              <a:t>constant at </a:t>
            </a:r>
            <a:r>
              <a:rPr lang="en-US" sz="2200" dirty="0" smtClean="0">
                <a:latin typeface="Calibri" panose="020F0502020204030204" pitchFamily="34" charset="0"/>
              </a:rPr>
              <a:t>~ 9</a:t>
            </a:r>
            <a:r>
              <a:rPr lang="en-US" sz="2200" dirty="0">
                <a:latin typeface="Calibri" panose="020F0502020204030204" pitchFamily="34" charset="0"/>
              </a:rPr>
              <a:t>%</a:t>
            </a:r>
          </a:p>
          <a:p>
            <a:pPr lvl="1"/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600" i="1" dirty="0" smtClean="0">
                <a:latin typeface="Calibri" panose="020F0502020204030204" pitchFamily="34" charset="0"/>
              </a:rPr>
              <a:t>Top 10 Box </a:t>
            </a:r>
            <a:r>
              <a:rPr lang="en-US" sz="2600" i="1" dirty="0">
                <a:latin typeface="Calibri" panose="020F0502020204030204" pitchFamily="34" charset="0"/>
              </a:rPr>
              <a:t>Office Flops </a:t>
            </a:r>
            <a:r>
              <a:rPr lang="en-US" sz="2600" i="1" dirty="0" smtClean="0">
                <a:latin typeface="Calibri" panose="020F0502020204030204" pitchFamily="34" charset="0"/>
              </a:rPr>
              <a:t>of 2012</a:t>
            </a:r>
            <a:endParaRPr lang="en-US" sz="2600" dirty="0">
              <a:latin typeface="Calibri" panose="020F0502020204030204" pitchFamily="34" charset="0"/>
            </a:endParaRP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Average </a:t>
            </a:r>
            <a:r>
              <a:rPr lang="en-US" sz="2200" dirty="0" smtClean="0">
                <a:latin typeface="Calibri" panose="020F0502020204030204" pitchFamily="34" charset="0"/>
              </a:rPr>
              <a:t># mentions</a:t>
            </a:r>
            <a:r>
              <a:rPr lang="en-US" sz="2200" dirty="0">
                <a:latin typeface="Calibri" panose="020F0502020204030204" pitchFamily="34" charset="0"/>
              </a:rPr>
              <a:t>: </a:t>
            </a:r>
            <a:r>
              <a:rPr lang="en-US" sz="2200" dirty="0" smtClean="0">
                <a:latin typeface="Calibri" panose="020F0502020204030204" pitchFamily="34" charset="0"/>
              </a:rPr>
              <a:t>45,000</a:t>
            </a:r>
            <a:endParaRPr lang="en-US" sz="2200" dirty="0">
              <a:latin typeface="Calibri" panose="020F0502020204030204" pitchFamily="34" charset="0"/>
            </a:endParaRP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Change </a:t>
            </a:r>
            <a:r>
              <a:rPr lang="en-US" sz="2200" dirty="0">
                <a:latin typeface="Calibri" panose="020F0502020204030204" pitchFamily="34" charset="0"/>
              </a:rPr>
              <a:t>in </a:t>
            </a:r>
            <a:r>
              <a:rPr lang="en-US" sz="2200" dirty="0" smtClean="0">
                <a:latin typeface="Calibri" panose="020F0502020204030204" pitchFamily="34" charset="0"/>
              </a:rPr>
              <a:t>volume </a:t>
            </a:r>
            <a:r>
              <a:rPr lang="en-US" sz="2200" dirty="0">
                <a:latin typeface="Calibri" panose="020F0502020204030204" pitchFamily="34" charset="0"/>
              </a:rPr>
              <a:t>from pre </a:t>
            </a:r>
            <a:r>
              <a:rPr lang="en-US" sz="2200" dirty="0" smtClean="0">
                <a:latin typeface="Calibri" panose="020F0502020204030204" pitchFamily="34" charset="0"/>
              </a:rPr>
              <a:t>-&gt; </a:t>
            </a:r>
            <a:r>
              <a:rPr lang="en-US" sz="2200" dirty="0">
                <a:latin typeface="Calibri" panose="020F0502020204030204" pitchFamily="34" charset="0"/>
              </a:rPr>
              <a:t>post release: +17%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Opening day average volume: 4,000 </a:t>
            </a:r>
            <a:r>
              <a:rPr lang="en-US" sz="2200" dirty="0" smtClean="0">
                <a:latin typeface="Calibri" panose="020F0502020204030204" pitchFamily="34" charset="0"/>
              </a:rPr>
              <a:t>in </a:t>
            </a:r>
            <a:r>
              <a:rPr lang="en-US" sz="2200" dirty="0">
                <a:latin typeface="Calibri" panose="020F0502020204030204" pitchFamily="34" charset="0"/>
              </a:rPr>
              <a:t>24 </a:t>
            </a:r>
            <a:r>
              <a:rPr lang="en-US" sz="2200" dirty="0" smtClean="0">
                <a:latin typeface="Calibri" panose="020F0502020204030204" pitchFamily="34" charset="0"/>
              </a:rPr>
              <a:t>hours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Average negative sentiment</a:t>
            </a:r>
            <a:r>
              <a:rPr lang="en-US" sz="2200" dirty="0">
                <a:latin typeface="Calibri" panose="020F0502020204030204" pitchFamily="34" charset="0"/>
              </a:rPr>
              <a:t>: 23%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Pre- to post-release: Negatives increased from 23</a:t>
            </a:r>
            <a:r>
              <a:rPr lang="en-US" sz="2200" dirty="0">
                <a:latin typeface="Calibri" panose="020F0502020204030204" pitchFamily="34" charset="0"/>
              </a:rPr>
              <a:t>% to 27%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Source: http://socialmediatoday.com/brendan-williams/1519036/two-thumbs-using-social-media-trends-anticipate-box-office-success</a:t>
            </a:r>
          </a:p>
        </p:txBody>
      </p:sp>
    </p:spTree>
    <p:extLst>
      <p:ext uri="{BB962C8B-B14F-4D97-AF65-F5344CB8AC3E}">
        <p14:creationId xmlns:p14="http://schemas.microsoft.com/office/powerpoint/2010/main" val="309037902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129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Negative Sentiment for “John Carter”</a:t>
            </a:r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970" y="2266950"/>
            <a:ext cx="4677094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343400" y="2971800"/>
            <a:ext cx="1447800" cy="152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2438400"/>
            <a:ext cx="2351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 for hit/flop </a:t>
            </a:r>
          </a:p>
          <a:p>
            <a:r>
              <a:rPr lang="en-US" dirty="0" smtClean="0"/>
              <a:t>(maximum negative </a:t>
            </a:r>
          </a:p>
          <a:p>
            <a:r>
              <a:rPr lang="en-US" dirty="0" smtClean="0"/>
              <a:t>sentiments for a hit)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9436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Source: http://socialmediatoday.com/brendan-williams/1519036/two-thumbs-using-social-media-trends-anticipate-box-office-success</a:t>
            </a:r>
          </a:p>
        </p:txBody>
      </p:sp>
    </p:spTree>
    <p:extLst>
      <p:ext uri="{BB962C8B-B14F-4D97-AF65-F5344CB8AC3E}">
        <p14:creationId xmlns:p14="http://schemas.microsoft.com/office/powerpoint/2010/main" val="74854004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39800</TotalTime>
  <Words>1390</Words>
  <Application>Microsoft Office PowerPoint</Application>
  <PresentationFormat>On-screen Show (4:3)</PresentationFormat>
  <Paragraphs>309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Network</vt:lpstr>
      <vt:lpstr>USER GENERATED  CONTENT ANALYTICS  Classification with Text + Sentiment Analysis   September 19, 2017 </vt:lpstr>
      <vt:lpstr> Text Analytics: From Unstructured to Structured</vt:lpstr>
      <vt:lpstr>Document Representation </vt:lpstr>
      <vt:lpstr>Using Relative Frequencies</vt:lpstr>
      <vt:lpstr>Classification with Text</vt:lpstr>
      <vt:lpstr>But Not All Words Are Created Equal</vt:lpstr>
      <vt:lpstr>Sentiment Analysis</vt:lpstr>
      <vt:lpstr>Can Social Mentions Predict Box Office Hits? </vt:lpstr>
      <vt:lpstr>Negative Sentiment for “John Carter”</vt:lpstr>
      <vt:lpstr>Incorporating Sentiments &amp; Mentions in the Returns Model</vt:lpstr>
      <vt:lpstr>Predicting Stock Returns (the Trillion $ Question): Do Sentiments Matter?   </vt:lpstr>
      <vt:lpstr>Supervised Sentiment Analysis</vt:lpstr>
      <vt:lpstr>Simplest Approach to Sentiment Analysis?</vt:lpstr>
      <vt:lpstr>Calculations</vt:lpstr>
      <vt:lpstr>Top-10 Words</vt:lpstr>
      <vt:lpstr>Tough to Detect</vt:lpstr>
      <vt:lpstr>K-Nearest Neighbors</vt:lpstr>
      <vt:lpstr>PowerPoint Presentation</vt:lpstr>
      <vt:lpstr>PowerPoint Presentation</vt:lpstr>
      <vt:lpstr>PowerPoint Presentation</vt:lpstr>
      <vt:lpstr>Importance of Words</vt:lpstr>
      <vt:lpstr>PowerPoint Presentation</vt:lpstr>
      <vt:lpstr>PowerPoint Presentation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Barua</cp:lastModifiedBy>
  <cp:revision>559</cp:revision>
  <cp:lastPrinted>2014-01-13T15:56:39Z</cp:lastPrinted>
  <dcterms:created xsi:type="dcterms:W3CDTF">2000-10-19T17:22:27Z</dcterms:created>
  <dcterms:modified xsi:type="dcterms:W3CDTF">2017-09-19T15:57:45Z</dcterms:modified>
</cp:coreProperties>
</file>