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728DBD6-D053-4197-813C-89E8BCC348EC}">
  <a:tblStyle styleId="{0728DBD6-D053-4197-813C-89E8BCC348E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86ee9b7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86ee9b7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87b41704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87b41704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86ee9b7c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86ee9b7c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87b41704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87b41704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Collection: </a:t>
            </a:r>
            <a:endParaRPr/>
          </a:p>
          <a:p>
            <a:pPr indent="0" lvl="0" marL="0" rtl="0" algn="l">
              <a:spcBef>
                <a:spcPts val="0"/>
              </a:spcBef>
              <a:spcAft>
                <a:spcPts val="0"/>
              </a:spcAft>
              <a:buNone/>
            </a:pPr>
            <a:r>
              <a:rPr lang="en"/>
              <a:t>We selected project quieried by “Charity”.</a:t>
            </a:r>
            <a:endParaRPr/>
          </a:p>
          <a:p>
            <a:pPr indent="-298450" lvl="0" marL="457200" rtl="0" algn="l">
              <a:spcBef>
                <a:spcPts val="0"/>
              </a:spcBef>
              <a:spcAft>
                <a:spcPts val="0"/>
              </a:spcAft>
              <a:buSzPts val="1100"/>
              <a:buAutoNum type="alphaLcParenR"/>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Percentage of raised and goal achieved</a:t>
            </a:r>
            <a:endParaRPr/>
          </a:p>
          <a:p>
            <a:pPr indent="0" lvl="0" marL="0" rtl="0" algn="l">
              <a:spcBef>
                <a:spcPts val="0"/>
              </a:spcBef>
              <a:spcAft>
                <a:spcPts val="0"/>
              </a:spcAft>
              <a:buNone/>
            </a:pPr>
            <a:r>
              <a:rPr lang="en"/>
              <a:t>How fast was the money raised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GCloud</a:t>
            </a:r>
            <a:endParaRPr/>
          </a:p>
          <a:p>
            <a:pPr indent="0" lvl="0" marL="0" rtl="0" algn="l">
              <a:spcBef>
                <a:spcPts val="0"/>
              </a:spcBef>
              <a:spcAft>
                <a:spcPts val="0"/>
              </a:spcAft>
              <a:buNone/>
            </a:pPr>
            <a:r>
              <a:rPr lang="en"/>
              <a:t>We used Google Vision to get image tags from image URL scraped from each project website. We just focused on the Display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Excel</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lphaLcParenR"/>
            </a:pPr>
            <a:r>
              <a:rPr lang="en"/>
              <a:t>Goal: Get only the number from the text</a:t>
            </a:r>
            <a:endParaRPr/>
          </a:p>
          <a:p>
            <a:pPr indent="0" lvl="0" marL="0" rtl="0" algn="l">
              <a:spcBef>
                <a:spcPts val="0"/>
              </a:spcBef>
              <a:spcAft>
                <a:spcPts val="0"/>
              </a:spcAft>
              <a:buNone/>
            </a:pPr>
            <a:r>
              <a:rPr lang="en"/>
              <a:t>Remove “of” and the “coin sign” before the number</a:t>
            </a:r>
            <a:endParaRPr/>
          </a:p>
          <a:p>
            <a:pPr indent="0" lvl="0" marL="0" rtl="0" algn="l">
              <a:spcBef>
                <a:spcPts val="0"/>
              </a:spcBef>
              <a:spcAft>
                <a:spcPts val="0"/>
              </a:spcAft>
              <a:buNone/>
            </a:pPr>
            <a:r>
              <a:rPr lang="en"/>
              <a:t>Remove “goal” after the number</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b) Raised: Get only he number form the text</a:t>
            </a:r>
            <a:endParaRPr/>
          </a:p>
          <a:p>
            <a:pPr indent="0" lvl="0" marL="0" rtl="0" algn="l">
              <a:spcBef>
                <a:spcPts val="0"/>
              </a:spcBef>
              <a:spcAft>
                <a:spcPts val="0"/>
              </a:spcAft>
              <a:buNone/>
            </a:pPr>
            <a:r>
              <a:rPr lang="en"/>
              <a:t>c)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86ee9b7c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86ee9b7c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looking at one topic from topic modelling (human aspect). Narrowed it from multiple topics</a:t>
            </a:r>
            <a:endParaRPr/>
          </a:p>
          <a:p>
            <a:pPr indent="0" lvl="0" marL="0" rtl="0" algn="l">
              <a:spcBef>
                <a:spcPts val="0"/>
              </a:spcBef>
              <a:spcAft>
                <a:spcPts val="0"/>
              </a:spcAft>
              <a:buNone/>
            </a:pPr>
            <a:r>
              <a:rPr lang="en"/>
              <a:t>People_1 (computer vision label, to see presence of people in labels) - check values for both charity and business</a:t>
            </a:r>
            <a:endParaRPr/>
          </a:p>
          <a:p>
            <a:pPr indent="0" lvl="0" marL="0" rtl="0" algn="l">
              <a:spcBef>
                <a:spcPts val="0"/>
              </a:spcBef>
              <a:spcAft>
                <a:spcPts val="0"/>
              </a:spcAft>
              <a:buNone/>
            </a:pPr>
            <a:r>
              <a:rPr lang="en"/>
              <a:t>Human aspect model - check values for both </a:t>
            </a:r>
            <a:r>
              <a:rPr lang="en"/>
              <a:t>charity</a:t>
            </a:r>
            <a:r>
              <a:rPr lang="en"/>
              <a:t> and business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86ee9b7c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86ee9b7c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analyzed the content of the images to understand the impact of presence of certain features ( eg: people, ambience, etc) on the amount of money raised. However from our findings we can conclude that the dominating factors driving the money raised for charity and business domain projects are the Goal of the project  and number of shares i.e how popular is the project on the platform.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Recommendations:</a:t>
            </a:r>
            <a:endParaRPr/>
          </a:p>
          <a:p>
            <a:pPr indent="0" lvl="0" marL="0" rtl="0" algn="l">
              <a:spcBef>
                <a:spcPts val="0"/>
              </a:spcBef>
              <a:spcAft>
                <a:spcPts val="0"/>
              </a:spcAft>
              <a:buNone/>
            </a:pPr>
            <a:r>
              <a:rPr lang="en"/>
              <a:t>Have an active community engaging with the projects</a:t>
            </a:r>
            <a:endParaRPr/>
          </a:p>
          <a:p>
            <a:pPr indent="0" lvl="0" marL="0" rtl="0" algn="l">
              <a:spcBef>
                <a:spcPts val="0"/>
              </a:spcBef>
              <a:spcAft>
                <a:spcPts val="0"/>
              </a:spcAft>
              <a:buNone/>
            </a:pPr>
            <a:r>
              <a:rPr lang="en"/>
              <a:t>Marketing efforts to reach a larger audience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gofundme.com/c/crowdfund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38875" y="85840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Impact of image content in crowdfunding projects success</a:t>
            </a:r>
            <a:endParaRPr sz="3600"/>
          </a:p>
        </p:txBody>
      </p:sp>
      <p:sp>
        <p:nvSpPr>
          <p:cNvPr id="68" name="Google Shape;68;p13"/>
          <p:cNvSpPr txBox="1"/>
          <p:nvPr>
            <p:ph idx="1" type="subTitle"/>
          </p:nvPr>
        </p:nvSpPr>
        <p:spPr>
          <a:xfrm>
            <a:off x="338875" y="1828255"/>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GoFundMe</a:t>
            </a:r>
            <a:endParaRPr sz="4800"/>
          </a:p>
        </p:txBody>
      </p:sp>
      <p:sp>
        <p:nvSpPr>
          <p:cNvPr id="69" name="Google Shape;69;p13"/>
          <p:cNvSpPr txBox="1"/>
          <p:nvPr/>
        </p:nvSpPr>
        <p:spPr>
          <a:xfrm>
            <a:off x="0" y="3762450"/>
            <a:ext cx="2798700" cy="138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t>Gaurav Lalwani</a:t>
            </a:r>
            <a:endParaRPr sz="1100"/>
          </a:p>
          <a:p>
            <a:pPr indent="0" lvl="0" marL="0" rtl="0" algn="ctr">
              <a:lnSpc>
                <a:spcPct val="115000"/>
              </a:lnSpc>
              <a:spcBef>
                <a:spcPts val="0"/>
              </a:spcBef>
              <a:spcAft>
                <a:spcPts val="0"/>
              </a:spcAft>
              <a:buNone/>
            </a:pPr>
            <a:r>
              <a:rPr lang="en" sz="1100"/>
              <a:t>Sonakshi Garg</a:t>
            </a:r>
            <a:endParaRPr sz="1100"/>
          </a:p>
          <a:p>
            <a:pPr indent="0" lvl="0" marL="0" rtl="0" algn="ctr">
              <a:lnSpc>
                <a:spcPct val="115000"/>
              </a:lnSpc>
              <a:spcBef>
                <a:spcPts val="0"/>
              </a:spcBef>
              <a:spcAft>
                <a:spcPts val="0"/>
              </a:spcAft>
              <a:buNone/>
            </a:pPr>
            <a:r>
              <a:rPr lang="en" sz="1100"/>
              <a:t>Shweta Mane</a:t>
            </a:r>
            <a:endParaRPr sz="1100"/>
          </a:p>
          <a:p>
            <a:pPr indent="0" lvl="0" marL="0" rtl="0" algn="ctr">
              <a:lnSpc>
                <a:spcPct val="115000"/>
              </a:lnSpc>
              <a:spcBef>
                <a:spcPts val="0"/>
              </a:spcBef>
              <a:spcAft>
                <a:spcPts val="0"/>
              </a:spcAft>
              <a:buNone/>
            </a:pPr>
            <a:r>
              <a:rPr lang="en" sz="1100"/>
              <a:t>Milind Siddhanti</a:t>
            </a:r>
            <a:endParaRPr sz="1100"/>
          </a:p>
          <a:p>
            <a:pPr indent="0" lvl="0" marL="0" rtl="0" algn="ctr">
              <a:lnSpc>
                <a:spcPct val="115000"/>
              </a:lnSpc>
              <a:spcBef>
                <a:spcPts val="0"/>
              </a:spcBef>
              <a:spcAft>
                <a:spcPts val="0"/>
              </a:spcAft>
              <a:buNone/>
            </a:pPr>
            <a:r>
              <a:rPr lang="en" sz="1100"/>
              <a:t>Sanchit Singhal</a:t>
            </a:r>
            <a:endParaRPr sz="1100"/>
          </a:p>
          <a:p>
            <a:pPr indent="0" lvl="0" marL="0" rtl="0" algn="ctr">
              <a:lnSpc>
                <a:spcPct val="115000"/>
              </a:lnSpc>
              <a:spcBef>
                <a:spcPts val="0"/>
              </a:spcBef>
              <a:spcAft>
                <a:spcPts val="0"/>
              </a:spcAft>
              <a:buNone/>
            </a:pPr>
            <a:r>
              <a:rPr lang="en" sz="1100"/>
              <a:t>Pedro Seguel</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it matters?</a:t>
            </a:r>
            <a:endParaRPr/>
          </a:p>
        </p:txBody>
      </p:sp>
      <p:sp>
        <p:nvSpPr>
          <p:cNvPr id="75" name="Google Shape;75;p14"/>
          <p:cNvSpPr txBox="1"/>
          <p:nvPr>
            <p:ph idx="1" type="body"/>
          </p:nvPr>
        </p:nvSpPr>
        <p:spPr>
          <a:xfrm>
            <a:off x="471900" y="1842875"/>
            <a:ext cx="8222100" cy="2710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rPr>
              <a:t>The presence of images is known to affect positively fundraising in crowdfunding projects.</a:t>
            </a:r>
            <a:endParaRPr sz="2100">
              <a:solidFill>
                <a:srgbClr val="000000"/>
              </a:solidFill>
            </a:endParaRPr>
          </a:p>
          <a:p>
            <a:pPr indent="0" lvl="0" marL="0" rtl="0" algn="l">
              <a:spcBef>
                <a:spcPts val="1600"/>
              </a:spcBef>
              <a:spcAft>
                <a:spcPts val="0"/>
              </a:spcAft>
              <a:buNone/>
            </a:pPr>
            <a:r>
              <a:rPr i="1" lang="en" sz="1400">
                <a:solidFill>
                  <a:srgbClr val="000000"/>
                </a:solidFill>
              </a:rPr>
              <a:t>“Adding compelling fundraising images to your fundraiser page is one of the best ways to become a </a:t>
            </a:r>
            <a:r>
              <a:rPr i="1" lang="en" sz="1400">
                <a:solidFill>
                  <a:srgbClr val="000000"/>
                </a:solidFill>
                <a:uFill>
                  <a:noFill/>
                </a:uFill>
                <a:hlinkClick r:id="rId3"/>
              </a:rPr>
              <a:t>crowdfunding</a:t>
            </a:r>
            <a:r>
              <a:rPr i="1" lang="en" sz="1400">
                <a:solidFill>
                  <a:srgbClr val="000000"/>
                </a:solidFill>
              </a:rPr>
              <a:t> success story; </a:t>
            </a:r>
            <a:r>
              <a:rPr b="1" i="1" lang="en" sz="1400">
                <a:solidFill>
                  <a:srgbClr val="000000"/>
                </a:solidFill>
              </a:rPr>
              <a:t>fundraisers with at least five photos raise more than those with one. </a:t>
            </a:r>
            <a:r>
              <a:rPr i="1" lang="en" sz="1400">
                <a:solidFill>
                  <a:srgbClr val="000000"/>
                </a:solidFill>
              </a:rPr>
              <a:t>Photos can tell your story, spark compassion, and inspire action. (GoFundMe)”</a:t>
            </a:r>
            <a:endParaRPr i="1" sz="1400">
              <a:solidFill>
                <a:srgbClr val="000000"/>
              </a:solidFill>
            </a:endParaRPr>
          </a:p>
          <a:p>
            <a:pPr indent="0" lvl="0" marL="0" rtl="0" algn="l">
              <a:spcBef>
                <a:spcPts val="1600"/>
              </a:spcBef>
              <a:spcAft>
                <a:spcPts val="0"/>
              </a:spcAft>
              <a:buNone/>
            </a:pPr>
            <a:r>
              <a:rPr lang="en" sz="2100">
                <a:solidFill>
                  <a:srgbClr val="000000"/>
                </a:solidFill>
              </a:rPr>
              <a:t>But, what about </a:t>
            </a:r>
            <a:r>
              <a:rPr b="1" lang="en" sz="2100">
                <a:solidFill>
                  <a:srgbClr val="000000"/>
                </a:solidFill>
              </a:rPr>
              <a:t>image content</a:t>
            </a:r>
            <a:r>
              <a:rPr lang="en" sz="2100">
                <a:solidFill>
                  <a:srgbClr val="000000"/>
                </a:solidFill>
              </a:rPr>
              <a:t>?</a:t>
            </a:r>
            <a:endParaRPr sz="2100">
              <a:solidFill>
                <a:srgbClr val="000000"/>
              </a:solidFill>
            </a:endParaRPr>
          </a:p>
          <a:p>
            <a:pPr indent="0" lvl="0" marL="0" rtl="0" algn="l">
              <a:spcBef>
                <a:spcPts val="1600"/>
              </a:spcBef>
              <a:spcAft>
                <a:spcPts val="1600"/>
              </a:spcAft>
              <a:buNone/>
            </a:pPr>
            <a:r>
              <a:rPr lang="en" sz="2100">
                <a:solidFill>
                  <a:srgbClr val="000000"/>
                </a:solidFill>
              </a:rPr>
              <a:t>What is the impact of image content on the success projects?</a:t>
            </a:r>
            <a:endParaRPr sz="21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Goal: Prototype system that optimizes image to the success (money raised) of crowdsourcing campaigns on GoFundMe.</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Use an automated strategy to analyze content and process in scale that facilitate more successful campaigns for users on the site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Analyze impact of image content on domain specific projects (i.e. Business or Charity)</a:t>
            </a:r>
            <a:endParaRPr>
              <a:solidFill>
                <a:srgbClr val="000000"/>
              </a:solidFill>
            </a:endParaRPr>
          </a:p>
          <a:p>
            <a:pPr indent="0" lvl="0" marL="0" rtl="0" algn="l">
              <a:spcBef>
                <a:spcPts val="1600"/>
              </a:spcBef>
              <a:spcAft>
                <a:spcPts val="1600"/>
              </a:spcAft>
              <a:buNone/>
            </a:pPr>
            <a:r>
              <a:rPr lang="en">
                <a:solidFill>
                  <a:srgbClr val="000000"/>
                </a:solidFill>
              </a:rPr>
              <a:t>What type of images are related to highest levels of success in projects?</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87" name="Google Shape;87;p16"/>
          <p:cNvSpPr txBox="1"/>
          <p:nvPr>
            <p:ph idx="1" type="body"/>
          </p:nvPr>
        </p:nvSpPr>
        <p:spPr>
          <a:xfrm>
            <a:off x="471900" y="1919075"/>
            <a:ext cx="33003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300">
                <a:solidFill>
                  <a:srgbClr val="000000"/>
                </a:solidFill>
              </a:rPr>
              <a:t>GoFundMe project site</a:t>
            </a:r>
            <a:endParaRPr sz="23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Business projects: 928</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Charity projects: 999</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Display Image</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Project metadata</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Money (Raised and Goal)</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Date of creation</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Shares</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Updates</a:t>
            </a:r>
            <a:endParaRPr sz="1600">
              <a:solidFill>
                <a:srgbClr val="000000"/>
              </a:solidFill>
            </a:endParaRPr>
          </a:p>
          <a:p>
            <a:pPr indent="0" lvl="0" marL="457200" rtl="0" algn="l">
              <a:spcBef>
                <a:spcPts val="0"/>
              </a:spcBef>
              <a:spcAft>
                <a:spcPts val="0"/>
              </a:spcAft>
              <a:buNone/>
            </a:pPr>
            <a:r>
              <a:t/>
            </a:r>
            <a:endParaRPr sz="1600">
              <a:solidFill>
                <a:srgbClr val="000000"/>
              </a:solidFill>
            </a:endParaRPr>
          </a:p>
          <a:p>
            <a:pPr indent="0" lvl="0" marL="0" rtl="0" algn="l">
              <a:spcBef>
                <a:spcPts val="0"/>
              </a:spcBef>
              <a:spcAft>
                <a:spcPts val="1600"/>
              </a:spcAft>
              <a:buNone/>
            </a:pPr>
            <a:r>
              <a:t/>
            </a:r>
            <a:endParaRPr sz="1600">
              <a:solidFill>
                <a:srgbClr val="000000"/>
              </a:solidFill>
            </a:endParaRPr>
          </a:p>
        </p:txBody>
      </p:sp>
      <p:pic>
        <p:nvPicPr>
          <p:cNvPr id="88" name="Google Shape;88;p16"/>
          <p:cNvPicPr preferRelativeResize="0"/>
          <p:nvPr/>
        </p:nvPicPr>
        <p:blipFill>
          <a:blip r:embed="rId3">
            <a:alphaModFix/>
          </a:blip>
          <a:stretch>
            <a:fillRect/>
          </a:stretch>
        </p:blipFill>
        <p:spPr>
          <a:xfrm>
            <a:off x="3893650" y="441200"/>
            <a:ext cx="5319325" cy="4702300"/>
          </a:xfrm>
          <a:prstGeom prst="rect">
            <a:avLst/>
          </a:prstGeom>
          <a:noFill/>
          <a:ln>
            <a:noFill/>
          </a:ln>
        </p:spPr>
      </p:pic>
      <p:sp>
        <p:nvSpPr>
          <p:cNvPr id="89" name="Google Shape;89;p16"/>
          <p:cNvSpPr/>
          <p:nvPr/>
        </p:nvSpPr>
        <p:spPr>
          <a:xfrm>
            <a:off x="4004875" y="196325"/>
            <a:ext cx="3239100" cy="31902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7243975" y="-73375"/>
            <a:ext cx="1899900" cy="12807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6331225" y="3720200"/>
            <a:ext cx="912600" cy="7089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6105450" y="4279700"/>
            <a:ext cx="756000" cy="5202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7425925" y="1801450"/>
            <a:ext cx="912600" cy="5202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Workflow</a:t>
            </a:r>
            <a:endParaRPr/>
          </a:p>
        </p:txBody>
      </p:sp>
      <p:sp>
        <p:nvSpPr>
          <p:cNvPr id="99" name="Google Shape;99;p17"/>
          <p:cNvSpPr txBox="1"/>
          <p:nvPr/>
        </p:nvSpPr>
        <p:spPr>
          <a:xfrm>
            <a:off x="2159275" y="1033225"/>
            <a:ext cx="1818300" cy="125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lang="en"/>
              <a:t>Get tags from </a:t>
            </a:r>
            <a:r>
              <a:rPr lang="en"/>
              <a:t>display</a:t>
            </a:r>
            <a:r>
              <a:rPr lang="en"/>
              <a:t> picture</a:t>
            </a:r>
            <a:endParaRPr/>
          </a:p>
          <a:p>
            <a:pPr indent="0" lvl="0" marL="0" rtl="0" algn="l">
              <a:spcBef>
                <a:spcPts val="0"/>
              </a:spcBef>
              <a:spcAft>
                <a:spcPts val="0"/>
              </a:spcAft>
              <a:buNone/>
            </a:pPr>
            <a:r>
              <a:rPr i="1" lang="en"/>
              <a:t>GCloud</a:t>
            </a:r>
            <a:endParaRPr i="1"/>
          </a:p>
        </p:txBody>
      </p:sp>
      <p:sp>
        <p:nvSpPr>
          <p:cNvPr id="100" name="Google Shape;100;p17"/>
          <p:cNvSpPr txBox="1"/>
          <p:nvPr/>
        </p:nvSpPr>
        <p:spPr>
          <a:xfrm>
            <a:off x="2159275" y="2836475"/>
            <a:ext cx="1818300" cy="222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lang="en"/>
              <a:t>Get success </a:t>
            </a:r>
            <a:r>
              <a:rPr lang="en"/>
              <a:t>measures and control variables</a:t>
            </a:r>
            <a:endParaRPr/>
          </a:p>
          <a:p>
            <a:pPr indent="0" lvl="0" marL="0" rtl="0" algn="l">
              <a:spcBef>
                <a:spcPts val="0"/>
              </a:spcBef>
              <a:spcAft>
                <a:spcPts val="0"/>
              </a:spcAft>
              <a:buNone/>
            </a:pPr>
            <a:r>
              <a:rPr lang="en"/>
              <a:t>#days</a:t>
            </a:r>
            <a:endParaRPr/>
          </a:p>
          <a:p>
            <a:pPr indent="0" lvl="0" marL="0" rtl="0" algn="l">
              <a:spcBef>
                <a:spcPts val="0"/>
              </a:spcBef>
              <a:spcAft>
                <a:spcPts val="0"/>
              </a:spcAft>
              <a:buNone/>
            </a:pPr>
            <a:r>
              <a:rPr lang="en"/>
              <a:t>#Money raised</a:t>
            </a:r>
            <a:endParaRPr/>
          </a:p>
          <a:p>
            <a:pPr indent="0" lvl="0" marL="0" rtl="0" algn="l">
              <a:spcBef>
                <a:spcPts val="0"/>
              </a:spcBef>
              <a:spcAft>
                <a:spcPts val="0"/>
              </a:spcAft>
              <a:buNone/>
            </a:pPr>
            <a:r>
              <a:rPr lang="en"/>
              <a:t>#Money Goal</a:t>
            </a:r>
            <a:endParaRPr/>
          </a:p>
          <a:p>
            <a:pPr indent="0" lvl="0" marL="0" rtl="0" algn="l">
              <a:spcBef>
                <a:spcPts val="0"/>
              </a:spcBef>
              <a:spcAft>
                <a:spcPts val="0"/>
              </a:spcAft>
              <a:buNone/>
            </a:pPr>
            <a:r>
              <a:rPr lang="en"/>
              <a:t>#Updates</a:t>
            </a:r>
            <a:endParaRPr/>
          </a:p>
          <a:p>
            <a:pPr indent="0" lvl="0" marL="0" rtl="0" algn="l">
              <a:spcBef>
                <a:spcPts val="0"/>
              </a:spcBef>
              <a:spcAft>
                <a:spcPts val="0"/>
              </a:spcAft>
              <a:buNone/>
            </a:pPr>
            <a:r>
              <a:rPr lang="en"/>
              <a:t>#Shares</a:t>
            </a:r>
            <a:endParaRPr/>
          </a:p>
          <a:p>
            <a:pPr indent="0" lvl="0" marL="0" rtl="0" algn="l">
              <a:spcBef>
                <a:spcPts val="0"/>
              </a:spcBef>
              <a:spcAft>
                <a:spcPts val="0"/>
              </a:spcAft>
              <a:buNone/>
            </a:pPr>
            <a:r>
              <a:rPr i="1" lang="en"/>
              <a:t>Excel</a:t>
            </a:r>
            <a:endParaRPr i="1"/>
          </a:p>
        </p:txBody>
      </p:sp>
      <p:sp>
        <p:nvSpPr>
          <p:cNvPr id="101" name="Google Shape;101;p17"/>
          <p:cNvSpPr txBox="1"/>
          <p:nvPr/>
        </p:nvSpPr>
        <p:spPr>
          <a:xfrm>
            <a:off x="4572000" y="1033225"/>
            <a:ext cx="2118000" cy="174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Analyze important words, topic modeling, merge</a:t>
            </a:r>
            <a:endParaRPr/>
          </a:p>
          <a:p>
            <a:pPr indent="0" lvl="0" marL="0" rtl="0" algn="l">
              <a:lnSpc>
                <a:spcPct val="115000"/>
              </a:lnSpc>
              <a:spcBef>
                <a:spcPts val="0"/>
              </a:spcBef>
              <a:spcAft>
                <a:spcPts val="0"/>
              </a:spcAft>
              <a:buNone/>
            </a:pPr>
            <a:r>
              <a:rPr i="1" lang="en"/>
              <a:t>Wordfrequency.py</a:t>
            </a:r>
            <a:endParaRPr i="1"/>
          </a:p>
          <a:p>
            <a:pPr indent="0" lvl="0" marL="0" rtl="0" algn="l">
              <a:spcBef>
                <a:spcPts val="0"/>
              </a:spcBef>
              <a:spcAft>
                <a:spcPts val="0"/>
              </a:spcAft>
              <a:buClr>
                <a:srgbClr val="000000"/>
              </a:buClr>
              <a:buSzPts val="1100"/>
              <a:buFont typeface="Arial"/>
              <a:buNone/>
            </a:pPr>
            <a:r>
              <a:rPr i="1" lang="en"/>
              <a:t>lda_reviews_new.py</a:t>
            </a:r>
            <a:r>
              <a:rPr i="1" lang="en"/>
              <a:t>,</a:t>
            </a:r>
            <a:endParaRPr i="1"/>
          </a:p>
          <a:p>
            <a:pPr indent="0" lvl="0" marL="0" rtl="0" algn="l">
              <a:lnSpc>
                <a:spcPct val="115000"/>
              </a:lnSpc>
              <a:spcBef>
                <a:spcPts val="0"/>
              </a:spcBef>
              <a:spcAft>
                <a:spcPts val="0"/>
              </a:spcAft>
              <a:buNone/>
            </a:pPr>
            <a:r>
              <a:rPr i="1" lang="en"/>
              <a:t>Find_and_replace.py</a:t>
            </a:r>
            <a:endParaRPr i="1"/>
          </a:p>
        </p:txBody>
      </p:sp>
      <p:cxnSp>
        <p:nvCxnSpPr>
          <p:cNvPr id="102" name="Google Shape;102;p17"/>
          <p:cNvCxnSpPr>
            <a:stCxn id="103" idx="3"/>
            <a:endCxn id="99" idx="1"/>
          </p:cNvCxnSpPr>
          <p:nvPr/>
        </p:nvCxnSpPr>
        <p:spPr>
          <a:xfrm flipH="1" rot="10800000">
            <a:off x="1916575" y="1658275"/>
            <a:ext cx="242700" cy="913500"/>
          </a:xfrm>
          <a:prstGeom prst="straightConnector1">
            <a:avLst/>
          </a:prstGeom>
          <a:noFill/>
          <a:ln cap="flat" cmpd="sng" w="28575">
            <a:solidFill>
              <a:schemeClr val="dk2"/>
            </a:solidFill>
            <a:prstDash val="solid"/>
            <a:round/>
            <a:headEnd len="med" w="med" type="none"/>
            <a:tailEnd len="med" w="med" type="triangle"/>
          </a:ln>
        </p:spPr>
      </p:cxnSp>
      <p:cxnSp>
        <p:nvCxnSpPr>
          <p:cNvPr id="104" name="Google Shape;104;p17"/>
          <p:cNvCxnSpPr>
            <a:endCxn id="100" idx="1"/>
          </p:cNvCxnSpPr>
          <p:nvPr/>
        </p:nvCxnSpPr>
        <p:spPr>
          <a:xfrm>
            <a:off x="1916575" y="2911175"/>
            <a:ext cx="242700" cy="1035900"/>
          </a:xfrm>
          <a:prstGeom prst="straightConnector1">
            <a:avLst/>
          </a:prstGeom>
          <a:noFill/>
          <a:ln cap="flat" cmpd="sng" w="28575">
            <a:solidFill>
              <a:schemeClr val="dk2"/>
            </a:solidFill>
            <a:prstDash val="solid"/>
            <a:round/>
            <a:headEnd len="med" w="med" type="none"/>
            <a:tailEnd len="med" w="med" type="triangle"/>
          </a:ln>
        </p:spPr>
      </p:cxnSp>
      <p:cxnSp>
        <p:nvCxnSpPr>
          <p:cNvPr id="105" name="Google Shape;105;p17"/>
          <p:cNvCxnSpPr>
            <a:stCxn id="99" idx="3"/>
            <a:endCxn id="101" idx="1"/>
          </p:cNvCxnSpPr>
          <p:nvPr/>
        </p:nvCxnSpPr>
        <p:spPr>
          <a:xfrm>
            <a:off x="3977575" y="1658275"/>
            <a:ext cx="594300" cy="246300"/>
          </a:xfrm>
          <a:prstGeom prst="straightConnector1">
            <a:avLst/>
          </a:prstGeom>
          <a:noFill/>
          <a:ln cap="flat" cmpd="sng" w="28575">
            <a:solidFill>
              <a:schemeClr val="dk2"/>
            </a:solidFill>
            <a:prstDash val="solid"/>
            <a:round/>
            <a:headEnd len="med" w="med" type="none"/>
            <a:tailEnd len="med" w="med" type="triangle"/>
          </a:ln>
        </p:spPr>
      </p:cxnSp>
      <p:cxnSp>
        <p:nvCxnSpPr>
          <p:cNvPr id="106" name="Google Shape;106;p17"/>
          <p:cNvCxnSpPr/>
          <p:nvPr/>
        </p:nvCxnSpPr>
        <p:spPr>
          <a:xfrm>
            <a:off x="6690000" y="1946700"/>
            <a:ext cx="1176000" cy="2221200"/>
          </a:xfrm>
          <a:prstGeom prst="straightConnector1">
            <a:avLst/>
          </a:prstGeom>
          <a:noFill/>
          <a:ln cap="flat" cmpd="sng" w="28575">
            <a:solidFill>
              <a:schemeClr val="dk2"/>
            </a:solidFill>
            <a:prstDash val="solid"/>
            <a:round/>
            <a:headEnd len="med" w="med" type="none"/>
            <a:tailEnd len="med" w="med" type="triangle"/>
          </a:ln>
        </p:spPr>
      </p:cxnSp>
      <p:cxnSp>
        <p:nvCxnSpPr>
          <p:cNvPr id="107" name="Google Shape;107;p17"/>
          <p:cNvCxnSpPr>
            <a:stCxn id="100" idx="3"/>
            <a:endCxn id="108" idx="0"/>
          </p:cNvCxnSpPr>
          <p:nvPr/>
        </p:nvCxnSpPr>
        <p:spPr>
          <a:xfrm>
            <a:off x="3977575" y="3947075"/>
            <a:ext cx="3888300" cy="178800"/>
          </a:xfrm>
          <a:prstGeom prst="straightConnector1">
            <a:avLst/>
          </a:prstGeom>
          <a:noFill/>
          <a:ln cap="flat" cmpd="sng" w="28575">
            <a:solidFill>
              <a:schemeClr val="dk2"/>
            </a:solidFill>
            <a:prstDash val="solid"/>
            <a:round/>
            <a:headEnd len="med" w="med" type="none"/>
            <a:tailEnd len="med" w="med" type="triangle"/>
          </a:ln>
        </p:spPr>
      </p:cxnSp>
      <p:pic>
        <p:nvPicPr>
          <p:cNvPr id="109" name="Google Shape;109;p17"/>
          <p:cNvPicPr preferRelativeResize="0"/>
          <p:nvPr/>
        </p:nvPicPr>
        <p:blipFill>
          <a:blip r:embed="rId3">
            <a:alphaModFix/>
          </a:blip>
          <a:stretch>
            <a:fillRect/>
          </a:stretch>
        </p:blipFill>
        <p:spPr>
          <a:xfrm>
            <a:off x="812500" y="661725"/>
            <a:ext cx="7237075" cy="4481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OLS regression</a:t>
            </a:r>
            <a:endParaRPr/>
          </a:p>
        </p:txBody>
      </p:sp>
      <p:graphicFrame>
        <p:nvGraphicFramePr>
          <p:cNvPr id="115" name="Google Shape;115;p18"/>
          <p:cNvGraphicFramePr/>
          <p:nvPr/>
        </p:nvGraphicFramePr>
        <p:xfrm>
          <a:off x="952500" y="1682150"/>
          <a:ext cx="3000000" cy="3000000"/>
        </p:xfrm>
        <a:graphic>
          <a:graphicData uri="http://schemas.openxmlformats.org/drawingml/2006/table">
            <a:tbl>
              <a:tblPr>
                <a:noFill/>
                <a:tableStyleId>{0728DBD6-D053-4197-813C-89E8BCC348EC}</a:tableStyleId>
              </a:tblPr>
              <a:tblGrid>
                <a:gridCol w="1447800"/>
                <a:gridCol w="1447800"/>
                <a:gridCol w="1447800"/>
                <a:gridCol w="1447800"/>
                <a:gridCol w="1447800"/>
              </a:tblGrid>
              <a:tr h="381000">
                <a:tc>
                  <a:txBody>
                    <a:bodyPr>
                      <a:noAutofit/>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b="1" lang="en"/>
                        <a:t>Business</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t>Charity</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t>Business</a:t>
                      </a:r>
                      <a:endParaRPr b="1"/>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t>Charity</a:t>
                      </a:r>
                      <a:endParaRPr b="1"/>
                    </a:p>
                  </a:txBody>
                  <a:tcPr marT="91425" marB="91425" marR="91425" marL="91425">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goal</a:t>
                      </a:r>
                      <a:endParaRPr/>
                    </a:p>
                  </a:txBody>
                  <a:tcPr marT="91425" marB="91425" marR="91425" marL="91425"/>
                </a:tc>
                <a:tc>
                  <a:txBody>
                    <a:bodyPr>
                      <a:noAutofit/>
                    </a:bodyPr>
                    <a:lstStyle/>
                    <a:p>
                      <a:pPr indent="0" lvl="0" marL="0" rtl="0" algn="l">
                        <a:spcBef>
                          <a:spcPts val="0"/>
                        </a:spcBef>
                        <a:spcAft>
                          <a:spcPts val="0"/>
                        </a:spcAft>
                        <a:buNone/>
                      </a:pPr>
                      <a:r>
                        <a:rPr lang="en"/>
                        <a:t>2167 ***</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a:t>2355.86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1867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2440.72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days</a:t>
                      </a:r>
                      <a:endParaRPr/>
                    </a:p>
                  </a:txBody>
                  <a:tcPr marT="91425" marB="91425" marR="91425" marL="91425"/>
                </a:tc>
                <a:tc>
                  <a:txBody>
                    <a:bodyPr>
                      <a:noAutofit/>
                    </a:bodyPr>
                    <a:lstStyle/>
                    <a:p>
                      <a:pPr indent="0" lvl="0" marL="0" rtl="0" algn="l">
                        <a:spcBef>
                          <a:spcPts val="0"/>
                        </a:spcBef>
                        <a:spcAft>
                          <a:spcPts val="0"/>
                        </a:spcAft>
                        <a:buNone/>
                      </a:pPr>
                      <a:r>
                        <a:rPr lang="en"/>
                        <a:t>0.81</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5.14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-0.89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2.2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shares</a:t>
                      </a:r>
                      <a:endParaRPr/>
                    </a:p>
                  </a:txBody>
                  <a:tcPr marT="91425" marB="91425" marR="91425" marL="91425"/>
                </a:tc>
                <a:tc>
                  <a:txBody>
                    <a:bodyPr>
                      <a:noAutofit/>
                    </a:bodyPr>
                    <a:lstStyle/>
                    <a:p>
                      <a:pPr indent="0" lvl="0" marL="0" rtl="0" algn="l">
                        <a:spcBef>
                          <a:spcPts val="0"/>
                        </a:spcBef>
                        <a:spcAft>
                          <a:spcPts val="0"/>
                        </a:spcAft>
                        <a:buNone/>
                      </a:pPr>
                      <a:r>
                        <a:rPr lang="en"/>
                        <a:t>10.7 ***</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l">
                        <a:spcBef>
                          <a:spcPts val="0"/>
                        </a:spcBef>
                        <a:spcAft>
                          <a:spcPts val="0"/>
                        </a:spcAft>
                        <a:buNone/>
                      </a:pPr>
                      <a:r>
                        <a:rPr lang="en"/>
                        <a:t>-3.69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9.6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-4.53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human aspect (topic score)</a:t>
                      </a:r>
                      <a:endParaRPr/>
                    </a:p>
                  </a:txBody>
                  <a:tcPr marT="91425" marB="91425" marR="91425" marL="91425"/>
                </a:tc>
                <a:tc>
                  <a:txBody>
                    <a:bodyPr>
                      <a:noAutofit/>
                    </a:bodyPr>
                    <a:lstStyle/>
                    <a:p>
                      <a:pPr indent="0" lvl="0" marL="88900" marR="88900" rtl="0" algn="l">
                        <a:lnSpc>
                          <a:spcPct val="142857"/>
                        </a:lnSpc>
                        <a:spcBef>
                          <a:spcPts val="0"/>
                        </a:spcBef>
                        <a:spcAft>
                          <a:spcPts val="800"/>
                        </a:spcAft>
                        <a:buClr>
                          <a:srgbClr val="000000"/>
                        </a:buClr>
                        <a:buSzPts val="1100"/>
                        <a:buFont typeface="Arial"/>
                        <a:buNone/>
                      </a:pPr>
                      <a:r>
                        <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88900" marR="88900" rtl="0" algn="l">
                        <a:lnSpc>
                          <a:spcPct val="142857"/>
                        </a:lnSpc>
                        <a:spcBef>
                          <a:spcPts val="0"/>
                        </a:spcBef>
                        <a:spcAft>
                          <a:spcPts val="80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385.5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-636.42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People</a:t>
                      </a:r>
                      <a:endParaRPr/>
                    </a:p>
                    <a:p>
                      <a:pPr indent="0" lvl="0" marL="0" rtl="0" algn="l">
                        <a:spcBef>
                          <a:spcPts val="0"/>
                        </a:spcBef>
                        <a:spcAft>
                          <a:spcPts val="0"/>
                        </a:spcAft>
                        <a:buNone/>
                      </a:pPr>
                      <a:r>
                        <a:rPr lang="en"/>
                        <a:t>(presence)</a:t>
                      </a:r>
                      <a:endParaRPr/>
                    </a:p>
                  </a:txBody>
                  <a:tcPr marT="91425" marB="91425" marR="91425" marL="91425"/>
                </a:tc>
                <a:tc>
                  <a:txBody>
                    <a:bodyPr>
                      <a:noAutofit/>
                    </a:bodyPr>
                    <a:lstStyle/>
                    <a:p>
                      <a:pPr indent="0" lvl="0" marL="0" rtl="0" algn="l">
                        <a:spcBef>
                          <a:spcPts val="0"/>
                        </a:spcBef>
                        <a:spcAft>
                          <a:spcPts val="0"/>
                        </a:spcAft>
                        <a:buNone/>
                      </a:pPr>
                      <a:r>
                        <a:rPr lang="en"/>
                        <a:t>-551.2</a:t>
                      </a:r>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88900" marR="88900" rtl="0" algn="l">
                        <a:lnSpc>
                          <a:spcPct val="142857"/>
                        </a:lnSpc>
                        <a:spcBef>
                          <a:spcPts val="0"/>
                        </a:spcBef>
                        <a:spcAft>
                          <a:spcPts val="800"/>
                        </a:spcAft>
                        <a:buNone/>
                      </a:pPr>
                      <a:r>
                        <a:rPr lang="en"/>
                        <a:t>-565.844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cxnSp>
        <p:nvCxnSpPr>
          <p:cNvPr id="116" name="Google Shape;116;p18"/>
          <p:cNvCxnSpPr/>
          <p:nvPr/>
        </p:nvCxnSpPr>
        <p:spPr>
          <a:xfrm>
            <a:off x="351250" y="3570800"/>
            <a:ext cx="468300" cy="14700"/>
          </a:xfrm>
          <a:prstGeom prst="straightConnector1">
            <a:avLst/>
          </a:prstGeom>
          <a:noFill/>
          <a:ln cap="flat" cmpd="sng" w="38100">
            <a:solidFill>
              <a:schemeClr val="dk2"/>
            </a:solidFill>
            <a:prstDash val="solid"/>
            <a:round/>
            <a:headEnd len="med" w="med" type="none"/>
            <a:tailEnd len="med" w="med" type="triangle"/>
          </a:ln>
        </p:spPr>
      </p:cxnSp>
      <p:cxnSp>
        <p:nvCxnSpPr>
          <p:cNvPr id="117" name="Google Shape;117;p18"/>
          <p:cNvCxnSpPr/>
          <p:nvPr/>
        </p:nvCxnSpPr>
        <p:spPr>
          <a:xfrm>
            <a:off x="351250" y="4165225"/>
            <a:ext cx="468300" cy="147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Insights/recommendations</a:t>
            </a:r>
            <a:endParaRPr/>
          </a:p>
        </p:txBody>
      </p:sp>
      <p:sp>
        <p:nvSpPr>
          <p:cNvPr id="123" name="Google Shape;123;p19"/>
          <p:cNvSpPr txBox="1"/>
          <p:nvPr>
            <p:ph idx="1" type="body"/>
          </p:nvPr>
        </p:nvSpPr>
        <p:spPr>
          <a:xfrm>
            <a:off x="460950" y="171995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To GoFundMe</a:t>
            </a:r>
            <a:endParaRPr>
              <a:solidFill>
                <a:srgbClr val="000000"/>
              </a:solidFill>
            </a:endParaRPr>
          </a:p>
          <a:p>
            <a:pPr indent="-342900" lvl="0" marL="457200" rtl="0" algn="l">
              <a:spcBef>
                <a:spcPts val="1600"/>
              </a:spcBef>
              <a:spcAft>
                <a:spcPts val="0"/>
              </a:spcAft>
              <a:buClr>
                <a:srgbClr val="000000"/>
              </a:buClr>
              <a:buSzPts val="1800"/>
              <a:buChar char="●"/>
            </a:pPr>
            <a:r>
              <a:rPr lang="en">
                <a:solidFill>
                  <a:srgbClr val="000000"/>
                </a:solidFill>
              </a:rPr>
              <a:t>The simple suggestion of </a:t>
            </a:r>
            <a:r>
              <a:rPr lang="en">
                <a:solidFill>
                  <a:srgbClr val="000000"/>
                </a:solidFill>
              </a:rPr>
              <a:t>changing</a:t>
            </a:r>
            <a:r>
              <a:rPr lang="en">
                <a:solidFill>
                  <a:srgbClr val="000000"/>
                </a:solidFill>
              </a:rPr>
              <a:t> the content of a image can have an impact in campaign success.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a:t>
            </a:r>
            <a:r>
              <a:rPr lang="en">
                <a:solidFill>
                  <a:srgbClr val="000000"/>
                </a:solidFill>
              </a:rPr>
              <a:t>his consider difference in domain specific projects.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Replicate this analysis with images inside of the project description.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whole process can be automated on scale to benefit the platform ecosystem:</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 projects getting money leading to more successful campaigns for users</a:t>
            </a:r>
            <a:endParaRPr>
              <a:solidFill>
                <a:srgbClr val="000000"/>
              </a:solidFill>
            </a:endParaRPr>
          </a:p>
          <a:p>
            <a:pPr indent="0" lvl="0" marL="914400" rtl="0" algn="l">
              <a:spcBef>
                <a:spcPts val="1600"/>
              </a:spcBef>
              <a:spcAft>
                <a:spcPts val="1600"/>
              </a:spcAft>
              <a:buNone/>
            </a:pPr>
            <a:r>
              <a:rPr lang="en" sz="1400">
                <a:solidFill>
                  <a:srgbClr val="000000"/>
                </a:solidFill>
              </a:rPr>
              <a:t>+ higher engagement on the site leading to a more active community</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